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33"/>
  </p:notesMasterIdLst>
  <p:handoutMasterIdLst>
    <p:handoutMasterId r:id="rId34"/>
  </p:handoutMasterIdLst>
  <p:sldIdLst>
    <p:sldId id="256" r:id="rId5"/>
    <p:sldId id="276" r:id="rId6"/>
    <p:sldId id="267" r:id="rId7"/>
    <p:sldId id="287" r:id="rId8"/>
    <p:sldId id="304" r:id="rId9"/>
    <p:sldId id="273" r:id="rId10"/>
    <p:sldId id="274" r:id="rId11"/>
    <p:sldId id="275" r:id="rId12"/>
    <p:sldId id="277" r:id="rId13"/>
    <p:sldId id="278" r:id="rId14"/>
    <p:sldId id="305" r:id="rId15"/>
    <p:sldId id="300" r:id="rId16"/>
    <p:sldId id="301" r:id="rId17"/>
    <p:sldId id="302" r:id="rId18"/>
    <p:sldId id="303" r:id="rId19"/>
    <p:sldId id="288" r:id="rId20"/>
    <p:sldId id="290" r:id="rId21"/>
    <p:sldId id="298" r:id="rId22"/>
    <p:sldId id="268" r:id="rId23"/>
    <p:sldId id="271" r:id="rId24"/>
    <p:sldId id="296" r:id="rId25"/>
    <p:sldId id="306" r:id="rId26"/>
    <p:sldId id="289" r:id="rId27"/>
    <p:sldId id="292" r:id="rId28"/>
    <p:sldId id="293" r:id="rId29"/>
    <p:sldId id="294" r:id="rId30"/>
    <p:sldId id="295" r:id="rId31"/>
    <p:sldId id="262" r:id="rId32"/>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18" autoAdjust="0"/>
    <p:restoredTop sz="95899" autoAdjust="0"/>
  </p:normalViewPr>
  <p:slideViewPr>
    <p:cSldViewPr snapToGrid="0">
      <p:cViewPr varScale="1">
        <p:scale>
          <a:sx n="92" d="100"/>
          <a:sy n="92" d="100"/>
        </p:scale>
        <p:origin x="462" y="78"/>
      </p:cViewPr>
      <p:guideLst/>
    </p:cSldViewPr>
  </p:slideViewPr>
  <p:notesTextViewPr>
    <p:cViewPr>
      <p:scale>
        <a:sx n="1" d="1"/>
        <a:sy n="1" d="1"/>
      </p:scale>
      <p:origin x="0" y="0"/>
    </p:cViewPr>
  </p:notesTextViewPr>
  <p:notesViewPr>
    <p:cSldViewPr snapToGrid="0">
      <p:cViewPr varScale="1">
        <p:scale>
          <a:sx n="77" d="100"/>
          <a:sy n="77"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à la date 2">
            <a:extLst>
              <a:ext uri="{FF2B5EF4-FFF2-40B4-BE49-F238E27FC236}">
                <a16:creationId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6FD25A3-3DF0-4381-928D-1E1ED2E292D9}" type="datetime1">
              <a:rPr lang="fr-FR" smtClean="0"/>
              <a:t>11/01/2020</a:t>
            </a:fld>
            <a:endParaRPr lang="fr-FR" dirty="0"/>
          </a:p>
        </p:txBody>
      </p:sp>
      <p:sp>
        <p:nvSpPr>
          <p:cNvPr id="4" name="Espace réservé au pied de page 3">
            <a:extLst>
              <a:ext uri="{FF2B5EF4-FFF2-40B4-BE49-F238E27FC236}">
                <a16:creationId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fr-FR" smtClean="0"/>
              <a:t>‹N°›</a:t>
            </a:fld>
            <a:endParaRPr lang="fr-FR"/>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à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à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7C5A4-6615-4B01-8E1D-C7388760DAF2}" type="datetime1">
              <a:rPr lang="fr-FR" smtClean="0"/>
              <a:pPr/>
              <a:t>11/01/2020</a:t>
            </a:fld>
            <a:endParaRPr lang="fr-FR" dirty="0"/>
          </a:p>
        </p:txBody>
      </p:sp>
      <p:sp>
        <p:nvSpPr>
          <p:cNvPr id="4" name="Espace réservé à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fr-FR" noProof="0" smtClean="0"/>
              <a:t>‹N°›</a:t>
            </a:fld>
            <a:endParaRPr lang="fr-FR"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a:t>
            </a:fld>
            <a:endParaRPr lang="fr-FR"/>
          </a:p>
        </p:txBody>
      </p:sp>
    </p:spTree>
    <p:extLst>
      <p:ext uri="{BB962C8B-B14F-4D97-AF65-F5344CB8AC3E}">
        <p14:creationId xmlns:p14="http://schemas.microsoft.com/office/powerpoint/2010/main" val="70091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10</a:t>
            </a:fld>
            <a:endParaRPr lang="fr-FR"/>
          </a:p>
        </p:txBody>
      </p:sp>
    </p:spTree>
    <p:extLst>
      <p:ext uri="{BB962C8B-B14F-4D97-AF65-F5344CB8AC3E}">
        <p14:creationId xmlns:p14="http://schemas.microsoft.com/office/powerpoint/2010/main" val="80827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11</a:t>
            </a:fld>
            <a:endParaRPr lang="fr-FR"/>
          </a:p>
        </p:txBody>
      </p:sp>
    </p:spTree>
    <p:extLst>
      <p:ext uri="{BB962C8B-B14F-4D97-AF65-F5344CB8AC3E}">
        <p14:creationId xmlns:p14="http://schemas.microsoft.com/office/powerpoint/2010/main" val="416996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12</a:t>
            </a:fld>
            <a:endParaRPr lang="fr-FR"/>
          </a:p>
        </p:txBody>
      </p:sp>
    </p:spTree>
    <p:extLst>
      <p:ext uri="{BB962C8B-B14F-4D97-AF65-F5344CB8AC3E}">
        <p14:creationId xmlns:p14="http://schemas.microsoft.com/office/powerpoint/2010/main" val="288236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13</a:t>
            </a:fld>
            <a:endParaRPr lang="fr-FR"/>
          </a:p>
        </p:txBody>
      </p:sp>
    </p:spTree>
    <p:extLst>
      <p:ext uri="{BB962C8B-B14F-4D97-AF65-F5344CB8AC3E}">
        <p14:creationId xmlns:p14="http://schemas.microsoft.com/office/powerpoint/2010/main" val="134255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14</a:t>
            </a:fld>
            <a:endParaRPr lang="fr-FR"/>
          </a:p>
        </p:txBody>
      </p:sp>
    </p:spTree>
    <p:extLst>
      <p:ext uri="{BB962C8B-B14F-4D97-AF65-F5344CB8AC3E}">
        <p14:creationId xmlns:p14="http://schemas.microsoft.com/office/powerpoint/2010/main" val="336055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16</a:t>
            </a:fld>
            <a:endParaRPr lang="fr-FR"/>
          </a:p>
        </p:txBody>
      </p:sp>
    </p:spTree>
    <p:extLst>
      <p:ext uri="{BB962C8B-B14F-4D97-AF65-F5344CB8AC3E}">
        <p14:creationId xmlns:p14="http://schemas.microsoft.com/office/powerpoint/2010/main" val="145779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17</a:t>
            </a:fld>
            <a:endParaRPr lang="fr-FR"/>
          </a:p>
        </p:txBody>
      </p:sp>
    </p:spTree>
    <p:extLst>
      <p:ext uri="{BB962C8B-B14F-4D97-AF65-F5344CB8AC3E}">
        <p14:creationId xmlns:p14="http://schemas.microsoft.com/office/powerpoint/2010/main" val="702800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18</a:t>
            </a:fld>
            <a:endParaRPr lang="fr-FR"/>
          </a:p>
        </p:txBody>
      </p:sp>
    </p:spTree>
    <p:extLst>
      <p:ext uri="{BB962C8B-B14F-4D97-AF65-F5344CB8AC3E}">
        <p14:creationId xmlns:p14="http://schemas.microsoft.com/office/powerpoint/2010/main" val="349736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19</a:t>
            </a:fld>
            <a:endParaRPr lang="fr-FR"/>
          </a:p>
        </p:txBody>
      </p:sp>
    </p:spTree>
    <p:extLst>
      <p:ext uri="{BB962C8B-B14F-4D97-AF65-F5344CB8AC3E}">
        <p14:creationId xmlns:p14="http://schemas.microsoft.com/office/powerpoint/2010/main" val="396652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20</a:t>
            </a:fld>
            <a:endParaRPr lang="fr-FR"/>
          </a:p>
        </p:txBody>
      </p:sp>
    </p:spTree>
    <p:extLst>
      <p:ext uri="{BB962C8B-B14F-4D97-AF65-F5344CB8AC3E}">
        <p14:creationId xmlns:p14="http://schemas.microsoft.com/office/powerpoint/2010/main" val="187811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a:t>
            </a:fld>
            <a:endParaRPr lang="fr-FR"/>
          </a:p>
        </p:txBody>
      </p:sp>
    </p:spTree>
    <p:extLst>
      <p:ext uri="{BB962C8B-B14F-4D97-AF65-F5344CB8AC3E}">
        <p14:creationId xmlns:p14="http://schemas.microsoft.com/office/powerpoint/2010/main" val="49798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21</a:t>
            </a:fld>
            <a:endParaRPr lang="fr-FR"/>
          </a:p>
        </p:txBody>
      </p:sp>
    </p:spTree>
    <p:extLst>
      <p:ext uri="{BB962C8B-B14F-4D97-AF65-F5344CB8AC3E}">
        <p14:creationId xmlns:p14="http://schemas.microsoft.com/office/powerpoint/2010/main" val="244520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22</a:t>
            </a:fld>
            <a:endParaRPr lang="fr-FR"/>
          </a:p>
        </p:txBody>
      </p:sp>
    </p:spTree>
    <p:extLst>
      <p:ext uri="{BB962C8B-B14F-4D97-AF65-F5344CB8AC3E}">
        <p14:creationId xmlns:p14="http://schemas.microsoft.com/office/powerpoint/2010/main" val="412714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23</a:t>
            </a:fld>
            <a:endParaRPr lang="fr-FR"/>
          </a:p>
        </p:txBody>
      </p:sp>
    </p:spTree>
    <p:extLst>
      <p:ext uri="{BB962C8B-B14F-4D97-AF65-F5344CB8AC3E}">
        <p14:creationId xmlns:p14="http://schemas.microsoft.com/office/powerpoint/2010/main" val="1132102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24</a:t>
            </a:fld>
            <a:endParaRPr lang="fr-FR"/>
          </a:p>
        </p:txBody>
      </p:sp>
    </p:spTree>
    <p:extLst>
      <p:ext uri="{BB962C8B-B14F-4D97-AF65-F5344CB8AC3E}">
        <p14:creationId xmlns:p14="http://schemas.microsoft.com/office/powerpoint/2010/main" val="3477848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25</a:t>
            </a:fld>
            <a:endParaRPr lang="fr-FR"/>
          </a:p>
        </p:txBody>
      </p:sp>
    </p:spTree>
    <p:extLst>
      <p:ext uri="{BB962C8B-B14F-4D97-AF65-F5344CB8AC3E}">
        <p14:creationId xmlns:p14="http://schemas.microsoft.com/office/powerpoint/2010/main" val="225320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26</a:t>
            </a:fld>
            <a:endParaRPr lang="fr-FR"/>
          </a:p>
        </p:txBody>
      </p:sp>
    </p:spTree>
    <p:extLst>
      <p:ext uri="{BB962C8B-B14F-4D97-AF65-F5344CB8AC3E}">
        <p14:creationId xmlns:p14="http://schemas.microsoft.com/office/powerpoint/2010/main" val="3568994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27</a:t>
            </a:fld>
            <a:endParaRPr lang="fr-FR"/>
          </a:p>
        </p:txBody>
      </p:sp>
    </p:spTree>
    <p:extLst>
      <p:ext uri="{BB962C8B-B14F-4D97-AF65-F5344CB8AC3E}">
        <p14:creationId xmlns:p14="http://schemas.microsoft.com/office/powerpoint/2010/main" val="1072480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28</a:t>
            </a:fld>
            <a:endParaRPr lang="fr-FR"/>
          </a:p>
        </p:txBody>
      </p:sp>
    </p:spTree>
    <p:extLst>
      <p:ext uri="{BB962C8B-B14F-4D97-AF65-F5344CB8AC3E}">
        <p14:creationId xmlns:p14="http://schemas.microsoft.com/office/powerpoint/2010/main" val="197062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3</a:t>
            </a:fld>
            <a:endParaRPr lang="fr-FR"/>
          </a:p>
        </p:txBody>
      </p:sp>
    </p:spTree>
    <p:extLst>
      <p:ext uri="{BB962C8B-B14F-4D97-AF65-F5344CB8AC3E}">
        <p14:creationId xmlns:p14="http://schemas.microsoft.com/office/powerpoint/2010/main" val="120664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4</a:t>
            </a:fld>
            <a:endParaRPr lang="fr-FR"/>
          </a:p>
        </p:txBody>
      </p:sp>
    </p:spTree>
    <p:extLst>
      <p:ext uri="{BB962C8B-B14F-4D97-AF65-F5344CB8AC3E}">
        <p14:creationId xmlns:p14="http://schemas.microsoft.com/office/powerpoint/2010/main" val="114533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5</a:t>
            </a:fld>
            <a:endParaRPr lang="fr-FR"/>
          </a:p>
        </p:txBody>
      </p:sp>
    </p:spTree>
    <p:extLst>
      <p:ext uri="{BB962C8B-B14F-4D97-AF65-F5344CB8AC3E}">
        <p14:creationId xmlns:p14="http://schemas.microsoft.com/office/powerpoint/2010/main" val="194827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6</a:t>
            </a:fld>
            <a:endParaRPr lang="fr-FR"/>
          </a:p>
        </p:txBody>
      </p:sp>
    </p:spTree>
    <p:extLst>
      <p:ext uri="{BB962C8B-B14F-4D97-AF65-F5344CB8AC3E}">
        <p14:creationId xmlns:p14="http://schemas.microsoft.com/office/powerpoint/2010/main" val="12928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7</a:t>
            </a:fld>
            <a:endParaRPr lang="fr-FR"/>
          </a:p>
        </p:txBody>
      </p:sp>
    </p:spTree>
    <p:extLst>
      <p:ext uri="{BB962C8B-B14F-4D97-AF65-F5344CB8AC3E}">
        <p14:creationId xmlns:p14="http://schemas.microsoft.com/office/powerpoint/2010/main" val="383983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8</a:t>
            </a:fld>
            <a:endParaRPr lang="fr-FR"/>
          </a:p>
        </p:txBody>
      </p:sp>
    </p:spTree>
    <p:extLst>
      <p:ext uri="{BB962C8B-B14F-4D97-AF65-F5344CB8AC3E}">
        <p14:creationId xmlns:p14="http://schemas.microsoft.com/office/powerpoint/2010/main" val="326237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3F167F0-0840-1348-BFE4-C6298BBC0698}" type="slidenum">
              <a:rPr lang="fr-FR" smtClean="0"/>
              <a:t>9</a:t>
            </a:fld>
            <a:endParaRPr lang="fr-FR"/>
          </a:p>
        </p:txBody>
      </p:sp>
    </p:spTree>
    <p:extLst>
      <p:ext uri="{BB962C8B-B14F-4D97-AF65-F5344CB8AC3E}">
        <p14:creationId xmlns:p14="http://schemas.microsoft.com/office/powerpoint/2010/main" val="3117760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fr-FR" noProof="0"/>
          </a:p>
        </p:txBody>
      </p:sp>
      <p:sp>
        <p:nvSpPr>
          <p:cNvPr id="15" name="Oval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re 1"/>
          <p:cNvSpPr>
            <a:spLocks noGrp="1"/>
          </p:cNvSpPr>
          <p:nvPr userDrawn="1">
            <p:ph type="ctrTitle" hasCustomPrompt="1"/>
          </p:nvPr>
        </p:nvSpPr>
        <p:spPr>
          <a:xfrm>
            <a:off x="1154955" y="2099733"/>
            <a:ext cx="8825658" cy="2677648"/>
          </a:xfrm>
        </p:spPr>
        <p:txBody>
          <a:bodyPr rtlCol="0" anchor="b"/>
          <a:lstStyle>
            <a:lvl1pPr>
              <a:defRPr sz="5400"/>
            </a:lvl1pPr>
          </a:lstStyle>
          <a:p>
            <a:pPr rtl="0"/>
            <a:r>
              <a:rPr lang="fr-FR" noProof="0"/>
              <a:t>Cliquez pour modifier le style du titre principal</a:t>
            </a:r>
          </a:p>
        </p:txBody>
      </p:sp>
      <p:sp>
        <p:nvSpPr>
          <p:cNvPr id="3" name="Sous-titre 2"/>
          <p:cNvSpPr>
            <a:spLocks noGrp="1"/>
          </p:cNvSpPr>
          <p:nvPr userDrawn="1">
            <p:ph type="subTitle" idx="1" hasCustomPrompt="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Cliquez pour modifier le style des sous-titres du masque</a:t>
            </a:r>
          </a:p>
        </p:txBody>
      </p:sp>
      <p:sp>
        <p:nvSpPr>
          <p:cNvPr id="4" name="Espace réservé de la date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6ED27806-1220-4337-84E1-83643E4DCEF8}" type="datetime1">
              <a:rPr lang="fr-FR" noProof="0" smtClean="0"/>
              <a:t>11/01/2020</a:t>
            </a:fld>
            <a:endParaRPr lang="fr-FR" noProof="0"/>
          </a:p>
        </p:txBody>
      </p:sp>
      <p:sp>
        <p:nvSpPr>
          <p:cNvPr id="5" name="Espace réservé au pied de page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fr-FR" noProof="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grpSp>
        <p:nvGrpSpPr>
          <p:cNvPr id="20" name="Groupe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e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e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fr-FR" noProof="0"/>
              <a:t>Modifiez le style du titre</a:t>
            </a:r>
          </a:p>
        </p:txBody>
      </p:sp>
      <p:sp>
        <p:nvSpPr>
          <p:cNvPr id="22" name="Espace réservé à l’image 21">
            <a:extLst>
              <a:ext uri="{FF2B5EF4-FFF2-40B4-BE49-F238E27FC236}">
                <a16:creationId xmlns:a16="http://schemas.microsoft.com/office/drawing/2014/main" id="{215A5A73-8E13-4E38-8362-0A09BA944115}"/>
              </a:ext>
            </a:extLst>
          </p:cNvPr>
          <p:cNvSpPr>
            <a:spLocks noGrp="1"/>
          </p:cNvSpPr>
          <p:nvPr>
            <p:ph type="pic" idx="1" hasCustomPrompt="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13912617-724C-41D2-9595-B280E04D51E7}" type="datetime1">
              <a:rPr lang="fr-FR" noProof="0" smtClean="0"/>
              <a:t>11/01/2020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Espace réservé du numéro de diapositive 6"/>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spTree>
      <p:nvGrpSpPr>
        <p:cNvPr id="1" name=""/>
        <p:cNvGrpSpPr/>
        <p:nvPr/>
      </p:nvGrpSpPr>
      <p:grpSpPr>
        <a:xfrm>
          <a:off x="0" y="0"/>
          <a:ext cx="0" cy="0"/>
          <a:chOff x="0" y="0"/>
          <a:chExt cx="0" cy="0"/>
        </a:xfrm>
      </p:grpSpPr>
      <p:grpSp>
        <p:nvGrpSpPr>
          <p:cNvPr id="20" name="Groupe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e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e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Espace réservé au contenu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Titre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fr-FR" noProof="0"/>
              <a:t>Modifiez le style du titre</a:t>
            </a:r>
          </a:p>
        </p:txBody>
      </p:sp>
      <p:sp>
        <p:nvSpPr>
          <p:cNvPr id="4" name="Espace réservé du texte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AF8DF368-F6BB-42A3-BF08-FB4ECA632C2E}" type="datetime1">
              <a:rPr lang="fr-FR" noProof="0" smtClean="0"/>
              <a:t>11/01/2020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Espace réservé du numéro de diapositive 6"/>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54954" y="2603500"/>
            <a:ext cx="4825158" cy="3416301"/>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208712" y="2603500"/>
            <a:ext cx="4825159" cy="3416300"/>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797F763D-3050-40FC-9EF7-863CDBC3BFF1}" type="datetime1">
              <a:rPr lang="fr-FR" noProof="0" smtClean="0"/>
              <a:t>11/01/2020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154954" y="3179762"/>
            <a:ext cx="4825158" cy="2840039"/>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08710" y="3179762"/>
            <a:ext cx="4825159" cy="2840039"/>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EEC03818-7248-4E2D-82E8-86F7848A5B6B}" type="datetime1">
              <a:rPr lang="fr-FR" noProof="0" smtClean="0"/>
              <a:t>11/01/2020</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à la date 2"/>
          <p:cNvSpPr>
            <a:spLocks noGrp="1"/>
          </p:cNvSpPr>
          <p:nvPr>
            <p:ph type="dt" sz="half" idx="10"/>
          </p:nvPr>
        </p:nvSpPr>
        <p:spPr/>
        <p:txBody>
          <a:bodyPr rtlCol="0"/>
          <a:lstStyle/>
          <a:p>
            <a:pPr rtl="0"/>
            <a:fld id="{09177C0A-3A8C-48C4-A49F-88FD6509F82E}" type="datetime1">
              <a:rPr lang="fr-FR" noProof="0" smtClean="0"/>
              <a:t>11/01/2020</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5FAB14FE-DF89-4B2C-A4FC-D0ACCABC793A}" type="datetime1">
              <a:rPr lang="fr-FR" noProof="0" smtClean="0"/>
              <a:t>11/01/2020</a:t>
            </a:fld>
            <a:endParaRPr lang="fr-FR" noProof="0"/>
          </a:p>
        </p:txBody>
      </p:sp>
      <p:sp>
        <p:nvSpPr>
          <p:cNvPr id="3" name="Espace réservé au pied de page 2"/>
          <p:cNvSpPr>
            <a:spLocks noGrp="1"/>
          </p:cNvSpPr>
          <p:nvPr>
            <p:ph type="ftr" sz="quarter" idx="11"/>
          </p:nvPr>
        </p:nvSpPr>
        <p:spPr/>
        <p:txBody>
          <a:bodyPr rtlCol="0"/>
          <a:lstStyle/>
          <a:p>
            <a:pPr rtl="0"/>
            <a:endParaRPr lang="fr-FR" noProof="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Espace réservé du numéro de diapositive 3"/>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A66BA342-FC5B-4D89-B6A5-E97F2E30605F}"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grpSp>
        <p:nvGrpSpPr>
          <p:cNvPr id="13" name="Groupe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e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p:nvPr>
        </p:nvSpPr>
        <p:spPr>
          <a:xfrm>
            <a:off x="1154956" y="2677645"/>
            <a:ext cx="4351023" cy="2283824"/>
          </a:xfrm>
        </p:spPr>
        <p:txBody>
          <a:bodyPr rtlCol="0" anchor="ctr"/>
          <a:lstStyle>
            <a:lvl1pPr algn="l">
              <a:defRPr sz="4000" b="0" cap="none"/>
            </a:lvl1pPr>
          </a:lstStyle>
          <a:p>
            <a:pPr rtl="0"/>
            <a:r>
              <a:rPr lang="fr-FR" noProof="0"/>
              <a:t>Modifiez le style du titre</a:t>
            </a:r>
          </a:p>
        </p:txBody>
      </p:sp>
      <p:sp>
        <p:nvSpPr>
          <p:cNvPr id="3" name="Espace réservé au texte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8AB21D2D-E4E4-4D6A-8110-15E3F28AFF05}"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uniquement-gauche">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855394ED-2E79-490E-AE1B-878872FE43EB}"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uces sous forme d’icônes 5 X Vertical">
    <p:spTree>
      <p:nvGrpSpPr>
        <p:cNvPr id="1" name=""/>
        <p:cNvGrpSpPr/>
        <p:nvPr/>
      </p:nvGrpSpPr>
      <p:grpSpPr>
        <a:xfrm>
          <a:off x="0" y="0"/>
          <a:ext cx="0" cy="0"/>
          <a:chOff x="0" y="0"/>
          <a:chExt cx="0" cy="0"/>
        </a:xfrm>
      </p:grpSpPr>
      <p:sp>
        <p:nvSpPr>
          <p:cNvPr id="10" name="Espace réservé au texte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6" name="Espace réservé au texte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7" name="Espace réservé au texte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8" name="Espace réservé au texte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9" name="Espace réservé au texte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p:nvPr>
        </p:nvSpPr>
        <p:spPr>
          <a:xfrm>
            <a:off x="1154956" y="2287088"/>
            <a:ext cx="3438881" cy="2283824"/>
          </a:xfrm>
        </p:spPr>
        <p:txBody>
          <a:bodyPr rtlCol="0" anchor="ctr"/>
          <a:lstStyle>
            <a:lvl1pPr algn="l">
              <a:defRPr sz="2300" b="0" cap="none"/>
            </a:lvl1pPr>
          </a:lstStyle>
          <a:p>
            <a:pPr rtl="0"/>
            <a:r>
              <a:rPr lang="fr-FR" noProof="0"/>
              <a:t>Modifiez le style du titre</a:t>
            </a:r>
          </a:p>
        </p:txBody>
      </p:sp>
      <p:sp>
        <p:nvSpPr>
          <p:cNvPr id="4" name="Espace réservé de la date 3"/>
          <p:cNvSpPr>
            <a:spLocks noGrp="1"/>
          </p:cNvSpPr>
          <p:nvPr>
            <p:ph type="dt" sz="half" idx="10"/>
          </p:nvPr>
        </p:nvSpPr>
        <p:spPr/>
        <p:txBody>
          <a:bodyPr rtlCol="0"/>
          <a:lstStyle/>
          <a:p>
            <a:pPr rtl="0"/>
            <a:fld id="{41733AF9-FDD2-4FE6-AB71-068CE52F3A6A}"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d’image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1" name="Espace réservé d’image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2" name="Espace réservé d’image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4" name="Espace réservé d’image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6" name="Espace réservé d’image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fr-FR" noProof="0"/>
              <a:t>Icône</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ônes puces verticales">
    <p:spTree>
      <p:nvGrpSpPr>
        <p:cNvPr id="1" name=""/>
        <p:cNvGrpSpPr/>
        <p:nvPr/>
      </p:nvGrpSpPr>
      <p:grpSpPr>
        <a:xfrm>
          <a:off x="0" y="0"/>
          <a:ext cx="0" cy="0"/>
          <a:chOff x="0" y="0"/>
          <a:chExt cx="0" cy="0"/>
        </a:xfrm>
      </p:grpSpPr>
      <p:sp>
        <p:nvSpPr>
          <p:cNvPr id="31" name="Oval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Espace réservé d’image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9" name="Oval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space réservé d’image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2" name="Oval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DD38EAE8-1854-4DAF-AF82-202D9AE30ADE}"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6" name="Espace réservé au texte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8" name="Espace réservé au texte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0" name="Espace réservé d’image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4" name="Espace réservé d’image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ônes puces verticales">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Espace réservé d’image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2" name="Oval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4" name="Espace réservé d’image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9" name="Oval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l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image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32" name="Espace réservé d’image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5AD2CAC4-2A04-470D-BCF4-17A6BB9F7D5F}"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6" name="Espace réservé au texte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8" name="Espace réservé au texte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fr-FR" noProof="0"/>
              <a:t>Modifier à la description de puce</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ônes puces verticales">
    <p:spTree>
      <p:nvGrpSpPr>
        <p:cNvPr id="1" name=""/>
        <p:cNvGrpSpPr/>
        <p:nvPr/>
      </p:nvGrpSpPr>
      <p:grpSpPr>
        <a:xfrm>
          <a:off x="0" y="0"/>
          <a:ext cx="0" cy="0"/>
          <a:chOff x="0" y="0"/>
          <a:chExt cx="0" cy="0"/>
        </a:xfrm>
      </p:grpSpPr>
      <p:sp>
        <p:nvSpPr>
          <p:cNvPr id="29" name="Oval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l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image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32" name="Espace réservé d’image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du masque</a:t>
            </a:r>
          </a:p>
        </p:txBody>
      </p:sp>
      <p:sp>
        <p:nvSpPr>
          <p:cNvPr id="4" name="Espace réservé de la date 3"/>
          <p:cNvSpPr>
            <a:spLocks noGrp="1"/>
          </p:cNvSpPr>
          <p:nvPr>
            <p:ph type="dt" sz="half" idx="10"/>
          </p:nvPr>
        </p:nvSpPr>
        <p:spPr/>
        <p:txBody>
          <a:bodyPr rtlCol="0"/>
          <a:lstStyle/>
          <a:p>
            <a:pPr rtl="0"/>
            <a:fld id="{AD76E789-C7BB-49B6-A8C9-F4DE3C90C2EE}"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fr-FR" noProof="0"/>
              <a:t>Modifier à la description de puce</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ône puces horizontale">
    <p:spTree>
      <p:nvGrpSpPr>
        <p:cNvPr id="1" name=""/>
        <p:cNvGrpSpPr/>
        <p:nvPr/>
      </p:nvGrpSpPr>
      <p:grpSpPr>
        <a:xfrm>
          <a:off x="0" y="0"/>
          <a:ext cx="0" cy="0"/>
          <a:chOff x="0" y="0"/>
          <a:chExt cx="0" cy="0"/>
        </a:xfrm>
      </p:grpSpPr>
      <p:sp>
        <p:nvSpPr>
          <p:cNvPr id="32" name="El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Espace réservé d’image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9" name="Oval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space réservé d’image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35AFE867-685A-41E9-BE38-7E5FD3141BEF}" type="datetime1">
              <a:rPr lang="fr-FR" noProof="0" smtClean="0"/>
              <a:t>11/01/2020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fr-FR" noProof="0"/>
              <a:t>Modifier à la description de puce</a:t>
            </a:r>
          </a:p>
        </p:txBody>
      </p:sp>
      <p:sp>
        <p:nvSpPr>
          <p:cNvPr id="26" name="Espace réservé au texte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fr-FR" noProof="0"/>
              <a:t>Modifier à la description de puce</a:t>
            </a:r>
          </a:p>
        </p:txBody>
      </p:sp>
      <p:sp>
        <p:nvSpPr>
          <p:cNvPr id="28" name="Espace réservé au texte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fr-FR" noProof="0"/>
              <a:t>Modifier à la description de puce</a:t>
            </a:r>
          </a:p>
        </p:txBody>
      </p:sp>
      <p:sp>
        <p:nvSpPr>
          <p:cNvPr id="20" name="Oval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Espace réservé d’image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2" name="Oval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4" name="Espace réservé d’image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e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e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e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Espace réservé du titre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fr-FR" noProof="0"/>
              <a:t>Modifiez le style du titre</a:t>
            </a:r>
          </a:p>
        </p:txBody>
      </p:sp>
      <p:sp>
        <p:nvSpPr>
          <p:cNvPr id="3" name="Espace réservé du texte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A5417432-75E2-4D99-AD97-81D21388A7E2}" type="datetime1">
              <a:rPr lang="fr-FR" noProof="0" smtClean="0"/>
              <a:t>11/01/2020</a:t>
            </a:fld>
            <a:endParaRPr lang="fr-FR" noProof="0"/>
          </a:p>
        </p:txBody>
      </p:sp>
      <p:sp>
        <p:nvSpPr>
          <p:cNvPr id="5" name="Espace réservé du pied de page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fr-FR" noProof="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agistere.education.fr/ac-rennes/course/view.php?id=7524&amp;section=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hyperlink" Target="https://magistere.education.fr/ac-rennes/mod/glossary/showentry.php?eid=3735&amp;displayformat=dictiona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learningapps.org/display?v=psnfto3ga19" TargetMode="External"/><Relationship Id="rId7" Type="http://schemas.openxmlformats.org/officeDocument/2006/relationships/hyperlink" Target="https://cutt.ly/LearningApps-tasks-levels-CECRL-A1-to-B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learningapps.org/display?v=p3yna23u519" TargetMode="External"/><Relationship Id="rId5" Type="http://schemas.openxmlformats.org/officeDocument/2006/relationships/image" Target="../media/image31.png"/><Relationship Id="rId4" Type="http://schemas.openxmlformats.org/officeDocument/2006/relationships/hyperlink" Target="https://cutt.ly/Vocational-tasks-Learning-apps-Levels-A1-to-B2" TargetMode="Externa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Isabelle.Valentin@ac-poitiers.fr"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nesco.fr/fr/differenciation-pedagogique/pourquoi-et-comment-differencier/"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bc.com/news/av/10462520/one-minute-world-new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hyperlink" Target="https://edpuzzle.com/" TargetMode="External"/><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hyperlink" Target="http://www.tubequizard.com/quiz.php?id=176"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cutt.ly/Activity-LearningApps-Progr-LV-2019"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learningapps.org/display?v=per2gjbjc19"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legifrance.gouv.fr/affichTexte.do?cidTexte=JORFTEXT000039034347&amp;dateTexte=&amp;categorieLien=id"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cache.media.education.gouv.fr/file/CSP/48/2/Projet_Epreuves_examen_Langues_vivantes_Bac_pro_et_CAP_1075482.pdf" TargetMode="External"/><Relationship Id="rId4" Type="http://schemas.openxmlformats.org/officeDocument/2006/relationships/hyperlink" Target="https://cache.media.education.gouv.fr/file/SP5-MEN-11-4-2019/14/0/spe627_annexe_1105140.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3990573"/>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r>
              <a:rPr lang="fr-FR" sz="4000" b="1" dirty="0">
                <a:solidFill>
                  <a:schemeClr val="bg1"/>
                </a:solidFill>
              </a:rPr>
              <a:t>#</a:t>
            </a:r>
            <a:r>
              <a:rPr lang="fr-FR" sz="4000" b="1" dirty="0">
                <a:solidFill>
                  <a:schemeClr val="bg1"/>
                </a:solidFill>
                <a:latin typeface="Arial Rounded MT Bold" panose="020F0704030504030204" pitchFamily="34" charset="0"/>
              </a:rPr>
              <a:t>TVP rentrée 2019:</a:t>
            </a:r>
            <a:br>
              <a:rPr lang="fr-FR" sz="4000" b="1" dirty="0">
                <a:solidFill>
                  <a:schemeClr val="bg1"/>
                </a:solidFill>
                <a:latin typeface="Arial Rounded MT Bold" panose="020F0704030504030204" pitchFamily="34" charset="0"/>
              </a:rPr>
            </a:br>
            <a:r>
              <a:rPr lang="fr-FR" sz="4000" b="1" dirty="0">
                <a:solidFill>
                  <a:schemeClr val="bg1"/>
                </a:solidFill>
                <a:latin typeface="Arial Rounded MT Bold" panose="020F0704030504030204" pitchFamily="34" charset="0"/>
              </a:rPr>
              <a:t>Formation disciplinaire anglais en LP </a:t>
            </a:r>
            <a:br>
              <a:rPr lang="fr-FR" sz="4000" b="1" dirty="0">
                <a:solidFill>
                  <a:schemeClr val="bg1"/>
                </a:solidFill>
                <a:latin typeface="Arial Rounded MT Bold" panose="020F0704030504030204" pitchFamily="34" charset="0"/>
              </a:rPr>
            </a:br>
            <a:br>
              <a:rPr lang="fr-FR" sz="4000" b="1" dirty="0">
                <a:solidFill>
                  <a:schemeClr val="bg1"/>
                </a:solidFill>
                <a:latin typeface="Arial Rounded MT Bold" panose="020F0704030504030204" pitchFamily="34" charset="0"/>
              </a:rPr>
            </a:br>
            <a:r>
              <a:rPr lang="fr-FR" sz="4000" b="1" dirty="0">
                <a:solidFill>
                  <a:schemeClr val="bg1"/>
                </a:solidFill>
                <a:latin typeface="Arial Rounded MT Bold" panose="020F0704030504030204" pitchFamily="34" charset="0"/>
              </a:rPr>
              <a:t>F</a:t>
            </a:r>
            <a:r>
              <a:rPr lang="fr-FR" sz="3000" dirty="0">
                <a:solidFill>
                  <a:schemeClr val="bg1"/>
                </a:solidFill>
                <a:latin typeface="Arial Rounded MT Bold" panose="020F0704030504030204" pitchFamily="34" charset="0"/>
              </a:rPr>
              <a:t>ormation pour entraîner et évaluer les élèves de </a:t>
            </a:r>
            <a:r>
              <a:rPr lang="fr-FR" sz="3000" b="1" dirty="0">
                <a:solidFill>
                  <a:schemeClr val="bg1"/>
                </a:solidFill>
                <a:latin typeface="Arial Rounded MT Bold" panose="020F0704030504030204" pitchFamily="34" charset="0"/>
              </a:rPr>
              <a:t>bac pro </a:t>
            </a:r>
            <a:r>
              <a:rPr lang="fr-FR" sz="3000" dirty="0">
                <a:solidFill>
                  <a:schemeClr val="bg1"/>
                </a:solidFill>
                <a:latin typeface="Arial Rounded MT Bold" panose="020F0704030504030204" pitchFamily="34" charset="0"/>
              </a:rPr>
              <a:t>à </a:t>
            </a:r>
            <a:r>
              <a:rPr lang="fr-FR" sz="3000" b="1" dirty="0">
                <a:solidFill>
                  <a:schemeClr val="bg1"/>
                </a:solidFill>
                <a:latin typeface="Arial Rounded MT Bold" panose="020F0704030504030204" pitchFamily="34" charset="0"/>
              </a:rPr>
              <a:t>la compétence de réception orale</a:t>
            </a:r>
            <a:r>
              <a:rPr lang="fr-FR" sz="3000" dirty="0">
                <a:solidFill>
                  <a:schemeClr val="bg1"/>
                </a:solidFill>
                <a:latin typeface="Arial Rounded MT Bold" panose="020F0704030504030204" pitchFamily="34" charset="0"/>
              </a:rPr>
              <a:t> du niveau </a:t>
            </a:r>
            <a:r>
              <a:rPr lang="fr-FR" sz="3000" b="1" dirty="0">
                <a:solidFill>
                  <a:schemeClr val="bg1"/>
                </a:solidFill>
                <a:latin typeface="Arial Rounded MT Bold" panose="020F0704030504030204" pitchFamily="34" charset="0"/>
              </a:rPr>
              <a:t>pré-A1 à B1+</a:t>
            </a: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956930" y="4777380"/>
            <a:ext cx="9023683" cy="861420"/>
          </a:xfrm>
        </p:spPr>
        <p:txBody>
          <a:bodyPr rtlCol="0"/>
          <a:lstStyle/>
          <a:p>
            <a:pPr rtl="0"/>
            <a:r>
              <a:rPr lang="fr-FR" cap="none" dirty="0">
                <a:solidFill>
                  <a:schemeClr val="bg1"/>
                </a:solidFill>
                <a:latin typeface="Arial Rounded MT Bold" panose="020F0704030504030204" pitchFamily="34" charset="0"/>
              </a:rPr>
              <a:t>Philippe Rambaud</a:t>
            </a:r>
          </a:p>
          <a:p>
            <a:pPr rtl="0"/>
            <a:r>
              <a:rPr lang="fr-FR" cap="none" dirty="0">
                <a:solidFill>
                  <a:schemeClr val="bg1"/>
                </a:solidFill>
                <a:latin typeface="Arial Rounded MT Bold" panose="020F0704030504030204" pitchFamily="34" charset="0"/>
              </a:rPr>
              <a:t>Isabelle Valentin</a:t>
            </a:r>
          </a:p>
        </p:txBody>
      </p:sp>
      <p:pic>
        <p:nvPicPr>
          <p:cNvPr id="5" name="Image 4" descr="Une image contenant signe&#10;&#10;Description générée automatiquement">
            <a:extLst>
              <a:ext uri="{FF2B5EF4-FFF2-40B4-BE49-F238E27FC236}">
                <a16:creationId xmlns:a16="http://schemas.microsoft.com/office/drawing/2014/main" id="{AE8CF868-FABD-4260-BDB9-C1F4A933D078}"/>
              </a:ext>
            </a:extLst>
          </p:cNvPr>
          <p:cNvPicPr>
            <a:picLocks noChangeAspect="1"/>
          </p:cNvPicPr>
          <p:nvPr/>
        </p:nvPicPr>
        <p:blipFill>
          <a:blip r:embed="rId3"/>
          <a:stretch>
            <a:fillRect/>
          </a:stretch>
        </p:blipFill>
        <p:spPr>
          <a:xfrm>
            <a:off x="7279554" y="4333770"/>
            <a:ext cx="4203609" cy="1737421"/>
          </a:xfrm>
          <a:prstGeom prst="rect">
            <a:avLst/>
          </a:prstGeom>
        </p:spPr>
      </p:pic>
    </p:spTree>
    <p:extLst>
      <p:ext uri="{BB962C8B-B14F-4D97-AF65-F5344CB8AC3E}">
        <p14:creationId xmlns:p14="http://schemas.microsoft.com/office/powerpoint/2010/main" val="30670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8" y="786809"/>
            <a:ext cx="10551042" cy="5135526"/>
          </a:xfrm>
        </p:spPr>
        <p:txBody>
          <a:bodyPr rtlCol="0">
            <a:normAutofit/>
          </a:bodyPr>
          <a:lstStyle/>
          <a:p>
            <a:pPr algn="just"/>
            <a:r>
              <a:rPr lang="fr-FR" sz="2000" b="1" u="sng" cap="none" dirty="0">
                <a:latin typeface="Arial Rounded MT Bold" panose="020F0704030504030204" pitchFamily="34" charset="0"/>
              </a:rPr>
              <a:t>La plus-value du numérique: prolongement du temps d’exposition, individualisation et éducation aux média</a:t>
            </a:r>
            <a:r>
              <a:rPr lang="fr-FR" sz="2000" cap="none" dirty="0">
                <a:latin typeface="Arial Rounded MT Bold" panose="020F0704030504030204" pitchFamily="34" charset="0"/>
              </a:rPr>
              <a:t>:</a:t>
            </a:r>
          </a:p>
          <a:p>
            <a:pPr algn="just"/>
            <a:r>
              <a:rPr lang="fr-FR" sz="2000" cap="none" dirty="0">
                <a:latin typeface="Arial Rounded MT Bold" panose="020F0704030504030204" pitchFamily="34" charset="0"/>
              </a:rPr>
              <a:t>Le numérique permet en outre de </a:t>
            </a:r>
            <a:r>
              <a:rPr lang="fr-FR" sz="2000" b="1" cap="none" dirty="0">
                <a:latin typeface="Arial Rounded MT Bold" panose="020F0704030504030204" pitchFamily="34" charset="0"/>
              </a:rPr>
              <a:t>prolonger le temps d’exposition des élèves à la langue</a:t>
            </a:r>
            <a:r>
              <a:rPr lang="fr-FR" sz="2000" cap="none" dirty="0">
                <a:latin typeface="Arial Rounded MT Bold" panose="020F0704030504030204" pitchFamily="34" charset="0"/>
              </a:rPr>
              <a:t>, au-delà du strict horaire d’enseignement, et de mettre en place des solutions de suivi des apprentissages particulièrement adaptées aux spécificités de la voie professionnelle et à la pluralité des élèves. La place croissante que prennent les usages du numérique dans l’enseignement des langues vivantes s’accompagne d’une double recommandation en direction des professeurs:</a:t>
            </a:r>
          </a:p>
          <a:p>
            <a:pPr marL="285750" indent="-285750" algn="just">
              <a:buClr>
                <a:schemeClr val="bg1"/>
              </a:buClr>
              <a:buFont typeface="Wingdings" panose="05000000000000000000" pitchFamily="2" charset="2"/>
              <a:buChar char="q"/>
            </a:pPr>
            <a:r>
              <a:rPr lang="fr-FR" sz="2000" cap="none" dirty="0">
                <a:latin typeface="Arial Rounded MT Bold" panose="020F0704030504030204" pitchFamily="34" charset="0"/>
              </a:rPr>
              <a:t>ne pas omettre de situer leur rôle et leur action dans le prolongement de l’éducation aux médias et à l’information (programme du cycle 4)et prendre toute leur part dans la lutte contre la manipulation de l’information;</a:t>
            </a:r>
          </a:p>
          <a:p>
            <a:pPr marL="285750" indent="-285750" algn="just">
              <a:buClr>
                <a:schemeClr val="bg1"/>
              </a:buClr>
              <a:buFont typeface="Wingdings" panose="05000000000000000000" pitchFamily="2" charset="2"/>
              <a:buChar char="q"/>
            </a:pPr>
            <a:r>
              <a:rPr lang="fr-FR" sz="2000" cap="none" dirty="0">
                <a:latin typeface="Arial Rounded MT Bold" panose="020F0704030504030204" pitchFamily="34" charset="0"/>
              </a:rPr>
              <a:t>être conscients de leur responsabilité de formateurs dans le domaine de la recherche en ligne, de l’auto-documentation et de l’auto-formation, dont les pratiques seront utiles aux élèves tout au long de leur formation personnelle et professionnelle</a:t>
            </a:r>
          </a:p>
          <a:p>
            <a:pPr marL="285750" indent="-285750">
              <a:buClr>
                <a:schemeClr val="bg1"/>
              </a:buClr>
              <a:buFont typeface="Wingdings" panose="05000000000000000000" pitchFamily="2" charset="2"/>
              <a:buChar char="q"/>
            </a:pPr>
            <a:endParaRPr lang="fr-FR" cap="none" dirty="0">
              <a:solidFill>
                <a:schemeClr val="bg1"/>
              </a:solidFill>
              <a:latin typeface="Arial Rounded MT Bold" panose="020F0704030504030204" pitchFamily="34" charset="0"/>
            </a:endParaRPr>
          </a:p>
          <a:p>
            <a:pPr marL="285750" indent="-285750">
              <a:buClr>
                <a:schemeClr val="bg1"/>
              </a:buClr>
              <a:buFont typeface="Wingdings" panose="05000000000000000000" pitchFamily="2" charset="2"/>
              <a:buChar char="q"/>
            </a:pPr>
            <a:endParaRPr lang="fr-FR" cap="none" dirty="0">
              <a:latin typeface="Arial Rounded MT Bold" panose="020F0704030504030204" pitchFamily="34" charset="0"/>
            </a:endParaRPr>
          </a:p>
          <a:p>
            <a:pPr>
              <a:buClr>
                <a:schemeClr val="bg1"/>
              </a:buClr>
            </a:pPr>
            <a:endParaRPr lang="fr-FR" cap="none"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070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8" y="1244009"/>
            <a:ext cx="10551042" cy="4764123"/>
          </a:xfrm>
        </p:spPr>
        <p:txBody>
          <a:bodyPr rtlCol="0">
            <a:normAutofit/>
          </a:bodyPr>
          <a:lstStyle/>
          <a:p>
            <a:pPr algn="just"/>
            <a:endParaRPr lang="fr-FR" sz="2400" cap="none" dirty="0">
              <a:latin typeface="Arial Rounded MT Bold" panose="020F0704030504030204" pitchFamily="34" charset="0"/>
            </a:endParaRPr>
          </a:p>
          <a:p>
            <a:pPr algn="just"/>
            <a:r>
              <a:rPr lang="fr-FR" sz="2400" cap="none" dirty="0">
                <a:latin typeface="Arial Rounded MT Bold" panose="020F0704030504030204" pitchFamily="34" charset="0"/>
              </a:rPr>
              <a:t> </a:t>
            </a:r>
          </a:p>
          <a:p>
            <a:endParaRPr lang="fr-FR" cap="none" dirty="0">
              <a:latin typeface="Arial Rounded MT Bold" panose="020F0704030504030204" pitchFamily="34" charset="0"/>
            </a:endParaRPr>
          </a:p>
        </p:txBody>
      </p:sp>
      <p:sp>
        <p:nvSpPr>
          <p:cNvPr id="13" name="Espace réservé au texte 2">
            <a:extLst>
              <a:ext uri="{FF2B5EF4-FFF2-40B4-BE49-F238E27FC236}">
                <a16:creationId xmlns:a16="http://schemas.microsoft.com/office/drawing/2014/main" id="{C33BE7E2-6318-4729-95EB-AFE67A9E5C88}"/>
              </a:ext>
            </a:extLst>
          </p:cNvPr>
          <p:cNvSpPr txBox="1">
            <a:spLocks/>
          </p:cNvSpPr>
          <p:nvPr/>
        </p:nvSpPr>
        <p:spPr>
          <a:xfrm>
            <a:off x="689335" y="670647"/>
            <a:ext cx="8858702" cy="656275"/>
          </a:xfrm>
          <a:prstGeom prst="roundRect">
            <a:avLst/>
          </a:prstGeom>
        </p:spPr>
        <p:txBody>
          <a:bodyPr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pPr>
            <a:endParaRPr lang="fr-FR" sz="2000" b="1" u="sng" dirty="0">
              <a:solidFill>
                <a:schemeClr val="bg1"/>
              </a:solidFill>
              <a:latin typeface="Arial Rounded MT Bold" panose="020F0704030504030204" pitchFamily="34" charset="0"/>
            </a:endParaRPr>
          </a:p>
        </p:txBody>
      </p:sp>
      <p:pic>
        <p:nvPicPr>
          <p:cNvPr id="4" name="Image 3">
            <a:extLst>
              <a:ext uri="{FF2B5EF4-FFF2-40B4-BE49-F238E27FC236}">
                <a16:creationId xmlns:a16="http://schemas.microsoft.com/office/drawing/2014/main" id="{6839E521-69F8-43DE-922B-5E34827880A1}"/>
              </a:ext>
            </a:extLst>
          </p:cNvPr>
          <p:cNvPicPr>
            <a:picLocks noChangeAspect="1"/>
          </p:cNvPicPr>
          <p:nvPr/>
        </p:nvPicPr>
        <p:blipFill>
          <a:blip r:embed="rId3"/>
          <a:stretch>
            <a:fillRect/>
          </a:stretch>
        </p:blipFill>
        <p:spPr>
          <a:xfrm>
            <a:off x="932120" y="565808"/>
            <a:ext cx="9680792" cy="5726384"/>
          </a:xfrm>
          <a:prstGeom prst="rect">
            <a:avLst/>
          </a:prstGeom>
        </p:spPr>
      </p:pic>
    </p:spTree>
    <p:extLst>
      <p:ext uri="{BB962C8B-B14F-4D97-AF65-F5344CB8AC3E}">
        <p14:creationId xmlns:p14="http://schemas.microsoft.com/office/powerpoint/2010/main" val="30908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46567" y="520995"/>
            <a:ext cx="11288233" cy="5816010"/>
          </a:xfrm>
        </p:spPr>
        <p:txBody>
          <a:bodyPr rtlCol="0">
            <a:normAutofit fontScale="92500" lnSpcReduction="10000"/>
          </a:bodyPr>
          <a:lstStyle/>
          <a:p>
            <a:pPr algn="just">
              <a:spcBef>
                <a:spcPts val="0"/>
              </a:spcBef>
            </a:pPr>
            <a:r>
              <a:rPr lang="fr-FR" sz="1900" b="1" cap="none" dirty="0">
                <a:latin typeface="Arial Rounded MT Bold" panose="020F0704030504030204" pitchFamily="34" charset="0"/>
              </a:rPr>
              <a:t>Les stratégies d’entraînement à la C.O. issues de la recherche (PILCO sur </a:t>
            </a:r>
            <a:r>
              <a:rPr lang="fr-FR" sz="1900" b="1" cap="none" dirty="0" err="1">
                <a:latin typeface="Arial Rounded MT Bold" panose="020F0704030504030204" pitchFamily="34" charset="0"/>
              </a:rPr>
              <a:t>m@gister</a:t>
            </a:r>
            <a:r>
              <a:rPr lang="fr-FR" sz="1900" b="1" cap="none" dirty="0">
                <a:latin typeface="Arial Rounded MT Bold" panose="020F0704030504030204" pitchFamily="34" charset="0"/>
              </a:rPr>
              <a:t>):</a:t>
            </a:r>
            <a:r>
              <a:rPr lang="fr-FR" sz="1900" cap="none" dirty="0">
                <a:latin typeface="Arial Rounded MT Bold" panose="020F0704030504030204" pitchFamily="34" charset="0"/>
              </a:rPr>
              <a:t> </a:t>
            </a:r>
          </a:p>
          <a:p>
            <a:pPr algn="just">
              <a:spcBef>
                <a:spcPts val="0"/>
              </a:spcBef>
            </a:pPr>
            <a:r>
              <a:rPr lang="fr-FR" sz="2000" b="1" u="sng" dirty="0">
                <a:latin typeface="Arial Rounded MT Bold" panose="020F0704030504030204" pitchFamily="34" charset="0"/>
              </a:rPr>
              <a:t>Atelier 2</a:t>
            </a:r>
            <a:endParaRPr lang="fr-FR" sz="1100" cap="none" dirty="0">
              <a:latin typeface="Arial Rounded MT Bold" panose="020F0704030504030204" pitchFamily="34" charset="0"/>
              <a:hlinkClick r:id="rId3">
                <a:extLst>
                  <a:ext uri="{A12FA001-AC4F-418D-AE19-62706E023703}">
                    <ahyp:hlinkClr xmlns:ahyp="http://schemas.microsoft.com/office/drawing/2018/hyperlinkcolor" val="tx"/>
                  </a:ext>
                </a:extLst>
              </a:hlinkClick>
            </a:endParaRPr>
          </a:p>
          <a:p>
            <a:pPr algn="just">
              <a:spcBef>
                <a:spcPts val="0"/>
              </a:spcBef>
              <a:buClr>
                <a:schemeClr val="bg1"/>
              </a:buClr>
            </a:pPr>
            <a:r>
              <a:rPr lang="fr-FR" cap="none" dirty="0">
                <a:latin typeface="Arial Rounded MT Bold" panose="020F0704030504030204" pitchFamily="34" charset="0"/>
                <a:hlinkClick r:id="rId3">
                  <a:extLst>
                    <a:ext uri="{A12FA001-AC4F-418D-AE19-62706E023703}">
                      <ahyp:hlinkClr xmlns:ahyp="http://schemas.microsoft.com/office/drawing/2018/hyperlinkcolor" val="tx"/>
                    </a:ext>
                  </a:extLst>
                </a:hlinkClick>
              </a:rPr>
              <a:t>https://magistere.education.fr/ac-rennes/course/view.php?id=7524&amp;section=1</a:t>
            </a:r>
            <a:r>
              <a:rPr lang="fr-FR" cap="none" dirty="0">
                <a:latin typeface="Arial Rounded MT Bold" panose="020F0704030504030204" pitchFamily="34" charset="0"/>
              </a:rPr>
              <a:t> </a:t>
            </a:r>
          </a:p>
          <a:p>
            <a:pPr algn="ctr">
              <a:buClr>
                <a:schemeClr val="bg1"/>
              </a:buClr>
            </a:pPr>
            <a:r>
              <a:rPr lang="fr-FR" sz="2200" u="sng" cap="none" dirty="0">
                <a:latin typeface="Arial Rounded MT Bold" panose="020F0704030504030204" pitchFamily="34" charset="0"/>
              </a:rPr>
              <a:t>Mettons-nous à la place de nos élèves:</a:t>
            </a:r>
          </a:p>
          <a:p>
            <a:pPr algn="just">
              <a:buClr>
                <a:schemeClr val="bg1"/>
              </a:buClr>
            </a:pPr>
            <a:r>
              <a:rPr lang="fr-FR" b="1" u="sng" cap="none" dirty="0">
                <a:latin typeface="Arial Rounded MT Bold" panose="020F0704030504030204" pitchFamily="34" charset="0"/>
              </a:rPr>
              <a:t>Mise en situation</a:t>
            </a:r>
            <a:r>
              <a:rPr lang="fr-FR" cap="none" dirty="0">
                <a:latin typeface="Arial Rounded MT Bold" panose="020F0704030504030204" pitchFamily="34" charset="0"/>
              </a:rPr>
              <a:t>: écoute d’un extrait sonore en langue thaï </a:t>
            </a:r>
            <a:r>
              <a:rPr lang="fr-FR" cap="none" dirty="0" err="1">
                <a:latin typeface="Arial Rounded MT Bold" panose="020F0704030504030204" pitchFamily="34" charset="0"/>
              </a:rPr>
              <a:t>seul.e</a:t>
            </a:r>
            <a:r>
              <a:rPr lang="fr-FR" cap="none" dirty="0">
                <a:latin typeface="Arial Rounded MT Bold" panose="020F0704030504030204" pitchFamily="34" charset="0"/>
              </a:rPr>
              <a:t> trois fois </a:t>
            </a:r>
          </a:p>
          <a:p>
            <a:pPr algn="just"/>
            <a:r>
              <a:rPr lang="fr-FR" b="1" u="sng" cap="none" dirty="0">
                <a:latin typeface="Arial Rounded MT Bold" panose="020F0704030504030204" pitchFamily="34" charset="0"/>
              </a:rPr>
              <a:t>Consigne</a:t>
            </a:r>
            <a:r>
              <a:rPr lang="fr-FR" cap="none" dirty="0">
                <a:latin typeface="Arial Rounded MT Bold" panose="020F0704030504030204" pitchFamily="34" charset="0"/>
              </a:rPr>
              <a:t>: Il vous est demandé d’</a:t>
            </a:r>
            <a:r>
              <a:rPr lang="fr-FR" b="1" cap="none" dirty="0">
                <a:latin typeface="Arial Rounded MT Bold" panose="020F0704030504030204" pitchFamily="34" charset="0"/>
              </a:rPr>
              <a:t>écouter</a:t>
            </a:r>
            <a:r>
              <a:rPr lang="fr-FR" cap="none" dirty="0">
                <a:latin typeface="Arial Rounded MT Bold" panose="020F0704030504030204" pitchFamily="34" charset="0"/>
              </a:rPr>
              <a:t> le document sonore et de</a:t>
            </a:r>
            <a:r>
              <a:rPr lang="fr-FR" b="1" cap="none" dirty="0">
                <a:latin typeface="Arial Rounded MT Bold" panose="020F0704030504030204" pitchFamily="34" charset="0"/>
              </a:rPr>
              <a:t> prendre en note</a:t>
            </a:r>
            <a:r>
              <a:rPr lang="fr-FR" cap="none" dirty="0">
                <a:latin typeface="Arial Rounded MT Bold" panose="020F0704030504030204" pitchFamily="34" charset="0"/>
              </a:rPr>
              <a:t> tout ce que vous pensez comprendre, puis de </a:t>
            </a:r>
            <a:r>
              <a:rPr lang="fr-FR" b="1" cap="none" dirty="0">
                <a:latin typeface="Arial Rounded MT Bold" panose="020F0704030504030204" pitchFamily="34" charset="0"/>
              </a:rPr>
              <a:t>classer les éléments</a:t>
            </a:r>
            <a:r>
              <a:rPr lang="fr-FR" cap="none" dirty="0">
                <a:latin typeface="Arial Rounded MT Bold" panose="020F0704030504030204" pitchFamily="34" charset="0"/>
              </a:rPr>
              <a:t> notés en fonction de leur nature (type d'indices : </a:t>
            </a:r>
            <a:r>
              <a:rPr lang="fr-FR" cap="none" dirty="0">
                <a:latin typeface="Arial Rounded MT Bold" panose="020F0704030504030204" pitchFamily="34" charset="0"/>
                <a:hlinkClick r:id="rId4" tooltip="Glossaire : mots transparents">
                  <a:extLst>
                    <a:ext uri="{A12FA001-AC4F-418D-AE19-62706E023703}">
                      <ahyp:hlinkClr xmlns:ahyp="http://schemas.microsoft.com/office/drawing/2018/hyperlinkcolor" val="tx"/>
                    </a:ext>
                  </a:extLst>
                </a:hlinkClick>
              </a:rPr>
              <a:t>mots transparents</a:t>
            </a:r>
            <a:r>
              <a:rPr lang="fr-FR" cap="none" dirty="0">
                <a:latin typeface="Arial Rounded MT Bold" panose="020F0704030504030204" pitchFamily="34" charset="0"/>
              </a:rPr>
              <a:t>, bruitages, etc.).</a:t>
            </a:r>
          </a:p>
          <a:p>
            <a:pPr marL="285750" indent="-285750" algn="just">
              <a:buFont typeface="Arial" panose="020B0604020202020204" pitchFamily="34" charset="0"/>
              <a:buChar char="•"/>
            </a:pPr>
            <a:r>
              <a:rPr lang="fr-FR" cap="none" dirty="0">
                <a:latin typeface="Arial Rounded MT Bold" panose="020F0704030504030204" pitchFamily="34" charset="0"/>
              </a:rPr>
              <a:t>Sur quels éléments vous êtes-vous appuyés?</a:t>
            </a:r>
          </a:p>
          <a:p>
            <a:pPr algn="just"/>
            <a:r>
              <a:rPr lang="fr-FR" cap="none" dirty="0">
                <a:latin typeface="Arial Rounded MT Bold" panose="020F0704030504030204" pitchFamily="34" charset="0"/>
              </a:rPr>
              <a:t>- </a:t>
            </a:r>
          </a:p>
          <a:p>
            <a:pPr algn="just"/>
            <a:r>
              <a:rPr lang="fr-FR" cap="none" dirty="0">
                <a:latin typeface="Arial Rounded MT Bold" panose="020F0704030504030204" pitchFamily="34" charset="0"/>
              </a:rPr>
              <a:t>(mots transparents / noms propres / bruitages / éléments de prosodie permettent d’émettre des hypothèses)</a:t>
            </a:r>
          </a:p>
          <a:p>
            <a:pPr marL="285750" indent="-285750" algn="just">
              <a:buFont typeface="Arial" panose="020B0604020202020204" pitchFamily="34" charset="0"/>
              <a:buChar char="•"/>
            </a:pPr>
            <a:r>
              <a:rPr lang="fr-FR" cap="none" dirty="0">
                <a:latin typeface="Arial Rounded MT Bold" panose="020F0704030504030204" pitchFamily="34" charset="0"/>
              </a:rPr>
              <a:t>Quelles sont vos hypothèses quant à la compréhension globale du sens du document?</a:t>
            </a:r>
          </a:p>
          <a:p>
            <a:pPr marL="285750" indent="-285750" algn="just">
              <a:buFont typeface="Arial" panose="020B0604020202020204" pitchFamily="34" charset="0"/>
              <a:buChar char="•"/>
            </a:pPr>
            <a:r>
              <a:rPr lang="fr-FR" cap="none" dirty="0">
                <a:latin typeface="Arial Rounded MT Bold" panose="020F0704030504030204" pitchFamily="34" charset="0"/>
              </a:rPr>
              <a:t>De quoi avons-nous besoin pour mieux comprendre? Pour nous entraîner ?(Réécouter? Découper mot à mot?)</a:t>
            </a:r>
          </a:p>
          <a:p>
            <a:pPr algn="just"/>
            <a:r>
              <a:rPr lang="fr-FR" cap="none" dirty="0">
                <a:latin typeface="Arial Rounded MT Bold" panose="020F0704030504030204" pitchFamily="34" charset="0"/>
              </a:rPr>
              <a:t>Cette étape constitue la 1</a:t>
            </a:r>
            <a:r>
              <a:rPr lang="fr-FR" cap="none" baseline="30000" dirty="0">
                <a:latin typeface="Arial Rounded MT Bold" panose="020F0704030504030204" pitchFamily="34" charset="0"/>
              </a:rPr>
              <a:t>ère</a:t>
            </a:r>
            <a:r>
              <a:rPr lang="fr-FR" cap="none" dirty="0">
                <a:latin typeface="Arial Rounded MT Bold" panose="020F0704030504030204" pitchFamily="34" charset="0"/>
              </a:rPr>
              <a:t> partie du travail de CO : elle s’appuie sur les stratégies de bas niveau</a:t>
            </a:r>
          </a:p>
          <a:p>
            <a:pPr algn="just">
              <a:buClr>
                <a:schemeClr val="bg1"/>
              </a:buClr>
            </a:pPr>
            <a:r>
              <a:rPr lang="fr-FR" sz="2200" cap="none" dirty="0">
                <a:solidFill>
                  <a:schemeClr val="bg1"/>
                </a:solidFill>
                <a:latin typeface="Arial Rounded MT Bold" panose="020F0704030504030204" pitchFamily="34" charset="0"/>
              </a:rPr>
              <a:t>C’est à ce stade que les stratégies en CO de nos élèves de niveau pré-A1et A1 se situent.</a:t>
            </a:r>
          </a:p>
          <a:p>
            <a:pPr marL="285750" indent="-285750" algn="just">
              <a:buClr>
                <a:schemeClr val="bg1"/>
              </a:buClr>
              <a:buFont typeface="Wingdings" panose="05000000000000000000" pitchFamily="2" charset="2"/>
              <a:buChar char="q"/>
            </a:pPr>
            <a:endParaRPr lang="fr-FR" cap="none" dirty="0">
              <a:latin typeface="Arial Rounded MT Bold" panose="020F0704030504030204" pitchFamily="34" charset="0"/>
            </a:endParaRPr>
          </a:p>
          <a:p>
            <a:pPr>
              <a:buClr>
                <a:schemeClr val="bg1"/>
              </a:buClr>
            </a:pPr>
            <a:endParaRPr lang="fr-FR" cap="none" dirty="0">
              <a:solidFill>
                <a:schemeClr val="bg1"/>
              </a:solidFill>
              <a:latin typeface="Arial Rounded MT Bold" panose="020F0704030504030204" pitchFamily="34" charset="0"/>
            </a:endParaRPr>
          </a:p>
        </p:txBody>
      </p:sp>
      <p:pic>
        <p:nvPicPr>
          <p:cNvPr id="4" name="Picture 4" descr="Picture 4">
            <a:extLst>
              <a:ext uri="{FF2B5EF4-FFF2-40B4-BE49-F238E27FC236}">
                <a16:creationId xmlns:a16="http://schemas.microsoft.com/office/drawing/2014/main" id="{7E79F7DF-282A-49CA-9557-C116A6DB91A1}"/>
              </a:ext>
            </a:extLst>
          </p:cNvPr>
          <p:cNvPicPr>
            <a:picLocks noChangeAspect="1"/>
          </p:cNvPicPr>
          <p:nvPr/>
        </p:nvPicPr>
        <p:blipFill>
          <a:blip r:embed="rId5" cstate="print"/>
          <a:stretch>
            <a:fillRect/>
          </a:stretch>
        </p:blipFill>
        <p:spPr>
          <a:xfrm>
            <a:off x="10471558" y="477709"/>
            <a:ext cx="618200" cy="618200"/>
          </a:xfrm>
          <a:prstGeom prst="rect">
            <a:avLst/>
          </a:prstGeom>
          <a:ln w="12700">
            <a:miter lim="400000"/>
          </a:ln>
        </p:spPr>
      </p:pic>
      <p:sp>
        <p:nvSpPr>
          <p:cNvPr id="5" name="Flèche : droite 4">
            <a:extLst>
              <a:ext uri="{FF2B5EF4-FFF2-40B4-BE49-F238E27FC236}">
                <a16:creationId xmlns:a16="http://schemas.microsoft.com/office/drawing/2014/main" id="{F48C4BD0-33B2-4866-8F91-5E7BC5B46B6B}"/>
              </a:ext>
            </a:extLst>
          </p:cNvPr>
          <p:cNvSpPr/>
          <p:nvPr/>
        </p:nvSpPr>
        <p:spPr>
          <a:xfrm>
            <a:off x="2597889" y="1426182"/>
            <a:ext cx="754911" cy="425302"/>
          </a:xfrm>
          <a:prstGeom prst="rightArrow">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dessin&#10;&#10;Description générée automatiquement">
            <a:extLst>
              <a:ext uri="{FF2B5EF4-FFF2-40B4-BE49-F238E27FC236}">
                <a16:creationId xmlns:a16="http://schemas.microsoft.com/office/drawing/2014/main" id="{6C28C0D2-987A-4B64-8575-09B475299C31}"/>
              </a:ext>
            </a:extLst>
          </p:cNvPr>
          <p:cNvPicPr>
            <a:picLocks noChangeAspect="1"/>
          </p:cNvPicPr>
          <p:nvPr/>
        </p:nvPicPr>
        <p:blipFill>
          <a:blip r:embed="rId6"/>
          <a:stretch>
            <a:fillRect/>
          </a:stretch>
        </p:blipFill>
        <p:spPr>
          <a:xfrm>
            <a:off x="9011981" y="1387953"/>
            <a:ext cx="582130" cy="58213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993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barn(inVertical)">
                                      <p:cBhvr>
                                        <p:cTn id="7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57199" y="457200"/>
            <a:ext cx="11249026" cy="5890437"/>
          </a:xfrm>
        </p:spPr>
        <p:txBody>
          <a:bodyPr rtlCol="0">
            <a:normAutofit fontScale="92500" lnSpcReduction="20000"/>
          </a:bodyPr>
          <a:lstStyle/>
          <a:p>
            <a:pPr algn="just">
              <a:buClr>
                <a:schemeClr val="bg1"/>
              </a:buClr>
            </a:pPr>
            <a:r>
              <a:rPr lang="fr-FR" b="1" u="sng" cap="none" dirty="0">
                <a:solidFill>
                  <a:schemeClr val="bg1"/>
                </a:solidFill>
                <a:latin typeface="Arial Rounded MT Bold" panose="020F0704030504030204" pitchFamily="34" charset="0"/>
              </a:rPr>
              <a:t>Les </a:t>
            </a:r>
            <a:r>
              <a:rPr lang="fr-FR" b="1" u="sng" cap="none" dirty="0">
                <a:latin typeface="Arial Rounded MT Bold" panose="020F0704030504030204" pitchFamily="34" charset="0"/>
              </a:rPr>
              <a:t>constats</a:t>
            </a:r>
            <a:r>
              <a:rPr lang="fr-FR" b="1" cap="none" dirty="0">
                <a:latin typeface="Arial Rounded MT Bold" panose="020F0704030504030204" pitchFamily="34" charset="0"/>
              </a:rPr>
              <a:t>:</a:t>
            </a:r>
            <a:endParaRPr lang="fr-FR" cap="none" dirty="0">
              <a:solidFill>
                <a:schemeClr val="bg1"/>
              </a:solidFill>
              <a:latin typeface="Arial Rounded MT Bold" panose="020F0704030504030204" pitchFamily="34" charset="0"/>
            </a:endParaRPr>
          </a:p>
          <a:p>
            <a:pPr marL="285750" indent="-285750" algn="just">
              <a:buClr>
                <a:schemeClr val="bg1"/>
              </a:buClr>
              <a:buFont typeface="Wingdings" panose="05000000000000000000" pitchFamily="2" charset="2"/>
              <a:buChar char="q"/>
            </a:pPr>
            <a:r>
              <a:rPr lang="fr-FR" cap="none" dirty="0">
                <a:latin typeface="Arial Rounded MT Bold" panose="020F0704030504030204" pitchFamily="34" charset="0"/>
              </a:rPr>
              <a:t>Les activités d’écoute sont anxiogènes pour les élèves en difficultés. Les élèves peu entraînés et dont les stratégies d’écoute sont de bas niveaux ont la mémoire de travail (celle qui sert à mémoriser à court terme les éléments qui permettent de réaliser une tâche) en surcharge cognitive. Le décodage, découpage syllabe par syllabe, mot à mot et  traduction prennent toute leur énergie et les épuisent. Ils abandonnent souvent avant la fin du travail. Les élèves ont peur de perdre le fil, de rater un mot, ils écrivent dès qu’ils ont reconnu un mot et sont perdus avant de reprendre la suite du travail.</a:t>
            </a:r>
          </a:p>
          <a:p>
            <a:pPr algn="just">
              <a:buClr>
                <a:schemeClr val="bg1"/>
              </a:buClr>
            </a:pPr>
            <a:endParaRPr lang="fr-FR" sz="1100" b="1" cap="none" dirty="0">
              <a:latin typeface="Arial Rounded MT Bold" panose="020F0704030504030204" pitchFamily="34" charset="0"/>
            </a:endParaRPr>
          </a:p>
          <a:p>
            <a:pPr algn="just">
              <a:buClr>
                <a:schemeClr val="bg1"/>
              </a:buClr>
            </a:pPr>
            <a:r>
              <a:rPr lang="fr-FR" b="1" cap="none" dirty="0">
                <a:latin typeface="Arial Rounded MT Bold" panose="020F0704030504030204" pitchFamily="34" charset="0"/>
              </a:rPr>
              <a:t>Quelles activités proposer</a:t>
            </a:r>
            <a:r>
              <a:rPr lang="fr-FR" cap="none" dirty="0">
                <a:latin typeface="Arial Rounded MT Bold" panose="020F0704030504030204" pitchFamily="34" charset="0"/>
              </a:rPr>
              <a:t> à des élèves pour renforcer leurs stratégies d’écoute de bas niveau et leur permettre de mobiliser des stratégies de haut niveau (accès au sens global du doc)?</a:t>
            </a:r>
          </a:p>
          <a:p>
            <a:pPr marL="285750" indent="-285750" algn="just">
              <a:buClr>
                <a:schemeClr val="bg1"/>
              </a:buClr>
              <a:buFontTx/>
              <a:buChar char="-"/>
            </a:pPr>
            <a:r>
              <a:rPr lang="fr-FR" cap="none" dirty="0">
                <a:latin typeface="Arial Rounded MT Bold" panose="020F0704030504030204" pitchFamily="34" charset="0"/>
              </a:rPr>
              <a:t>Ecoute d’une liste de mots pré-enregistrés dont certains sont dans le doc. sonore puis faire écouter le début (30 sc) en leur demandant d’entourer les mots entendus (discrimination auditive);</a:t>
            </a:r>
          </a:p>
          <a:p>
            <a:pPr marL="285750" indent="-285750" algn="just">
              <a:buClr>
                <a:schemeClr val="bg1"/>
              </a:buClr>
              <a:buFontTx/>
              <a:buChar char="-"/>
            </a:pPr>
            <a:r>
              <a:rPr lang="fr-FR" cap="none" dirty="0">
                <a:latin typeface="Arial Rounded MT Bold" panose="020F0704030504030204" pitchFamily="34" charset="0"/>
              </a:rPr>
              <a:t>Faire des activités sur les paires minimales (</a:t>
            </a:r>
            <a:r>
              <a:rPr lang="fr-FR" cap="none" dirty="0" err="1">
                <a:latin typeface="Arial Rounded MT Bold" panose="020F0704030504030204" pitchFamily="34" charset="0"/>
              </a:rPr>
              <a:t>cod</a:t>
            </a:r>
            <a:r>
              <a:rPr lang="fr-FR" cap="none" dirty="0">
                <a:latin typeface="Arial Rounded MT Bold" panose="020F0704030504030204" pitchFamily="34" charset="0"/>
              </a:rPr>
              <a:t>/code) avec ceux du docs sonores et demander quels mots ils entendent;</a:t>
            </a:r>
          </a:p>
          <a:p>
            <a:pPr marL="285750" indent="-285750" algn="just">
              <a:buClr>
                <a:schemeClr val="bg1"/>
              </a:buClr>
              <a:buFontTx/>
              <a:buChar char="-"/>
            </a:pPr>
            <a:r>
              <a:rPr lang="fr-FR" cap="none" dirty="0">
                <a:latin typeface="Arial Rounded MT Bold" panose="020F0704030504030204" pitchFamily="34" charset="0"/>
              </a:rPr>
              <a:t>Faire repérer les accents de mots (notamment sur les noms et les verbes) pour leur permettre de les distinguer;</a:t>
            </a:r>
          </a:p>
          <a:p>
            <a:pPr marL="285750" indent="-285750" algn="just">
              <a:buClr>
                <a:schemeClr val="bg1"/>
              </a:buClr>
              <a:buFontTx/>
              <a:buChar char="-"/>
            </a:pPr>
            <a:r>
              <a:rPr lang="fr-FR" cap="none" dirty="0">
                <a:latin typeface="Arial Rounded MT Bold" panose="020F0704030504030204" pitchFamily="34" charset="0"/>
              </a:rPr>
              <a:t>Faire compter le nombre de mots dans une phrase (activités de segmentation);</a:t>
            </a:r>
          </a:p>
          <a:p>
            <a:pPr marL="285750" indent="-285750" algn="just">
              <a:buClr>
                <a:schemeClr val="bg1"/>
              </a:buClr>
              <a:buFontTx/>
              <a:buChar char="-"/>
            </a:pPr>
            <a:r>
              <a:rPr lang="fr-FR" cap="none" dirty="0">
                <a:latin typeface="Arial Rounded MT Bold" panose="020F0704030504030204" pitchFamily="34" charset="0"/>
              </a:rPr>
              <a:t>Faire repérer les noms propres, les pronoms, les verbes, les adjectifs en donnant une liste (consigne type : entourer ce que vous entendez);</a:t>
            </a:r>
          </a:p>
          <a:p>
            <a:pPr marL="285750" indent="-285750" algn="just">
              <a:buClr>
                <a:schemeClr val="bg1"/>
              </a:buClr>
              <a:buFontTx/>
              <a:buChar char="-"/>
            </a:pPr>
            <a:r>
              <a:rPr lang="fr-FR" cap="none" dirty="0">
                <a:latin typeface="Arial Rounded MT Bold" panose="020F0704030504030204" pitchFamily="34" charset="0"/>
              </a:rPr>
              <a:t>Faire repérer les mots transparents;</a:t>
            </a:r>
          </a:p>
          <a:p>
            <a:pPr marL="285750" indent="-285750" algn="just">
              <a:buClr>
                <a:schemeClr val="bg1"/>
              </a:buClr>
              <a:buFontTx/>
              <a:buChar char="-"/>
            </a:pPr>
            <a:r>
              <a:rPr lang="fr-FR" cap="none" dirty="0">
                <a:latin typeface="Arial Rounded MT Bold" panose="020F0704030504030204" pitchFamily="34" charset="0"/>
              </a:rPr>
              <a:t>Puis donner un texte lacunaire à compléter issu du doc sonore soit une partie vue soit une nouvelle;</a:t>
            </a:r>
          </a:p>
          <a:p>
            <a:pPr marL="285750" indent="-285750" algn="just">
              <a:buClr>
                <a:schemeClr val="bg1"/>
              </a:buClr>
              <a:buFontTx/>
              <a:buChar char="-"/>
            </a:pPr>
            <a:endParaRPr lang="fr-FR" cap="none" dirty="0">
              <a:latin typeface="Arial Rounded MT Bold" panose="020F0704030504030204" pitchFamily="34" charset="0"/>
            </a:endParaRPr>
          </a:p>
          <a:p>
            <a:pPr marL="285750" indent="-285750">
              <a:buClr>
                <a:schemeClr val="bg1"/>
              </a:buClr>
              <a:buFontTx/>
              <a:buChar char="-"/>
            </a:pPr>
            <a:endParaRPr lang="fr-FR" cap="none" dirty="0">
              <a:latin typeface="Arial Rounded MT Bold" panose="020F0704030504030204" pitchFamily="34" charset="0"/>
            </a:endParaRPr>
          </a:p>
          <a:p>
            <a:pPr>
              <a:buClr>
                <a:schemeClr val="bg1"/>
              </a:buClr>
            </a:pPr>
            <a:endParaRPr lang="fr-FR" cap="none"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5916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40488" y="489097"/>
            <a:ext cx="11111024" cy="5677786"/>
          </a:xfrm>
        </p:spPr>
        <p:txBody>
          <a:bodyPr rtlCol="0">
            <a:normAutofit/>
          </a:bodyPr>
          <a:lstStyle/>
          <a:p>
            <a:pPr>
              <a:spcBef>
                <a:spcPts val="0"/>
              </a:spcBef>
              <a:buClr>
                <a:schemeClr val="bg1"/>
              </a:buClr>
            </a:pPr>
            <a:r>
              <a:rPr lang="fr-FR" sz="2000" b="1" u="sng" cap="none" dirty="0">
                <a:solidFill>
                  <a:schemeClr val="bg1"/>
                </a:solidFill>
                <a:latin typeface="Arial Rounded MT Bold" panose="020F0704030504030204" pitchFamily="34" charset="0"/>
              </a:rPr>
              <a:t>Classez</a:t>
            </a:r>
            <a:r>
              <a:rPr lang="fr-FR" sz="2000" cap="none" dirty="0">
                <a:solidFill>
                  <a:schemeClr val="bg1"/>
                </a:solidFill>
                <a:latin typeface="Arial Rounded MT Bold" panose="020F0704030504030204" pitchFamily="34" charset="0"/>
              </a:rPr>
              <a:t> ces activités proposées selon qu’elles relèvent d’activités de bas niveau </a:t>
            </a:r>
          </a:p>
          <a:p>
            <a:pPr>
              <a:spcBef>
                <a:spcPts val="0"/>
              </a:spcBef>
              <a:buClr>
                <a:schemeClr val="bg1"/>
              </a:buClr>
            </a:pPr>
            <a:r>
              <a:rPr lang="fr-FR" sz="2000" cap="none" dirty="0">
                <a:solidFill>
                  <a:schemeClr val="bg1"/>
                </a:solidFill>
                <a:latin typeface="Arial Rounded MT Bold" panose="020F0704030504030204" pitchFamily="34" charset="0"/>
              </a:rPr>
              <a:t>ou de haut niveau:</a:t>
            </a:r>
          </a:p>
          <a:p>
            <a:pPr>
              <a:buClr>
                <a:schemeClr val="bg1"/>
              </a:buClr>
            </a:pPr>
            <a:endParaRPr lang="fr-FR" cap="none" dirty="0">
              <a:solidFill>
                <a:schemeClr val="bg1"/>
              </a:solidFill>
              <a:latin typeface="Arial Rounded MT Bold" panose="020F0704030504030204" pitchFamily="34" charset="0"/>
            </a:endParaRPr>
          </a:p>
          <a:p>
            <a:pPr>
              <a:buClr>
                <a:schemeClr val="bg1"/>
              </a:buClr>
            </a:pPr>
            <a:endParaRPr lang="fr-FR" cap="none" dirty="0">
              <a:latin typeface="Arial Rounded MT Bold" panose="020F0704030504030204" pitchFamily="34" charset="0"/>
            </a:endParaRPr>
          </a:p>
          <a:p>
            <a:pPr>
              <a:buClr>
                <a:schemeClr val="bg1"/>
              </a:buClr>
            </a:pPr>
            <a:endParaRPr lang="fr-FR" cap="none" dirty="0">
              <a:solidFill>
                <a:schemeClr val="bg1"/>
              </a:solidFill>
              <a:latin typeface="Arial Rounded MT Bold" panose="020F0704030504030204" pitchFamily="34" charset="0"/>
            </a:endParaRPr>
          </a:p>
          <a:p>
            <a:pPr>
              <a:buClr>
                <a:schemeClr val="bg1"/>
              </a:buClr>
            </a:pPr>
            <a:endParaRPr lang="fr-FR" cap="none" dirty="0">
              <a:latin typeface="Arial Rounded MT Bold" panose="020F0704030504030204" pitchFamily="34" charset="0"/>
            </a:endParaRPr>
          </a:p>
          <a:p>
            <a:pPr>
              <a:buClr>
                <a:schemeClr val="bg1"/>
              </a:buClr>
            </a:pPr>
            <a:endParaRPr lang="fr-FR" cap="none" dirty="0">
              <a:latin typeface="Arial Rounded MT Bold" panose="020F0704030504030204" pitchFamily="34" charset="0"/>
            </a:endParaRPr>
          </a:p>
          <a:p>
            <a:pPr>
              <a:buClr>
                <a:schemeClr val="bg1"/>
              </a:buClr>
            </a:pPr>
            <a:endParaRPr lang="fr-FR" sz="2000" b="1" u="sng" cap="none" dirty="0">
              <a:latin typeface="Arial Rounded MT Bold" panose="020F0704030504030204" pitchFamily="34" charset="0"/>
            </a:endParaRPr>
          </a:p>
          <a:p>
            <a:pPr>
              <a:buClr>
                <a:schemeClr val="bg1"/>
              </a:buClr>
            </a:pPr>
            <a:r>
              <a:rPr lang="fr-FR" sz="2000" b="1" u="sng" cap="none" dirty="0">
                <a:latin typeface="Arial Rounded MT Bold" panose="020F0704030504030204" pitchFamily="34" charset="0"/>
              </a:rPr>
              <a:t>Sondage</a:t>
            </a:r>
            <a:r>
              <a:rPr lang="fr-FR" sz="2000" cap="none" dirty="0">
                <a:latin typeface="Arial Rounded MT Bold" panose="020F0704030504030204" pitchFamily="34" charset="0"/>
              </a:rPr>
              <a:t>: quelles sont les activités de CO vous proposez à vos élèves de niveau A1?</a:t>
            </a:r>
          </a:p>
          <a:p>
            <a:pPr>
              <a:buClr>
                <a:schemeClr val="bg1"/>
              </a:buClr>
            </a:pPr>
            <a:endParaRPr lang="fr-FR" sz="2000" cap="none" dirty="0">
              <a:latin typeface="Arial Rounded MT Bold" panose="020F0704030504030204" pitchFamily="34" charset="0"/>
            </a:endParaRPr>
          </a:p>
          <a:p>
            <a:pPr>
              <a:buClr>
                <a:schemeClr val="bg1"/>
              </a:buClr>
            </a:pPr>
            <a:endParaRPr lang="fr-FR" cap="none" dirty="0">
              <a:solidFill>
                <a:schemeClr val="bg1"/>
              </a:solidFill>
              <a:latin typeface="Arial Rounded MT Bold" panose="020F0704030504030204" pitchFamily="34" charset="0"/>
            </a:endParaRPr>
          </a:p>
        </p:txBody>
      </p:sp>
      <p:pic>
        <p:nvPicPr>
          <p:cNvPr id="5" name="Image 4" descr="Une image contenant noir, morceau, blanc, signe&#10;&#10;Description générée automatiquement">
            <a:extLst>
              <a:ext uri="{FF2B5EF4-FFF2-40B4-BE49-F238E27FC236}">
                <a16:creationId xmlns:a16="http://schemas.microsoft.com/office/drawing/2014/main" id="{B4E4E402-C6F9-4228-9D0C-A80F4B242D0C}"/>
              </a:ext>
            </a:extLst>
          </p:cNvPr>
          <p:cNvPicPr>
            <a:picLocks noChangeAspect="1"/>
          </p:cNvPicPr>
          <p:nvPr/>
        </p:nvPicPr>
        <p:blipFill>
          <a:blip r:embed="rId3"/>
          <a:stretch>
            <a:fillRect/>
          </a:stretch>
        </p:blipFill>
        <p:spPr>
          <a:xfrm>
            <a:off x="680484" y="1371599"/>
            <a:ext cx="1956391" cy="1956391"/>
          </a:xfrm>
          <a:prstGeom prst="rect">
            <a:avLst/>
          </a:prstGeom>
        </p:spPr>
      </p:pic>
      <p:pic>
        <p:nvPicPr>
          <p:cNvPr id="4" name="Image 3">
            <a:extLst>
              <a:ext uri="{FF2B5EF4-FFF2-40B4-BE49-F238E27FC236}">
                <a16:creationId xmlns:a16="http://schemas.microsoft.com/office/drawing/2014/main" id="{6167D59C-0BB3-4A65-8DEA-F84A2A984FD7}"/>
              </a:ext>
            </a:extLst>
          </p:cNvPr>
          <p:cNvPicPr>
            <a:picLocks noChangeAspect="1"/>
          </p:cNvPicPr>
          <p:nvPr/>
        </p:nvPicPr>
        <p:blipFill>
          <a:blip r:embed="rId4"/>
          <a:stretch>
            <a:fillRect/>
          </a:stretch>
        </p:blipFill>
        <p:spPr>
          <a:xfrm>
            <a:off x="637712" y="4124949"/>
            <a:ext cx="2041934" cy="2041934"/>
          </a:xfrm>
          <a:prstGeom prst="rect">
            <a:avLst/>
          </a:prstGeom>
        </p:spPr>
      </p:pic>
    </p:spTree>
    <p:extLst>
      <p:ext uri="{BB962C8B-B14F-4D97-AF65-F5344CB8AC3E}">
        <p14:creationId xmlns:p14="http://schemas.microsoft.com/office/powerpoint/2010/main" val="176576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7D6D5DD-5FF2-4714-8656-E870CB73448F}"/>
              </a:ext>
            </a:extLst>
          </p:cNvPr>
          <p:cNvPicPr>
            <a:picLocks noChangeAspect="1"/>
          </p:cNvPicPr>
          <p:nvPr/>
        </p:nvPicPr>
        <p:blipFill rotWithShape="1">
          <a:blip r:embed="rId2"/>
          <a:srcRect b="4731"/>
          <a:stretch/>
        </p:blipFill>
        <p:spPr>
          <a:xfrm>
            <a:off x="808764" y="158034"/>
            <a:ext cx="10340682" cy="6541932"/>
          </a:xfrm>
          <a:prstGeom prst="rect">
            <a:avLst/>
          </a:prstGeom>
        </p:spPr>
      </p:pic>
    </p:spTree>
    <p:extLst>
      <p:ext uri="{BB962C8B-B14F-4D97-AF65-F5344CB8AC3E}">
        <p14:creationId xmlns:p14="http://schemas.microsoft.com/office/powerpoint/2010/main" val="418635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88373" y="444796"/>
            <a:ext cx="11180617" cy="5893659"/>
          </a:xfrm>
        </p:spPr>
        <p:txBody>
          <a:bodyPr rtlCol="0">
            <a:normAutofit/>
          </a:bodyPr>
          <a:lstStyle/>
          <a:p>
            <a:pPr algn="just">
              <a:buClr>
                <a:schemeClr val="bg1"/>
              </a:buClr>
            </a:pPr>
            <a:r>
              <a:rPr lang="fr-FR" sz="2200" u="sng" cap="none" dirty="0">
                <a:latin typeface="Arial Rounded MT Bold" panose="020F0704030504030204" pitchFamily="34" charset="0"/>
              </a:rPr>
              <a:t>Liste des tâches du niveau pré-A1 à B2</a:t>
            </a:r>
            <a:r>
              <a:rPr lang="fr-FR" sz="2200" u="sng" dirty="0">
                <a:latin typeface="Arial Rounded MT Bold" panose="020F0704030504030204" pitchFamily="34" charset="0"/>
              </a:rPr>
              <a:t>: </a:t>
            </a:r>
            <a:r>
              <a:rPr lang="fr-FR" sz="2200" b="1" u="sng" cap="none" dirty="0">
                <a:latin typeface="Arial Rounded MT Bold" panose="020F0704030504030204" pitchFamily="34" charset="0"/>
              </a:rPr>
              <a:t>Ateliers 3-4 et 5</a:t>
            </a:r>
            <a:endParaRPr lang="fr-FR" sz="2200" b="1" u="sng" cap="none" dirty="0">
              <a:solidFill>
                <a:schemeClr val="bg1"/>
              </a:solidFill>
              <a:latin typeface="Arial Rounded MT Bold" panose="020F0704030504030204" pitchFamily="34" charset="0"/>
            </a:endParaRPr>
          </a:p>
          <a:p>
            <a:pPr algn="just">
              <a:buClr>
                <a:schemeClr val="bg1"/>
              </a:buClr>
            </a:pPr>
            <a:r>
              <a:rPr lang="fr-FR" sz="2000" b="1" u="sng" cap="none" dirty="0">
                <a:solidFill>
                  <a:schemeClr val="bg1"/>
                </a:solidFill>
                <a:latin typeface="Arial Rounded MT Bold" panose="020F0704030504030204" pitchFamily="34" charset="0"/>
              </a:rPr>
              <a:t>Atelier 3</a:t>
            </a:r>
            <a:r>
              <a:rPr lang="fr-FR" sz="2000" b="1" cap="none" dirty="0">
                <a:solidFill>
                  <a:schemeClr val="bg1"/>
                </a:solidFill>
                <a:latin typeface="Arial Rounded MT Bold" panose="020F0704030504030204" pitchFamily="34" charset="0"/>
              </a:rPr>
              <a:t>: entr</a:t>
            </a:r>
            <a:r>
              <a:rPr lang="fr-FR" sz="2000" b="1" cap="none" dirty="0">
                <a:latin typeface="Arial Rounded MT Bold" panose="020F0704030504030204" pitchFamily="34" charset="0"/>
              </a:rPr>
              <a:t>aînez-vous à repérer le niveau des tâches relevant des actes et situations de la vie quotidienne du référentiel avec l’activité:</a:t>
            </a:r>
          </a:p>
          <a:p>
            <a:pPr algn="just">
              <a:buClr>
                <a:schemeClr val="bg1"/>
              </a:buClr>
            </a:pPr>
            <a:endParaRPr lang="fr-FR" sz="2000" b="1" cap="none" dirty="0">
              <a:latin typeface="Arial Rounded MT Bold" panose="020F0704030504030204" pitchFamily="34" charset="0"/>
            </a:endParaRPr>
          </a:p>
          <a:p>
            <a:pPr algn="just">
              <a:buClr>
                <a:schemeClr val="bg1"/>
              </a:buClr>
            </a:pPr>
            <a:endParaRPr lang="fr-FR" sz="2000" b="1" u="sng" cap="none" dirty="0">
              <a:latin typeface="Arial Rounded MT Bold" panose="020F0704030504030204" pitchFamily="34" charset="0"/>
            </a:endParaRPr>
          </a:p>
          <a:p>
            <a:pPr algn="just">
              <a:buClr>
                <a:schemeClr val="bg1"/>
              </a:buClr>
            </a:pPr>
            <a:endParaRPr lang="fr-FR" sz="2000" b="1" u="sng" cap="none" dirty="0">
              <a:latin typeface="Arial Rounded MT Bold" panose="020F0704030504030204" pitchFamily="34" charset="0"/>
            </a:endParaRPr>
          </a:p>
          <a:p>
            <a:pPr algn="just">
              <a:buClr>
                <a:schemeClr val="bg1"/>
              </a:buClr>
            </a:pPr>
            <a:endParaRPr lang="fr-FR" sz="2000" b="1" u="sng" cap="none" dirty="0">
              <a:latin typeface="Arial Rounded MT Bold" panose="020F0704030504030204" pitchFamily="34" charset="0"/>
            </a:endParaRPr>
          </a:p>
          <a:p>
            <a:pPr algn="just">
              <a:buClr>
                <a:schemeClr val="bg1"/>
              </a:buClr>
            </a:pPr>
            <a:endParaRPr lang="fr-FR" sz="2000" b="1" u="sng" cap="none" dirty="0">
              <a:latin typeface="Arial Rounded MT Bold" panose="020F0704030504030204" pitchFamily="34" charset="0"/>
            </a:endParaRPr>
          </a:p>
          <a:p>
            <a:pPr algn="just">
              <a:buClr>
                <a:schemeClr val="bg1"/>
              </a:buClr>
            </a:pPr>
            <a:r>
              <a:rPr lang="fr-FR" sz="2000" b="1" u="sng" cap="none" dirty="0">
                <a:latin typeface="Arial Rounded MT Bold" panose="020F0704030504030204" pitchFamily="34" charset="0"/>
              </a:rPr>
              <a:t>Atelier 4</a:t>
            </a:r>
            <a:r>
              <a:rPr lang="fr-FR" sz="2000" b="1" cap="none" dirty="0">
                <a:latin typeface="Arial Rounded MT Bold" panose="020F0704030504030204" pitchFamily="34" charset="0"/>
              </a:rPr>
              <a:t>: entraînez-vous à repérer le niveau des tâches relevant des actes et situations de la vie professionnelle du référentiel avec l’activité</a:t>
            </a:r>
            <a:r>
              <a:rPr lang="fr-FR" sz="2000" cap="none" dirty="0">
                <a:latin typeface="Arial Rounded MT Bold" panose="020F0704030504030204" pitchFamily="34" charset="0"/>
              </a:rPr>
              <a:t>:</a:t>
            </a:r>
          </a:p>
          <a:p>
            <a:pPr algn="just">
              <a:buClr>
                <a:schemeClr val="bg1"/>
              </a:buClr>
            </a:pPr>
            <a:r>
              <a:rPr lang="fr-FR" sz="1900" cap="none" dirty="0">
                <a:latin typeface="Arial Rounded MT Bold" panose="020F0704030504030204" pitchFamily="34" charset="0"/>
                <a:hlinkClick r:id="rId3">
                  <a:extLst>
                    <a:ext uri="{A12FA001-AC4F-418D-AE19-62706E023703}">
                      <ahyp:hlinkClr xmlns:ahyp="http://schemas.microsoft.com/office/drawing/2018/hyperlinkcolor" val="tx"/>
                    </a:ext>
                  </a:extLst>
                </a:hlinkClick>
              </a:rPr>
              <a:t>https://learningapps.org/display?v=psnfto3ga19</a:t>
            </a:r>
            <a:endParaRPr lang="fr-FR" sz="1900" cap="none" dirty="0">
              <a:latin typeface="Arial Rounded MT Bold" panose="020F0704030504030204" pitchFamily="34" charset="0"/>
            </a:endParaRPr>
          </a:p>
          <a:p>
            <a:pPr algn="just">
              <a:buClr>
                <a:schemeClr val="bg1"/>
              </a:buClr>
            </a:pPr>
            <a:r>
              <a:rPr lang="fr-FR" sz="1900" cap="none" dirty="0">
                <a:latin typeface="Arial Rounded MT Bold" panose="020F0704030504030204" pitchFamily="34" charset="0"/>
                <a:hlinkClick r:id="rId4">
                  <a:extLst>
                    <a:ext uri="{A12FA001-AC4F-418D-AE19-62706E023703}">
                      <ahyp:hlinkClr xmlns:ahyp="http://schemas.microsoft.com/office/drawing/2018/hyperlinkcolor" val="tx"/>
                    </a:ext>
                  </a:extLst>
                </a:hlinkClick>
              </a:rPr>
              <a:t>https://cutt.ly/Vocational-tasks-Learning-apps-Levels-A1-to-B2</a:t>
            </a:r>
            <a:r>
              <a:rPr lang="fr-FR" sz="1900" cap="none" dirty="0">
                <a:latin typeface="Arial Rounded MT Bold" panose="020F0704030504030204" pitchFamily="34" charset="0"/>
              </a:rPr>
              <a:t>  </a:t>
            </a:r>
          </a:p>
          <a:p>
            <a:pPr>
              <a:buClr>
                <a:schemeClr val="bg1"/>
              </a:buClr>
            </a:pPr>
            <a:endParaRPr lang="fr-FR" sz="2000" b="1" u="sng" cap="none" dirty="0">
              <a:latin typeface="Arial Rounded MT Bold" panose="020F0704030504030204" pitchFamily="34" charset="0"/>
            </a:endParaRPr>
          </a:p>
        </p:txBody>
      </p:sp>
      <p:pic>
        <p:nvPicPr>
          <p:cNvPr id="5" name="Image 4" descr="Une image contenant intérieur&#10;&#10;Description générée automatiquement">
            <a:extLst>
              <a:ext uri="{FF2B5EF4-FFF2-40B4-BE49-F238E27FC236}">
                <a16:creationId xmlns:a16="http://schemas.microsoft.com/office/drawing/2014/main" id="{B908AD51-8C48-4354-8840-DF89977D679F}"/>
              </a:ext>
            </a:extLst>
          </p:cNvPr>
          <p:cNvPicPr>
            <a:picLocks noChangeAspect="1"/>
          </p:cNvPicPr>
          <p:nvPr/>
        </p:nvPicPr>
        <p:blipFill>
          <a:blip r:embed="rId5"/>
          <a:stretch>
            <a:fillRect/>
          </a:stretch>
        </p:blipFill>
        <p:spPr>
          <a:xfrm>
            <a:off x="680483" y="1809306"/>
            <a:ext cx="1775639" cy="1775639"/>
          </a:xfrm>
          <a:prstGeom prst="rect">
            <a:avLst/>
          </a:prstGeom>
        </p:spPr>
      </p:pic>
      <p:sp>
        <p:nvSpPr>
          <p:cNvPr id="6" name="Rectangle 5">
            <a:extLst>
              <a:ext uri="{FF2B5EF4-FFF2-40B4-BE49-F238E27FC236}">
                <a16:creationId xmlns:a16="http://schemas.microsoft.com/office/drawing/2014/main" id="{E0A83D54-CB3A-43A6-A4AB-F79DD450AB2A}"/>
              </a:ext>
            </a:extLst>
          </p:cNvPr>
          <p:cNvSpPr/>
          <p:nvPr/>
        </p:nvSpPr>
        <p:spPr>
          <a:xfrm>
            <a:off x="2541182" y="1516543"/>
            <a:ext cx="6953692" cy="1661993"/>
          </a:xfrm>
          <a:prstGeom prst="rect">
            <a:avLst/>
          </a:prstGeom>
        </p:spPr>
        <p:txBody>
          <a:bodyPr wrap="square">
            <a:spAutoFit/>
          </a:bodyPr>
          <a:lstStyle/>
          <a:p>
            <a:endParaRPr lang="fr-FR" b="1" dirty="0">
              <a:solidFill>
                <a:schemeClr val="bg1"/>
              </a:solidFill>
              <a:hlinkClick r:id="rId6">
                <a:extLst>
                  <a:ext uri="{A12FA001-AC4F-418D-AE19-62706E023703}">
                    <ahyp:hlinkClr xmlns:ahyp="http://schemas.microsoft.com/office/drawing/2018/hyperlinkcolor" val="tx"/>
                  </a:ext>
                </a:extLst>
              </a:hlinkClick>
            </a:endParaRPr>
          </a:p>
          <a:p>
            <a:endParaRPr lang="fr-FR" b="1" dirty="0">
              <a:solidFill>
                <a:schemeClr val="bg1"/>
              </a:solidFill>
              <a:hlinkClick r:id="rId6">
                <a:extLst>
                  <a:ext uri="{A12FA001-AC4F-418D-AE19-62706E023703}">
                    <ahyp:hlinkClr xmlns:ahyp="http://schemas.microsoft.com/office/drawing/2018/hyperlinkcolor" val="tx"/>
                  </a:ext>
                </a:extLst>
              </a:hlinkClick>
            </a:endParaRPr>
          </a:p>
          <a:p>
            <a:r>
              <a:rPr lang="fr-FR" sz="1900" dirty="0">
                <a:solidFill>
                  <a:schemeClr val="bg1"/>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https://learningapps.org/display?v=p3yna23u519</a:t>
            </a:r>
            <a:endParaRPr lang="fr-FR" sz="1900" dirty="0">
              <a:solidFill>
                <a:schemeClr val="bg1"/>
              </a:solidFill>
              <a:latin typeface="Arial Rounded MT Bold" panose="020F0704030504030204" pitchFamily="34" charset="0"/>
            </a:endParaRPr>
          </a:p>
          <a:p>
            <a:endParaRPr lang="fr-FR" sz="1000" dirty="0">
              <a:solidFill>
                <a:schemeClr val="bg1"/>
              </a:solidFill>
              <a:latin typeface="Arial Rounded MT Bold" panose="020F0704030504030204" pitchFamily="34" charset="0"/>
            </a:endParaRPr>
          </a:p>
          <a:p>
            <a:r>
              <a:rPr lang="fr-FR" sz="1900" dirty="0">
                <a:solidFill>
                  <a:schemeClr val="bg1"/>
                </a:solidFill>
                <a:latin typeface="Arial Rounded MT Bold" panose="020F0704030504030204" pitchFamily="34" charset="0"/>
                <a:hlinkClick r:id="rId7">
                  <a:extLst>
                    <a:ext uri="{A12FA001-AC4F-418D-AE19-62706E023703}">
                      <ahyp:hlinkClr xmlns:ahyp="http://schemas.microsoft.com/office/drawing/2018/hyperlinkcolor" val="tx"/>
                    </a:ext>
                  </a:extLst>
                </a:hlinkClick>
              </a:rPr>
              <a:t>https://cutt.ly/LearningApps-tasks-levels-CECRL-A1-to-B2</a:t>
            </a:r>
            <a:r>
              <a:rPr lang="fr-FR" sz="1900" dirty="0">
                <a:solidFill>
                  <a:schemeClr val="bg1"/>
                </a:solidFill>
                <a:latin typeface="Arial Rounded MT Bold" panose="020F0704030504030204" pitchFamily="34" charset="0"/>
              </a:rPr>
              <a:t> </a:t>
            </a:r>
          </a:p>
          <a:p>
            <a:endParaRPr lang="fr-FR" b="1" dirty="0">
              <a:solidFill>
                <a:schemeClr val="bg1"/>
              </a:solidFill>
            </a:endParaRPr>
          </a:p>
        </p:txBody>
      </p:sp>
      <p:pic>
        <p:nvPicPr>
          <p:cNvPr id="8" name="Image 7" descr="Une image contenant intérieur&#10;&#10;Description générée automatiquement">
            <a:extLst>
              <a:ext uri="{FF2B5EF4-FFF2-40B4-BE49-F238E27FC236}">
                <a16:creationId xmlns:a16="http://schemas.microsoft.com/office/drawing/2014/main" id="{F6A1EA09-D62D-45E8-95F0-8C830A376866}"/>
              </a:ext>
            </a:extLst>
          </p:cNvPr>
          <p:cNvPicPr>
            <a:picLocks noChangeAspect="1"/>
          </p:cNvPicPr>
          <p:nvPr/>
        </p:nvPicPr>
        <p:blipFill>
          <a:blip r:embed="rId8"/>
          <a:stretch>
            <a:fillRect/>
          </a:stretch>
        </p:blipFill>
        <p:spPr>
          <a:xfrm>
            <a:off x="9051161" y="4340937"/>
            <a:ext cx="1889742" cy="1889742"/>
          </a:xfrm>
          <a:prstGeom prst="rect">
            <a:avLst/>
          </a:prstGeom>
        </p:spPr>
      </p:pic>
      <p:pic>
        <p:nvPicPr>
          <p:cNvPr id="7" name="Picture 4" descr="Picture 4">
            <a:extLst>
              <a:ext uri="{FF2B5EF4-FFF2-40B4-BE49-F238E27FC236}">
                <a16:creationId xmlns:a16="http://schemas.microsoft.com/office/drawing/2014/main" id="{54739B04-AFC4-43CA-B1E0-AC519C351480}"/>
              </a:ext>
            </a:extLst>
          </p:cNvPr>
          <p:cNvPicPr>
            <a:picLocks noChangeAspect="1"/>
          </p:cNvPicPr>
          <p:nvPr/>
        </p:nvPicPr>
        <p:blipFill>
          <a:blip r:embed="rId9" cstate="print"/>
          <a:stretch>
            <a:fillRect/>
          </a:stretch>
        </p:blipFill>
        <p:spPr>
          <a:xfrm>
            <a:off x="10460926" y="297711"/>
            <a:ext cx="659219" cy="659219"/>
          </a:xfrm>
          <a:prstGeom prst="rect">
            <a:avLst/>
          </a:prstGeom>
          <a:ln w="12700">
            <a:miter lim="400000"/>
          </a:ln>
        </p:spPr>
      </p:pic>
    </p:spTree>
    <p:extLst>
      <p:ext uri="{BB962C8B-B14F-4D97-AF65-F5344CB8AC3E}">
        <p14:creationId xmlns:p14="http://schemas.microsoft.com/office/powerpoint/2010/main" val="13441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88374" y="509155"/>
            <a:ext cx="11239338" cy="5732157"/>
          </a:xfrm>
        </p:spPr>
        <p:txBody>
          <a:bodyPr rtlCol="0">
            <a:normAutofit/>
          </a:bodyPr>
          <a:lstStyle/>
          <a:p>
            <a:pPr>
              <a:buClr>
                <a:schemeClr val="bg1"/>
              </a:buClr>
            </a:pPr>
            <a:r>
              <a:rPr lang="fr-FR" sz="2100" b="1" u="sng" cap="none" dirty="0">
                <a:latin typeface="Arial Rounded MT Bold" panose="020F0704030504030204" pitchFamily="34" charset="0"/>
              </a:rPr>
              <a:t>Atelier 5: </a:t>
            </a:r>
            <a:r>
              <a:rPr lang="fr-FR" sz="2100" b="1" u="sng" cap="none" dirty="0">
                <a:solidFill>
                  <a:schemeClr val="bg1"/>
                </a:solidFill>
                <a:latin typeface="Arial Rounded MT Bold" panose="020F0704030504030204" pitchFamily="34" charset="0"/>
              </a:rPr>
              <a:t>Les descripteurs des compétences de réception orale et écrite</a:t>
            </a:r>
            <a:r>
              <a:rPr lang="fr-FR" sz="2100" cap="none" dirty="0">
                <a:solidFill>
                  <a:schemeClr val="bg1"/>
                </a:solidFill>
                <a:latin typeface="Arial Rounded MT Bold" panose="020F0704030504030204" pitchFamily="34" charset="0"/>
              </a:rPr>
              <a:t>:</a:t>
            </a:r>
          </a:p>
          <a:p>
            <a:pPr>
              <a:spcBef>
                <a:spcPts val="0"/>
              </a:spcBef>
              <a:buClr>
                <a:schemeClr val="bg1"/>
              </a:buClr>
            </a:pPr>
            <a:r>
              <a:rPr lang="fr-FR" sz="2100" cap="none" dirty="0">
                <a:latin typeface="Arial Rounded MT Bold" panose="020F0704030504030204" pitchFamily="34" charset="0"/>
              </a:rPr>
              <a:t>Saurez-vous reconnaître le niveau associé des descripteurs donnés?</a:t>
            </a:r>
            <a:endParaRPr lang="fr-FR" sz="2100" cap="none" dirty="0">
              <a:solidFill>
                <a:schemeClr val="bg1"/>
              </a:solidFill>
              <a:latin typeface="Arial Rounded MT Bold" panose="020F0704030504030204" pitchFamily="34" charset="0"/>
            </a:endParaRPr>
          </a:p>
          <a:p>
            <a:pPr>
              <a:spcBef>
                <a:spcPts val="0"/>
              </a:spcBef>
              <a:buClr>
                <a:schemeClr val="bg1"/>
              </a:buClr>
            </a:pPr>
            <a:r>
              <a:rPr lang="fr-FR" sz="2100" cap="none" dirty="0">
                <a:solidFill>
                  <a:schemeClr val="bg1"/>
                </a:solidFill>
                <a:latin typeface="Arial Rounded MT Bold" panose="020F0704030504030204" pitchFamily="34" charset="0"/>
              </a:rPr>
              <a:t>Lancez-vous dans le «</a:t>
            </a:r>
            <a:r>
              <a:rPr lang="en-GB" sz="2100" i="1" cap="none" dirty="0">
                <a:solidFill>
                  <a:schemeClr val="bg1"/>
                </a:solidFill>
                <a:latin typeface="Arial Rounded MT Bold" panose="020F0704030504030204" pitchFamily="34" charset="0"/>
              </a:rPr>
              <a:t>Listening descriptors contest </a:t>
            </a:r>
            <a:r>
              <a:rPr lang="fr-FR" sz="2100" cap="none" dirty="0">
                <a:solidFill>
                  <a:schemeClr val="bg1"/>
                </a:solidFill>
                <a:latin typeface="Arial Rounded MT Bold" panose="020F0704030504030204" pitchFamily="34" charset="0"/>
              </a:rPr>
              <a:t>» par équipe ou en solo!</a:t>
            </a:r>
          </a:p>
          <a:p>
            <a:pPr>
              <a:spcBef>
                <a:spcPts val="0"/>
              </a:spcBef>
              <a:buClr>
                <a:schemeClr val="bg1"/>
              </a:buClr>
            </a:pPr>
            <a:endParaRPr lang="fr-FR" sz="2100" cap="none" dirty="0">
              <a:latin typeface="Arial Rounded MT Bold" panose="020F0704030504030204" pitchFamily="34" charset="0"/>
            </a:endParaRPr>
          </a:p>
          <a:p>
            <a:pPr>
              <a:buClr>
                <a:schemeClr val="bg1"/>
              </a:buClr>
            </a:pPr>
            <a:endParaRPr lang="fr-FR" sz="2100" cap="none" dirty="0">
              <a:solidFill>
                <a:schemeClr val="bg1"/>
              </a:solidFill>
              <a:latin typeface="Arial Rounded MT Bold" panose="020F0704030504030204" pitchFamily="34" charset="0"/>
            </a:endParaRPr>
          </a:p>
          <a:p>
            <a:pPr>
              <a:buClr>
                <a:schemeClr val="bg1"/>
              </a:buClr>
            </a:pPr>
            <a:endParaRPr lang="fr-FR" sz="2100" cap="none" dirty="0">
              <a:latin typeface="Arial Rounded MT Bold" panose="020F0704030504030204" pitchFamily="34" charset="0"/>
            </a:endParaRPr>
          </a:p>
          <a:p>
            <a:pPr>
              <a:buClr>
                <a:schemeClr val="bg1"/>
              </a:buClr>
            </a:pPr>
            <a:endParaRPr lang="fr-FR" sz="2100" cap="none" dirty="0">
              <a:latin typeface="Arial Rounded MT Bold" panose="020F0704030504030204" pitchFamily="34" charset="0"/>
            </a:endParaRPr>
          </a:p>
          <a:p>
            <a:pPr>
              <a:buClr>
                <a:schemeClr val="bg1"/>
              </a:buClr>
            </a:pPr>
            <a:r>
              <a:rPr lang="fr-FR" sz="2100" b="1" u="sng" cap="none" dirty="0">
                <a:solidFill>
                  <a:schemeClr val="bg1"/>
                </a:solidFill>
                <a:latin typeface="Arial Rounded MT Bold" panose="020F0704030504030204" pitchFamily="34" charset="0"/>
              </a:rPr>
              <a:t>Tâche à réaliser</a:t>
            </a:r>
            <a:r>
              <a:rPr lang="fr-FR" sz="2100" cap="none" dirty="0">
                <a:solidFill>
                  <a:schemeClr val="bg1"/>
                </a:solidFill>
                <a:latin typeface="Arial Rounded MT Bold" panose="020F0704030504030204" pitchFamily="34" charset="0"/>
              </a:rPr>
              <a:t>: </a:t>
            </a:r>
            <a:r>
              <a:rPr lang="fr-FR" sz="2100" cap="none" dirty="0">
                <a:latin typeface="Arial Rounded MT Bold" panose="020F0704030504030204" pitchFamily="34" charset="0"/>
              </a:rPr>
              <a:t>par groupe de 4, choisissez une ressource</a:t>
            </a:r>
            <a:r>
              <a:rPr lang="fr-FR" sz="2100" cap="none" dirty="0">
                <a:solidFill>
                  <a:schemeClr val="bg1"/>
                </a:solidFill>
                <a:latin typeface="Arial Rounded MT Bold" panose="020F0704030504030204" pitchFamily="34" charset="0"/>
              </a:rPr>
              <a:t> et élaborez des activités d’entraînement progressives </a:t>
            </a:r>
            <a:r>
              <a:rPr lang="fr-FR" sz="2100" cap="none" dirty="0">
                <a:latin typeface="Arial Rounded MT Bold" panose="020F0704030504030204" pitchFamily="34" charset="0"/>
              </a:rPr>
              <a:t>en indiquant les niveaux auxquels vous les destinez: </a:t>
            </a:r>
          </a:p>
          <a:p>
            <a:pPr>
              <a:buClr>
                <a:schemeClr val="bg1"/>
              </a:buClr>
            </a:pPr>
            <a:endParaRPr lang="fr-FR" sz="2100" cap="none" dirty="0">
              <a:solidFill>
                <a:schemeClr val="bg1"/>
              </a:solidFill>
              <a:latin typeface="Arial Rounded MT Bold" panose="020F0704030504030204" pitchFamily="34" charset="0"/>
            </a:endParaRPr>
          </a:p>
        </p:txBody>
      </p:sp>
      <p:pic>
        <p:nvPicPr>
          <p:cNvPr id="5" name="Image 4" descr="Une image contenant intérieur, texte&#10;&#10;Description générée automatiquement">
            <a:extLst>
              <a:ext uri="{FF2B5EF4-FFF2-40B4-BE49-F238E27FC236}">
                <a16:creationId xmlns:a16="http://schemas.microsoft.com/office/drawing/2014/main" id="{EC5A982F-D16C-4356-8794-9B0E2617A95F}"/>
              </a:ext>
            </a:extLst>
          </p:cNvPr>
          <p:cNvPicPr>
            <a:picLocks noChangeAspect="1"/>
          </p:cNvPicPr>
          <p:nvPr/>
        </p:nvPicPr>
        <p:blipFill rotWithShape="1">
          <a:blip r:embed="rId3"/>
          <a:srcRect l="7566" t="6279" r="6109" b="6652"/>
          <a:stretch/>
        </p:blipFill>
        <p:spPr>
          <a:xfrm>
            <a:off x="685609" y="1569316"/>
            <a:ext cx="1576587" cy="1590179"/>
          </a:xfrm>
          <a:prstGeom prst="rect">
            <a:avLst/>
          </a:prstGeom>
        </p:spPr>
      </p:pic>
      <p:sp>
        <p:nvSpPr>
          <p:cNvPr id="4" name="Rectangle 3">
            <a:extLst>
              <a:ext uri="{FF2B5EF4-FFF2-40B4-BE49-F238E27FC236}">
                <a16:creationId xmlns:a16="http://schemas.microsoft.com/office/drawing/2014/main" id="{1ED45260-6013-4FF8-A7D0-16246AFC1B7E}"/>
              </a:ext>
            </a:extLst>
          </p:cNvPr>
          <p:cNvSpPr/>
          <p:nvPr/>
        </p:nvSpPr>
        <p:spPr>
          <a:xfrm>
            <a:off x="2459430" y="1810408"/>
            <a:ext cx="2274982" cy="369332"/>
          </a:xfrm>
          <a:prstGeom prst="rect">
            <a:avLst/>
          </a:prstGeom>
        </p:spPr>
        <p:txBody>
          <a:bodyPr wrap="none">
            <a:spAutoFit/>
          </a:bodyPr>
          <a:lstStyle/>
          <a:p>
            <a:r>
              <a:rPr lang="fr-FR" b="1" dirty="0">
                <a:solidFill>
                  <a:schemeClr val="bg1"/>
                </a:solidFill>
              </a:rPr>
              <a:t>www.playkahoot.it</a:t>
            </a:r>
            <a:endParaRPr lang="fr-FR" dirty="0">
              <a:solidFill>
                <a:schemeClr val="bg1"/>
              </a:solidFill>
            </a:endParaRPr>
          </a:p>
        </p:txBody>
      </p:sp>
      <p:sp>
        <p:nvSpPr>
          <p:cNvPr id="6" name="Rectangle 5">
            <a:extLst>
              <a:ext uri="{FF2B5EF4-FFF2-40B4-BE49-F238E27FC236}">
                <a16:creationId xmlns:a16="http://schemas.microsoft.com/office/drawing/2014/main" id="{0F4DC934-1C42-4AD1-A1A3-A15E7ABF0896}"/>
              </a:ext>
            </a:extLst>
          </p:cNvPr>
          <p:cNvSpPr/>
          <p:nvPr/>
        </p:nvSpPr>
        <p:spPr>
          <a:xfrm>
            <a:off x="2459430" y="2179740"/>
            <a:ext cx="2949232" cy="369332"/>
          </a:xfrm>
          <a:prstGeom prst="rect">
            <a:avLst/>
          </a:prstGeom>
        </p:spPr>
        <p:txBody>
          <a:bodyPr wrap="square">
            <a:spAutoFit/>
          </a:bodyPr>
          <a:lstStyle/>
          <a:p>
            <a:r>
              <a:rPr lang="fr-FR" b="1" dirty="0" err="1">
                <a:solidFill>
                  <a:schemeClr val="bg1"/>
                </a:solidFill>
              </a:rPr>
              <a:t>with</a:t>
            </a:r>
            <a:r>
              <a:rPr lang="fr-FR" b="1" dirty="0">
                <a:solidFill>
                  <a:schemeClr val="bg1"/>
                </a:solidFill>
              </a:rPr>
              <a:t> Game PIN: …………</a:t>
            </a:r>
          </a:p>
        </p:txBody>
      </p:sp>
      <p:pic>
        <p:nvPicPr>
          <p:cNvPr id="8" name="Image 7" descr="Une image contenant horloge&#10;&#10;Description générée automatiquement">
            <a:extLst>
              <a:ext uri="{FF2B5EF4-FFF2-40B4-BE49-F238E27FC236}">
                <a16:creationId xmlns:a16="http://schemas.microsoft.com/office/drawing/2014/main" id="{F2710A60-9AFA-4DB1-ADF8-A8459A9FBFE4}"/>
              </a:ext>
            </a:extLst>
          </p:cNvPr>
          <p:cNvPicPr>
            <a:picLocks noChangeAspect="1"/>
          </p:cNvPicPr>
          <p:nvPr/>
        </p:nvPicPr>
        <p:blipFill>
          <a:blip r:embed="rId4">
            <a:duotone>
              <a:prstClr val="black"/>
              <a:schemeClr val="tx2">
                <a:tint val="45000"/>
                <a:satMod val="400000"/>
              </a:schemeClr>
            </a:duotone>
          </a:blip>
          <a:stretch>
            <a:fillRect/>
          </a:stretch>
        </p:blipFill>
        <p:spPr>
          <a:xfrm>
            <a:off x="558676" y="4130448"/>
            <a:ext cx="1384813" cy="1721783"/>
          </a:xfrm>
          <a:prstGeom prst="rect">
            <a:avLst/>
          </a:prstGeom>
        </p:spPr>
      </p:pic>
      <p:pic>
        <p:nvPicPr>
          <p:cNvPr id="11" name="Image 10">
            <a:extLst>
              <a:ext uri="{FF2B5EF4-FFF2-40B4-BE49-F238E27FC236}">
                <a16:creationId xmlns:a16="http://schemas.microsoft.com/office/drawing/2014/main" id="{7194809C-DB2C-44C9-BE17-CF05782D587C}"/>
              </a:ext>
            </a:extLst>
          </p:cNvPr>
          <p:cNvPicPr>
            <a:picLocks noChangeAspect="1"/>
          </p:cNvPicPr>
          <p:nvPr/>
        </p:nvPicPr>
        <p:blipFill>
          <a:blip r:embed="rId5">
            <a:duotone>
              <a:prstClr val="black"/>
              <a:schemeClr val="accent1">
                <a:tint val="45000"/>
                <a:satMod val="400000"/>
              </a:schemeClr>
            </a:duotone>
          </a:blip>
          <a:stretch>
            <a:fillRect/>
          </a:stretch>
        </p:blipFill>
        <p:spPr>
          <a:xfrm>
            <a:off x="2973538" y="4149734"/>
            <a:ext cx="1384813" cy="1721784"/>
          </a:xfrm>
          <a:prstGeom prst="rect">
            <a:avLst/>
          </a:prstGeom>
        </p:spPr>
      </p:pic>
      <p:pic>
        <p:nvPicPr>
          <p:cNvPr id="13" name="Image 12" descr="Une image contenant horloge&#10;&#10;Description générée automatiquement">
            <a:extLst>
              <a:ext uri="{FF2B5EF4-FFF2-40B4-BE49-F238E27FC236}">
                <a16:creationId xmlns:a16="http://schemas.microsoft.com/office/drawing/2014/main" id="{9EE6BB19-234F-4B7F-A9A9-8CB2BDAB2887}"/>
              </a:ext>
            </a:extLst>
          </p:cNvPr>
          <p:cNvPicPr>
            <a:picLocks noChangeAspect="1"/>
          </p:cNvPicPr>
          <p:nvPr/>
        </p:nvPicPr>
        <p:blipFill>
          <a:blip r:embed="rId6">
            <a:duotone>
              <a:prstClr val="black"/>
              <a:schemeClr val="accent3">
                <a:tint val="45000"/>
                <a:satMod val="400000"/>
              </a:schemeClr>
            </a:duotone>
          </a:blip>
          <a:stretch>
            <a:fillRect/>
          </a:stretch>
        </p:blipFill>
        <p:spPr>
          <a:xfrm>
            <a:off x="5408662" y="4130446"/>
            <a:ext cx="1384813" cy="1721784"/>
          </a:xfrm>
          <a:prstGeom prst="rect">
            <a:avLst/>
          </a:prstGeom>
        </p:spPr>
      </p:pic>
      <p:pic>
        <p:nvPicPr>
          <p:cNvPr id="15" name="Image 14" descr="Une image contenant noir&#10;&#10;Description générée automatiquement">
            <a:extLst>
              <a:ext uri="{FF2B5EF4-FFF2-40B4-BE49-F238E27FC236}">
                <a16:creationId xmlns:a16="http://schemas.microsoft.com/office/drawing/2014/main" id="{FF6388F4-A1DC-4420-BE00-F5861D67AB15}"/>
              </a:ext>
            </a:extLst>
          </p:cNvPr>
          <p:cNvPicPr>
            <a:picLocks noChangeAspect="1"/>
          </p:cNvPicPr>
          <p:nvPr/>
        </p:nvPicPr>
        <p:blipFill>
          <a:blip r:embed="rId7">
            <a:duotone>
              <a:prstClr val="black"/>
              <a:schemeClr val="accent4">
                <a:tint val="45000"/>
                <a:satMod val="400000"/>
              </a:schemeClr>
            </a:duotone>
          </a:blip>
          <a:stretch>
            <a:fillRect/>
          </a:stretch>
        </p:blipFill>
        <p:spPr>
          <a:xfrm>
            <a:off x="7748703" y="4130446"/>
            <a:ext cx="1384812" cy="1721784"/>
          </a:xfrm>
          <a:prstGeom prst="rect">
            <a:avLst/>
          </a:prstGeom>
        </p:spPr>
      </p:pic>
      <p:pic>
        <p:nvPicPr>
          <p:cNvPr id="21" name="Image 20" descr="Une image contenant texte, noir&#10;&#10;Description générée automatiquement">
            <a:extLst>
              <a:ext uri="{FF2B5EF4-FFF2-40B4-BE49-F238E27FC236}">
                <a16:creationId xmlns:a16="http://schemas.microsoft.com/office/drawing/2014/main" id="{ACBC0ACF-136A-4B5F-AD4C-D75491A95F7F}"/>
              </a:ext>
            </a:extLst>
          </p:cNvPr>
          <p:cNvPicPr>
            <a:picLocks noChangeAspect="1"/>
          </p:cNvPicPr>
          <p:nvPr/>
        </p:nvPicPr>
        <p:blipFill>
          <a:blip r:embed="rId8">
            <a:duotone>
              <a:prstClr val="black"/>
              <a:schemeClr val="accent6">
                <a:tint val="45000"/>
                <a:satMod val="400000"/>
              </a:schemeClr>
            </a:duotone>
          </a:blip>
          <a:stretch>
            <a:fillRect/>
          </a:stretch>
        </p:blipFill>
        <p:spPr>
          <a:xfrm>
            <a:off x="10098351" y="4130447"/>
            <a:ext cx="1384812" cy="1721783"/>
          </a:xfrm>
          <a:prstGeom prst="rect">
            <a:avLst/>
          </a:prstGeom>
        </p:spPr>
      </p:pic>
    </p:spTree>
    <p:extLst>
      <p:ext uri="{BB962C8B-B14F-4D97-AF65-F5344CB8AC3E}">
        <p14:creationId xmlns:p14="http://schemas.microsoft.com/office/powerpoint/2010/main" val="295423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63526" y="648586"/>
            <a:ext cx="11100389" cy="5677786"/>
          </a:xfrm>
        </p:spPr>
        <p:txBody>
          <a:bodyPr rtlCol="0">
            <a:normAutofit fontScale="92500" lnSpcReduction="20000"/>
          </a:bodyPr>
          <a:lstStyle/>
          <a:p>
            <a:r>
              <a:rPr lang="fr-FR" sz="2600" b="1" u="sng" cap="none" dirty="0">
                <a:latin typeface="Arial Rounded MT Bold" panose="020F0704030504030204" pitchFamily="34" charset="0"/>
              </a:rPr>
              <a:t>Projet d’épreuve de CO en CCF: sous-épreuve n°1 : 30 mn CO et 30 mn EE</a:t>
            </a:r>
          </a:p>
          <a:p>
            <a:r>
              <a:rPr lang="fr-FR" sz="1900" b="1" u="sng" cap="none" dirty="0">
                <a:latin typeface="Arial Rounded MT Bold" panose="020F0704030504030204" pitchFamily="34" charset="0"/>
              </a:rPr>
              <a:t>Partie 1</a:t>
            </a:r>
            <a:r>
              <a:rPr lang="fr-FR" sz="1900" cap="none" dirty="0">
                <a:latin typeface="Arial Rounded MT Bold" panose="020F0704030504030204" pitchFamily="34" charset="0"/>
              </a:rPr>
              <a:t> : compréhension orale 30 mn</a:t>
            </a:r>
          </a:p>
          <a:p>
            <a:r>
              <a:rPr lang="fr-FR" sz="1900" cap="none" dirty="0">
                <a:latin typeface="Arial Rounded MT Bold" panose="020F0704030504030204" pitchFamily="34" charset="0"/>
              </a:rPr>
              <a:t>Elle prend appui sur </a:t>
            </a:r>
            <a:r>
              <a:rPr lang="fr-FR" sz="1900" b="1" u="sng" cap="none" dirty="0">
                <a:latin typeface="Arial Rounded MT Bold" panose="020F0704030504030204" pitchFamily="34" charset="0"/>
              </a:rPr>
              <a:t>trois écoutes ou visionnages successifs </a:t>
            </a:r>
            <a:r>
              <a:rPr lang="fr-FR" sz="1900" cap="none" dirty="0">
                <a:latin typeface="Arial Rounded MT Bold" panose="020F0704030504030204" pitchFamily="34" charset="0"/>
              </a:rPr>
              <a:t>d’un document audio ou vidéo, dont la durée n’excède pas : </a:t>
            </a:r>
            <a:r>
              <a:rPr lang="fr-FR" sz="1900" b="1" cap="none" dirty="0">
                <a:latin typeface="Arial Rounded MT Bold" panose="020F0704030504030204" pitchFamily="34" charset="0"/>
              </a:rPr>
              <a:t>1 minute 30 </a:t>
            </a:r>
            <a:r>
              <a:rPr lang="fr-FR" sz="1900" cap="none" dirty="0">
                <a:latin typeface="Arial Rounded MT Bold" panose="020F0704030504030204" pitchFamily="34" charset="0"/>
              </a:rPr>
              <a:t>au baccalauréat professionnel (langue A et langue B).</a:t>
            </a:r>
          </a:p>
          <a:p>
            <a:r>
              <a:rPr lang="fr-FR" sz="1900" cap="none" dirty="0">
                <a:latin typeface="Arial Rounded MT Bold" panose="020F0704030504030204" pitchFamily="34" charset="0"/>
              </a:rPr>
              <a:t>Le contenu du document correspond au niveau attendu et il relève d’un des deux contextes d’utilisation de la langue vivante : situations et actes de la vie quotidienne, personnelle, sociale et citoyenne ou des situations et actes de la vie professionnelle</a:t>
            </a:r>
          </a:p>
          <a:p>
            <a:r>
              <a:rPr lang="fr-FR" sz="1900" cap="none" dirty="0">
                <a:latin typeface="Arial Rounded MT Bold" panose="020F0704030504030204" pitchFamily="34" charset="0"/>
              </a:rPr>
              <a:t>Dans l’un et l’autre cas, le document audio ou vidéo est authentique et ancré dans la réalité culturelle du ou des pays de la langue concernée. Il ne présente pas un caractère de spécialisation excessive. </a:t>
            </a:r>
          </a:p>
          <a:p>
            <a:r>
              <a:rPr lang="fr-FR" sz="1900" b="1" cap="none" dirty="0">
                <a:latin typeface="Arial Rounded MT Bold" panose="020F0704030504030204" pitchFamily="34" charset="0"/>
              </a:rPr>
              <a:t>Les écoutes ou visionnages du document sont espacés d’une minute</a:t>
            </a:r>
            <a:r>
              <a:rPr lang="fr-FR" sz="1900" cap="none" dirty="0">
                <a:latin typeface="Arial Rounded MT Bold" panose="020F0704030504030204" pitchFamily="34" charset="0"/>
              </a:rPr>
              <a:t>. Le candidat est libre de prendre des notes. </a:t>
            </a:r>
          </a:p>
          <a:p>
            <a:r>
              <a:rPr lang="fr-FR" sz="1900" cap="none" dirty="0">
                <a:latin typeface="Arial Rounded MT Bold" panose="020F0704030504030204" pitchFamily="34" charset="0"/>
              </a:rPr>
              <a:t>Il dispose ensuite de quinze minutes pour rédiger, en français, un compte rendu du contenu du document, compte rendu libre ou guidé par une question. Au bac pro, la longueur du compte rendu se situe entre 100 et 150 mots maximum.</a:t>
            </a:r>
          </a:p>
          <a:p>
            <a:r>
              <a:rPr lang="fr-FR" sz="1900" u="sng" cap="none" dirty="0">
                <a:solidFill>
                  <a:schemeClr val="bg1"/>
                </a:solidFill>
                <a:latin typeface="Arial Rounded MT Bold" panose="020F0704030504030204" pitchFamily="34" charset="0"/>
              </a:rPr>
              <a:t>Partie 2</a:t>
            </a:r>
            <a:r>
              <a:rPr lang="fr-FR" sz="1900" cap="none" dirty="0">
                <a:solidFill>
                  <a:schemeClr val="bg1"/>
                </a:solidFill>
                <a:latin typeface="Arial Rounded MT Bold" panose="020F0704030504030204" pitchFamily="34" charset="0"/>
              </a:rPr>
              <a:t>: expression écrite 30 mn</a:t>
            </a:r>
          </a:p>
          <a:p>
            <a:r>
              <a:rPr lang="fr-FR" sz="1900" cap="none" dirty="0">
                <a:latin typeface="Arial Rounded MT Bold" panose="020F0704030504030204" pitchFamily="34" charset="0"/>
              </a:rPr>
              <a:t>A partir de 2 sujets au choix, le candidat rédige soit une réponse à une question (en français), soit une réponse à un message écrit (en français) lié au doc. Les 2 sujets relèvent d’une situation de communication différente de celle du doc support de la CO. 100 à 150 mots maximum</a:t>
            </a:r>
            <a:endParaRPr lang="fr-FR" sz="1900" cap="none"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61659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space réservé au texte 7">
            <a:extLst>
              <a:ext uri="{FF2B5EF4-FFF2-40B4-BE49-F238E27FC236}">
                <a16:creationId xmlns:a16="http://schemas.microsoft.com/office/drawing/2014/main" id="{A68D70ED-10B5-4BE6-AD26-6087054C33D1}"/>
              </a:ext>
            </a:extLst>
          </p:cNvPr>
          <p:cNvSpPr>
            <a:spLocks noGrp="1"/>
          </p:cNvSpPr>
          <p:nvPr>
            <p:ph type="body" sz="quarter" idx="14"/>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p>
            <a:pPr rtl="0">
              <a:lnSpc>
                <a:spcPct val="90000"/>
              </a:lnSpc>
            </a:pPr>
            <a:r>
              <a:rPr lang="fr-FR" sz="1300" dirty="0"/>
              <a:t>Prenez place, saluez les camarades de classe près de vous, et commencez l’activité répertoriée sur le bateau.</a:t>
            </a:r>
          </a:p>
          <a:p>
            <a:pPr rtl="0">
              <a:lnSpc>
                <a:spcPct val="90000"/>
              </a:lnSpc>
            </a:pPr>
            <a:endParaRPr lang="fr-FR" sz="1300" dirty="0"/>
          </a:p>
        </p:txBody>
      </p:sp>
      <p:sp>
        <p:nvSpPr>
          <p:cNvPr id="6" name="Espace réservé du texte 5">
            <a:extLst>
              <a:ext uri="{FF2B5EF4-FFF2-40B4-BE49-F238E27FC236}">
                <a16:creationId xmlns:a16="http://schemas.microsoft.com/office/drawing/2014/main" id="{410CAEE2-2C63-436A-B2D5-4E3D73081993}"/>
              </a:ext>
            </a:extLst>
          </p:cNvPr>
          <p:cNvSpPr>
            <a:spLocks noGrp="1"/>
          </p:cNvSpPr>
          <p:nvPr>
            <p:ph type="body" sz="quarter" idx="15"/>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p>
            <a:pPr rtl="0">
              <a:lnSpc>
                <a:spcPct val="90000"/>
              </a:lnSpc>
            </a:pPr>
            <a:r>
              <a:rPr lang="fr-FR" sz="1300"/>
              <a:t>Rangez votre veste, sac à dos et tous les éléments que vous amenez chez vous.</a:t>
            </a:r>
          </a:p>
          <a:p>
            <a:pPr rtl="0">
              <a:lnSpc>
                <a:spcPct val="90000"/>
              </a:lnSpc>
            </a:pPr>
            <a:endParaRPr lang="fr-FR" sz="1300"/>
          </a:p>
        </p:txBody>
      </p:sp>
      <p:sp>
        <p:nvSpPr>
          <p:cNvPr id="4" name="Espace réservé au texte 3">
            <a:extLst>
              <a:ext uri="{FF2B5EF4-FFF2-40B4-BE49-F238E27FC236}">
                <a16:creationId xmlns:a16="http://schemas.microsoft.com/office/drawing/2014/main" id="{0436469F-A292-4492-BAAB-2F581AD4AC1D}"/>
              </a:ext>
            </a:extLst>
          </p:cNvPr>
          <p:cNvSpPr>
            <a:spLocks noGrp="1"/>
          </p:cNvSpPr>
          <p:nvPr>
            <p:ph type="body" sz="quarter" idx="16"/>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p>
            <a:pPr rtl="0">
              <a:lnSpc>
                <a:spcPct val="90000"/>
              </a:lnSpc>
            </a:pPr>
            <a:r>
              <a:rPr lang="fr-FR" sz="1300" dirty="0"/>
              <a:t>Effectuez votre meilleure pour arriver dans les temps et être prêt Pour en savoir plus chaque jour.</a:t>
            </a:r>
          </a:p>
          <a:p>
            <a:pPr rtl="0">
              <a:lnSpc>
                <a:spcPct val="90000"/>
              </a:lnSpc>
            </a:pPr>
            <a:endParaRPr lang="fr-FR" sz="1300" dirty="0"/>
          </a:p>
        </p:txBody>
      </p:sp>
      <p:sp>
        <p:nvSpPr>
          <p:cNvPr id="23" name="Text Placeholder 5">
            <a:extLst>
              <a:ext uri="{FF2B5EF4-FFF2-40B4-BE49-F238E27FC236}">
                <a16:creationId xmlns:a16="http://schemas.microsoft.com/office/drawing/2014/main" id="{45F78D95-DB5E-4596-8F70-AD11B0D87022}"/>
              </a:ext>
            </a:extLst>
          </p:cNvPr>
          <p:cNvSpPr>
            <a:spLocks noGrp="1"/>
          </p:cNvSpPr>
          <p:nvPr>
            <p:ph type="body" sz="quarter" idx="17"/>
          </p:nvPr>
        </p:nvSpPr>
        <p:spPr>
          <a:xfrm>
            <a:off x="6792913" y="4998190"/>
            <a:ext cx="3852000" cy="720000"/>
          </a:xfrm>
        </p:spPr>
        <p:txBody>
          <a:bodyPr/>
          <a:lstStyle/>
          <a:p>
            <a:endParaRPr lang="en-US"/>
          </a:p>
        </p:txBody>
      </p:sp>
      <p:sp>
        <p:nvSpPr>
          <p:cNvPr id="2" name="Titre 1">
            <a:extLst>
              <a:ext uri="{FF2B5EF4-FFF2-40B4-BE49-F238E27FC236}">
                <a16:creationId xmlns:a16="http://schemas.microsoft.com/office/drawing/2014/main" id="{B91F6B52-A20E-426B-B7E0-1B6AAB46C89F}"/>
              </a:ext>
            </a:extLst>
          </p:cNvPr>
          <p:cNvSpPr>
            <a:spLocks noGrp="1"/>
          </p:cNvSpPr>
          <p:nvPr>
            <p:ph type="title"/>
          </p:nvPr>
        </p:nvSpPr>
        <p:spPr bwMode="gray">
          <a:xfrm>
            <a:off x="1154956" y="2287088"/>
            <a:ext cx="3438881" cy="2283824"/>
          </a:xfrm>
          <a:prstGeom prst="rect">
            <a:avLst/>
          </a:prstGeom>
        </p:spPr>
        <p:txBody>
          <a:bodyPr rtlCol="0" anchor="ctr">
            <a:normAutofit/>
          </a:bodyPr>
          <a:lstStyle/>
          <a:p>
            <a:r>
              <a:rPr lang="fr-FR"/>
              <a:t>Les descripteurs des compétence de réception (écrite et orale)</a:t>
            </a:r>
            <a:endParaRPr lang="fr-FR" dirty="0"/>
          </a:p>
        </p:txBody>
      </p:sp>
      <p:sp>
        <p:nvSpPr>
          <p:cNvPr id="3" name="Espace réservé au numéro de diapositive 2">
            <a:extLst>
              <a:ext uri="{FF2B5EF4-FFF2-40B4-BE49-F238E27FC236}">
                <a16:creationId xmlns:a16="http://schemas.microsoft.com/office/drawing/2014/main" id="{0E198AB5-8BDA-AB41-9AEF-8516B23BB694}"/>
              </a:ext>
            </a:extLst>
          </p:cNvPr>
          <p:cNvSpPr>
            <a:spLocks noGrp="1"/>
          </p:cNvSpPr>
          <p:nvPr>
            <p:ph type="sldNum" sz="quarter" idx="12"/>
          </p:nvPr>
        </p:nvSpPr>
        <p:spPr>
          <a:xfrm>
            <a:off x="10352540" y="295729"/>
            <a:ext cx="838199" cy="767687"/>
          </a:xfrm>
          <a:prstGeom prst="rect">
            <a:avLst/>
          </a:prstGeom>
        </p:spPr>
        <p:txBody>
          <a:bodyPr rtlCol="0" anchor="b">
            <a:normAutofit/>
          </a:bodyPr>
          <a:lstStyle/>
          <a:p>
            <a:pPr rtl="0">
              <a:spcAft>
                <a:spcPts val="600"/>
              </a:spcAft>
            </a:pPr>
            <a:fld id="{9FF96B15-8338-45D5-A943-561235072D66}" type="slidenum">
              <a:rPr lang="fr-FR" smtClean="0"/>
              <a:pPr rtl="0">
                <a:spcAft>
                  <a:spcPts val="600"/>
                </a:spcAft>
              </a:pPr>
              <a:t>19</a:t>
            </a:fld>
            <a:endParaRPr lang="fr-FR"/>
          </a:p>
        </p:txBody>
      </p:sp>
      <p:pic>
        <p:nvPicPr>
          <p:cNvPr id="16" name="Espace réservé à l’image 15" descr="Crayon">
            <a:extLst>
              <a:ext uri="{FF2B5EF4-FFF2-40B4-BE49-F238E27FC236}">
                <a16:creationId xmlns:a16="http://schemas.microsoft.com/office/drawing/2014/main" id="{2ABB9B2C-8073-4AE8-9BDD-46925F1DD0EC}"/>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870575" y="3465194"/>
            <a:ext cx="536616" cy="536616"/>
          </a:xfrm>
          <a:prstGeom prst="rect">
            <a:avLst/>
          </a:prstGeom>
        </p:spPr>
      </p:pic>
      <p:pic>
        <p:nvPicPr>
          <p:cNvPr id="18" name="Espace réservé à d’image 17" descr="Livres">
            <a:extLst>
              <a:ext uri="{FF2B5EF4-FFF2-40B4-BE49-F238E27FC236}">
                <a16:creationId xmlns:a16="http://schemas.microsoft.com/office/drawing/2014/main" id="{DC211434-F1B3-4E2F-B008-4EEA0ACB3356}"/>
              </a:ext>
            </a:extLst>
          </p:cNvPr>
          <p:cNvPicPr>
            <a:picLocks noGrp="1" noChangeAspect="1"/>
          </p:cNvPicPr>
          <p:nvPr>
            <p:ph type="pic" sz="quarter" idx="21"/>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70575" y="4277539"/>
            <a:ext cx="536616" cy="536616"/>
          </a:xfrm>
          <a:prstGeom prst="rect">
            <a:avLst/>
          </a:prstGeom>
        </p:spPr>
      </p:pic>
      <p:sp>
        <p:nvSpPr>
          <p:cNvPr id="25" name="Picture Placeholder 12">
            <a:extLst>
              <a:ext uri="{FF2B5EF4-FFF2-40B4-BE49-F238E27FC236}">
                <a16:creationId xmlns:a16="http://schemas.microsoft.com/office/drawing/2014/main" id="{346E92D9-BE43-45DE-BFF8-BD103D329945}"/>
              </a:ext>
            </a:extLst>
          </p:cNvPr>
          <p:cNvSpPr>
            <a:spLocks noGrp="1"/>
          </p:cNvSpPr>
          <p:nvPr>
            <p:ph type="pic" sz="quarter" idx="23"/>
          </p:nvPr>
        </p:nvSpPr>
        <p:spPr>
          <a:xfrm>
            <a:off x="5870575" y="5089882"/>
            <a:ext cx="536616" cy="536616"/>
          </a:xfrm>
        </p:spPr>
      </p:sp>
      <p:sp>
        <p:nvSpPr>
          <p:cNvPr id="11" name="Espace réservé pour une image  10">
            <a:extLst>
              <a:ext uri="{FF2B5EF4-FFF2-40B4-BE49-F238E27FC236}">
                <a16:creationId xmlns:a16="http://schemas.microsoft.com/office/drawing/2014/main" id="{766E7FD6-87C2-4877-ABF6-6B00559962CD}"/>
              </a:ext>
            </a:extLst>
          </p:cNvPr>
          <p:cNvSpPr>
            <a:spLocks noGrp="1"/>
          </p:cNvSpPr>
          <p:nvPr>
            <p:ph type="pic" sz="quarter" idx="18"/>
          </p:nvPr>
        </p:nvSpPr>
        <p:spPr/>
      </p:sp>
      <p:sp>
        <p:nvSpPr>
          <p:cNvPr id="15" name="Espace réservé pour une image  14">
            <a:extLst>
              <a:ext uri="{FF2B5EF4-FFF2-40B4-BE49-F238E27FC236}">
                <a16:creationId xmlns:a16="http://schemas.microsoft.com/office/drawing/2014/main" id="{888B4699-A47A-4BDA-83A0-46C56C18F7FE}"/>
              </a:ext>
            </a:extLst>
          </p:cNvPr>
          <p:cNvSpPr>
            <a:spLocks noGrp="1"/>
          </p:cNvSpPr>
          <p:nvPr>
            <p:ph type="pic" sz="quarter" idx="19"/>
          </p:nvPr>
        </p:nvSpPr>
        <p:spPr/>
      </p:sp>
      <p:pic>
        <p:nvPicPr>
          <p:cNvPr id="17" name="Image 16">
            <a:extLst>
              <a:ext uri="{FF2B5EF4-FFF2-40B4-BE49-F238E27FC236}">
                <a16:creationId xmlns:a16="http://schemas.microsoft.com/office/drawing/2014/main" id="{00ABE19F-CA12-4113-A245-10FB63A01BF7}"/>
              </a:ext>
            </a:extLst>
          </p:cNvPr>
          <p:cNvPicPr>
            <a:picLocks noChangeAspect="1"/>
          </p:cNvPicPr>
          <p:nvPr/>
        </p:nvPicPr>
        <p:blipFill>
          <a:blip r:embed="rId7"/>
          <a:stretch>
            <a:fillRect/>
          </a:stretch>
        </p:blipFill>
        <p:spPr>
          <a:xfrm>
            <a:off x="378689" y="184426"/>
            <a:ext cx="11434622" cy="6489148"/>
          </a:xfrm>
          <a:prstGeom prst="rect">
            <a:avLst/>
          </a:prstGeom>
        </p:spPr>
      </p:pic>
      <p:cxnSp>
        <p:nvCxnSpPr>
          <p:cNvPr id="19" name="Connecteur droit avec flèche 18">
            <a:extLst>
              <a:ext uri="{FF2B5EF4-FFF2-40B4-BE49-F238E27FC236}">
                <a16:creationId xmlns:a16="http://schemas.microsoft.com/office/drawing/2014/main" id="{58A84F80-3021-4F1E-AC5D-1CCEF03D2E1F}"/>
              </a:ext>
            </a:extLst>
          </p:cNvPr>
          <p:cNvCxnSpPr>
            <a:cxnSpLocks/>
          </p:cNvCxnSpPr>
          <p:nvPr/>
        </p:nvCxnSpPr>
        <p:spPr>
          <a:xfrm>
            <a:off x="2078665" y="912792"/>
            <a:ext cx="7983944" cy="0"/>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26" name="Connecteur droit avec flèche 25">
            <a:extLst>
              <a:ext uri="{FF2B5EF4-FFF2-40B4-BE49-F238E27FC236}">
                <a16:creationId xmlns:a16="http://schemas.microsoft.com/office/drawing/2014/main" id="{0DA5650E-C6C7-47D1-8D7F-C59C908FDDC9}"/>
              </a:ext>
            </a:extLst>
          </p:cNvPr>
          <p:cNvCxnSpPr>
            <a:cxnSpLocks/>
          </p:cNvCxnSpPr>
          <p:nvPr/>
        </p:nvCxnSpPr>
        <p:spPr>
          <a:xfrm>
            <a:off x="2078665" y="6471633"/>
            <a:ext cx="8071257" cy="0"/>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29" name="Connecteur droit 28">
            <a:extLst>
              <a:ext uri="{FF2B5EF4-FFF2-40B4-BE49-F238E27FC236}">
                <a16:creationId xmlns:a16="http://schemas.microsoft.com/office/drawing/2014/main" id="{AE0BE368-8554-41F7-8DB7-EA0FE941674B}"/>
              </a:ext>
            </a:extLst>
          </p:cNvPr>
          <p:cNvCxnSpPr>
            <a:cxnSpLocks/>
          </p:cNvCxnSpPr>
          <p:nvPr/>
        </p:nvCxnSpPr>
        <p:spPr>
          <a:xfrm>
            <a:off x="2078665" y="912792"/>
            <a:ext cx="0" cy="552964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31" name="Connecteur droit 30">
            <a:extLst>
              <a:ext uri="{FF2B5EF4-FFF2-40B4-BE49-F238E27FC236}">
                <a16:creationId xmlns:a16="http://schemas.microsoft.com/office/drawing/2014/main" id="{9B9D8381-8D0D-4DD3-98BE-DDC7D904618E}"/>
              </a:ext>
            </a:extLst>
          </p:cNvPr>
          <p:cNvCxnSpPr>
            <a:cxnSpLocks/>
          </p:cNvCxnSpPr>
          <p:nvPr/>
        </p:nvCxnSpPr>
        <p:spPr>
          <a:xfrm>
            <a:off x="10062609" y="912792"/>
            <a:ext cx="0" cy="5558841"/>
          </a:xfrm>
          <a:prstGeom prst="line">
            <a:avLst/>
          </a:prstGeom>
          <a:ln w="5715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2" name="Connecteur droit avec flèche 21">
            <a:extLst>
              <a:ext uri="{FF2B5EF4-FFF2-40B4-BE49-F238E27FC236}">
                <a16:creationId xmlns:a16="http://schemas.microsoft.com/office/drawing/2014/main" id="{A3323145-594E-4FBA-95DA-CB3040DBF963}"/>
              </a:ext>
            </a:extLst>
          </p:cNvPr>
          <p:cNvCxnSpPr>
            <a:cxnSpLocks/>
          </p:cNvCxnSpPr>
          <p:nvPr/>
        </p:nvCxnSpPr>
        <p:spPr>
          <a:xfrm>
            <a:off x="8610600" y="981075"/>
            <a:ext cx="14520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3D339848-7433-4E93-A22C-675838FE16EC}"/>
              </a:ext>
            </a:extLst>
          </p:cNvPr>
          <p:cNvCxnSpPr>
            <a:cxnSpLocks/>
          </p:cNvCxnSpPr>
          <p:nvPr/>
        </p:nvCxnSpPr>
        <p:spPr>
          <a:xfrm flipH="1">
            <a:off x="8610600" y="981075"/>
            <a:ext cx="1" cy="54905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9AF80443-C286-4AD7-98EC-AC5CA336851A}"/>
              </a:ext>
            </a:extLst>
          </p:cNvPr>
          <p:cNvCxnSpPr>
            <a:cxnSpLocks/>
          </p:cNvCxnSpPr>
          <p:nvPr/>
        </p:nvCxnSpPr>
        <p:spPr>
          <a:xfrm>
            <a:off x="8677275" y="6442432"/>
            <a:ext cx="138533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9E5E1B5E-7A90-44EF-B8CE-912006916B7B}"/>
              </a:ext>
            </a:extLst>
          </p:cNvPr>
          <p:cNvSpPr/>
          <p:nvPr/>
        </p:nvSpPr>
        <p:spPr>
          <a:xfrm>
            <a:off x="2129032" y="463761"/>
            <a:ext cx="6481208" cy="22149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Entraînement</a:t>
            </a:r>
          </a:p>
        </p:txBody>
      </p:sp>
      <p:sp>
        <p:nvSpPr>
          <p:cNvPr id="38" name="Ellipse 37">
            <a:extLst>
              <a:ext uri="{FF2B5EF4-FFF2-40B4-BE49-F238E27FC236}">
                <a16:creationId xmlns:a16="http://schemas.microsoft.com/office/drawing/2014/main" id="{3A7A582E-1DC8-4EE2-9BA6-3E9DC911F5D4}"/>
              </a:ext>
            </a:extLst>
          </p:cNvPr>
          <p:cNvSpPr/>
          <p:nvPr/>
        </p:nvSpPr>
        <p:spPr>
          <a:xfrm>
            <a:off x="8505825" y="184425"/>
            <a:ext cx="1771649" cy="452621"/>
          </a:xfrm>
          <a:prstGeom prst="ellipse">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t>Entraînement + certification</a:t>
            </a:r>
          </a:p>
        </p:txBody>
      </p:sp>
    </p:spTree>
    <p:extLst>
      <p:ext uri="{BB962C8B-B14F-4D97-AF65-F5344CB8AC3E}">
        <p14:creationId xmlns:p14="http://schemas.microsoft.com/office/powerpoint/2010/main" val="232105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8" y="561109"/>
            <a:ext cx="10551042" cy="5447023"/>
          </a:xfrm>
        </p:spPr>
        <p:txBody>
          <a:bodyPr rtlCol="0">
            <a:normAutofit/>
          </a:bodyPr>
          <a:lstStyle/>
          <a:p>
            <a:pPr lvl="1" algn="l"/>
            <a:endParaRPr lang="fr-FR" sz="1800" dirty="0">
              <a:solidFill>
                <a:schemeClr val="bg1"/>
              </a:solidFill>
              <a:latin typeface="Arial Rounded MT Bold" panose="020F0704030504030204" pitchFamily="34" charset="0"/>
            </a:endParaRPr>
          </a:p>
          <a:p>
            <a:endParaRPr lang="fr-FR" cap="none" dirty="0">
              <a:latin typeface="Arial Rounded MT Bold" panose="020F0704030504030204" pitchFamily="34" charset="0"/>
            </a:endParaRPr>
          </a:p>
        </p:txBody>
      </p:sp>
      <p:pic>
        <p:nvPicPr>
          <p:cNvPr id="5" name="Image 4">
            <a:extLst>
              <a:ext uri="{FF2B5EF4-FFF2-40B4-BE49-F238E27FC236}">
                <a16:creationId xmlns:a16="http://schemas.microsoft.com/office/drawing/2014/main" id="{60E197CA-61DF-48A1-A37E-71D50F9EF43D}"/>
              </a:ext>
            </a:extLst>
          </p:cNvPr>
          <p:cNvPicPr>
            <a:picLocks noChangeAspect="1"/>
          </p:cNvPicPr>
          <p:nvPr/>
        </p:nvPicPr>
        <p:blipFill>
          <a:blip r:embed="rId3"/>
          <a:stretch>
            <a:fillRect/>
          </a:stretch>
        </p:blipFill>
        <p:spPr>
          <a:xfrm>
            <a:off x="652291" y="271858"/>
            <a:ext cx="10887418" cy="6025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296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A9B4AEF-0543-427B-A90D-5260628A67B0}"/>
              </a:ext>
            </a:extLst>
          </p:cNvPr>
          <p:cNvPicPr>
            <a:picLocks noChangeAspect="1"/>
          </p:cNvPicPr>
          <p:nvPr/>
        </p:nvPicPr>
        <p:blipFill rotWithShape="1">
          <a:blip r:embed="rId3"/>
          <a:srcRect l="24756" r="16742" b="-4"/>
          <a:stretch/>
        </p:blipFill>
        <p:spPr>
          <a:xfrm>
            <a:off x="8865103" y="3869836"/>
            <a:ext cx="929952" cy="929952"/>
          </a:xfrm>
          <a:prstGeom prst="ellipse">
            <a:avLst/>
          </a:prstGeom>
          <a:noFill/>
          <a:effectLst/>
        </p:spPr>
      </p:pic>
      <p:sp>
        <p:nvSpPr>
          <p:cNvPr id="21" name="Picture Placeholder 2">
            <a:extLst>
              <a:ext uri="{FF2B5EF4-FFF2-40B4-BE49-F238E27FC236}">
                <a16:creationId xmlns:a16="http://schemas.microsoft.com/office/drawing/2014/main" id="{F76487E6-17B1-4C15-A130-5F22995880F2}"/>
              </a:ext>
            </a:extLst>
          </p:cNvPr>
          <p:cNvSpPr>
            <a:spLocks noGrp="1"/>
          </p:cNvSpPr>
          <p:nvPr>
            <p:ph type="pic" sz="quarter" idx="23"/>
          </p:nvPr>
        </p:nvSpPr>
        <p:spPr>
          <a:xfrm>
            <a:off x="6454143" y="3873673"/>
            <a:ext cx="929952" cy="929952"/>
          </a:xfrm>
        </p:spPr>
      </p:sp>
      <p:sp>
        <p:nvSpPr>
          <p:cNvPr id="23" name="Picture Placeholder 3">
            <a:extLst>
              <a:ext uri="{FF2B5EF4-FFF2-40B4-BE49-F238E27FC236}">
                <a16:creationId xmlns:a16="http://schemas.microsoft.com/office/drawing/2014/main" id="{25B545CE-47B4-4AA6-965F-5D665E0739AE}"/>
              </a:ext>
            </a:extLst>
          </p:cNvPr>
          <p:cNvSpPr>
            <a:spLocks noGrp="1"/>
          </p:cNvSpPr>
          <p:nvPr>
            <p:ph type="pic" sz="quarter" idx="21"/>
          </p:nvPr>
        </p:nvSpPr>
        <p:spPr>
          <a:xfrm>
            <a:off x="6454143" y="966213"/>
            <a:ext cx="929952" cy="929952"/>
          </a:xfrm>
        </p:spPr>
      </p:sp>
      <p:sp>
        <p:nvSpPr>
          <p:cNvPr id="25" name="Picture Placeholder 4">
            <a:extLst>
              <a:ext uri="{FF2B5EF4-FFF2-40B4-BE49-F238E27FC236}">
                <a16:creationId xmlns:a16="http://schemas.microsoft.com/office/drawing/2014/main" id="{9CD349C8-159B-40D3-AF02-A06D8D1C97D4}"/>
              </a:ext>
            </a:extLst>
          </p:cNvPr>
          <p:cNvSpPr>
            <a:spLocks noGrp="1"/>
          </p:cNvSpPr>
          <p:nvPr>
            <p:ph type="pic" sz="quarter" idx="22"/>
          </p:nvPr>
        </p:nvSpPr>
        <p:spPr>
          <a:xfrm>
            <a:off x="8865103" y="965277"/>
            <a:ext cx="929952" cy="929952"/>
          </a:xfrm>
        </p:spPr>
      </p:sp>
      <p:sp>
        <p:nvSpPr>
          <p:cNvPr id="2" name="Titre 1">
            <a:extLst>
              <a:ext uri="{FF2B5EF4-FFF2-40B4-BE49-F238E27FC236}">
                <a16:creationId xmlns:a16="http://schemas.microsoft.com/office/drawing/2014/main" id="{B91F6B52-A20E-426B-B7E0-1B6AAB46C89F}"/>
              </a:ext>
            </a:extLst>
          </p:cNvPr>
          <p:cNvSpPr>
            <a:spLocks noGrp="1"/>
          </p:cNvSpPr>
          <p:nvPr>
            <p:ph type="title"/>
          </p:nvPr>
        </p:nvSpPr>
        <p:spPr bwMode="gray">
          <a:xfrm>
            <a:off x="1154956" y="2287088"/>
            <a:ext cx="3438881" cy="2283824"/>
          </a:xfrm>
          <a:prstGeom prst="rect">
            <a:avLst/>
          </a:prstGeom>
        </p:spPr>
        <p:txBody>
          <a:bodyPr rtlCol="0" anchor="ctr">
            <a:normAutofit/>
          </a:bodyPr>
          <a:lstStyle/>
          <a:p>
            <a:pPr rtl="0"/>
            <a:r>
              <a:rPr lang="fr-FR"/>
              <a:t>Les descripteurs des compétence de réception (écrite et orale)</a:t>
            </a:r>
          </a:p>
        </p:txBody>
      </p:sp>
      <p:sp>
        <p:nvSpPr>
          <p:cNvPr id="16" name="Espace réservé au numéro de diapositive 15">
            <a:extLst>
              <a:ext uri="{FF2B5EF4-FFF2-40B4-BE49-F238E27FC236}">
                <a16:creationId xmlns:a16="http://schemas.microsoft.com/office/drawing/2014/main" id="{7CF36D8C-67BC-C442-916E-35C3E53D6B7D}"/>
              </a:ext>
            </a:extLst>
          </p:cNvPr>
          <p:cNvSpPr>
            <a:spLocks noGrp="1"/>
          </p:cNvSpPr>
          <p:nvPr>
            <p:ph type="sldNum" sz="quarter" idx="12"/>
          </p:nvPr>
        </p:nvSpPr>
        <p:spPr>
          <a:xfrm>
            <a:off x="10352540" y="295729"/>
            <a:ext cx="838199" cy="767687"/>
          </a:xfrm>
          <a:prstGeom prst="rect">
            <a:avLst/>
          </a:prstGeom>
        </p:spPr>
        <p:txBody>
          <a:bodyPr rtlCol="0" anchor="b">
            <a:normAutofit/>
          </a:bodyPr>
          <a:lstStyle/>
          <a:p>
            <a:pPr rtl="0">
              <a:spcAft>
                <a:spcPts val="600"/>
              </a:spcAft>
            </a:pPr>
            <a:fld id="{9FF96B15-8338-45D5-A943-561235072D66}" type="slidenum">
              <a:rPr lang="fr-FR" smtClean="0"/>
              <a:pPr rtl="0">
                <a:spcAft>
                  <a:spcPts val="600"/>
                </a:spcAft>
              </a:pPr>
              <a:t>20</a:t>
            </a:fld>
            <a:endParaRPr lang="fr-FR"/>
          </a:p>
        </p:txBody>
      </p:sp>
      <p:sp>
        <p:nvSpPr>
          <p:cNvPr id="10" name="Espace réservé au texte 9">
            <a:extLst>
              <a:ext uri="{FF2B5EF4-FFF2-40B4-BE49-F238E27FC236}">
                <a16:creationId xmlns:a16="http://schemas.microsoft.com/office/drawing/2014/main" id="{220DCE5B-BE86-496B-83B4-E1F188607D9E}"/>
              </a:ext>
            </a:extLst>
          </p:cNvPr>
          <p:cNvSpPr>
            <a:spLocks noGrp="1"/>
          </p:cNvSpPr>
          <p:nvPr>
            <p:ph type="body" sz="quarter" idx="14"/>
          </p:nvPr>
        </p:nvSpPr>
        <p:spPr>
          <a:xfrm>
            <a:off x="5756275" y="2351088"/>
            <a:ext cx="2325688" cy="774700"/>
          </a:xfrm>
          <a:prstGeom prst="rect">
            <a:avLst/>
          </a:prstGeom>
        </p:spPr>
        <p:txBody>
          <a:bodyPr rtlCol="0">
            <a:normAutofit/>
          </a:bodyPr>
          <a:lstStyle/>
          <a:p>
            <a:pPr rtl="0"/>
            <a:r>
              <a:rPr lang="fr-FR" dirty="0"/>
              <a:t>Les devoirs seront notés et renvoyés chaque vendredi.</a:t>
            </a:r>
          </a:p>
        </p:txBody>
      </p:sp>
      <p:sp>
        <p:nvSpPr>
          <p:cNvPr id="8" name="Espace réservé au texte 7">
            <a:extLst>
              <a:ext uri="{FF2B5EF4-FFF2-40B4-BE49-F238E27FC236}">
                <a16:creationId xmlns:a16="http://schemas.microsoft.com/office/drawing/2014/main" id="{A68D70ED-10B5-4BE6-AD26-6087054C33D1}"/>
              </a:ext>
            </a:extLst>
          </p:cNvPr>
          <p:cNvSpPr>
            <a:spLocks noGrp="1"/>
          </p:cNvSpPr>
          <p:nvPr>
            <p:ph type="body" sz="quarter" idx="16"/>
          </p:nvPr>
        </p:nvSpPr>
        <p:spPr>
          <a:xfrm>
            <a:off x="8167235" y="2351088"/>
            <a:ext cx="2325688" cy="774700"/>
          </a:xfrm>
          <a:prstGeom prst="rect">
            <a:avLst/>
          </a:prstGeom>
        </p:spPr>
        <p:txBody>
          <a:bodyPr rtlCol="0">
            <a:normAutofit/>
          </a:bodyPr>
          <a:lstStyle/>
          <a:p>
            <a:pPr rtl="0"/>
            <a:r>
              <a:rPr lang="fr-FR" dirty="0"/>
              <a:t>Les devoirs achevés doivent être remis sur le plateau au niveau avant de la salle.</a:t>
            </a:r>
          </a:p>
        </p:txBody>
      </p:sp>
      <p:sp>
        <p:nvSpPr>
          <p:cNvPr id="6" name="Espace réservé du texte 5">
            <a:extLst>
              <a:ext uri="{FF2B5EF4-FFF2-40B4-BE49-F238E27FC236}">
                <a16:creationId xmlns:a16="http://schemas.microsoft.com/office/drawing/2014/main" id="{410CAEE2-2C63-436A-B2D5-4E3D73081993}"/>
              </a:ext>
            </a:extLst>
          </p:cNvPr>
          <p:cNvSpPr>
            <a:spLocks noGrp="1"/>
          </p:cNvSpPr>
          <p:nvPr>
            <p:ph type="body" sz="quarter" idx="18"/>
          </p:nvPr>
        </p:nvSpPr>
        <p:spPr>
          <a:xfrm>
            <a:off x="5756275" y="5258548"/>
            <a:ext cx="2325688" cy="774700"/>
          </a:xfrm>
          <a:prstGeom prst="rect">
            <a:avLst/>
          </a:prstGeom>
        </p:spPr>
        <p:txBody>
          <a:bodyPr rtlCol="0">
            <a:normAutofit/>
          </a:bodyPr>
          <a:lstStyle/>
          <a:p>
            <a:pPr rtl="0"/>
            <a:r>
              <a:rPr lang="fr-FR"/>
              <a:t>Veuillez enregistrer votre prénom et nom sur l’ensemble de vos devoirs.</a:t>
            </a:r>
          </a:p>
        </p:txBody>
      </p:sp>
      <p:sp>
        <p:nvSpPr>
          <p:cNvPr id="4" name="Espace réservé au texte 3">
            <a:extLst>
              <a:ext uri="{FF2B5EF4-FFF2-40B4-BE49-F238E27FC236}">
                <a16:creationId xmlns:a16="http://schemas.microsoft.com/office/drawing/2014/main" id="{0436469F-A292-4492-BAAB-2F581AD4AC1D}"/>
              </a:ext>
            </a:extLst>
          </p:cNvPr>
          <p:cNvSpPr>
            <a:spLocks noGrp="1"/>
          </p:cNvSpPr>
          <p:nvPr>
            <p:ph type="body" sz="quarter" idx="20"/>
          </p:nvPr>
        </p:nvSpPr>
        <p:spPr>
          <a:xfrm>
            <a:off x="8167235" y="5258548"/>
            <a:ext cx="2325688" cy="774700"/>
          </a:xfrm>
          <a:prstGeom prst="rect">
            <a:avLst/>
          </a:prstGeom>
        </p:spPr>
        <p:txBody>
          <a:bodyPr rtlCol="0">
            <a:normAutofit/>
          </a:bodyPr>
          <a:lstStyle/>
          <a:p>
            <a:pPr rtl="0">
              <a:lnSpc>
                <a:spcPct val="90000"/>
              </a:lnSpc>
            </a:pPr>
            <a:r>
              <a:rPr lang="fr-FR" dirty="0"/>
              <a:t>Utiliser votre temps en classe avec soin diminuera la quantité de travail à effectuer à la maison.</a:t>
            </a:r>
            <a:endParaRPr lang="fr-FR"/>
          </a:p>
        </p:txBody>
      </p:sp>
      <p:pic>
        <p:nvPicPr>
          <p:cNvPr id="5" name="Image 4">
            <a:extLst>
              <a:ext uri="{FF2B5EF4-FFF2-40B4-BE49-F238E27FC236}">
                <a16:creationId xmlns:a16="http://schemas.microsoft.com/office/drawing/2014/main" id="{202D596F-6DB1-4593-873A-32CD1921D7B8}"/>
              </a:ext>
            </a:extLst>
          </p:cNvPr>
          <p:cNvPicPr>
            <a:picLocks noChangeAspect="1"/>
          </p:cNvPicPr>
          <p:nvPr/>
        </p:nvPicPr>
        <p:blipFill>
          <a:blip r:embed="rId3"/>
          <a:stretch>
            <a:fillRect/>
          </a:stretch>
        </p:blipFill>
        <p:spPr>
          <a:xfrm>
            <a:off x="258071" y="79608"/>
            <a:ext cx="11463208" cy="6698783"/>
          </a:xfrm>
          <a:prstGeom prst="rect">
            <a:avLst/>
          </a:prstGeom>
        </p:spPr>
      </p:pic>
      <p:cxnSp>
        <p:nvCxnSpPr>
          <p:cNvPr id="9" name="Connecteur droit 8">
            <a:extLst>
              <a:ext uri="{FF2B5EF4-FFF2-40B4-BE49-F238E27FC236}">
                <a16:creationId xmlns:a16="http://schemas.microsoft.com/office/drawing/2014/main" id="{B66EDAFA-CA66-4487-A414-0678BF103A1D}"/>
              </a:ext>
            </a:extLst>
          </p:cNvPr>
          <p:cNvCxnSpPr>
            <a:cxnSpLocks/>
          </p:cNvCxnSpPr>
          <p:nvPr/>
        </p:nvCxnSpPr>
        <p:spPr>
          <a:xfrm>
            <a:off x="1939334" y="6688138"/>
            <a:ext cx="7986159"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4" name="Connecteur droit 13">
            <a:extLst>
              <a:ext uri="{FF2B5EF4-FFF2-40B4-BE49-F238E27FC236}">
                <a16:creationId xmlns:a16="http://schemas.microsoft.com/office/drawing/2014/main" id="{5D289ABF-8886-4F88-993C-EBA6B999265C}"/>
              </a:ext>
            </a:extLst>
          </p:cNvPr>
          <p:cNvCxnSpPr>
            <a:cxnSpLocks/>
          </p:cNvCxnSpPr>
          <p:nvPr/>
        </p:nvCxnSpPr>
        <p:spPr>
          <a:xfrm>
            <a:off x="1897468" y="79608"/>
            <a:ext cx="0" cy="660853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7" name="Connecteur droit 16">
            <a:extLst>
              <a:ext uri="{FF2B5EF4-FFF2-40B4-BE49-F238E27FC236}">
                <a16:creationId xmlns:a16="http://schemas.microsoft.com/office/drawing/2014/main" id="{ECA16623-7F27-4D8D-AF79-B5BCCF399984}"/>
              </a:ext>
            </a:extLst>
          </p:cNvPr>
          <p:cNvCxnSpPr>
            <a:cxnSpLocks/>
          </p:cNvCxnSpPr>
          <p:nvPr/>
        </p:nvCxnSpPr>
        <p:spPr>
          <a:xfrm>
            <a:off x="9925493" y="212651"/>
            <a:ext cx="0" cy="6475487"/>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26" name="Connecteur droit avec flèche 25">
            <a:extLst>
              <a:ext uri="{FF2B5EF4-FFF2-40B4-BE49-F238E27FC236}">
                <a16:creationId xmlns:a16="http://schemas.microsoft.com/office/drawing/2014/main" id="{789221D9-4194-4997-B597-48C6082DB69C}"/>
              </a:ext>
            </a:extLst>
          </p:cNvPr>
          <p:cNvCxnSpPr>
            <a:cxnSpLocks/>
          </p:cNvCxnSpPr>
          <p:nvPr/>
        </p:nvCxnSpPr>
        <p:spPr>
          <a:xfrm>
            <a:off x="1939334" y="105167"/>
            <a:ext cx="8035879" cy="0"/>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27" name="Connecteur droit avec flèche 26">
            <a:extLst>
              <a:ext uri="{FF2B5EF4-FFF2-40B4-BE49-F238E27FC236}">
                <a16:creationId xmlns:a16="http://schemas.microsoft.com/office/drawing/2014/main" id="{86848164-4328-4D1F-8D4C-B2E7ABD162E7}"/>
              </a:ext>
            </a:extLst>
          </p:cNvPr>
          <p:cNvCxnSpPr>
            <a:cxnSpLocks/>
          </p:cNvCxnSpPr>
          <p:nvPr/>
        </p:nvCxnSpPr>
        <p:spPr>
          <a:xfrm>
            <a:off x="8473484" y="212651"/>
            <a:ext cx="14520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E90DDA6-5FE6-426A-B883-9BF28E629E26}"/>
              </a:ext>
            </a:extLst>
          </p:cNvPr>
          <p:cNvCxnSpPr>
            <a:cxnSpLocks/>
          </p:cNvCxnSpPr>
          <p:nvPr/>
        </p:nvCxnSpPr>
        <p:spPr>
          <a:xfrm>
            <a:off x="8473484" y="212651"/>
            <a:ext cx="0" cy="6475487"/>
          </a:xfrm>
          <a:prstGeom prst="line">
            <a:avLst/>
          </a:prstGeom>
          <a:ln w="5715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31" name="Connecteur droit avec flèche 30">
            <a:extLst>
              <a:ext uri="{FF2B5EF4-FFF2-40B4-BE49-F238E27FC236}">
                <a16:creationId xmlns:a16="http://schemas.microsoft.com/office/drawing/2014/main" id="{35738272-FD06-4721-AB36-A58579A06D8E}"/>
              </a:ext>
            </a:extLst>
          </p:cNvPr>
          <p:cNvCxnSpPr>
            <a:cxnSpLocks/>
          </p:cNvCxnSpPr>
          <p:nvPr/>
        </p:nvCxnSpPr>
        <p:spPr>
          <a:xfrm>
            <a:off x="8473484" y="6676398"/>
            <a:ext cx="1501729" cy="23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B0C9258-A404-46F1-92F5-8915C352510B}"/>
              </a:ext>
            </a:extLst>
          </p:cNvPr>
          <p:cNvCxnSpPr>
            <a:cxnSpLocks/>
          </p:cNvCxnSpPr>
          <p:nvPr/>
        </p:nvCxnSpPr>
        <p:spPr>
          <a:xfrm>
            <a:off x="9925493" y="212651"/>
            <a:ext cx="0" cy="6475487"/>
          </a:xfrm>
          <a:prstGeom prst="line">
            <a:avLst/>
          </a:prstGeom>
          <a:ln w="5715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6304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67833" y="446567"/>
            <a:ext cx="11196083" cy="5901070"/>
          </a:xfrm>
          <a:ln w="28575">
            <a:solidFill>
              <a:schemeClr val="tx1"/>
            </a:solidFill>
          </a:ln>
        </p:spPr>
        <p:txBody>
          <a:bodyPr rtlCol="0">
            <a:normAutofit fontScale="92500" lnSpcReduction="10000"/>
          </a:bodyPr>
          <a:lstStyle/>
          <a:p>
            <a:pPr>
              <a:spcBef>
                <a:spcPts val="0"/>
              </a:spcBef>
              <a:buClr>
                <a:schemeClr val="bg1"/>
              </a:buClr>
            </a:pPr>
            <a:r>
              <a:rPr lang="fr-FR" cap="none" dirty="0">
                <a:solidFill>
                  <a:schemeClr val="bg1"/>
                </a:solidFill>
                <a:latin typeface="Arial Rounded MT Bold" panose="020F0704030504030204" pitchFamily="34" charset="0"/>
              </a:rPr>
              <a:t>         </a:t>
            </a:r>
            <a:r>
              <a:rPr lang="fr-FR" sz="2000" u="sng" cap="none" dirty="0">
                <a:solidFill>
                  <a:schemeClr val="bg1"/>
                </a:solidFill>
                <a:latin typeface="Arial Rounded MT Bold" panose="020F0704030504030204" pitchFamily="34" charset="0"/>
              </a:rPr>
              <a:t>Elaborer une grille commune pour l’aide à la recherche de documents sonores ou vidéos pour l’entraînement et l’évaluation au </a:t>
            </a:r>
            <a:r>
              <a:rPr lang="fr-FR" sz="2000" u="sng" cap="none" dirty="0">
                <a:latin typeface="Arial Rounded MT Bold" panose="020F0704030504030204" pitchFamily="34" charset="0"/>
              </a:rPr>
              <a:t>bac pro</a:t>
            </a:r>
            <a:r>
              <a:rPr lang="fr-FR" sz="2000" cap="none" dirty="0">
                <a:solidFill>
                  <a:schemeClr val="bg1"/>
                </a:solidFill>
                <a:latin typeface="Arial Rounded MT Bold" panose="020F0704030504030204" pitchFamily="34" charset="0"/>
              </a:rPr>
              <a:t>:</a:t>
            </a:r>
          </a:p>
          <a:p>
            <a:pPr>
              <a:spcBef>
                <a:spcPts val="0"/>
              </a:spcBef>
              <a:buClr>
                <a:schemeClr val="bg1"/>
              </a:buClr>
            </a:pPr>
            <a:endParaRPr lang="fr-FR" sz="1600" cap="none" dirty="0">
              <a:latin typeface="Arial Rounded MT Bold" panose="020F0704030504030204" pitchFamily="34" charset="0"/>
            </a:endParaRPr>
          </a:p>
          <a:p>
            <a:pPr algn="ctr">
              <a:spcBef>
                <a:spcPts val="0"/>
              </a:spcBef>
              <a:buClr>
                <a:schemeClr val="bg1"/>
              </a:buClr>
            </a:pPr>
            <a:r>
              <a:rPr lang="fr-FR" sz="2000" b="1" u="sng" cap="none" dirty="0">
                <a:latin typeface="Arial Rounded MT Bold" panose="020F0704030504030204" pitchFamily="34" charset="0"/>
              </a:rPr>
              <a:t>Tâche 1:</a:t>
            </a:r>
          </a:p>
          <a:p>
            <a:pPr>
              <a:spcBef>
                <a:spcPts val="0"/>
              </a:spcBef>
              <a:buClr>
                <a:schemeClr val="bg1"/>
              </a:buClr>
            </a:pPr>
            <a:r>
              <a:rPr lang="fr-FR" sz="2000" b="1" u="sng" cap="none" dirty="0">
                <a:latin typeface="Arial Rounded MT Bold" panose="020F0704030504030204" pitchFamily="34" charset="0"/>
              </a:rPr>
              <a:t>A partir de</a:t>
            </a:r>
            <a:r>
              <a:rPr lang="fr-FR" sz="2000" cap="none" dirty="0">
                <a:latin typeface="Arial Rounded MT Bold" panose="020F0704030504030204" pitchFamily="34" charset="0"/>
              </a:rPr>
              <a:t>:</a:t>
            </a:r>
          </a:p>
          <a:p>
            <a:pPr marL="342900" indent="-342900">
              <a:spcBef>
                <a:spcPts val="0"/>
              </a:spcBef>
              <a:buClr>
                <a:schemeClr val="bg1"/>
              </a:buClr>
              <a:buFont typeface="Wingdings" panose="05000000000000000000" pitchFamily="2" charset="2"/>
              <a:buChar char="v"/>
            </a:pPr>
            <a:r>
              <a:rPr lang="fr-FR" sz="2000" cap="none" dirty="0">
                <a:latin typeface="Arial Rounded MT Bold" panose="020F0704030504030204" pitchFamily="34" charset="0"/>
              </a:rPr>
              <a:t>la liste de tâches relevant des actes et situations de la vie quotidienne, personnelle et civique </a:t>
            </a:r>
          </a:p>
          <a:p>
            <a:pPr marL="342900" indent="-342900">
              <a:spcBef>
                <a:spcPts val="0"/>
              </a:spcBef>
              <a:buClr>
                <a:schemeClr val="bg1"/>
              </a:buClr>
              <a:buFont typeface="Wingdings" panose="05000000000000000000" pitchFamily="2" charset="2"/>
              <a:buChar char="v"/>
            </a:pPr>
            <a:r>
              <a:rPr lang="fr-FR" sz="2000" cap="none" dirty="0">
                <a:latin typeface="Arial Rounded MT Bold" panose="020F0704030504030204" pitchFamily="34" charset="0"/>
              </a:rPr>
              <a:t>la liste des actes et situation de la vie professionnelle,</a:t>
            </a:r>
          </a:p>
          <a:p>
            <a:pPr marL="342900" indent="-342900">
              <a:spcBef>
                <a:spcPts val="0"/>
              </a:spcBef>
              <a:buClr>
                <a:schemeClr val="bg1"/>
              </a:buClr>
              <a:buFont typeface="Wingdings" panose="05000000000000000000" pitchFamily="2" charset="2"/>
              <a:buChar char="v"/>
            </a:pPr>
            <a:r>
              <a:rPr lang="fr-FR" sz="2000" cap="none" dirty="0">
                <a:latin typeface="Arial Rounded MT Bold" panose="020F0704030504030204" pitchFamily="34" charset="0"/>
              </a:rPr>
              <a:t>la synthèse des descripteurs de la réception orale de niveau B1 et B1+ </a:t>
            </a:r>
          </a:p>
          <a:p>
            <a:pPr marL="342900" indent="-342900">
              <a:spcBef>
                <a:spcPts val="0"/>
              </a:spcBef>
              <a:buClr>
                <a:schemeClr val="bg1"/>
              </a:buClr>
              <a:buFont typeface="Wingdings" panose="05000000000000000000" pitchFamily="2" charset="2"/>
              <a:buChar char="v"/>
            </a:pPr>
            <a:r>
              <a:rPr lang="fr-FR" sz="2000" cap="none" dirty="0">
                <a:latin typeface="Arial Rounded MT Bold" panose="020F0704030504030204" pitchFamily="34" charset="0"/>
              </a:rPr>
              <a:t>la définition des épreuves de LV au bac pro (projet)</a:t>
            </a:r>
          </a:p>
          <a:p>
            <a:pPr>
              <a:spcBef>
                <a:spcPts val="0"/>
              </a:spcBef>
              <a:buClr>
                <a:schemeClr val="bg1"/>
              </a:buClr>
            </a:pPr>
            <a:endParaRPr lang="fr-FR" sz="1600" b="1" u="sng" cap="none" dirty="0">
              <a:solidFill>
                <a:schemeClr val="bg1"/>
              </a:solidFill>
              <a:latin typeface="Arial Rounded MT Bold" panose="020F0704030504030204" pitchFamily="34" charset="0"/>
            </a:endParaRPr>
          </a:p>
          <a:p>
            <a:pPr algn="ctr">
              <a:spcBef>
                <a:spcPts val="0"/>
              </a:spcBef>
              <a:buClr>
                <a:schemeClr val="bg1"/>
              </a:buClr>
            </a:pPr>
            <a:r>
              <a:rPr lang="fr-FR" sz="2400" b="1" u="sng" cap="none" dirty="0">
                <a:highlight>
                  <a:srgbClr val="808080"/>
                </a:highlight>
                <a:latin typeface="Arial Rounded MT Bold" panose="020F0704030504030204" pitchFamily="34" charset="0"/>
              </a:rPr>
              <a:t>Définissez une liste de critères à respecter pour la recherches de supports d’entraînement à la CO et d’évaluation au bac pro</a:t>
            </a:r>
            <a:r>
              <a:rPr lang="fr-FR" sz="2200" b="1" u="sng" cap="none" dirty="0">
                <a:highlight>
                  <a:srgbClr val="808080"/>
                </a:highlight>
                <a:latin typeface="Arial Rounded MT Bold" panose="020F0704030504030204" pitchFamily="34" charset="0"/>
              </a:rPr>
              <a:t> </a:t>
            </a:r>
          </a:p>
          <a:p>
            <a:pPr>
              <a:spcBef>
                <a:spcPts val="0"/>
              </a:spcBef>
              <a:buClr>
                <a:schemeClr val="bg1"/>
              </a:buClr>
            </a:pPr>
            <a:endParaRPr lang="fr-FR" sz="1600" b="1" u="sng" cap="none" dirty="0">
              <a:solidFill>
                <a:schemeClr val="bg1"/>
              </a:solidFill>
              <a:latin typeface="Arial Rounded MT Bold" panose="020F0704030504030204" pitchFamily="34" charset="0"/>
            </a:endParaRPr>
          </a:p>
          <a:p>
            <a:pPr>
              <a:spcBef>
                <a:spcPts val="0"/>
              </a:spcBef>
              <a:buClr>
                <a:schemeClr val="bg1"/>
              </a:buClr>
            </a:pPr>
            <a:r>
              <a:rPr lang="fr-FR" sz="1600" u="sng" cap="none" dirty="0">
                <a:solidFill>
                  <a:schemeClr val="bg1"/>
                </a:solidFill>
                <a:latin typeface="Arial Rounded MT Bold" panose="020F0704030504030204" pitchFamily="34" charset="0"/>
              </a:rPr>
              <a:t>Exemple : durée, types de document…</a:t>
            </a:r>
          </a:p>
          <a:p>
            <a:pPr>
              <a:spcBef>
                <a:spcPts val="0"/>
              </a:spcBef>
              <a:buClr>
                <a:schemeClr val="bg1"/>
              </a:buClr>
            </a:pPr>
            <a:endParaRPr lang="fr-FR" sz="1600" b="1" u="sng" cap="none" dirty="0">
              <a:latin typeface="Arial Rounded MT Bold" panose="020F0704030504030204" pitchFamily="34" charset="0"/>
            </a:endParaRPr>
          </a:p>
          <a:p>
            <a:pPr algn="ctr">
              <a:spcBef>
                <a:spcPts val="0"/>
              </a:spcBef>
              <a:buClr>
                <a:schemeClr val="bg1"/>
              </a:buClr>
            </a:pPr>
            <a:r>
              <a:rPr lang="fr-FR" sz="2000" b="1" u="sng" cap="none" dirty="0">
                <a:solidFill>
                  <a:schemeClr val="bg1"/>
                </a:solidFill>
                <a:latin typeface="Arial Rounded MT Bold" panose="020F0704030504030204" pitchFamily="34" charset="0"/>
              </a:rPr>
              <a:t>Tâche 2</a:t>
            </a:r>
            <a:r>
              <a:rPr lang="fr-FR" sz="2000" cap="none" dirty="0">
                <a:solidFill>
                  <a:schemeClr val="bg1"/>
                </a:solidFill>
                <a:latin typeface="Arial Rounded MT Bold" panose="020F0704030504030204" pitchFamily="34" charset="0"/>
              </a:rPr>
              <a:t> :</a:t>
            </a:r>
          </a:p>
          <a:p>
            <a:pPr>
              <a:spcBef>
                <a:spcPts val="0"/>
              </a:spcBef>
              <a:buClr>
                <a:schemeClr val="bg1"/>
              </a:buClr>
            </a:pPr>
            <a:r>
              <a:rPr lang="fr-FR" sz="2000" cap="none" dirty="0">
                <a:latin typeface="Arial Rounded MT Bold" panose="020F0704030504030204" pitchFamily="34" charset="0"/>
              </a:rPr>
              <a:t>Trouvez des supports audios ou vidéos authentiques qui répondent aux exigences d</a:t>
            </a:r>
            <a:r>
              <a:rPr lang="fr-FR" sz="2000" cap="none" dirty="0">
                <a:solidFill>
                  <a:schemeClr val="bg1"/>
                </a:solidFill>
                <a:latin typeface="Arial Rounded MT Bold" panose="020F0704030504030204" pitchFamily="34" charset="0"/>
              </a:rPr>
              <a:t>u niveau </a:t>
            </a:r>
            <a:r>
              <a:rPr lang="fr-FR" sz="2000" cap="none" dirty="0">
                <a:latin typeface="Arial Rounded MT Bold" panose="020F0704030504030204" pitchFamily="34" charset="0"/>
              </a:rPr>
              <a:t>B1 à B1+</a:t>
            </a:r>
            <a:r>
              <a:rPr lang="fr-FR" sz="2000" cap="none" dirty="0">
                <a:solidFill>
                  <a:schemeClr val="bg1"/>
                </a:solidFill>
                <a:latin typeface="Arial Rounded MT Bold" panose="020F0704030504030204" pitchFamily="34" charset="0"/>
              </a:rPr>
              <a:t>, de 1.30 mn maxi et qui relèvent des </a:t>
            </a:r>
            <a:r>
              <a:rPr lang="fr-FR" sz="2000" cap="none" dirty="0">
                <a:latin typeface="Arial Rounded MT Bold" panose="020F0704030504030204" pitchFamily="34" charset="0"/>
              </a:rPr>
              <a:t>situations et actes de la vie quotidienne et </a:t>
            </a:r>
          </a:p>
          <a:p>
            <a:pPr>
              <a:spcBef>
                <a:spcPts val="0"/>
              </a:spcBef>
              <a:buClr>
                <a:schemeClr val="bg1"/>
              </a:buClr>
            </a:pPr>
            <a:r>
              <a:rPr lang="fr-FR" sz="2000" cap="none" dirty="0">
                <a:latin typeface="Arial Rounded MT Bold" panose="020F0704030504030204" pitchFamily="34" charset="0"/>
              </a:rPr>
              <a:t>é</a:t>
            </a:r>
            <a:r>
              <a:rPr lang="fr-FR" sz="2000" cap="none" dirty="0">
                <a:solidFill>
                  <a:schemeClr val="bg1"/>
                </a:solidFill>
                <a:latin typeface="Arial Rounded MT Bold" panose="020F0704030504030204" pitchFamily="34" charset="0"/>
              </a:rPr>
              <a:t>galement ceux de la vie pro. Le document sera publié sur le </a:t>
            </a:r>
            <a:r>
              <a:rPr lang="fr-FR" sz="2000" cap="none" dirty="0">
                <a:latin typeface="Arial Rounded MT Bold" panose="020F0704030504030204" pitchFamily="34" charset="0"/>
              </a:rPr>
              <a:t>nouveau site de mutualisation.</a:t>
            </a:r>
            <a:endParaRPr lang="fr-FR" sz="2000" cap="none" dirty="0">
              <a:solidFill>
                <a:schemeClr val="bg1"/>
              </a:solidFill>
              <a:latin typeface="Arial Rounded MT Bold" panose="020F0704030504030204" pitchFamily="34" charset="0"/>
            </a:endParaRPr>
          </a:p>
          <a:p>
            <a:pPr>
              <a:spcBef>
                <a:spcPts val="0"/>
              </a:spcBef>
              <a:buClr>
                <a:schemeClr val="bg1"/>
              </a:buClr>
            </a:pPr>
            <a:r>
              <a:rPr lang="fr-FR" sz="2000" cap="none" dirty="0">
                <a:solidFill>
                  <a:schemeClr val="bg1"/>
                </a:solidFill>
                <a:latin typeface="Arial Rounded MT Bold" panose="020F0704030504030204" pitchFamily="34" charset="0"/>
              </a:rPr>
              <a:t>Par groupe : 1 document</a:t>
            </a:r>
          </a:p>
          <a:p>
            <a:pPr>
              <a:spcBef>
                <a:spcPts val="0"/>
              </a:spcBef>
              <a:buClr>
                <a:schemeClr val="bg1"/>
              </a:buClr>
            </a:pPr>
            <a:r>
              <a:rPr lang="fr-FR" sz="2000" cap="none" dirty="0">
                <a:latin typeface="Arial Rounded MT Bold" panose="020F0704030504030204" pitchFamily="34" charset="0"/>
              </a:rPr>
              <a:t>Envoi à </a:t>
            </a:r>
            <a:r>
              <a:rPr lang="fr-FR" sz="2000" cap="none" dirty="0">
                <a:latin typeface="Arial Rounded MT Bold" panose="020F0704030504030204" pitchFamily="34" charset="0"/>
                <a:hlinkClick r:id="rId3"/>
              </a:rPr>
              <a:t>Isabelle.Valentin@ac-poitiers.fr</a:t>
            </a:r>
            <a:endParaRPr lang="fr-FR" sz="2000" cap="none" dirty="0">
              <a:latin typeface="Arial Rounded MT Bold" panose="020F0704030504030204" pitchFamily="34" charset="0"/>
            </a:endParaRPr>
          </a:p>
          <a:p>
            <a:pPr>
              <a:spcBef>
                <a:spcPts val="0"/>
              </a:spcBef>
              <a:buClr>
                <a:schemeClr val="bg1"/>
              </a:buClr>
            </a:pPr>
            <a:endParaRPr lang="fr-FR" sz="1600" cap="none" dirty="0">
              <a:solidFill>
                <a:schemeClr val="bg1"/>
              </a:solidFill>
              <a:latin typeface="Arial Rounded MT Bold" panose="020F0704030504030204" pitchFamily="34" charset="0"/>
            </a:endParaRPr>
          </a:p>
        </p:txBody>
      </p:sp>
      <p:sp>
        <p:nvSpPr>
          <p:cNvPr id="6" name="Flèche : droite 5">
            <a:extLst>
              <a:ext uri="{FF2B5EF4-FFF2-40B4-BE49-F238E27FC236}">
                <a16:creationId xmlns:a16="http://schemas.microsoft.com/office/drawing/2014/main" id="{37B3B99A-B326-4741-AB7F-BF5CE5F938A1}"/>
              </a:ext>
            </a:extLst>
          </p:cNvPr>
          <p:cNvSpPr/>
          <p:nvPr/>
        </p:nvSpPr>
        <p:spPr>
          <a:xfrm>
            <a:off x="528083" y="553376"/>
            <a:ext cx="490225" cy="233433"/>
          </a:xfrm>
          <a:prstGeom prst="rightArrow">
            <a:avLst/>
          </a:prstGeom>
          <a:solidFill>
            <a:schemeClr val="accent5"/>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6585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67833" y="446567"/>
            <a:ext cx="11196083" cy="5901070"/>
          </a:xfrm>
          <a:ln w="28575">
            <a:solidFill>
              <a:schemeClr val="tx1"/>
            </a:solidFill>
          </a:ln>
        </p:spPr>
        <p:txBody>
          <a:bodyPr rtlCol="0">
            <a:normAutofit/>
          </a:bodyPr>
          <a:lstStyle/>
          <a:p>
            <a:pPr>
              <a:spcBef>
                <a:spcPts val="0"/>
              </a:spcBef>
              <a:buClr>
                <a:schemeClr val="bg1"/>
              </a:buClr>
            </a:pPr>
            <a:r>
              <a:rPr lang="fr-FR" cap="none" dirty="0">
                <a:solidFill>
                  <a:schemeClr val="bg1"/>
                </a:solidFill>
                <a:latin typeface="Arial Rounded MT Bold" panose="020F0704030504030204" pitchFamily="34" charset="0"/>
              </a:rPr>
              <a:t>         </a:t>
            </a:r>
            <a:r>
              <a:rPr lang="fr-FR" sz="2000" u="sng" cap="none" dirty="0">
                <a:solidFill>
                  <a:schemeClr val="bg1"/>
                </a:solidFill>
                <a:latin typeface="Arial Rounded MT Bold" panose="020F0704030504030204" pitchFamily="34" charset="0"/>
              </a:rPr>
              <a:t>Elaborer une grille commune pour l’aide à la recherche de documents sonores ou vidéos pour l’entraînement et l’évaluation au </a:t>
            </a:r>
            <a:r>
              <a:rPr lang="fr-FR" sz="2000" u="sng" cap="none" dirty="0">
                <a:latin typeface="Arial Rounded MT Bold" panose="020F0704030504030204" pitchFamily="34" charset="0"/>
              </a:rPr>
              <a:t>bac pro</a:t>
            </a:r>
            <a:r>
              <a:rPr lang="fr-FR" sz="2000" cap="none" dirty="0">
                <a:solidFill>
                  <a:schemeClr val="bg1"/>
                </a:solidFill>
                <a:latin typeface="Arial Rounded MT Bold" panose="020F0704030504030204" pitchFamily="34" charset="0"/>
              </a:rPr>
              <a:t>:</a:t>
            </a:r>
          </a:p>
          <a:p>
            <a:pPr>
              <a:spcBef>
                <a:spcPts val="0"/>
              </a:spcBef>
              <a:buClr>
                <a:schemeClr val="bg1"/>
              </a:buClr>
            </a:pPr>
            <a:endParaRPr lang="fr-FR" sz="1600" cap="none" dirty="0">
              <a:latin typeface="Arial Rounded MT Bold" panose="020F0704030504030204" pitchFamily="34" charset="0"/>
            </a:endParaRPr>
          </a:p>
        </p:txBody>
      </p:sp>
      <p:sp>
        <p:nvSpPr>
          <p:cNvPr id="6" name="Flèche : droite 5">
            <a:extLst>
              <a:ext uri="{FF2B5EF4-FFF2-40B4-BE49-F238E27FC236}">
                <a16:creationId xmlns:a16="http://schemas.microsoft.com/office/drawing/2014/main" id="{37B3B99A-B326-4741-AB7F-BF5CE5F938A1}"/>
              </a:ext>
            </a:extLst>
          </p:cNvPr>
          <p:cNvSpPr/>
          <p:nvPr/>
        </p:nvSpPr>
        <p:spPr>
          <a:xfrm>
            <a:off x="528083" y="553376"/>
            <a:ext cx="490225" cy="233433"/>
          </a:xfrm>
          <a:prstGeom prst="rightArrow">
            <a:avLst/>
          </a:prstGeom>
          <a:solidFill>
            <a:schemeClr val="accent5"/>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4688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477982" y="509156"/>
            <a:ext cx="11191009" cy="5742788"/>
          </a:xfrm>
        </p:spPr>
        <p:txBody>
          <a:bodyPr rtlCol="0">
            <a:normAutofit/>
          </a:bodyPr>
          <a:lstStyle/>
          <a:p>
            <a:pPr algn="just">
              <a:buClr>
                <a:schemeClr val="bg1"/>
              </a:buClr>
            </a:pPr>
            <a:r>
              <a:rPr lang="fr-FR" sz="2400" b="1" u="sng" cap="none" dirty="0">
                <a:solidFill>
                  <a:srgbClr val="FFFF0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Différencier</a:t>
            </a:r>
            <a:r>
              <a:rPr lang="fr-FR" sz="2400" b="1" u="sng" cap="none" dirty="0">
                <a:latin typeface="Arial Rounded MT Bold" panose="020F0704030504030204" pitchFamily="34" charset="0"/>
              </a:rPr>
              <a:t> pour entraîner et évaluer les élèves grâce au numérique</a:t>
            </a:r>
            <a:r>
              <a:rPr lang="fr-FR" sz="2400" cap="none" dirty="0">
                <a:latin typeface="Arial Rounded MT Bold" panose="020F0704030504030204" pitchFamily="34" charset="0"/>
              </a:rPr>
              <a:t>: </a:t>
            </a:r>
            <a:endParaRPr lang="fr-FR" sz="2400" b="1" u="sng" cap="none" dirty="0">
              <a:latin typeface="Arial Rounded MT Bold" panose="020F0704030504030204" pitchFamily="34" charset="0"/>
            </a:endParaRPr>
          </a:p>
          <a:p>
            <a:pPr algn="just">
              <a:buClr>
                <a:schemeClr val="bg1"/>
              </a:buClr>
            </a:pPr>
            <a:r>
              <a:rPr lang="fr-FR" sz="2100" cap="none" dirty="0">
                <a:solidFill>
                  <a:schemeClr val="bg1"/>
                </a:solidFill>
                <a:latin typeface="Arial Rounded MT Bold" panose="020F0704030504030204" pitchFamily="34" charset="0"/>
              </a:rPr>
              <a:t>Dans le référentiel de LV, la répartition en trois niveaux des descripteurs et tâches de pré-A1 à A2, A2 à B1-B1+ et B1 à B2 laisse penser qu’elle correspond aux trois années de la préparation au bac professionnel et aux deux années de préparation au CAP. </a:t>
            </a:r>
            <a:r>
              <a:rPr lang="fr-FR" sz="2100" cap="none" dirty="0">
                <a:latin typeface="Arial Rounded MT Bold" panose="020F0704030504030204" pitchFamily="34" charset="0"/>
              </a:rPr>
              <a:t>L</a:t>
            </a:r>
            <a:r>
              <a:rPr lang="fr-FR" sz="2100" cap="none" dirty="0">
                <a:solidFill>
                  <a:schemeClr val="bg1"/>
                </a:solidFill>
                <a:latin typeface="Arial Rounded MT Bold" panose="020F0704030504030204" pitchFamily="34" charset="0"/>
              </a:rPr>
              <a:t>a réalité ne correspond pas toujours à cette distinction:</a:t>
            </a:r>
          </a:p>
          <a:p>
            <a:pPr marL="342900" indent="-342900" algn="just">
              <a:buClr>
                <a:schemeClr val="bg1"/>
              </a:buClr>
              <a:buFont typeface="Arial" panose="020B0604020202020204" pitchFamily="34" charset="0"/>
              <a:buChar char="•"/>
            </a:pPr>
            <a:r>
              <a:rPr lang="fr-FR" sz="2100" cap="none" dirty="0">
                <a:latin typeface="Arial Rounded MT Bold" panose="020F0704030504030204" pitchFamily="34" charset="0"/>
              </a:rPr>
              <a:t>au sein d’une classe, plusieurs niveaux cohabitent ;</a:t>
            </a:r>
          </a:p>
          <a:p>
            <a:pPr marL="342900" indent="-342900" algn="just">
              <a:buClr>
                <a:schemeClr val="bg1"/>
              </a:buClr>
              <a:buFont typeface="Arial" panose="020B0604020202020204" pitchFamily="34" charset="0"/>
              <a:buChar char="•"/>
            </a:pPr>
            <a:r>
              <a:rPr lang="fr-FR" sz="2100" cap="none" dirty="0">
                <a:latin typeface="Arial Rounded MT Bold" panose="020F0704030504030204" pitchFamily="34" charset="0"/>
              </a:rPr>
              <a:t>des élèves de CAP peuvent intégrer une classe de 1</a:t>
            </a:r>
            <a:r>
              <a:rPr lang="fr-FR" sz="2100" cap="none" baseline="30000" dirty="0">
                <a:latin typeface="Arial Rounded MT Bold" panose="020F0704030504030204" pitchFamily="34" charset="0"/>
              </a:rPr>
              <a:t>ère</a:t>
            </a:r>
            <a:r>
              <a:rPr lang="fr-FR" sz="2100" cap="none" dirty="0">
                <a:latin typeface="Arial Rounded MT Bold" panose="020F0704030504030204" pitchFamily="34" charset="0"/>
              </a:rPr>
              <a:t> bac pro (classe passerelle)</a:t>
            </a:r>
          </a:p>
          <a:p>
            <a:pPr marL="342900" indent="-342900" algn="just">
              <a:buClr>
                <a:schemeClr val="bg1"/>
              </a:buClr>
              <a:buFont typeface="Arial" panose="020B0604020202020204" pitchFamily="34" charset="0"/>
              <a:buChar char="•"/>
            </a:pPr>
            <a:r>
              <a:rPr lang="fr-FR" sz="2100" cap="none" dirty="0">
                <a:latin typeface="Arial Rounded MT Bold" panose="020F0704030504030204" pitchFamily="34" charset="0"/>
              </a:rPr>
              <a:t>les profil des élèves peut être différent du fait de leur filière d’origine ou de difficultés d’apprentissage (élèves à besoins particuliers)</a:t>
            </a:r>
          </a:p>
          <a:p>
            <a:pPr marL="800100" lvl="1" indent="-342900" algn="just">
              <a:buClr>
                <a:schemeClr val="bg1"/>
              </a:buClr>
              <a:buFont typeface="Arial" panose="020B0604020202020204" pitchFamily="34" charset="0"/>
              <a:buChar char="•"/>
            </a:pPr>
            <a:r>
              <a:rPr lang="fr-FR" sz="1900" cap="none" dirty="0">
                <a:solidFill>
                  <a:schemeClr val="bg1"/>
                </a:solidFill>
                <a:latin typeface="Arial Rounded MT Bold" panose="020F0704030504030204" pitchFamily="34" charset="0"/>
              </a:rPr>
              <a:t>élèves issus de la formation par apprentissage</a:t>
            </a:r>
          </a:p>
          <a:p>
            <a:pPr marL="800100" lvl="1" indent="-342900" algn="just">
              <a:buClr>
                <a:schemeClr val="bg1"/>
              </a:buClr>
              <a:buFont typeface="Arial" panose="020B0604020202020204" pitchFamily="34" charset="0"/>
              <a:buChar char="•"/>
            </a:pPr>
            <a:r>
              <a:rPr lang="fr-FR" sz="1900" dirty="0">
                <a:solidFill>
                  <a:schemeClr val="bg1"/>
                </a:solidFill>
                <a:latin typeface="Arial Rounded MT Bold" panose="020F0704030504030204" pitchFamily="34" charset="0"/>
              </a:rPr>
              <a:t>élèves issus de MFR ou de formations de l’enseignement agricole</a:t>
            </a:r>
          </a:p>
          <a:p>
            <a:pPr marL="800100" lvl="1" indent="-342900" algn="just">
              <a:buClr>
                <a:schemeClr val="bg1"/>
              </a:buClr>
              <a:buFont typeface="Arial" panose="020B0604020202020204" pitchFamily="34" charset="0"/>
              <a:buChar char="•"/>
            </a:pPr>
            <a:r>
              <a:rPr lang="fr-FR" sz="1900" dirty="0">
                <a:solidFill>
                  <a:schemeClr val="bg1"/>
                </a:solidFill>
                <a:latin typeface="Arial Rounded MT Bold" panose="020F0704030504030204" pitchFamily="34" charset="0"/>
              </a:rPr>
              <a:t>é</a:t>
            </a:r>
            <a:r>
              <a:rPr lang="fr-FR" sz="1900" cap="none" dirty="0">
                <a:solidFill>
                  <a:schemeClr val="bg1"/>
                </a:solidFill>
                <a:latin typeface="Arial Rounded MT Bold" panose="020F0704030504030204" pitchFamily="34" charset="0"/>
              </a:rPr>
              <a:t>lèves issus de lycée général et technologique</a:t>
            </a:r>
          </a:p>
          <a:p>
            <a:pPr marL="800100" lvl="1" indent="-342900" algn="just">
              <a:buClr>
                <a:schemeClr val="bg1"/>
              </a:buClr>
              <a:buFont typeface="Arial" panose="020B0604020202020204" pitchFamily="34" charset="0"/>
              <a:buChar char="•"/>
            </a:pPr>
            <a:r>
              <a:rPr lang="fr-FR" sz="1900" dirty="0">
                <a:solidFill>
                  <a:schemeClr val="bg1"/>
                </a:solidFill>
                <a:latin typeface="Arial Rounded MT Bold" panose="020F0704030504030204" pitchFamily="34" charset="0"/>
              </a:rPr>
              <a:t>élèves avec des difficultés d’apprentissage identifiés (faisant l’objet d’un PAP ou d’un PPRS)</a:t>
            </a:r>
          </a:p>
        </p:txBody>
      </p:sp>
    </p:spTree>
    <p:extLst>
      <p:ext uri="{BB962C8B-B14F-4D97-AF65-F5344CB8AC3E}">
        <p14:creationId xmlns:p14="http://schemas.microsoft.com/office/powerpoint/2010/main" val="6285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84791" y="574158"/>
            <a:ext cx="11068493" cy="5677785"/>
          </a:xfrm>
        </p:spPr>
        <p:txBody>
          <a:bodyPr rtlCol="0">
            <a:normAutofit fontScale="70000" lnSpcReduction="20000"/>
          </a:bodyPr>
          <a:lstStyle/>
          <a:p>
            <a:pPr>
              <a:buClr>
                <a:schemeClr val="bg1"/>
              </a:buClr>
            </a:pPr>
            <a:r>
              <a:rPr lang="fr-FR" sz="2600" cap="none" dirty="0">
                <a:latin typeface="Arial Rounded MT Bold" panose="020F0704030504030204" pitchFamily="34" charset="0"/>
              </a:rPr>
              <a:t>        </a:t>
            </a:r>
            <a:r>
              <a:rPr lang="fr-FR" sz="3200" cap="none" dirty="0">
                <a:latin typeface="Arial Rounded MT Bold" panose="020F0704030504030204" pitchFamily="34" charset="0"/>
              </a:rPr>
              <a:t>Mettre en place des modalités pour différencier et individualiser les entraînements en CO</a:t>
            </a:r>
            <a:r>
              <a:rPr lang="fr-FR" sz="3100" cap="none" dirty="0">
                <a:latin typeface="Arial Rounded MT Bold" panose="020F0704030504030204" pitchFamily="34" charset="0"/>
              </a:rPr>
              <a:t>:</a:t>
            </a:r>
          </a:p>
          <a:p>
            <a:pPr marL="457200" indent="-457200">
              <a:buClr>
                <a:schemeClr val="bg1"/>
              </a:buClr>
              <a:buFont typeface="Wingdings" panose="05000000000000000000" pitchFamily="2" charset="2"/>
              <a:buChar char="q"/>
            </a:pPr>
            <a:r>
              <a:rPr lang="fr-FR" sz="2800" cap="none" dirty="0">
                <a:latin typeface="Arial Rounded MT Bold" panose="020F0704030504030204" pitchFamily="34" charset="0"/>
              </a:rPr>
              <a:t>Permettre aux élèves d’utiliser leur smartphone (un pour deux par exemple)</a:t>
            </a:r>
            <a:endParaRPr lang="fr-FR" sz="2600" u="sng" cap="none" dirty="0">
              <a:latin typeface="Arial Rounded MT Bold" panose="020F0704030504030204" pitchFamily="34" charset="0"/>
            </a:endParaRPr>
          </a:p>
          <a:p>
            <a:pPr marL="457200" indent="-457200" algn="just">
              <a:buClr>
                <a:schemeClr val="bg1"/>
              </a:buClr>
              <a:buFont typeface="Wingdings" panose="05000000000000000000" pitchFamily="2" charset="2"/>
              <a:buChar char="q"/>
            </a:pPr>
            <a:r>
              <a:rPr lang="fr-FR" sz="2900" cap="none" dirty="0">
                <a:latin typeface="Arial Rounded MT Bold" panose="020F0704030504030204" pitchFamily="34" charset="0"/>
              </a:rPr>
              <a:t>Permettre aux élèves d’écouter l’audio ou la vidéo comme il/elle le souhaite avec </a:t>
            </a:r>
            <a:r>
              <a:rPr lang="fr-FR" sz="2900" cap="none" dirty="0" err="1">
                <a:latin typeface="Arial Rounded MT Bold" panose="020F0704030504030204" pitchFamily="34" charset="0"/>
              </a:rPr>
              <a:t>Soundcloud</a:t>
            </a:r>
            <a:r>
              <a:rPr lang="fr-FR" sz="2900" cap="none" dirty="0">
                <a:latin typeface="Arial Rounded MT Bold" panose="020F0704030504030204" pitchFamily="34" charset="0"/>
              </a:rPr>
              <a:t> et Clyp.it en autonomie (solutions PILCO)</a:t>
            </a:r>
          </a:p>
          <a:p>
            <a:pPr marL="457200" indent="-457200" algn="just">
              <a:buClr>
                <a:schemeClr val="bg1"/>
              </a:buClr>
              <a:buFont typeface="Wingdings" panose="05000000000000000000" pitchFamily="2" charset="2"/>
              <a:buChar char="q"/>
            </a:pPr>
            <a:r>
              <a:rPr lang="fr-FR" sz="2900" cap="none" dirty="0">
                <a:latin typeface="Arial Rounded MT Bold" panose="020F0704030504030204" pitchFamily="34" charset="0"/>
              </a:rPr>
              <a:t>Mettre un QR code sur le document élève pour accéder à la ressource directement</a:t>
            </a:r>
          </a:p>
          <a:p>
            <a:pPr marL="457200" indent="-457200" algn="just">
              <a:buClr>
                <a:schemeClr val="bg1"/>
              </a:buClr>
              <a:buFont typeface="Wingdings" panose="05000000000000000000" pitchFamily="2" charset="2"/>
              <a:buChar char="q"/>
            </a:pPr>
            <a:r>
              <a:rPr lang="fr-FR" sz="2900" cap="none" dirty="0">
                <a:latin typeface="Arial Rounded MT Bold" panose="020F0704030504030204" pitchFamily="34" charset="0"/>
              </a:rPr>
              <a:t>Mettre les liens en accès libre sur l’ENT et </a:t>
            </a:r>
            <a:r>
              <a:rPr lang="fr-FR" sz="2900" cap="none" dirty="0" err="1">
                <a:latin typeface="Arial Rounded MT Bold" panose="020F0704030504030204" pitchFamily="34" charset="0"/>
              </a:rPr>
              <a:t>pronote</a:t>
            </a:r>
            <a:r>
              <a:rPr lang="fr-FR" sz="2900" cap="none" dirty="0">
                <a:latin typeface="Arial Rounded MT Bold" panose="020F0704030504030204" pitchFamily="34" charset="0"/>
              </a:rPr>
              <a:t> (QR codes ou liens raccourcis)</a:t>
            </a:r>
          </a:p>
          <a:p>
            <a:pPr marL="457200" indent="-457200" algn="just">
              <a:buClr>
                <a:schemeClr val="bg1"/>
              </a:buClr>
              <a:buFont typeface="Wingdings" panose="05000000000000000000" pitchFamily="2" charset="2"/>
              <a:buChar char="q"/>
            </a:pPr>
            <a:r>
              <a:rPr lang="fr-FR" sz="2900" cap="none" dirty="0">
                <a:latin typeface="Arial Rounded MT Bold" panose="020F0704030504030204" pitchFamily="34" charset="0"/>
              </a:rPr>
              <a:t>Instaurer un rituel d’entraînement de la CO grâce à la classe inversée:</a:t>
            </a:r>
            <a:endParaRPr lang="fr-FR" sz="2600" cap="none" dirty="0">
              <a:latin typeface="Arial Rounded MT Bold" panose="020F0704030504030204" pitchFamily="34" charset="0"/>
            </a:endParaRPr>
          </a:p>
          <a:p>
            <a:pPr algn="just">
              <a:buClr>
                <a:schemeClr val="bg1"/>
              </a:buClr>
            </a:pPr>
            <a:r>
              <a:rPr lang="fr-FR" sz="2600" cap="none" dirty="0">
                <a:latin typeface="Arial Rounded MT Bold" panose="020F0704030504030204" pitchFamily="34" charset="0"/>
              </a:rPr>
              <a:t>Par exemple avec </a:t>
            </a:r>
            <a:r>
              <a:rPr lang="fr-FR" sz="2600" cap="none" dirty="0">
                <a:latin typeface="Arial Rounded MT Bold" panose="020F0704030504030204" pitchFamily="34" charset="0"/>
                <a:hlinkClick r:id="rId3"/>
              </a:rPr>
              <a:t>https://www.bbc.com/news/av/10462520/one-minute-world-news</a:t>
            </a:r>
            <a:r>
              <a:rPr lang="fr-FR" sz="2600" cap="none" dirty="0">
                <a:latin typeface="Arial Rounded MT Bold" panose="020F0704030504030204" pitchFamily="34" charset="0"/>
              </a:rPr>
              <a:t>, les infos ont une durée d’1 mn maximum, à chaque cours un ou deux élèves présentent en français ce qu’il(s) a/ont compris des gros titres. Pour le niveau A1-A1+, les images aident.</a:t>
            </a:r>
            <a:endParaRPr lang="fr-FR" sz="2600" u="sng" cap="none" dirty="0">
              <a:latin typeface="Arial Rounded MT Bold" panose="020F0704030504030204" pitchFamily="34" charset="0"/>
            </a:endParaRPr>
          </a:p>
          <a:p>
            <a:pPr marL="457200" indent="-457200" algn="just">
              <a:buClr>
                <a:schemeClr val="bg1"/>
              </a:buClr>
              <a:buFont typeface="Wingdings" panose="05000000000000000000" pitchFamily="2" charset="2"/>
              <a:buChar char="q"/>
            </a:pPr>
            <a:r>
              <a:rPr lang="fr-FR" sz="2900" cap="none" dirty="0">
                <a:latin typeface="Arial Rounded MT Bold" panose="020F0704030504030204" pitchFamily="34" charset="0"/>
              </a:rPr>
              <a:t>Adapter des ressources vidéos/audios au niveau des élèves en utilisant des sites qui offrent la possibilité de créer des activités, par exemple:</a:t>
            </a:r>
          </a:p>
          <a:p>
            <a:pPr marL="800100" lvl="1" indent="-342900" algn="just">
              <a:buClr>
                <a:schemeClr val="bg1"/>
              </a:buClr>
              <a:buFont typeface="Arial" panose="020B0604020202020204" pitchFamily="34" charset="0"/>
              <a:buChar char="•"/>
            </a:pPr>
            <a:r>
              <a:rPr lang="fr-FR" sz="2900" cap="none" dirty="0" err="1">
                <a:solidFill>
                  <a:schemeClr val="bg1"/>
                </a:solidFill>
                <a:latin typeface="Arial Rounded MT Bold" panose="020F0704030504030204" pitchFamily="34" charset="0"/>
              </a:rPr>
              <a:t>Edpuzzle</a:t>
            </a:r>
            <a:endParaRPr lang="fr-FR" sz="2900" cap="none" dirty="0">
              <a:solidFill>
                <a:schemeClr val="bg1"/>
              </a:solidFill>
              <a:latin typeface="Arial Rounded MT Bold" panose="020F0704030504030204" pitchFamily="34" charset="0"/>
            </a:endParaRPr>
          </a:p>
          <a:p>
            <a:pPr marL="800100" lvl="1" indent="-342900" algn="just">
              <a:buClr>
                <a:schemeClr val="bg1"/>
              </a:buClr>
              <a:buFont typeface="Arial" panose="020B0604020202020204" pitchFamily="34" charset="0"/>
              <a:buChar char="•"/>
            </a:pPr>
            <a:r>
              <a:rPr lang="fr-FR" sz="2900" dirty="0">
                <a:solidFill>
                  <a:schemeClr val="bg1"/>
                </a:solidFill>
                <a:latin typeface="Arial Rounded MT Bold" panose="020F0704030504030204" pitchFamily="34" charset="0"/>
              </a:rPr>
              <a:t>La </a:t>
            </a:r>
            <a:r>
              <a:rPr lang="fr-FR" sz="2900" dirty="0" err="1">
                <a:solidFill>
                  <a:schemeClr val="bg1"/>
                </a:solidFill>
                <a:latin typeface="Arial Rounded MT Bold" panose="020F0704030504030204" pitchFamily="34" charset="0"/>
              </a:rPr>
              <a:t>Quizinière</a:t>
            </a:r>
            <a:endParaRPr lang="fr-FR" sz="2900" dirty="0">
              <a:solidFill>
                <a:schemeClr val="bg1"/>
              </a:solidFill>
              <a:latin typeface="Arial Rounded MT Bold" panose="020F0704030504030204" pitchFamily="34" charset="0"/>
            </a:endParaRPr>
          </a:p>
          <a:p>
            <a:pPr>
              <a:buClr>
                <a:schemeClr val="bg1"/>
              </a:buClr>
            </a:pPr>
            <a:endParaRPr lang="fr-FR" sz="2400" u="sng" cap="none" dirty="0">
              <a:latin typeface="Arial Rounded MT Bold" panose="020F0704030504030204" pitchFamily="34" charset="0"/>
            </a:endParaRPr>
          </a:p>
        </p:txBody>
      </p:sp>
      <p:pic>
        <p:nvPicPr>
          <p:cNvPr id="4" name="Image 25" descr="Image 25">
            <a:extLst>
              <a:ext uri="{FF2B5EF4-FFF2-40B4-BE49-F238E27FC236}">
                <a16:creationId xmlns:a16="http://schemas.microsoft.com/office/drawing/2014/main" id="{F37F8729-F6E9-43AC-9BB6-05B6FC7C7256}"/>
              </a:ext>
            </a:extLst>
          </p:cNvPr>
          <p:cNvPicPr>
            <a:picLocks noChangeAspect="1"/>
          </p:cNvPicPr>
          <p:nvPr/>
        </p:nvPicPr>
        <p:blipFill>
          <a:blip r:embed="rId4" cstate="print"/>
          <a:stretch>
            <a:fillRect/>
          </a:stretch>
        </p:blipFill>
        <p:spPr>
          <a:xfrm>
            <a:off x="2767207" y="4662715"/>
            <a:ext cx="1053308" cy="362339"/>
          </a:xfrm>
          <a:prstGeom prst="rect">
            <a:avLst/>
          </a:prstGeom>
          <a:ln w="12700">
            <a:miter lim="400000"/>
          </a:ln>
          <a:effectLst>
            <a:outerShdw blurRad="292100" dist="139700" dir="2700000" rotWithShape="0">
              <a:srgbClr val="333333">
                <a:alpha val="64999"/>
              </a:srgbClr>
            </a:outerShdw>
          </a:effectLst>
        </p:spPr>
      </p:pic>
      <p:pic>
        <p:nvPicPr>
          <p:cNvPr id="6" name="Image 5">
            <a:extLst>
              <a:ext uri="{FF2B5EF4-FFF2-40B4-BE49-F238E27FC236}">
                <a16:creationId xmlns:a16="http://schemas.microsoft.com/office/drawing/2014/main" id="{3701E725-7867-428B-AC40-F40829E672FC}"/>
              </a:ext>
            </a:extLst>
          </p:cNvPr>
          <p:cNvPicPr>
            <a:picLocks noChangeAspect="1"/>
          </p:cNvPicPr>
          <p:nvPr/>
        </p:nvPicPr>
        <p:blipFill>
          <a:blip r:embed="rId5"/>
          <a:stretch>
            <a:fillRect/>
          </a:stretch>
        </p:blipFill>
        <p:spPr>
          <a:xfrm>
            <a:off x="3169170" y="5128963"/>
            <a:ext cx="1765545" cy="427885"/>
          </a:xfrm>
          <a:prstGeom prst="rect">
            <a:avLst/>
          </a:prstGeom>
        </p:spPr>
      </p:pic>
      <p:sp>
        <p:nvSpPr>
          <p:cNvPr id="7" name="Flèche : droite 6">
            <a:extLst>
              <a:ext uri="{FF2B5EF4-FFF2-40B4-BE49-F238E27FC236}">
                <a16:creationId xmlns:a16="http://schemas.microsoft.com/office/drawing/2014/main" id="{5E896ABC-B89B-4232-B17E-9C1531CEAA05}"/>
              </a:ext>
            </a:extLst>
          </p:cNvPr>
          <p:cNvSpPr/>
          <p:nvPr/>
        </p:nvSpPr>
        <p:spPr>
          <a:xfrm>
            <a:off x="659219" y="632156"/>
            <a:ext cx="375684" cy="170121"/>
          </a:xfrm>
          <a:prstGeom prst="rightArrow">
            <a:avLst/>
          </a:prstGeom>
          <a:solidFill>
            <a:schemeClr val="accent5"/>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3449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84791" y="574158"/>
            <a:ext cx="11068493" cy="5677785"/>
          </a:xfrm>
        </p:spPr>
        <p:txBody>
          <a:bodyPr rtlCol="0">
            <a:normAutofit/>
          </a:bodyPr>
          <a:lstStyle/>
          <a:p>
            <a:pPr algn="just">
              <a:buClr>
                <a:schemeClr val="bg1"/>
              </a:buClr>
            </a:pPr>
            <a:r>
              <a:rPr lang="fr-FR" sz="2600" u="sng" cap="none" dirty="0">
                <a:latin typeface="Arial Rounded MT Bold" panose="020F0704030504030204" pitchFamily="34" charset="0"/>
              </a:rPr>
              <a:t>Atelier 6: création de ressources avec</a:t>
            </a:r>
          </a:p>
          <a:p>
            <a:pPr marL="800100" lvl="1" indent="-342900" algn="just">
              <a:buClr>
                <a:schemeClr val="bg1"/>
              </a:buClr>
              <a:buFont typeface="Arial" panose="020B0604020202020204" pitchFamily="34" charset="0"/>
              <a:buChar char="•"/>
            </a:pPr>
            <a:r>
              <a:rPr lang="fr-FR" sz="2400" cap="none" dirty="0" err="1">
                <a:solidFill>
                  <a:schemeClr val="bg1"/>
                </a:solidFill>
                <a:latin typeface="Arial Rounded MT Bold" panose="020F0704030504030204" pitchFamily="34" charset="0"/>
              </a:rPr>
              <a:t>EdPuzzle</a:t>
            </a:r>
            <a:r>
              <a:rPr lang="fr-FR" sz="2400" cap="none" dirty="0">
                <a:solidFill>
                  <a:schemeClr val="bg1"/>
                </a:solidFill>
                <a:latin typeface="Arial Rounded MT Bold" panose="020F0704030504030204" pitchFamily="34" charset="0"/>
              </a:rPr>
              <a:t> </a:t>
            </a:r>
            <a:r>
              <a:rPr lang="fr-FR" sz="2400" dirty="0">
                <a:solidFill>
                  <a:schemeClr val="bg1"/>
                </a:solidFill>
                <a:latin typeface="Arial Rounded MT Bold" panose="020F0704030504030204" pitchFamily="34" charset="0"/>
              </a:rPr>
              <a:t>: </a:t>
            </a:r>
            <a:r>
              <a:rPr lang="fr-FR" sz="2400" dirty="0">
                <a:solidFill>
                  <a:schemeClr val="bg1"/>
                </a:solidFill>
                <a:latin typeface="Arial Rounded MT Bold" panose="020F0704030504030204" pitchFamily="34" charset="0"/>
                <a:hlinkClick r:id="rId3"/>
              </a:rPr>
              <a:t>https://edpuzzle.com/</a:t>
            </a:r>
            <a:endParaRPr lang="fr-FR" sz="2400" dirty="0">
              <a:solidFill>
                <a:schemeClr val="bg1"/>
              </a:solidFill>
              <a:latin typeface="Arial Rounded MT Bold" panose="020F0704030504030204" pitchFamily="34" charset="0"/>
            </a:endParaRPr>
          </a:p>
          <a:p>
            <a:pPr marL="800100" lvl="1" indent="-342900" algn="just">
              <a:buClr>
                <a:schemeClr val="bg1"/>
              </a:buClr>
              <a:buFont typeface="Arial" panose="020B0604020202020204" pitchFamily="34" charset="0"/>
              <a:buChar char="•"/>
            </a:pPr>
            <a:endParaRPr lang="fr-FR" sz="1000" dirty="0">
              <a:solidFill>
                <a:schemeClr val="bg1"/>
              </a:solidFill>
              <a:latin typeface="Arial Rounded MT Bold" panose="020F0704030504030204" pitchFamily="34" charset="0"/>
            </a:endParaRPr>
          </a:p>
          <a:p>
            <a:pPr marL="800100" lvl="1" indent="-342900" algn="just">
              <a:buClr>
                <a:schemeClr val="bg1"/>
              </a:buClr>
              <a:buFont typeface="Arial" panose="020B0604020202020204" pitchFamily="34" charset="0"/>
              <a:buChar char="•"/>
            </a:pPr>
            <a:r>
              <a:rPr lang="fr-FR" sz="2000" dirty="0">
                <a:solidFill>
                  <a:schemeClr val="bg1"/>
                </a:solidFill>
                <a:latin typeface="Arial Rounded MT Bold" panose="020F0704030504030204" pitchFamily="34" charset="0"/>
              </a:rPr>
              <a:t>Exemples: </a:t>
            </a:r>
          </a:p>
          <a:p>
            <a:pPr marL="1257300" lvl="2" indent="-342900" algn="just">
              <a:buClr>
                <a:schemeClr val="bg1"/>
              </a:buClr>
              <a:buFont typeface="Arial" panose="020B0604020202020204" pitchFamily="34" charset="0"/>
              <a:buChar char="•"/>
            </a:pPr>
            <a:r>
              <a:rPr lang="fr-FR" sz="1800" dirty="0">
                <a:solidFill>
                  <a:schemeClr val="bg1"/>
                </a:solidFill>
                <a:latin typeface="Arial Rounded MT Bold" panose="020F0704030504030204" pitchFamily="34" charset="0"/>
              </a:rPr>
              <a:t>niveau pré A1-A1 					niveau</a:t>
            </a:r>
            <a:r>
              <a:rPr lang="fr-FR" dirty="0">
                <a:solidFill>
                  <a:schemeClr val="bg1"/>
                </a:solidFill>
                <a:latin typeface="Arial Rounded MT Bold" panose="020F0704030504030204" pitchFamily="34" charset="0"/>
              </a:rPr>
              <a:t> </a:t>
            </a:r>
            <a:r>
              <a:rPr lang="fr-FR" sz="1600" dirty="0">
                <a:solidFill>
                  <a:schemeClr val="bg1"/>
                </a:solidFill>
                <a:latin typeface="Arial Rounded MT Bold" panose="020F0704030504030204" pitchFamily="34" charset="0"/>
              </a:rPr>
              <a:t>A2</a:t>
            </a:r>
            <a:endParaRPr lang="fr-FR" sz="1600" cap="none" dirty="0">
              <a:solidFill>
                <a:schemeClr val="bg1"/>
              </a:solidFill>
              <a:latin typeface="Arial Rounded MT Bold" panose="020F0704030504030204" pitchFamily="34" charset="0"/>
            </a:endParaRPr>
          </a:p>
          <a:p>
            <a:pPr algn="just">
              <a:buClr>
                <a:schemeClr val="bg1"/>
              </a:buClr>
            </a:pPr>
            <a:r>
              <a:rPr lang="fr-FR" sz="2600" cap="none" dirty="0">
                <a:latin typeface="Arial Rounded MT Bold" panose="020F0704030504030204" pitchFamily="34" charset="0"/>
              </a:rPr>
              <a:t>			</a:t>
            </a:r>
            <a:endParaRPr lang="fr-FR" sz="2000" cap="none" dirty="0">
              <a:latin typeface="Arial Rounded MT Bold" panose="020F0704030504030204" pitchFamily="34" charset="0"/>
            </a:endParaRPr>
          </a:p>
          <a:p>
            <a:pPr algn="just">
              <a:spcBef>
                <a:spcPts val="0"/>
              </a:spcBef>
              <a:buClr>
                <a:schemeClr val="bg1"/>
              </a:buClr>
            </a:pPr>
            <a:r>
              <a:rPr lang="fr-FR" sz="2000" cap="none" dirty="0">
                <a:latin typeface="Arial Rounded MT Bold" panose="020F0704030504030204" pitchFamily="34" charset="0"/>
              </a:rPr>
              <a:t>Les deux QR codes  sont sur la fiche élève. On explique que le 1</a:t>
            </a:r>
            <a:r>
              <a:rPr lang="fr-FR" sz="2000" cap="none" baseline="30000" dirty="0">
                <a:latin typeface="Arial Rounded MT Bold" panose="020F0704030504030204" pitchFamily="34" charset="0"/>
              </a:rPr>
              <a:t>er  </a:t>
            </a:r>
            <a:r>
              <a:rPr lang="fr-FR" sz="2000" cap="none" dirty="0">
                <a:latin typeface="Arial Rounded MT Bold" panose="020F0704030504030204" pitchFamily="34" charset="0"/>
              </a:rPr>
              <a:t>est celui de la vidéo la plus accessible et on laisse les élèves choisir. Les élèves peuvent s’auto-évaluer. </a:t>
            </a:r>
          </a:p>
          <a:p>
            <a:pPr algn="just">
              <a:spcBef>
                <a:spcPts val="0"/>
              </a:spcBef>
              <a:buClr>
                <a:schemeClr val="bg1"/>
              </a:buClr>
            </a:pPr>
            <a:r>
              <a:rPr lang="fr-FR" sz="2000" cap="none" dirty="0">
                <a:latin typeface="Arial Rounded MT Bold" panose="020F0704030504030204" pitchFamily="34" charset="0"/>
              </a:rPr>
              <a:t>Deux possibilités: création d’un compte de classe avec surnoms d’élèves ou accès simple sans identification.</a:t>
            </a:r>
          </a:p>
          <a:p>
            <a:pPr algn="just">
              <a:spcBef>
                <a:spcPts val="0"/>
              </a:spcBef>
              <a:buClr>
                <a:schemeClr val="bg1"/>
              </a:buClr>
            </a:pPr>
            <a:endParaRPr lang="fr-FR" sz="2000" u="sng" cap="none" dirty="0">
              <a:latin typeface="Arial Rounded MT Bold" panose="020F0704030504030204" pitchFamily="34" charset="0"/>
            </a:endParaRPr>
          </a:p>
          <a:p>
            <a:pPr algn="just">
              <a:spcBef>
                <a:spcPts val="0"/>
              </a:spcBef>
              <a:buClr>
                <a:schemeClr val="bg1"/>
              </a:buClr>
            </a:pPr>
            <a:r>
              <a:rPr lang="fr-FR" sz="2000" u="sng" cap="none" dirty="0">
                <a:latin typeface="Arial Rounded MT Bold" panose="020F0704030504030204" pitchFamily="34" charset="0"/>
              </a:rPr>
              <a:t>Lire l’article d’Isabelle </a:t>
            </a:r>
            <a:r>
              <a:rPr lang="fr-FR" sz="2000" u="sng" cap="none" dirty="0" err="1">
                <a:latin typeface="Arial Rounded MT Bold" panose="020F0704030504030204" pitchFamily="34" charset="0"/>
              </a:rPr>
              <a:t>Deveyneix</a:t>
            </a:r>
            <a:r>
              <a:rPr lang="fr-FR" sz="2000" u="sng" cap="none" dirty="0">
                <a:latin typeface="Arial Rounded MT Bold" panose="020F0704030504030204" pitchFamily="34" charset="0"/>
              </a:rPr>
              <a:t> : </a:t>
            </a:r>
          </a:p>
          <a:p>
            <a:pPr algn="just">
              <a:spcBef>
                <a:spcPts val="0"/>
              </a:spcBef>
              <a:buClr>
                <a:schemeClr val="bg1"/>
              </a:buClr>
            </a:pPr>
            <a:r>
              <a:rPr lang="fr-FR" sz="2000" b="1" dirty="0" err="1"/>
              <a:t>TraAM</a:t>
            </a:r>
            <a:r>
              <a:rPr lang="fr-FR" sz="2000" b="1" dirty="0"/>
              <a:t> - </a:t>
            </a:r>
            <a:r>
              <a:rPr lang="fr-FR" sz="2000" b="1" cap="none" dirty="0"/>
              <a:t>Évaluer la compréhension orale avec </a:t>
            </a:r>
            <a:r>
              <a:rPr lang="fr-FR" sz="2000" b="1" cap="none" dirty="0" err="1"/>
              <a:t>edpuzzle</a:t>
            </a:r>
            <a:r>
              <a:rPr lang="fr-FR" sz="2000" b="1" dirty="0"/>
              <a:t>: </a:t>
            </a:r>
            <a:endParaRPr lang="fr-FR" sz="2000" u="sng" cap="none" dirty="0">
              <a:latin typeface="Arial Rounded MT Bold" panose="020F0704030504030204" pitchFamily="34" charset="0"/>
            </a:endParaRPr>
          </a:p>
          <a:p>
            <a:pPr algn="just">
              <a:spcBef>
                <a:spcPts val="0"/>
              </a:spcBef>
              <a:buClr>
                <a:schemeClr val="bg1"/>
              </a:buClr>
            </a:pPr>
            <a:r>
              <a:rPr lang="fr-FR" sz="2000" u="sng" cap="none" dirty="0">
                <a:latin typeface="Arial Rounded MT Bold" panose="020F0704030504030204" pitchFamily="34" charset="0"/>
              </a:rPr>
              <a:t>http://ww2.ac-poitiers.fr/anglais_lp/spip.php?article385</a:t>
            </a:r>
          </a:p>
        </p:txBody>
      </p:sp>
      <p:pic>
        <p:nvPicPr>
          <p:cNvPr id="4" name="Image 25" descr="Image 25">
            <a:extLst>
              <a:ext uri="{FF2B5EF4-FFF2-40B4-BE49-F238E27FC236}">
                <a16:creationId xmlns:a16="http://schemas.microsoft.com/office/drawing/2014/main" id="{F37F8729-F6E9-43AC-9BB6-05B6FC7C7256}"/>
              </a:ext>
            </a:extLst>
          </p:cNvPr>
          <p:cNvPicPr>
            <a:picLocks noChangeAspect="1"/>
          </p:cNvPicPr>
          <p:nvPr/>
        </p:nvPicPr>
        <p:blipFill>
          <a:blip r:embed="rId4" cstate="print"/>
          <a:stretch>
            <a:fillRect/>
          </a:stretch>
        </p:blipFill>
        <p:spPr>
          <a:xfrm>
            <a:off x="6873295" y="605985"/>
            <a:ext cx="1219830" cy="419623"/>
          </a:xfrm>
          <a:prstGeom prst="rect">
            <a:avLst/>
          </a:prstGeom>
          <a:ln w="12700">
            <a:miter lim="400000"/>
          </a:ln>
          <a:effectLst>
            <a:outerShdw blurRad="292100" dist="139700" dir="2700000" rotWithShape="0">
              <a:srgbClr val="333333">
                <a:alpha val="64999"/>
              </a:srgbClr>
            </a:outerShdw>
          </a:effectLst>
        </p:spPr>
      </p:pic>
      <p:pic>
        <p:nvPicPr>
          <p:cNvPr id="15" name="Image 14" descr="Une image contenant intérieur, texte, mots croisés&#10;&#10;Description générée automatiquement">
            <a:extLst>
              <a:ext uri="{FF2B5EF4-FFF2-40B4-BE49-F238E27FC236}">
                <a16:creationId xmlns:a16="http://schemas.microsoft.com/office/drawing/2014/main" id="{ED427624-432B-473B-8BE9-E876C617E437}"/>
              </a:ext>
            </a:extLst>
          </p:cNvPr>
          <p:cNvPicPr>
            <a:picLocks noChangeAspect="1"/>
          </p:cNvPicPr>
          <p:nvPr/>
        </p:nvPicPr>
        <p:blipFill rotWithShape="1">
          <a:blip r:embed="rId5"/>
          <a:srcRect l="8217" t="8466" r="6405" b="9674"/>
          <a:stretch/>
        </p:blipFill>
        <p:spPr>
          <a:xfrm>
            <a:off x="7833066" y="4328832"/>
            <a:ext cx="1219831" cy="1169583"/>
          </a:xfrm>
          <a:prstGeom prst="rect">
            <a:avLst/>
          </a:prstGeom>
        </p:spPr>
      </p:pic>
      <p:pic>
        <p:nvPicPr>
          <p:cNvPr id="6" name="Image 5" descr="Une image contenant noir, dessin&#10;&#10;Description générée automatiquement">
            <a:extLst>
              <a:ext uri="{FF2B5EF4-FFF2-40B4-BE49-F238E27FC236}">
                <a16:creationId xmlns:a16="http://schemas.microsoft.com/office/drawing/2014/main" id="{A6FB9512-ECDD-4D5C-969E-88920B5F1610}"/>
              </a:ext>
            </a:extLst>
          </p:cNvPr>
          <p:cNvPicPr>
            <a:picLocks noChangeAspect="1"/>
          </p:cNvPicPr>
          <p:nvPr/>
        </p:nvPicPr>
        <p:blipFill>
          <a:blip r:embed="rId6"/>
          <a:stretch>
            <a:fillRect/>
          </a:stretch>
        </p:blipFill>
        <p:spPr>
          <a:xfrm>
            <a:off x="4188593" y="1724915"/>
            <a:ext cx="1010537" cy="1010537"/>
          </a:xfrm>
          <a:prstGeom prst="rect">
            <a:avLst/>
          </a:prstGeom>
        </p:spPr>
      </p:pic>
      <p:pic>
        <p:nvPicPr>
          <p:cNvPr id="9" name="Image 8" descr="Une image contenant noir, dessin&#10;&#10;Description générée automatiquement">
            <a:extLst>
              <a:ext uri="{FF2B5EF4-FFF2-40B4-BE49-F238E27FC236}">
                <a16:creationId xmlns:a16="http://schemas.microsoft.com/office/drawing/2014/main" id="{44E0E1B5-FB58-4575-AE97-5010FF0B4F46}"/>
              </a:ext>
            </a:extLst>
          </p:cNvPr>
          <p:cNvPicPr>
            <a:picLocks noChangeAspect="1"/>
          </p:cNvPicPr>
          <p:nvPr/>
        </p:nvPicPr>
        <p:blipFill>
          <a:blip r:embed="rId7"/>
          <a:stretch>
            <a:fillRect/>
          </a:stretch>
        </p:blipFill>
        <p:spPr>
          <a:xfrm>
            <a:off x="7366257" y="1592446"/>
            <a:ext cx="1059950" cy="1059950"/>
          </a:xfrm>
          <a:prstGeom prst="rect">
            <a:avLst/>
          </a:prstGeom>
        </p:spPr>
      </p:pic>
    </p:spTree>
    <p:extLst>
      <p:ext uri="{BB962C8B-B14F-4D97-AF65-F5344CB8AC3E}">
        <p14:creationId xmlns:p14="http://schemas.microsoft.com/office/powerpoint/2010/main" val="17154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84791" y="574158"/>
            <a:ext cx="11068493" cy="5677785"/>
          </a:xfrm>
        </p:spPr>
        <p:txBody>
          <a:bodyPr rtlCol="0">
            <a:normAutofit/>
          </a:bodyPr>
          <a:lstStyle/>
          <a:p>
            <a:pPr>
              <a:buClr>
                <a:schemeClr val="bg1"/>
              </a:buClr>
            </a:pPr>
            <a:endParaRPr lang="fr-FR" sz="500" cap="none" dirty="0">
              <a:latin typeface="Arial Rounded MT Bold" panose="020F0704030504030204" pitchFamily="34" charset="0"/>
            </a:endParaRPr>
          </a:p>
          <a:p>
            <a:pPr algn="just">
              <a:buClr>
                <a:schemeClr val="bg1"/>
              </a:buClr>
            </a:pPr>
            <a:r>
              <a:rPr lang="fr-FR" sz="2600" u="sng" cap="none" dirty="0">
                <a:latin typeface="Arial Rounded MT Bold" panose="020F0704030504030204" pitchFamily="34" charset="0"/>
              </a:rPr>
              <a:t>Atelier 7: création de ressources</a:t>
            </a:r>
          </a:p>
          <a:p>
            <a:pPr marL="457200" indent="-457200" algn="just">
              <a:buClr>
                <a:schemeClr val="bg1"/>
              </a:buClr>
              <a:buFont typeface="Wingdings" panose="05000000000000000000" pitchFamily="2" charset="2"/>
              <a:buChar char="q"/>
            </a:pPr>
            <a:r>
              <a:rPr lang="fr-FR" sz="2600" cap="none" dirty="0">
                <a:latin typeface="Arial Rounded MT Bold" panose="020F0704030504030204" pitchFamily="34" charset="0"/>
              </a:rPr>
              <a:t>Adapter des ressources vidéos/audios au niveau des élèves:</a:t>
            </a:r>
            <a:endParaRPr lang="fr-FR" sz="2000" cap="none" dirty="0">
              <a:latin typeface="Arial Rounded MT Bold" panose="020F0704030504030204" pitchFamily="34" charset="0"/>
            </a:endParaRPr>
          </a:p>
          <a:p>
            <a:pPr marL="914400" lvl="1" indent="-457200" algn="just">
              <a:buClr>
                <a:schemeClr val="bg1"/>
              </a:buClr>
              <a:buFont typeface="Wingdings" panose="05000000000000000000" pitchFamily="2" charset="2"/>
              <a:buChar char="q"/>
            </a:pPr>
            <a:r>
              <a:rPr lang="fr-FR" sz="1800" cap="none" dirty="0">
                <a:solidFill>
                  <a:schemeClr val="bg1"/>
                </a:solidFill>
                <a:latin typeface="Arial Rounded MT Bold" panose="020F0704030504030204" pitchFamily="34" charset="0"/>
              </a:rPr>
              <a:t>Créer des activités avec le site la </a:t>
            </a:r>
            <a:r>
              <a:rPr lang="fr-FR" sz="1800" cap="none" dirty="0" err="1">
                <a:solidFill>
                  <a:schemeClr val="bg1"/>
                </a:solidFill>
                <a:latin typeface="Arial Rounded MT Bold" panose="020F0704030504030204" pitchFamily="34" charset="0"/>
              </a:rPr>
              <a:t>Quizinière</a:t>
            </a:r>
            <a:r>
              <a:rPr lang="fr-FR" sz="1800" cap="none" dirty="0">
                <a:solidFill>
                  <a:schemeClr val="bg1"/>
                </a:solidFill>
                <a:latin typeface="Arial Rounded MT Bold" panose="020F0704030504030204" pitchFamily="34" charset="0"/>
              </a:rPr>
              <a:t>:</a:t>
            </a:r>
            <a:endParaRPr lang="fr-FR" sz="1800" dirty="0">
              <a:solidFill>
                <a:schemeClr val="bg1"/>
              </a:solidFill>
              <a:latin typeface="Arial Rounded MT Bold" panose="020F0704030504030204" pitchFamily="34" charset="0"/>
            </a:endParaRPr>
          </a:p>
          <a:p>
            <a:pPr lvl="1" algn="just">
              <a:buClr>
                <a:schemeClr val="bg1"/>
              </a:buClr>
            </a:pPr>
            <a:r>
              <a:rPr lang="fr-FR" sz="2000" dirty="0">
                <a:solidFill>
                  <a:schemeClr val="bg1"/>
                </a:solidFill>
                <a:latin typeface="Arial Rounded MT Bold" panose="020F0704030504030204" pitchFamily="34" charset="0"/>
              </a:rPr>
              <a:t>Un exemple d’activités: « </a:t>
            </a:r>
            <a:r>
              <a:rPr lang="fr-FR" sz="2000" dirty="0" err="1">
                <a:solidFill>
                  <a:schemeClr val="bg1"/>
                </a:solidFill>
                <a:latin typeface="Arial Rounded MT Bold" panose="020F0704030504030204" pitchFamily="34" charset="0"/>
              </a:rPr>
              <a:t>Ela’s</a:t>
            </a:r>
            <a:r>
              <a:rPr lang="fr-FR" sz="2000" dirty="0">
                <a:solidFill>
                  <a:schemeClr val="bg1"/>
                </a:solidFill>
                <a:latin typeface="Arial Rounded MT Bold" panose="020F0704030504030204" pitchFamily="34" charset="0"/>
              </a:rPr>
              <a:t> </a:t>
            </a:r>
            <a:r>
              <a:rPr lang="fr-FR" sz="2000" dirty="0" err="1">
                <a:solidFill>
                  <a:schemeClr val="bg1"/>
                </a:solidFill>
                <a:latin typeface="Arial Rounded MT Bold" panose="020F0704030504030204" pitchFamily="34" charset="0"/>
              </a:rPr>
              <a:t>work</a:t>
            </a:r>
            <a:r>
              <a:rPr lang="fr-FR" sz="2000" dirty="0">
                <a:solidFill>
                  <a:schemeClr val="bg1"/>
                </a:solidFill>
                <a:latin typeface="Arial Rounded MT Bold" panose="020F0704030504030204" pitchFamily="34" charset="0"/>
              </a:rPr>
              <a:t> placement report »» niveau A2</a:t>
            </a:r>
          </a:p>
          <a:p>
            <a:pPr marL="2114550" lvl="4" indent="-285750" algn="just">
              <a:buClr>
                <a:schemeClr val="bg1"/>
              </a:buClr>
              <a:buFont typeface="Wingdings" panose="05000000000000000000" pitchFamily="2" charset="2"/>
              <a:buChar char="q"/>
            </a:pPr>
            <a:r>
              <a:rPr lang="fr-FR" sz="2000" cap="none" dirty="0">
                <a:solidFill>
                  <a:schemeClr val="bg1"/>
                </a:solidFill>
                <a:latin typeface="Arial Rounded MT Bold" panose="020F0704030504030204" pitchFamily="34" charset="0"/>
              </a:rPr>
              <a:t>Cr</a:t>
            </a:r>
            <a:r>
              <a:rPr lang="fr-FR" sz="2000" dirty="0">
                <a:solidFill>
                  <a:schemeClr val="bg1"/>
                </a:solidFill>
                <a:latin typeface="Arial Rounded MT Bold" panose="020F0704030504030204" pitchFamily="34" charset="0"/>
              </a:rPr>
              <a:t>éez un compte enseignant sur la </a:t>
            </a:r>
            <a:r>
              <a:rPr lang="fr-FR" sz="2000" dirty="0" err="1">
                <a:solidFill>
                  <a:schemeClr val="bg1"/>
                </a:solidFill>
                <a:latin typeface="Arial Rounded MT Bold" panose="020F0704030504030204" pitchFamily="34" charset="0"/>
              </a:rPr>
              <a:t>quizinière</a:t>
            </a:r>
            <a:r>
              <a:rPr lang="fr-FR" sz="2000" dirty="0">
                <a:solidFill>
                  <a:schemeClr val="bg1"/>
                </a:solidFill>
                <a:latin typeface="Arial Rounded MT Bold" panose="020F0704030504030204" pitchFamily="34" charset="0"/>
              </a:rPr>
              <a:t> et lancez-vous dans l’élaboration d’une activité</a:t>
            </a:r>
          </a:p>
          <a:p>
            <a:pPr marL="2114550" lvl="4" indent="-285750" algn="just">
              <a:buClr>
                <a:schemeClr val="bg1"/>
              </a:buClr>
              <a:buFont typeface="Wingdings" panose="05000000000000000000" pitchFamily="2" charset="2"/>
              <a:buChar char="q"/>
            </a:pPr>
            <a:r>
              <a:rPr lang="fr-FR" sz="2000" dirty="0">
                <a:solidFill>
                  <a:schemeClr val="bg1"/>
                </a:solidFill>
                <a:latin typeface="Arial Rounded MT Bold" panose="020F0704030504030204" pitchFamily="34" charset="0"/>
              </a:rPr>
              <a:t>Intérêt : </a:t>
            </a:r>
          </a:p>
          <a:p>
            <a:pPr marL="2571750" lvl="5" indent="-285750" algn="just">
              <a:buClr>
                <a:schemeClr val="bg1"/>
              </a:buClr>
              <a:buFont typeface="Wingdings" panose="05000000000000000000" pitchFamily="2" charset="2"/>
              <a:buChar char="q"/>
            </a:pPr>
            <a:r>
              <a:rPr lang="fr-FR" sz="2000" dirty="0">
                <a:solidFill>
                  <a:schemeClr val="bg1"/>
                </a:solidFill>
                <a:latin typeface="Arial Rounded MT Bold" panose="020F0704030504030204" pitchFamily="34" charset="0"/>
              </a:rPr>
              <a:t>Vous pouvez ajouter des activités de production orale</a:t>
            </a:r>
          </a:p>
          <a:p>
            <a:pPr marL="2571750" lvl="5" indent="-285750" algn="just">
              <a:buClr>
                <a:schemeClr val="bg1"/>
              </a:buClr>
              <a:buFont typeface="Wingdings" panose="05000000000000000000" pitchFamily="2" charset="2"/>
              <a:buChar char="q"/>
            </a:pPr>
            <a:r>
              <a:rPr lang="fr-FR" sz="2000" dirty="0">
                <a:solidFill>
                  <a:schemeClr val="bg1"/>
                </a:solidFill>
                <a:latin typeface="Arial Rounded MT Bold" panose="020F0704030504030204" pitchFamily="34" charset="0"/>
              </a:rPr>
              <a:t>Vous pouvez ajouter une date pour le rendu du travail</a:t>
            </a:r>
          </a:p>
          <a:p>
            <a:pPr marL="2571750" lvl="5" indent="-285750" algn="just">
              <a:buClr>
                <a:schemeClr val="bg1"/>
              </a:buClr>
              <a:buFont typeface="Wingdings" panose="05000000000000000000" pitchFamily="2" charset="2"/>
              <a:buChar char="q"/>
            </a:pPr>
            <a:r>
              <a:rPr lang="fr-FR" sz="2000" dirty="0">
                <a:solidFill>
                  <a:schemeClr val="bg1"/>
                </a:solidFill>
                <a:latin typeface="Arial Rounded MT Bold" panose="020F0704030504030204" pitchFamily="34" charset="0"/>
              </a:rPr>
              <a:t>Vous suivez le rendu des élèves au fur et à mesure qu’ils envoient leurs résultats et vous pouvez voir ce qu’ils ont réussi grâce à la correction automatique.</a:t>
            </a:r>
            <a:endParaRPr lang="fr-FR" sz="2000" cap="none" dirty="0">
              <a:solidFill>
                <a:schemeClr val="bg1"/>
              </a:solidFill>
              <a:latin typeface="Arial Rounded MT Bold" panose="020F0704030504030204" pitchFamily="34" charset="0"/>
            </a:endParaRPr>
          </a:p>
        </p:txBody>
      </p:sp>
      <p:pic>
        <p:nvPicPr>
          <p:cNvPr id="5" name="Image 4">
            <a:extLst>
              <a:ext uri="{FF2B5EF4-FFF2-40B4-BE49-F238E27FC236}">
                <a16:creationId xmlns:a16="http://schemas.microsoft.com/office/drawing/2014/main" id="{389323E4-4DDF-4173-A7C4-514C1F10795C}"/>
              </a:ext>
            </a:extLst>
          </p:cNvPr>
          <p:cNvPicPr>
            <a:picLocks noChangeAspect="1"/>
          </p:cNvPicPr>
          <p:nvPr/>
        </p:nvPicPr>
        <p:blipFill>
          <a:blip r:embed="rId3"/>
          <a:stretch>
            <a:fillRect/>
          </a:stretch>
        </p:blipFill>
        <p:spPr>
          <a:xfrm>
            <a:off x="6156251" y="786809"/>
            <a:ext cx="2448915" cy="48597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AutoShape 2" descr="blob:null/97ec90a3-2665-413d-8843-3a7f28844514">
            <a:extLst>
              <a:ext uri="{FF2B5EF4-FFF2-40B4-BE49-F238E27FC236}">
                <a16:creationId xmlns:a16="http://schemas.microsoft.com/office/drawing/2014/main" id="{40AAEBF7-9A3F-4F46-B798-C8CD09B8C2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89655BA0-4A56-4631-BEC2-229BD8C0E44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4791" y="2754476"/>
            <a:ext cx="1870927" cy="2189018"/>
          </a:xfrm>
          <a:prstGeom prst="rect">
            <a:avLst/>
          </a:prstGeom>
        </p:spPr>
      </p:pic>
    </p:spTree>
    <p:extLst>
      <p:ext uri="{BB962C8B-B14F-4D97-AF65-F5344CB8AC3E}">
        <p14:creationId xmlns:p14="http://schemas.microsoft.com/office/powerpoint/2010/main" val="25172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inVertical)">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84791" y="574158"/>
            <a:ext cx="11068493" cy="5677785"/>
          </a:xfrm>
        </p:spPr>
        <p:txBody>
          <a:bodyPr rtlCol="0">
            <a:normAutofit/>
          </a:bodyPr>
          <a:lstStyle/>
          <a:p>
            <a:pPr>
              <a:buClr>
                <a:schemeClr val="bg1"/>
              </a:buClr>
            </a:pPr>
            <a:r>
              <a:rPr lang="fr-FR" sz="2600" u="sng" cap="none" dirty="0">
                <a:latin typeface="Arial Rounded MT Bold" panose="020F0704030504030204" pitchFamily="34" charset="0"/>
              </a:rPr>
              <a:t>Atelier 7: création de ressources:</a:t>
            </a:r>
          </a:p>
          <a:p>
            <a:pPr marL="457200" indent="-457200">
              <a:buClr>
                <a:schemeClr val="bg1"/>
              </a:buClr>
              <a:buFont typeface="Wingdings" panose="05000000000000000000" pitchFamily="2" charset="2"/>
              <a:buChar char="q"/>
            </a:pPr>
            <a:r>
              <a:rPr lang="fr-FR" sz="2600" cap="none" dirty="0">
                <a:latin typeface="Arial Rounded MT Bold" panose="020F0704030504030204" pitchFamily="34" charset="0"/>
              </a:rPr>
              <a:t>Adapter des ressources vidéos/audios au niveau des élèves en utilisant des applications ou des sites qui le permettent.</a:t>
            </a:r>
          </a:p>
          <a:p>
            <a:pPr>
              <a:buClr>
                <a:schemeClr val="bg1"/>
              </a:buClr>
            </a:pPr>
            <a:r>
              <a:rPr lang="fr-FR" sz="2000" cap="none" dirty="0">
                <a:latin typeface="Arial Rounded MT Bold" panose="020F0704030504030204" pitchFamily="34" charset="0"/>
              </a:rPr>
              <a:t>Autre site: </a:t>
            </a:r>
            <a:r>
              <a:rPr lang="fr-FR" sz="2000" cap="none" dirty="0" err="1">
                <a:latin typeface="Arial Rounded MT Bold" panose="020F0704030504030204" pitchFamily="34" charset="0"/>
              </a:rPr>
              <a:t>Tubequizard</a:t>
            </a:r>
            <a:r>
              <a:rPr lang="fr-FR" sz="2000" cap="none" dirty="0">
                <a:latin typeface="Arial Rounded MT Bold" panose="020F0704030504030204" pitchFamily="34" charset="0"/>
              </a:rPr>
              <a:t> </a:t>
            </a:r>
          </a:p>
          <a:p>
            <a:pPr>
              <a:buClr>
                <a:schemeClr val="bg1"/>
              </a:buClr>
            </a:pPr>
            <a:endParaRPr lang="fr-FR" sz="2000" cap="none" dirty="0">
              <a:solidFill>
                <a:schemeClr val="bg1"/>
              </a:solidFill>
              <a:latin typeface="Arial Rounded MT Bold" panose="020F0704030504030204" pitchFamily="34" charset="0"/>
            </a:endParaRPr>
          </a:p>
          <a:p>
            <a:pPr>
              <a:buClr>
                <a:schemeClr val="bg1"/>
              </a:buClr>
            </a:pPr>
            <a:r>
              <a:rPr lang="fr-FR" sz="2000" cap="none" dirty="0">
                <a:solidFill>
                  <a:schemeClr val="bg1"/>
                </a:solidFill>
                <a:latin typeface="Arial Rounded MT Bold" panose="020F0704030504030204" pitchFamily="34" charset="0"/>
              </a:rPr>
              <a:t>Ex: </a:t>
            </a:r>
            <a:r>
              <a:rPr lang="fr-FR" sz="2000" cap="none" dirty="0">
                <a:latin typeface="Arial Rounded MT Bold" panose="020F0704030504030204" pitchFamily="34" charset="0"/>
                <a:hlinkClick r:id="rId3"/>
              </a:rPr>
              <a:t>http://www.tubequizard.com/quiz.php?id=176</a:t>
            </a:r>
            <a:r>
              <a:rPr lang="fr-FR" sz="2000" cap="none" dirty="0">
                <a:latin typeface="Arial Rounded MT Bold" panose="020F0704030504030204" pitchFamily="34" charset="0"/>
              </a:rPr>
              <a:t> </a:t>
            </a:r>
          </a:p>
          <a:p>
            <a:pPr>
              <a:buClr>
                <a:schemeClr val="bg1"/>
              </a:buClr>
            </a:pPr>
            <a:r>
              <a:rPr lang="fr-FR" sz="2000" cap="none" dirty="0">
                <a:solidFill>
                  <a:schemeClr val="bg1"/>
                </a:solidFill>
                <a:latin typeface="Arial Rounded MT Bold" panose="020F0704030504030204" pitchFamily="34" charset="0"/>
              </a:rPr>
              <a:t>Séle</a:t>
            </a:r>
            <a:r>
              <a:rPr lang="fr-FR" sz="2000" cap="none" dirty="0">
                <a:latin typeface="Arial Rounded MT Bold" panose="020F0704030504030204" pitchFamily="34" charset="0"/>
              </a:rPr>
              <a:t>ctionnez une vidéo </a:t>
            </a:r>
            <a:r>
              <a:rPr lang="fr-FR" sz="2000" cap="none" dirty="0" err="1">
                <a:latin typeface="Arial Rounded MT Bold" panose="020F0704030504030204" pitchFamily="34" charset="0"/>
              </a:rPr>
              <a:t>Youtube</a:t>
            </a:r>
            <a:r>
              <a:rPr lang="fr-FR" sz="2000" cap="none" dirty="0">
                <a:latin typeface="Arial Rounded MT Bold" panose="020F0704030504030204" pitchFamily="34" charset="0"/>
              </a:rPr>
              <a:t> qui a des sous titres, le site propose des quizzes directement à partir du niveau demandé. C’est plutôt grammatical et adapté aux entraînements de stratégies de bas niveau.</a:t>
            </a:r>
          </a:p>
          <a:p>
            <a:pPr>
              <a:buClr>
                <a:schemeClr val="bg1"/>
              </a:buClr>
            </a:pPr>
            <a:endParaRPr lang="fr-FR" sz="1600" cap="none" dirty="0">
              <a:solidFill>
                <a:schemeClr val="bg1"/>
              </a:solidFill>
              <a:latin typeface="Arial Rounded MT Bold" panose="020F0704030504030204" pitchFamily="34" charset="0"/>
            </a:endParaRPr>
          </a:p>
        </p:txBody>
      </p:sp>
      <p:pic>
        <p:nvPicPr>
          <p:cNvPr id="4" name="Image 3">
            <a:extLst>
              <a:ext uri="{FF2B5EF4-FFF2-40B4-BE49-F238E27FC236}">
                <a16:creationId xmlns:a16="http://schemas.microsoft.com/office/drawing/2014/main" id="{56888FE6-0776-4BA5-95C7-F8C1EE470C9D}"/>
              </a:ext>
            </a:extLst>
          </p:cNvPr>
          <p:cNvPicPr>
            <a:picLocks noChangeAspect="1"/>
          </p:cNvPicPr>
          <p:nvPr/>
        </p:nvPicPr>
        <p:blipFill>
          <a:blip r:embed="rId4"/>
          <a:stretch>
            <a:fillRect/>
          </a:stretch>
        </p:blipFill>
        <p:spPr>
          <a:xfrm>
            <a:off x="1762749" y="2521397"/>
            <a:ext cx="4030704" cy="400212"/>
          </a:xfrm>
          <a:prstGeom prst="rect">
            <a:avLst/>
          </a:prstGeom>
        </p:spPr>
      </p:pic>
      <p:pic>
        <p:nvPicPr>
          <p:cNvPr id="6" name="Image 5">
            <a:extLst>
              <a:ext uri="{FF2B5EF4-FFF2-40B4-BE49-F238E27FC236}">
                <a16:creationId xmlns:a16="http://schemas.microsoft.com/office/drawing/2014/main" id="{19C56292-EC2D-4424-96B7-6A4D833E3814}"/>
              </a:ext>
            </a:extLst>
          </p:cNvPr>
          <p:cNvPicPr>
            <a:picLocks noChangeAspect="1"/>
          </p:cNvPicPr>
          <p:nvPr/>
        </p:nvPicPr>
        <p:blipFill rotWithShape="1">
          <a:blip r:embed="rId5"/>
          <a:srcRect b="51238"/>
          <a:stretch/>
        </p:blipFill>
        <p:spPr>
          <a:xfrm>
            <a:off x="735439" y="4408244"/>
            <a:ext cx="6796474" cy="1538028"/>
          </a:xfrm>
          <a:prstGeom prst="rect">
            <a:avLst/>
          </a:prstGeom>
        </p:spPr>
      </p:pic>
      <p:pic>
        <p:nvPicPr>
          <p:cNvPr id="9" name="Image 8" descr="Une image contenant texte, mots croisés, intérieur&#10;&#10;Description générée automatiquement">
            <a:extLst>
              <a:ext uri="{FF2B5EF4-FFF2-40B4-BE49-F238E27FC236}">
                <a16:creationId xmlns:a16="http://schemas.microsoft.com/office/drawing/2014/main" id="{812CAD67-9885-4788-B00B-4BA1F0FE3CF4}"/>
              </a:ext>
            </a:extLst>
          </p:cNvPr>
          <p:cNvPicPr>
            <a:picLocks noChangeAspect="1"/>
          </p:cNvPicPr>
          <p:nvPr/>
        </p:nvPicPr>
        <p:blipFill rotWithShape="1">
          <a:blip r:embed="rId6"/>
          <a:srcRect l="8946" t="9256" r="9195" b="10744"/>
          <a:stretch/>
        </p:blipFill>
        <p:spPr>
          <a:xfrm>
            <a:off x="6906323" y="2110131"/>
            <a:ext cx="1251179" cy="1222744"/>
          </a:xfrm>
          <a:prstGeom prst="rect">
            <a:avLst/>
          </a:prstGeom>
        </p:spPr>
      </p:pic>
    </p:spTree>
    <p:extLst>
      <p:ext uri="{BB962C8B-B14F-4D97-AF65-F5344CB8AC3E}">
        <p14:creationId xmlns:p14="http://schemas.microsoft.com/office/powerpoint/2010/main" val="117415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5B441-CEE7-4B03-83E6-D9CE5466EDFC}"/>
              </a:ext>
            </a:extLst>
          </p:cNvPr>
          <p:cNvSpPr>
            <a:spLocks noGrp="1"/>
          </p:cNvSpPr>
          <p:nvPr>
            <p:ph type="title"/>
          </p:nvPr>
        </p:nvSpPr>
        <p:spPr bwMode="gray">
          <a:xfrm>
            <a:off x="441255" y="295730"/>
            <a:ext cx="10797359" cy="1497902"/>
          </a:xfrm>
          <a:prstGeom prst="rect">
            <a:avLst/>
          </a:prstGeom>
        </p:spPr>
        <p:txBody>
          <a:bodyPr rtlCol="0" anchor="ctr">
            <a:noAutofit/>
          </a:bodyPr>
          <a:lstStyle/>
          <a:p>
            <a:pPr>
              <a:lnSpc>
                <a:spcPct val="90000"/>
              </a:lnSpc>
              <a:spcBef>
                <a:spcPts val="0"/>
              </a:spcBef>
            </a:pPr>
            <a:r>
              <a:rPr lang="fr-FR" sz="2500" dirty="0">
                <a:latin typeface="Arial Rounded MT Bold" panose="020F0704030504030204" pitchFamily="34" charset="0"/>
              </a:rPr>
              <a:t>Un outil pour positionner les élèves et accompagner les parcours individuels : </a:t>
            </a:r>
            <a:br>
              <a:rPr lang="fr-FR" sz="2500" dirty="0">
                <a:latin typeface="Arial Rounded MT Bold" panose="020F0704030504030204" pitchFamily="34" charset="0"/>
              </a:rPr>
            </a:br>
            <a:r>
              <a:rPr lang="fr-FR" sz="2500" b="1" u="sng" dirty="0">
                <a:latin typeface="Arial Rounded MT Bold" panose="020F0704030504030204" pitchFamily="34" charset="0"/>
              </a:rPr>
              <a:t>Atelier 8:</a:t>
            </a:r>
          </a:p>
        </p:txBody>
      </p:sp>
      <p:pic>
        <p:nvPicPr>
          <p:cNvPr id="6" name="Image 5">
            <a:extLst>
              <a:ext uri="{FF2B5EF4-FFF2-40B4-BE49-F238E27FC236}">
                <a16:creationId xmlns:a16="http://schemas.microsoft.com/office/drawing/2014/main" id="{CE2B5163-7B20-4F33-8581-54DC9CC959ED}"/>
              </a:ext>
            </a:extLst>
          </p:cNvPr>
          <p:cNvPicPr>
            <a:picLocks noChangeAspect="1"/>
          </p:cNvPicPr>
          <p:nvPr/>
        </p:nvPicPr>
        <p:blipFill rotWithShape="1">
          <a:blip r:embed="rId3"/>
          <a:srcRect t="31462" b="33008"/>
          <a:stretch/>
        </p:blipFill>
        <p:spPr>
          <a:xfrm>
            <a:off x="2478051" y="1037416"/>
            <a:ext cx="1834798" cy="651909"/>
          </a:xfrm>
          <a:prstGeom prst="rect">
            <a:avLst/>
          </a:prstGeom>
          <a:noFill/>
        </p:spPr>
      </p:pic>
      <p:sp>
        <p:nvSpPr>
          <p:cNvPr id="9" name="Bulle narrative : rectangle à coins arrondis 8">
            <a:extLst>
              <a:ext uri="{FF2B5EF4-FFF2-40B4-BE49-F238E27FC236}">
                <a16:creationId xmlns:a16="http://schemas.microsoft.com/office/drawing/2014/main" id="{950B5D05-CEA5-474D-A62D-F712DF388A58}"/>
              </a:ext>
            </a:extLst>
          </p:cNvPr>
          <p:cNvSpPr/>
          <p:nvPr/>
        </p:nvSpPr>
        <p:spPr>
          <a:xfrm>
            <a:off x="4643073" y="1244010"/>
            <a:ext cx="6901227" cy="928650"/>
          </a:xfrm>
          <a:prstGeom prst="wedgeRoundRectCallout">
            <a:avLst>
              <a:gd name="adj1" fmla="val -70759"/>
              <a:gd name="adj2" fmla="val 42707"/>
              <a:gd name="adj3" fmla="val 16667"/>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fr-FR" dirty="0">
              <a:latin typeface="Arial Rounded MT Bold" panose="020F0704030504030204" pitchFamily="34" charset="0"/>
            </a:endParaRPr>
          </a:p>
          <a:p>
            <a:endParaRPr lang="fr-FR" dirty="0">
              <a:latin typeface="Arial Rounded MT Bold" panose="020F0704030504030204" pitchFamily="34" charset="0"/>
            </a:endParaRPr>
          </a:p>
          <a:p>
            <a:endParaRPr lang="fr-FR" dirty="0">
              <a:latin typeface="Arial Rounded MT Bold" panose="020F0704030504030204" pitchFamily="34" charset="0"/>
            </a:endParaRPr>
          </a:p>
          <a:p>
            <a:r>
              <a:rPr lang="fr-FR" dirty="0">
                <a:latin typeface="Arial Rounded MT Bold" panose="020F0704030504030204" pitchFamily="34" charset="0"/>
              </a:rPr>
              <a:t>1- Rentrer les compétences en LV si elles ne le sont pas   (l’</a:t>
            </a:r>
            <a:r>
              <a:rPr lang="fr-FR" dirty="0" err="1">
                <a:latin typeface="Arial Rounded MT Bold" panose="020F0704030504030204" pitchFamily="34" charset="0"/>
              </a:rPr>
              <a:t>adjoint.e</a:t>
            </a:r>
            <a:r>
              <a:rPr lang="fr-FR" dirty="0">
                <a:latin typeface="Arial Rounded MT Bold" panose="020F0704030504030204" pitchFamily="34" charset="0"/>
              </a:rPr>
              <a:t> ou le ou la RUPN de direction peut être en charge de gérer Pronote).</a:t>
            </a:r>
          </a:p>
          <a:p>
            <a:endParaRPr lang="fr-FR" dirty="0">
              <a:latin typeface="Arial Rounded MT Bold" panose="020F0704030504030204" pitchFamily="34" charset="0"/>
            </a:endParaRPr>
          </a:p>
          <a:p>
            <a:endParaRPr lang="fr-FR" dirty="0">
              <a:latin typeface="Arial Rounded MT Bold" panose="020F0704030504030204" pitchFamily="34" charset="0"/>
            </a:endParaRPr>
          </a:p>
          <a:p>
            <a:endParaRPr lang="fr-FR" dirty="0">
              <a:latin typeface="Arial Rounded MT Bold" panose="020F0704030504030204" pitchFamily="34" charset="0"/>
            </a:endParaRPr>
          </a:p>
        </p:txBody>
      </p:sp>
      <p:sp>
        <p:nvSpPr>
          <p:cNvPr id="11" name="Bulle narrative : rectangle à coins arrondis 10">
            <a:extLst>
              <a:ext uri="{FF2B5EF4-FFF2-40B4-BE49-F238E27FC236}">
                <a16:creationId xmlns:a16="http://schemas.microsoft.com/office/drawing/2014/main" id="{C3C01714-A559-4238-877A-0EC6BD15020F}"/>
              </a:ext>
            </a:extLst>
          </p:cNvPr>
          <p:cNvSpPr/>
          <p:nvPr/>
        </p:nvSpPr>
        <p:spPr>
          <a:xfrm>
            <a:off x="4286430" y="2681513"/>
            <a:ext cx="7824054" cy="567191"/>
          </a:xfrm>
          <a:prstGeom prst="wedgeRoundRectCallout">
            <a:avLst>
              <a:gd name="adj1" fmla="val -64180"/>
              <a:gd name="adj2" fmla="val -26791"/>
              <a:gd name="adj3" fmla="val 16667"/>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fr-FR" dirty="0">
                <a:latin typeface="Arial Rounded MT Bold" panose="020F0704030504030204" pitchFamily="34" charset="0"/>
              </a:rPr>
              <a:t>2- Créer des évaluations par compétence : une évaluation peut regrouper plusieurs descripteurs.</a:t>
            </a:r>
          </a:p>
        </p:txBody>
      </p:sp>
      <p:sp>
        <p:nvSpPr>
          <p:cNvPr id="14" name="Bulle narrative : rectangle à coins arrondis 13">
            <a:extLst>
              <a:ext uri="{FF2B5EF4-FFF2-40B4-BE49-F238E27FC236}">
                <a16:creationId xmlns:a16="http://schemas.microsoft.com/office/drawing/2014/main" id="{D646F4B3-F4B7-4270-A4E4-5C15F605641B}"/>
              </a:ext>
            </a:extLst>
          </p:cNvPr>
          <p:cNvSpPr/>
          <p:nvPr/>
        </p:nvSpPr>
        <p:spPr>
          <a:xfrm>
            <a:off x="3395450" y="3505127"/>
            <a:ext cx="8640605" cy="742769"/>
          </a:xfrm>
          <a:prstGeom prst="wedgeRoundRectCallout">
            <a:avLst>
              <a:gd name="adj1" fmla="val -54353"/>
              <a:gd name="adj2" fmla="val 34423"/>
              <a:gd name="adj3" fmla="val 16667"/>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fr-FR" dirty="0">
                <a:latin typeface="Arial Rounded MT Bold" panose="020F0704030504030204" pitchFamily="34" charset="0"/>
              </a:rPr>
              <a:t>4- Positionner vos élèves suivant le niveau obtenu en termes d’acquis/ en cours d’acquisition / insuffisamment acquis etc.</a:t>
            </a:r>
          </a:p>
        </p:txBody>
      </p:sp>
      <p:sp>
        <p:nvSpPr>
          <p:cNvPr id="15" name="Bulle narrative : rectangle à coins arrondis 14">
            <a:extLst>
              <a:ext uri="{FF2B5EF4-FFF2-40B4-BE49-F238E27FC236}">
                <a16:creationId xmlns:a16="http://schemas.microsoft.com/office/drawing/2014/main" id="{C0AAD91A-9508-4CAF-A8DF-708A814D0BD2}"/>
              </a:ext>
            </a:extLst>
          </p:cNvPr>
          <p:cNvSpPr/>
          <p:nvPr/>
        </p:nvSpPr>
        <p:spPr>
          <a:xfrm>
            <a:off x="5572790" y="4504319"/>
            <a:ext cx="6378205" cy="1772656"/>
          </a:xfrm>
          <a:prstGeom prst="wedgeRoundRectCallout">
            <a:avLst>
              <a:gd name="adj1" fmla="val -60181"/>
              <a:gd name="adj2" fmla="val 14280"/>
              <a:gd name="adj3" fmla="val 16667"/>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fr-FR" dirty="0">
                <a:latin typeface="Arial Rounded MT Bold" panose="020F0704030504030204" pitchFamily="34" charset="0"/>
              </a:rPr>
              <a:t>5- Faire une capture d’écran pour que les élèves aient une trace de leur positionnement au fur et à mesure des évaluations. Ils recevront avec leur bulletin une fiche avec leurs positionnements par couleur.</a:t>
            </a:r>
          </a:p>
        </p:txBody>
      </p:sp>
      <p:pic>
        <p:nvPicPr>
          <p:cNvPr id="10" name="Image 9">
            <a:extLst>
              <a:ext uri="{FF2B5EF4-FFF2-40B4-BE49-F238E27FC236}">
                <a16:creationId xmlns:a16="http://schemas.microsoft.com/office/drawing/2014/main" id="{72C38F0A-FCB6-42C4-99EE-749CAE130A76}"/>
              </a:ext>
            </a:extLst>
          </p:cNvPr>
          <p:cNvPicPr>
            <a:picLocks noChangeAspect="1"/>
          </p:cNvPicPr>
          <p:nvPr/>
        </p:nvPicPr>
        <p:blipFill>
          <a:blip r:embed="rId4"/>
          <a:stretch>
            <a:fillRect/>
          </a:stretch>
        </p:blipFill>
        <p:spPr>
          <a:xfrm>
            <a:off x="441254" y="2172659"/>
            <a:ext cx="3453438" cy="1332468"/>
          </a:xfrm>
          <a:prstGeom prst="rect">
            <a:avLst/>
          </a:prstGeom>
        </p:spPr>
      </p:pic>
      <p:pic>
        <p:nvPicPr>
          <p:cNvPr id="16" name="Image 15">
            <a:extLst>
              <a:ext uri="{FF2B5EF4-FFF2-40B4-BE49-F238E27FC236}">
                <a16:creationId xmlns:a16="http://schemas.microsoft.com/office/drawing/2014/main" id="{60A50360-DC7E-42AF-B244-A58202844BDE}"/>
              </a:ext>
            </a:extLst>
          </p:cNvPr>
          <p:cNvPicPr>
            <a:picLocks noChangeAspect="1"/>
          </p:cNvPicPr>
          <p:nvPr/>
        </p:nvPicPr>
        <p:blipFill>
          <a:blip r:embed="rId5"/>
          <a:stretch>
            <a:fillRect/>
          </a:stretch>
        </p:blipFill>
        <p:spPr>
          <a:xfrm>
            <a:off x="441254" y="3559261"/>
            <a:ext cx="2377442" cy="1604786"/>
          </a:xfrm>
          <a:prstGeom prst="rect">
            <a:avLst/>
          </a:prstGeom>
        </p:spPr>
      </p:pic>
      <p:pic>
        <p:nvPicPr>
          <p:cNvPr id="17" name="Image 16">
            <a:extLst>
              <a:ext uri="{FF2B5EF4-FFF2-40B4-BE49-F238E27FC236}">
                <a16:creationId xmlns:a16="http://schemas.microsoft.com/office/drawing/2014/main" id="{D1D1AFAC-5E65-42A1-8AE1-491CE4BF1428}"/>
              </a:ext>
            </a:extLst>
          </p:cNvPr>
          <p:cNvPicPr>
            <a:picLocks noChangeAspect="1"/>
          </p:cNvPicPr>
          <p:nvPr/>
        </p:nvPicPr>
        <p:blipFill>
          <a:blip r:embed="rId6"/>
          <a:stretch>
            <a:fillRect/>
          </a:stretch>
        </p:blipFill>
        <p:spPr>
          <a:xfrm>
            <a:off x="241005" y="4965357"/>
            <a:ext cx="4735033" cy="1717309"/>
          </a:xfrm>
          <a:prstGeom prst="rect">
            <a:avLst/>
          </a:prstGeom>
        </p:spPr>
      </p:pic>
    </p:spTree>
    <p:extLst>
      <p:ext uri="{BB962C8B-B14F-4D97-AF65-F5344CB8AC3E}">
        <p14:creationId xmlns:p14="http://schemas.microsoft.com/office/powerpoint/2010/main" val="36286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88723-F88E-4F02-B1A9-D1224233BEEF}"/>
              </a:ext>
            </a:extLst>
          </p:cNvPr>
          <p:cNvSpPr>
            <a:spLocks noGrp="1"/>
          </p:cNvSpPr>
          <p:nvPr>
            <p:ph type="title"/>
          </p:nvPr>
        </p:nvSpPr>
        <p:spPr>
          <a:xfrm>
            <a:off x="659220" y="1063416"/>
            <a:ext cx="3934618" cy="4516071"/>
          </a:xfrm>
        </p:spPr>
        <p:txBody>
          <a:bodyPr rtlCol="0">
            <a:normAutofit/>
          </a:bodyPr>
          <a:lstStyle/>
          <a:p>
            <a:pPr algn="ctr">
              <a:lnSpc>
                <a:spcPct val="90000"/>
              </a:lnSpc>
            </a:pPr>
            <a:r>
              <a:rPr lang="fr-FR" sz="2800" b="1" u="sng" dirty="0">
                <a:solidFill>
                  <a:schemeClr val="bg1"/>
                </a:solidFill>
                <a:latin typeface="Arial Rounded MT Bold" panose="020F0704030504030204" pitchFamily="34" charset="0"/>
              </a:rPr>
              <a:t>Déroulement de la journée</a:t>
            </a:r>
            <a:r>
              <a:rPr lang="fr-FR" sz="2800" b="1" dirty="0">
                <a:solidFill>
                  <a:schemeClr val="bg1"/>
                </a:solidFill>
                <a:latin typeface="Arial Rounded MT Bold" panose="020F0704030504030204" pitchFamily="34" charset="0"/>
              </a:rPr>
              <a:t>:</a:t>
            </a:r>
            <a:br>
              <a:rPr lang="fr-FR" sz="2800" b="1" dirty="0">
                <a:solidFill>
                  <a:schemeClr val="bg1"/>
                </a:solidFill>
                <a:latin typeface="Arial Rounded MT Bold" panose="020F0704030504030204" pitchFamily="34" charset="0"/>
              </a:rPr>
            </a:br>
            <a:r>
              <a:rPr lang="fr-FR" sz="2800" b="1" dirty="0">
                <a:latin typeface="Arial Rounded MT Bold" panose="020F0704030504030204" pitchFamily="34" charset="0"/>
              </a:rPr>
              <a:t>9:15</a:t>
            </a:r>
            <a:br>
              <a:rPr lang="fr-FR" sz="2800" b="1" dirty="0">
                <a:latin typeface="Arial Rounded MT Bold" panose="020F0704030504030204" pitchFamily="34" charset="0"/>
              </a:rPr>
            </a:br>
            <a:r>
              <a:rPr lang="fr-FR" sz="2800" b="1" dirty="0">
                <a:latin typeface="Arial Rounded MT Bold" panose="020F0704030504030204" pitchFamily="34" charset="0"/>
              </a:rPr>
              <a:t>10:15-10:30: pause</a:t>
            </a:r>
            <a:br>
              <a:rPr lang="fr-FR" sz="2800" b="1" dirty="0">
                <a:latin typeface="Arial Rounded MT Bold" panose="020F0704030504030204" pitchFamily="34" charset="0"/>
              </a:rPr>
            </a:br>
            <a:r>
              <a:rPr lang="fr-FR" sz="2800" b="1" dirty="0">
                <a:latin typeface="Arial Rounded MT Bold" panose="020F0704030504030204" pitchFamily="34" charset="0"/>
              </a:rPr>
              <a:t>11:45: déjeuner </a:t>
            </a:r>
            <a:br>
              <a:rPr lang="fr-FR" sz="2800" b="1" dirty="0">
                <a:latin typeface="Arial Rounded MT Bold" panose="020F0704030504030204" pitchFamily="34" charset="0"/>
              </a:rPr>
            </a:br>
            <a:br>
              <a:rPr lang="fr-FR" sz="2800" b="1" dirty="0">
                <a:latin typeface="Arial Rounded MT Bold" panose="020F0704030504030204" pitchFamily="34" charset="0"/>
              </a:rPr>
            </a:br>
            <a:r>
              <a:rPr lang="fr-FR" sz="2800" b="1" dirty="0">
                <a:latin typeface="Arial Rounded MT Bold" panose="020F0704030504030204" pitchFamily="34" charset="0"/>
              </a:rPr>
              <a:t>13:15</a:t>
            </a:r>
            <a:br>
              <a:rPr lang="fr-FR" sz="2800" b="1" dirty="0">
                <a:latin typeface="Arial Rounded MT Bold" panose="020F0704030504030204" pitchFamily="34" charset="0"/>
              </a:rPr>
            </a:br>
            <a:r>
              <a:rPr lang="fr-FR" sz="2800" b="1" dirty="0">
                <a:latin typeface="Arial Rounded MT Bold" panose="020F0704030504030204" pitchFamily="34" charset="0"/>
              </a:rPr>
              <a:t>15:15-15:30: pause</a:t>
            </a:r>
            <a:br>
              <a:rPr lang="fr-FR" sz="2800" b="1" dirty="0">
                <a:latin typeface="Arial Rounded MT Bold" panose="020F0704030504030204" pitchFamily="34" charset="0"/>
              </a:rPr>
            </a:br>
            <a:r>
              <a:rPr lang="fr-FR" sz="2800" b="1" dirty="0">
                <a:latin typeface="Arial Rounded MT Bold" panose="020F0704030504030204" pitchFamily="34" charset="0"/>
              </a:rPr>
              <a:t>16:30 ou 16:00 (sans pause)</a:t>
            </a:r>
            <a:br>
              <a:rPr lang="fr-FR" sz="2300" dirty="0">
                <a:solidFill>
                  <a:schemeClr val="bg1"/>
                </a:solidFill>
                <a:latin typeface="Arial Rounded MT Bold" panose="020F0704030504030204" pitchFamily="34" charset="0"/>
              </a:rPr>
            </a:br>
            <a:endParaRPr lang="fr-FR" sz="2300" dirty="0">
              <a:solidFill>
                <a:schemeClr val="bg1"/>
              </a:solidFill>
              <a:latin typeface="Arial Rounded MT Bold" panose="020F0704030504030204" pitchFamily="34" charset="0"/>
            </a:endParaRPr>
          </a:p>
        </p:txBody>
      </p:sp>
      <p:pic>
        <p:nvPicPr>
          <p:cNvPr id="32" name="Espace réservé d’image 31" descr="Livre ouvert">
            <a:extLst>
              <a:ext uri="{FF2B5EF4-FFF2-40B4-BE49-F238E27FC236}">
                <a16:creationId xmlns:a16="http://schemas.microsoft.com/office/drawing/2014/main" id="{88238207-50D4-41D4-A729-30B439AC842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6694" y="364569"/>
            <a:ext cx="549415" cy="549415"/>
          </a:xfrm>
        </p:spPr>
      </p:pic>
      <p:sp>
        <p:nvSpPr>
          <p:cNvPr id="3" name="Espace réservé au texte 2">
            <a:extLst>
              <a:ext uri="{FF2B5EF4-FFF2-40B4-BE49-F238E27FC236}">
                <a16:creationId xmlns:a16="http://schemas.microsoft.com/office/drawing/2014/main" id="{902B5742-D468-45B7-9156-641CD4D80AD3}"/>
              </a:ext>
            </a:extLst>
          </p:cNvPr>
          <p:cNvSpPr>
            <a:spLocks noGrp="1"/>
          </p:cNvSpPr>
          <p:nvPr>
            <p:ph type="body" sz="quarter" idx="13"/>
          </p:nvPr>
        </p:nvSpPr>
        <p:spPr>
          <a:xfrm>
            <a:off x="5432791" y="257709"/>
            <a:ext cx="4957416" cy="656275"/>
          </a:xfrm>
        </p:spPr>
        <p:txBody>
          <a:bodyPr rtlCol="0">
            <a:noAutofit/>
          </a:bodyPr>
          <a:lstStyle/>
          <a:p>
            <a:pPr rtl="0">
              <a:spcBef>
                <a:spcPts val="0"/>
              </a:spcBef>
            </a:pPr>
            <a:r>
              <a:rPr lang="fr-FR" sz="1800" dirty="0">
                <a:latin typeface="Arial Rounded MT Bold" panose="020F0704030504030204" pitchFamily="34" charset="0"/>
              </a:rPr>
              <a:t>Présentation des attendus et                 contenus du référentiel: </a:t>
            </a:r>
            <a:r>
              <a:rPr lang="fr-FR" sz="1800" b="1" u="sng" dirty="0">
                <a:latin typeface="Arial Rounded MT Bold" panose="020F0704030504030204" pitchFamily="34" charset="0"/>
              </a:rPr>
              <a:t>Atelier 1</a:t>
            </a:r>
          </a:p>
        </p:txBody>
      </p:sp>
      <p:sp>
        <p:nvSpPr>
          <p:cNvPr id="4" name="Espace réservé au texte 3">
            <a:extLst>
              <a:ext uri="{FF2B5EF4-FFF2-40B4-BE49-F238E27FC236}">
                <a16:creationId xmlns:a16="http://schemas.microsoft.com/office/drawing/2014/main" id="{D88D3AC9-532C-45CE-A886-41FE54A32E61}"/>
              </a:ext>
            </a:extLst>
          </p:cNvPr>
          <p:cNvSpPr>
            <a:spLocks noGrp="1"/>
          </p:cNvSpPr>
          <p:nvPr>
            <p:ph type="body" sz="quarter" idx="14"/>
          </p:nvPr>
        </p:nvSpPr>
        <p:spPr>
          <a:xfrm>
            <a:off x="5440668" y="2971778"/>
            <a:ext cx="6621092" cy="449953"/>
          </a:xfrm>
          <a:ln>
            <a:solidFill>
              <a:schemeClr val="accent5">
                <a:lumMod val="75000"/>
              </a:schemeClr>
            </a:solidFill>
          </a:ln>
        </p:spPr>
        <p:txBody>
          <a:bodyPr rtlCol="0">
            <a:normAutofit/>
          </a:bodyPr>
          <a:lstStyle/>
          <a:p>
            <a:pPr rtl="0"/>
            <a:r>
              <a:rPr lang="fr-FR" sz="1800" dirty="0">
                <a:latin typeface="Arial Rounded MT Bold" panose="020F0704030504030204" pitchFamily="34" charset="0"/>
              </a:rPr>
              <a:t>Présentation du projet d’épreuves au bac pro</a:t>
            </a:r>
          </a:p>
        </p:txBody>
      </p:sp>
      <p:pic>
        <p:nvPicPr>
          <p:cNvPr id="36" name="Espace réservé à l’image 35" descr="Crayon">
            <a:extLst>
              <a:ext uri="{FF2B5EF4-FFF2-40B4-BE49-F238E27FC236}">
                <a16:creationId xmlns:a16="http://schemas.microsoft.com/office/drawing/2014/main" id="{21A379A7-E90A-4466-BAB4-13E7280FC04A}"/>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916192" y="2170515"/>
            <a:ext cx="442593" cy="442593"/>
          </a:xfrm>
        </p:spPr>
      </p:pic>
      <p:sp>
        <p:nvSpPr>
          <p:cNvPr id="5" name="Espace réservé au texte 4">
            <a:extLst>
              <a:ext uri="{FF2B5EF4-FFF2-40B4-BE49-F238E27FC236}">
                <a16:creationId xmlns:a16="http://schemas.microsoft.com/office/drawing/2014/main" id="{CB033E00-5119-4205-BD29-9D1A753BE3C3}"/>
              </a:ext>
            </a:extLst>
          </p:cNvPr>
          <p:cNvSpPr>
            <a:spLocks noGrp="1"/>
          </p:cNvSpPr>
          <p:nvPr>
            <p:ph type="body" sz="quarter" idx="15"/>
          </p:nvPr>
        </p:nvSpPr>
        <p:spPr>
          <a:xfrm>
            <a:off x="5439571" y="1895373"/>
            <a:ext cx="6622189" cy="992879"/>
          </a:xfrm>
        </p:spPr>
        <p:txBody>
          <a:bodyPr rtlCol="0">
            <a:normAutofit fontScale="92500" lnSpcReduction="20000"/>
          </a:bodyPr>
          <a:lstStyle/>
          <a:p>
            <a:pPr rtl="0"/>
            <a:r>
              <a:rPr lang="fr-FR" sz="1900" dirty="0">
                <a:latin typeface="Arial Rounded MT Bold" panose="020F0704030504030204" pitchFamily="34" charset="0"/>
              </a:rPr>
              <a:t>Liste des tâches, ressources et descripteurs de réception orale et écrite du niveau pré-A1 à B2: </a:t>
            </a:r>
          </a:p>
          <a:p>
            <a:pPr rtl="0"/>
            <a:r>
              <a:rPr lang="fr-FR" sz="1900" b="1" u="sng" dirty="0">
                <a:latin typeface="Arial Rounded MT Bold" panose="020F0704030504030204" pitchFamily="34" charset="0"/>
              </a:rPr>
              <a:t>Atelier 3, Atelier 4 et Atelier 5</a:t>
            </a:r>
          </a:p>
        </p:txBody>
      </p:sp>
      <p:sp>
        <p:nvSpPr>
          <p:cNvPr id="14" name="Espace réservé au texte 2">
            <a:extLst>
              <a:ext uri="{FF2B5EF4-FFF2-40B4-BE49-F238E27FC236}">
                <a16:creationId xmlns:a16="http://schemas.microsoft.com/office/drawing/2014/main" id="{E4FECF0E-3A84-4727-B58F-AA56781F776F}"/>
              </a:ext>
            </a:extLst>
          </p:cNvPr>
          <p:cNvSpPr txBox="1">
            <a:spLocks/>
          </p:cNvSpPr>
          <p:nvPr/>
        </p:nvSpPr>
        <p:spPr>
          <a:xfrm>
            <a:off x="5408113" y="4316075"/>
            <a:ext cx="6653647" cy="772806"/>
          </a:xfrm>
          <a:prstGeom prst="roundRect">
            <a:avLst/>
          </a:prstGeom>
          <a:solidFill>
            <a:schemeClr val="bg1">
              <a:lumMod val="95000"/>
            </a:schemeClr>
          </a:solidFill>
          <a:ln w="31750">
            <a:solidFill>
              <a:schemeClr val="accent1"/>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1800" dirty="0">
                <a:latin typeface="Arial Rounded MT Bold" panose="020F0704030504030204" pitchFamily="34" charset="0"/>
              </a:rPr>
              <a:t>Différencier pour entraîner les élèves grâce au numérique: </a:t>
            </a:r>
            <a:r>
              <a:rPr lang="fr-FR" sz="1800" b="1" u="sng" dirty="0">
                <a:latin typeface="Arial Rounded MT Bold" panose="020F0704030504030204" pitchFamily="34" charset="0"/>
              </a:rPr>
              <a:t>Atelier 7</a:t>
            </a:r>
          </a:p>
        </p:txBody>
      </p:sp>
      <p:pic>
        <p:nvPicPr>
          <p:cNvPr id="10" name="Graphique 9" descr="Tête avec engrenages">
            <a:extLst>
              <a:ext uri="{FF2B5EF4-FFF2-40B4-BE49-F238E27FC236}">
                <a16:creationId xmlns:a16="http://schemas.microsoft.com/office/drawing/2014/main" id="{6AC5E14C-2FF6-44B6-B339-1D5E921C7A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94986" y="4383502"/>
            <a:ext cx="647709" cy="647709"/>
          </a:xfrm>
          <a:prstGeom prst="rect">
            <a:avLst/>
          </a:prstGeom>
        </p:spPr>
      </p:pic>
      <p:pic>
        <p:nvPicPr>
          <p:cNvPr id="12" name="Graphique 11" descr="Oreille">
            <a:extLst>
              <a:ext uri="{FF2B5EF4-FFF2-40B4-BE49-F238E27FC236}">
                <a16:creationId xmlns:a16="http://schemas.microsoft.com/office/drawing/2014/main" id="{D32FD8D7-D731-4413-885E-94B74F67147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16493"/>
          <a:stretch/>
        </p:blipFill>
        <p:spPr>
          <a:xfrm>
            <a:off x="4743914" y="3476641"/>
            <a:ext cx="608011" cy="728092"/>
          </a:xfrm>
          <a:prstGeom prst="rect">
            <a:avLst/>
          </a:prstGeom>
        </p:spPr>
      </p:pic>
      <p:pic>
        <p:nvPicPr>
          <p:cNvPr id="18" name="Picture 4" descr="Picture 4">
            <a:extLst>
              <a:ext uri="{FF2B5EF4-FFF2-40B4-BE49-F238E27FC236}">
                <a16:creationId xmlns:a16="http://schemas.microsoft.com/office/drawing/2014/main" id="{1F820430-DD1D-4A8A-9B71-B3A1781F5B4A}"/>
              </a:ext>
            </a:extLst>
          </p:cNvPr>
          <p:cNvPicPr>
            <a:picLocks noChangeAspect="1"/>
          </p:cNvPicPr>
          <p:nvPr/>
        </p:nvPicPr>
        <p:blipFill>
          <a:blip r:embed="rId11" cstate="print"/>
          <a:stretch>
            <a:fillRect/>
          </a:stretch>
        </p:blipFill>
        <p:spPr>
          <a:xfrm>
            <a:off x="9768692" y="329909"/>
            <a:ext cx="511874" cy="511874"/>
          </a:xfrm>
          <a:prstGeom prst="rect">
            <a:avLst/>
          </a:prstGeom>
          <a:ln w="12700">
            <a:miter lim="400000"/>
          </a:ln>
        </p:spPr>
      </p:pic>
      <p:pic>
        <p:nvPicPr>
          <p:cNvPr id="19" name="Picture 4" descr="Picture 4">
            <a:extLst>
              <a:ext uri="{FF2B5EF4-FFF2-40B4-BE49-F238E27FC236}">
                <a16:creationId xmlns:a16="http://schemas.microsoft.com/office/drawing/2014/main" id="{5CE4BC79-B5DD-4FE1-8644-102A6D6DAD4C}"/>
              </a:ext>
            </a:extLst>
          </p:cNvPr>
          <p:cNvPicPr>
            <a:picLocks noChangeAspect="1"/>
          </p:cNvPicPr>
          <p:nvPr/>
        </p:nvPicPr>
        <p:blipFill>
          <a:blip r:embed="rId11" cstate="print"/>
          <a:stretch>
            <a:fillRect/>
          </a:stretch>
        </p:blipFill>
        <p:spPr>
          <a:xfrm>
            <a:off x="11301224" y="2058519"/>
            <a:ext cx="665535" cy="665535"/>
          </a:xfrm>
          <a:prstGeom prst="rect">
            <a:avLst/>
          </a:prstGeom>
          <a:ln w="12700">
            <a:miter lim="400000"/>
          </a:ln>
        </p:spPr>
      </p:pic>
      <p:pic>
        <p:nvPicPr>
          <p:cNvPr id="22" name="Picture 4" descr="Picture 4">
            <a:extLst>
              <a:ext uri="{FF2B5EF4-FFF2-40B4-BE49-F238E27FC236}">
                <a16:creationId xmlns:a16="http://schemas.microsoft.com/office/drawing/2014/main" id="{A633C611-6F9F-4916-B761-755600477B08}"/>
              </a:ext>
            </a:extLst>
          </p:cNvPr>
          <p:cNvPicPr>
            <a:picLocks noChangeAspect="1"/>
          </p:cNvPicPr>
          <p:nvPr/>
        </p:nvPicPr>
        <p:blipFill>
          <a:blip r:embed="rId11" cstate="print"/>
          <a:stretch>
            <a:fillRect/>
          </a:stretch>
        </p:blipFill>
        <p:spPr>
          <a:xfrm>
            <a:off x="11372700" y="4383502"/>
            <a:ext cx="637951" cy="637951"/>
          </a:xfrm>
          <a:prstGeom prst="rect">
            <a:avLst/>
          </a:prstGeom>
          <a:ln w="12700">
            <a:miter lim="400000"/>
          </a:ln>
        </p:spPr>
      </p:pic>
      <p:sp>
        <p:nvSpPr>
          <p:cNvPr id="24" name="Espace réservé du texte 5">
            <a:extLst>
              <a:ext uri="{FF2B5EF4-FFF2-40B4-BE49-F238E27FC236}">
                <a16:creationId xmlns:a16="http://schemas.microsoft.com/office/drawing/2014/main" id="{09BA3C57-3D25-466B-8F95-A4D3D7DA294E}"/>
              </a:ext>
            </a:extLst>
          </p:cNvPr>
          <p:cNvSpPr txBox="1">
            <a:spLocks/>
          </p:cNvSpPr>
          <p:nvPr/>
        </p:nvSpPr>
        <p:spPr>
          <a:xfrm>
            <a:off x="5461342" y="5249551"/>
            <a:ext cx="6600418" cy="708532"/>
          </a:xfrm>
          <a:prstGeom prst="roundRect">
            <a:avLst/>
          </a:prstGeom>
          <a:solidFill>
            <a:schemeClr val="bg1">
              <a:lumMod val="95000"/>
            </a:schemeClr>
          </a:solidFill>
          <a:ln w="31750">
            <a:solidFill>
              <a:schemeClr val="accent4"/>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pPr>
            <a:endParaRPr lang="fr-FR" sz="1900" dirty="0">
              <a:latin typeface="Arial Rounded MT Bold" panose="020F0704030504030204" pitchFamily="34" charset="0"/>
            </a:endParaRPr>
          </a:p>
          <a:p>
            <a:pPr>
              <a:spcBef>
                <a:spcPts val="0"/>
              </a:spcBef>
            </a:pPr>
            <a:r>
              <a:rPr lang="fr-FR" sz="1800" dirty="0">
                <a:latin typeface="Arial Rounded MT Bold" panose="020F0704030504030204" pitchFamily="34" charset="0"/>
              </a:rPr>
              <a:t>Un outil de suivi et positionnement des élèves:</a:t>
            </a:r>
          </a:p>
          <a:p>
            <a:pPr>
              <a:spcBef>
                <a:spcPts val="0"/>
              </a:spcBef>
            </a:pPr>
            <a:r>
              <a:rPr lang="fr-FR" sz="1800" dirty="0">
                <a:latin typeface="Arial Rounded MT Bold" panose="020F0704030504030204" pitchFamily="34" charset="0"/>
              </a:rPr>
              <a:t> </a:t>
            </a:r>
            <a:r>
              <a:rPr lang="fr-FR" sz="1800" b="1" u="sng" dirty="0">
                <a:latin typeface="Arial Rounded MT Bold" panose="020F0704030504030204" pitchFamily="34" charset="0"/>
              </a:rPr>
              <a:t>Atelier 8</a:t>
            </a:r>
          </a:p>
          <a:p>
            <a:pPr>
              <a:spcBef>
                <a:spcPts val="0"/>
              </a:spcBef>
            </a:pPr>
            <a:endParaRPr lang="fr-FR" sz="1900" b="1" u="sng" dirty="0">
              <a:latin typeface="Arial Rounded MT Bold" panose="020F0704030504030204" pitchFamily="34" charset="0"/>
            </a:endParaRPr>
          </a:p>
        </p:txBody>
      </p:sp>
      <p:pic>
        <p:nvPicPr>
          <p:cNvPr id="11" name="Graphique 10" descr="Liste de vérification">
            <a:extLst>
              <a:ext uri="{FF2B5EF4-FFF2-40B4-BE49-F238E27FC236}">
                <a16:creationId xmlns:a16="http://schemas.microsoft.com/office/drawing/2014/main" id="{36429392-8BA4-4F14-9922-A2BD460F88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70910" y="5267650"/>
            <a:ext cx="690432" cy="690432"/>
          </a:xfrm>
          <a:prstGeom prst="rect">
            <a:avLst/>
          </a:prstGeom>
        </p:spPr>
      </p:pic>
      <p:sp>
        <p:nvSpPr>
          <p:cNvPr id="27" name="Espace réservé au texte 3">
            <a:extLst>
              <a:ext uri="{FF2B5EF4-FFF2-40B4-BE49-F238E27FC236}">
                <a16:creationId xmlns:a16="http://schemas.microsoft.com/office/drawing/2014/main" id="{43CDDB7A-69A6-4BE0-8846-F10FD9A6F0E3}"/>
              </a:ext>
            </a:extLst>
          </p:cNvPr>
          <p:cNvSpPr txBox="1">
            <a:spLocks/>
          </p:cNvSpPr>
          <p:nvPr/>
        </p:nvSpPr>
        <p:spPr>
          <a:xfrm>
            <a:off x="5432790" y="1010803"/>
            <a:ext cx="6590102" cy="820425"/>
          </a:xfrm>
          <a:prstGeom prst="roundRect">
            <a:avLst/>
          </a:prstGeom>
          <a:solidFill>
            <a:schemeClr val="bg1">
              <a:lumMod val="95000"/>
            </a:schemeClr>
          </a:solidFill>
          <a:ln w="31750">
            <a:solidFill>
              <a:schemeClr val="accent5"/>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1800" dirty="0">
                <a:latin typeface="Arial Rounded MT Bold" panose="020F0704030504030204" pitchFamily="34" charset="0"/>
              </a:rPr>
              <a:t>Les stratégies d’entraînement à la CO issues de la recherche (formation PILCO M@gister) </a:t>
            </a:r>
            <a:r>
              <a:rPr lang="fr-FR" sz="1800" b="1" u="sng" dirty="0">
                <a:latin typeface="Arial Rounded MT Bold" panose="020F0704030504030204" pitchFamily="34" charset="0"/>
              </a:rPr>
              <a:t>Atelier 2</a:t>
            </a:r>
          </a:p>
        </p:txBody>
      </p:sp>
      <p:pic>
        <p:nvPicPr>
          <p:cNvPr id="15" name="Graphique 14" descr="Centre d’appels">
            <a:extLst>
              <a:ext uri="{FF2B5EF4-FFF2-40B4-BE49-F238E27FC236}">
                <a16:creationId xmlns:a16="http://schemas.microsoft.com/office/drawing/2014/main" id="{0AAC7FBB-BB72-430C-A3AD-177EC1AC49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66237" y="1063416"/>
            <a:ext cx="656238" cy="656238"/>
          </a:xfrm>
          <a:prstGeom prst="rect">
            <a:avLst/>
          </a:prstGeom>
        </p:spPr>
      </p:pic>
      <p:pic>
        <p:nvPicPr>
          <p:cNvPr id="28" name="Picture 4" descr="Picture 4">
            <a:extLst>
              <a:ext uri="{FF2B5EF4-FFF2-40B4-BE49-F238E27FC236}">
                <a16:creationId xmlns:a16="http://schemas.microsoft.com/office/drawing/2014/main" id="{E36AA6DC-F76A-4C2F-A35B-CC09103750FD}"/>
              </a:ext>
            </a:extLst>
          </p:cNvPr>
          <p:cNvPicPr>
            <a:picLocks noChangeAspect="1"/>
          </p:cNvPicPr>
          <p:nvPr/>
        </p:nvPicPr>
        <p:blipFill>
          <a:blip r:embed="rId11" cstate="print"/>
          <a:stretch>
            <a:fillRect/>
          </a:stretch>
        </p:blipFill>
        <p:spPr>
          <a:xfrm>
            <a:off x="11258728" y="1092896"/>
            <a:ext cx="656238" cy="656238"/>
          </a:xfrm>
          <a:prstGeom prst="rect">
            <a:avLst/>
          </a:prstGeom>
          <a:ln w="12700">
            <a:miter lim="400000"/>
          </a:ln>
        </p:spPr>
      </p:pic>
      <p:pic>
        <p:nvPicPr>
          <p:cNvPr id="39" name="Picture 4" descr="Picture 4">
            <a:extLst>
              <a:ext uri="{FF2B5EF4-FFF2-40B4-BE49-F238E27FC236}">
                <a16:creationId xmlns:a16="http://schemas.microsoft.com/office/drawing/2014/main" id="{15DE3797-DBE8-4C63-BD60-00B689F3D4BC}"/>
              </a:ext>
            </a:extLst>
          </p:cNvPr>
          <p:cNvPicPr>
            <a:picLocks noChangeAspect="1"/>
          </p:cNvPicPr>
          <p:nvPr/>
        </p:nvPicPr>
        <p:blipFill>
          <a:blip r:embed="rId11" cstate="print"/>
          <a:stretch>
            <a:fillRect/>
          </a:stretch>
        </p:blipFill>
        <p:spPr>
          <a:xfrm>
            <a:off x="11336648" y="5328215"/>
            <a:ext cx="674003" cy="577103"/>
          </a:xfrm>
          <a:prstGeom prst="rect">
            <a:avLst/>
          </a:prstGeom>
          <a:ln w="12700">
            <a:miter lim="400000"/>
          </a:ln>
        </p:spPr>
      </p:pic>
      <p:sp>
        <p:nvSpPr>
          <p:cNvPr id="25" name="Espace réservé au texte 4">
            <a:extLst>
              <a:ext uri="{FF2B5EF4-FFF2-40B4-BE49-F238E27FC236}">
                <a16:creationId xmlns:a16="http://schemas.microsoft.com/office/drawing/2014/main" id="{D3997D80-66DE-44A6-BF0F-E51A199CFB6A}"/>
              </a:ext>
            </a:extLst>
          </p:cNvPr>
          <p:cNvSpPr txBox="1">
            <a:spLocks/>
          </p:cNvSpPr>
          <p:nvPr/>
        </p:nvSpPr>
        <p:spPr>
          <a:xfrm>
            <a:off x="5439571" y="3530405"/>
            <a:ext cx="6621092" cy="629471"/>
          </a:xfrm>
          <a:prstGeom prst="roundRect">
            <a:avLst/>
          </a:prstGeom>
          <a:solidFill>
            <a:schemeClr val="bg1">
              <a:lumMod val="95000"/>
            </a:schemeClr>
          </a:solidFill>
          <a:ln w="31750">
            <a:solidFill>
              <a:schemeClr val="accent3"/>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pPr>
            <a:r>
              <a:rPr lang="fr-FR" sz="1800" dirty="0">
                <a:latin typeface="Arial Rounded MT Bold" panose="020F0704030504030204" pitchFamily="34" charset="0"/>
              </a:rPr>
              <a:t>Elaboration d’une grille commune pour le choix des supports d’entraînement et d’évaluation </a:t>
            </a:r>
            <a:r>
              <a:rPr lang="fr-FR" sz="1800" b="1" dirty="0">
                <a:latin typeface="Arial Rounded MT Bold" panose="020F0704030504030204" pitchFamily="34" charset="0"/>
              </a:rPr>
              <a:t>: </a:t>
            </a:r>
            <a:r>
              <a:rPr lang="fr-FR" sz="1800" b="1" u="sng" dirty="0">
                <a:latin typeface="Arial Rounded MT Bold" panose="020F0704030504030204" pitchFamily="34" charset="0"/>
              </a:rPr>
              <a:t>Atelier 6</a:t>
            </a:r>
          </a:p>
        </p:txBody>
      </p:sp>
      <p:pic>
        <p:nvPicPr>
          <p:cNvPr id="26" name="Picture 4" descr="Picture 4">
            <a:extLst>
              <a:ext uri="{FF2B5EF4-FFF2-40B4-BE49-F238E27FC236}">
                <a16:creationId xmlns:a16="http://schemas.microsoft.com/office/drawing/2014/main" id="{0AA1DB54-5677-4BFA-9204-9963E0DEB4E3}"/>
              </a:ext>
            </a:extLst>
          </p:cNvPr>
          <p:cNvPicPr>
            <a:picLocks noChangeAspect="1"/>
          </p:cNvPicPr>
          <p:nvPr/>
        </p:nvPicPr>
        <p:blipFill>
          <a:blip r:embed="rId11" cstate="print"/>
          <a:stretch>
            <a:fillRect/>
          </a:stretch>
        </p:blipFill>
        <p:spPr>
          <a:xfrm>
            <a:off x="11349651" y="3580946"/>
            <a:ext cx="617108" cy="528387"/>
          </a:xfrm>
          <a:prstGeom prst="rect">
            <a:avLst/>
          </a:prstGeom>
          <a:ln w="12700">
            <a:miter lim="400000"/>
          </a:ln>
        </p:spPr>
      </p:pic>
      <p:pic>
        <p:nvPicPr>
          <p:cNvPr id="7" name="Graphique 6" descr="Cible">
            <a:extLst>
              <a:ext uri="{FF2B5EF4-FFF2-40B4-BE49-F238E27FC236}">
                <a16:creationId xmlns:a16="http://schemas.microsoft.com/office/drawing/2014/main" id="{B5A3B36A-4378-472E-B1D2-9E5108DCBA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96579" y="2879823"/>
            <a:ext cx="650582" cy="650582"/>
          </a:xfrm>
          <a:prstGeom prst="rect">
            <a:avLst/>
          </a:prstGeom>
        </p:spPr>
      </p:pic>
    </p:spTree>
    <p:extLst>
      <p:ext uri="{BB962C8B-B14F-4D97-AF65-F5344CB8AC3E}">
        <p14:creationId xmlns:p14="http://schemas.microsoft.com/office/powerpoint/2010/main" val="9448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8" y="1244009"/>
            <a:ext cx="10551042" cy="4764123"/>
          </a:xfrm>
        </p:spPr>
        <p:txBody>
          <a:bodyPr rtlCol="0">
            <a:normAutofit/>
          </a:bodyPr>
          <a:lstStyle/>
          <a:p>
            <a:pPr algn="just"/>
            <a:r>
              <a:rPr lang="fr-FR" cap="none" dirty="0">
                <a:latin typeface="Arial Rounded MT Bold" panose="020F0704030504030204" pitchFamily="34" charset="0"/>
              </a:rPr>
              <a:t>Le nouveau référentiel des LV est paru en avril 2019.</a:t>
            </a:r>
            <a:endParaRPr lang="fr-FR" sz="2400" cap="none" dirty="0">
              <a:latin typeface="Arial Rounded MT Bold" panose="020F0704030504030204" pitchFamily="34" charset="0"/>
            </a:endParaRPr>
          </a:p>
          <a:p>
            <a:pPr algn="just"/>
            <a:r>
              <a:rPr lang="fr-FR" sz="2400" cap="none" dirty="0">
                <a:latin typeface="Arial Rounded MT Bold" panose="020F0704030504030204" pitchFamily="34" charset="0"/>
              </a:rPr>
              <a:t>Voici une activité ludique qui vous permettra de retrouver les points saillants du nouveau référentiel de LV:</a:t>
            </a:r>
          </a:p>
          <a:p>
            <a:pPr algn="just"/>
            <a:endParaRPr lang="fr-FR" sz="2400" cap="none" dirty="0">
              <a:latin typeface="Arial Rounded MT Bold" panose="020F0704030504030204" pitchFamily="34" charset="0"/>
            </a:endParaRPr>
          </a:p>
          <a:p>
            <a:pPr algn="just"/>
            <a:r>
              <a:rPr lang="fr-FR" sz="2400" cap="none" dirty="0">
                <a:latin typeface="Arial Rounded MT Bold" panose="020F0704030504030204" pitchFamily="34" charset="0"/>
              </a:rPr>
              <a:t> </a:t>
            </a:r>
          </a:p>
          <a:p>
            <a:pPr algn="just"/>
            <a:r>
              <a:rPr lang="fr-FR" sz="2400" cap="none" dirty="0">
                <a:latin typeface="Arial Rounded MT Bold" panose="020F0704030504030204" pitchFamily="34" charset="0"/>
              </a:rPr>
              <a:t>                                      </a:t>
            </a:r>
            <a:r>
              <a:rPr lang="fr-FR" cap="none" dirty="0">
                <a:latin typeface="Arial Rounded MT Bold" panose="020F0704030504030204" pitchFamily="34" charset="0"/>
                <a:hlinkClick r:id="rId3">
                  <a:extLst>
                    <a:ext uri="{A12FA001-AC4F-418D-AE19-62706E023703}">
                      <ahyp:hlinkClr xmlns:ahyp="http://schemas.microsoft.com/office/drawing/2018/hyperlinkcolor" val="tx"/>
                    </a:ext>
                  </a:extLst>
                </a:hlinkClick>
              </a:rPr>
              <a:t>https://cutt.ly/Activity-LearningApps-Progr-LV-2019</a:t>
            </a:r>
            <a:r>
              <a:rPr lang="fr-FR" cap="none" dirty="0">
                <a:latin typeface="Arial Rounded MT Bold" panose="020F0704030504030204" pitchFamily="34" charset="0"/>
              </a:rPr>
              <a:t> </a:t>
            </a:r>
          </a:p>
          <a:p>
            <a:pPr algn="just"/>
            <a:r>
              <a:rPr lang="fr-FR" cap="none" dirty="0">
                <a:latin typeface="Arial Rounded MT Bold" panose="020F0704030504030204" pitchFamily="34" charset="0"/>
              </a:rPr>
              <a:t>						   Pour lire un QR Code avec un iPad : utiliser </a:t>
            </a:r>
          </a:p>
          <a:p>
            <a:pPr algn="just"/>
            <a:r>
              <a:rPr lang="fr-FR" cap="none" dirty="0">
                <a:latin typeface="Arial Rounded MT Bold" panose="020F0704030504030204" pitchFamily="34" charset="0"/>
              </a:rPr>
              <a:t>						   Pour lire un QR Code avec un smartphone sous </a:t>
            </a:r>
            <a:r>
              <a:rPr lang="fr-FR" cap="none" dirty="0" err="1">
                <a:latin typeface="Arial Rounded MT Bold" panose="020F0704030504030204" pitchFamily="34" charset="0"/>
              </a:rPr>
              <a:t>android</a:t>
            </a:r>
            <a:r>
              <a:rPr lang="fr-FR" cap="none" dirty="0">
                <a:latin typeface="Arial Rounded MT Bold" panose="020F0704030504030204" pitchFamily="34" charset="0"/>
              </a:rPr>
              <a:t> :                          									  +</a:t>
            </a:r>
          </a:p>
          <a:p>
            <a:endParaRPr lang="fr-FR" cap="none" dirty="0">
              <a:latin typeface="Arial Rounded MT Bold" panose="020F0704030504030204" pitchFamily="34" charset="0"/>
            </a:endParaRPr>
          </a:p>
        </p:txBody>
      </p:sp>
      <p:sp>
        <p:nvSpPr>
          <p:cNvPr id="11" name="Rectangle 10">
            <a:extLst>
              <a:ext uri="{FF2B5EF4-FFF2-40B4-BE49-F238E27FC236}">
                <a16:creationId xmlns:a16="http://schemas.microsoft.com/office/drawing/2014/main" id="{D0D3DF4D-944D-44F6-95D5-7BD378B344EF}"/>
              </a:ext>
            </a:extLst>
          </p:cNvPr>
          <p:cNvSpPr/>
          <p:nvPr/>
        </p:nvSpPr>
        <p:spPr>
          <a:xfrm>
            <a:off x="3604437" y="3244334"/>
            <a:ext cx="6049925" cy="369332"/>
          </a:xfrm>
          <a:prstGeom prst="rect">
            <a:avLst/>
          </a:prstGeom>
        </p:spPr>
        <p:txBody>
          <a:bodyPr wrap="square">
            <a:spAutoFit/>
          </a:bodyPr>
          <a:lstStyle/>
          <a:p>
            <a:r>
              <a:rPr lang="fr-FR" dirty="0">
                <a:solidFill>
                  <a:schemeClr val="bg1"/>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https://learningapps.org/display?v=per2gjbjc19</a:t>
            </a:r>
            <a:r>
              <a:rPr lang="fr-FR" dirty="0">
                <a:solidFill>
                  <a:schemeClr val="bg1"/>
                </a:solidFill>
                <a:latin typeface="Arial Rounded MT Bold" panose="020F0704030504030204" pitchFamily="34" charset="0"/>
              </a:rPr>
              <a:t> </a:t>
            </a:r>
          </a:p>
        </p:txBody>
      </p:sp>
      <p:pic>
        <p:nvPicPr>
          <p:cNvPr id="6" name="Image 5" descr="Une image contenant noir, horloge&#10;&#10;Description générée automatiquement">
            <a:extLst>
              <a:ext uri="{FF2B5EF4-FFF2-40B4-BE49-F238E27FC236}">
                <a16:creationId xmlns:a16="http://schemas.microsoft.com/office/drawing/2014/main" id="{33C87F97-28A0-433E-8C6A-979D824EEEA2}"/>
              </a:ext>
            </a:extLst>
          </p:cNvPr>
          <p:cNvPicPr>
            <a:picLocks noChangeAspect="1"/>
          </p:cNvPicPr>
          <p:nvPr/>
        </p:nvPicPr>
        <p:blipFill>
          <a:blip r:embed="rId5"/>
          <a:stretch>
            <a:fillRect/>
          </a:stretch>
        </p:blipFill>
        <p:spPr>
          <a:xfrm>
            <a:off x="829340" y="2960201"/>
            <a:ext cx="2215117" cy="2215117"/>
          </a:xfrm>
          <a:prstGeom prst="rect">
            <a:avLst/>
          </a:prstGeom>
        </p:spPr>
      </p:pic>
      <p:pic>
        <p:nvPicPr>
          <p:cNvPr id="7" name="Image 6">
            <a:extLst>
              <a:ext uri="{FF2B5EF4-FFF2-40B4-BE49-F238E27FC236}">
                <a16:creationId xmlns:a16="http://schemas.microsoft.com/office/drawing/2014/main" id="{DBC513A7-3AAC-4191-9270-B696AF1F8495}"/>
              </a:ext>
            </a:extLst>
          </p:cNvPr>
          <p:cNvPicPr>
            <a:picLocks noChangeAspect="1"/>
          </p:cNvPicPr>
          <p:nvPr/>
        </p:nvPicPr>
        <p:blipFill>
          <a:blip r:embed="rId6"/>
          <a:stretch>
            <a:fillRect/>
          </a:stretch>
        </p:blipFill>
        <p:spPr>
          <a:xfrm>
            <a:off x="3731784" y="4786257"/>
            <a:ext cx="1252908" cy="389061"/>
          </a:xfrm>
          <a:prstGeom prst="rect">
            <a:avLst/>
          </a:prstGeom>
        </p:spPr>
      </p:pic>
      <p:pic>
        <p:nvPicPr>
          <p:cNvPr id="8" name="Image 7">
            <a:extLst>
              <a:ext uri="{FF2B5EF4-FFF2-40B4-BE49-F238E27FC236}">
                <a16:creationId xmlns:a16="http://schemas.microsoft.com/office/drawing/2014/main" id="{239707B0-3F19-4DD7-BE3A-2D1A863678D1}"/>
              </a:ext>
            </a:extLst>
          </p:cNvPr>
          <p:cNvPicPr>
            <a:picLocks noChangeAspect="1"/>
          </p:cNvPicPr>
          <p:nvPr/>
        </p:nvPicPr>
        <p:blipFill>
          <a:blip r:embed="rId7"/>
          <a:stretch>
            <a:fillRect/>
          </a:stretch>
        </p:blipFill>
        <p:spPr>
          <a:xfrm>
            <a:off x="5254305" y="4825682"/>
            <a:ext cx="1683389" cy="321714"/>
          </a:xfrm>
          <a:prstGeom prst="rect">
            <a:avLst/>
          </a:prstGeom>
        </p:spPr>
      </p:pic>
      <p:pic>
        <p:nvPicPr>
          <p:cNvPr id="9" name="Image 8">
            <a:extLst>
              <a:ext uri="{FF2B5EF4-FFF2-40B4-BE49-F238E27FC236}">
                <a16:creationId xmlns:a16="http://schemas.microsoft.com/office/drawing/2014/main" id="{CF4C649F-0932-4724-901F-B8E8B2CAFD4C}"/>
              </a:ext>
            </a:extLst>
          </p:cNvPr>
          <p:cNvPicPr>
            <a:picLocks noChangeAspect="1"/>
          </p:cNvPicPr>
          <p:nvPr/>
        </p:nvPicPr>
        <p:blipFill>
          <a:blip r:embed="rId8"/>
          <a:stretch>
            <a:fillRect/>
          </a:stretch>
        </p:blipFill>
        <p:spPr>
          <a:xfrm>
            <a:off x="9548037" y="3718123"/>
            <a:ext cx="694579" cy="699272"/>
          </a:xfrm>
          <a:prstGeom prst="rect">
            <a:avLst/>
          </a:prstGeom>
        </p:spPr>
      </p:pic>
      <p:sp>
        <p:nvSpPr>
          <p:cNvPr id="13" name="Espace réservé au texte 2">
            <a:extLst>
              <a:ext uri="{FF2B5EF4-FFF2-40B4-BE49-F238E27FC236}">
                <a16:creationId xmlns:a16="http://schemas.microsoft.com/office/drawing/2014/main" id="{C33BE7E2-6318-4729-95EB-AFE67A9E5C88}"/>
              </a:ext>
            </a:extLst>
          </p:cNvPr>
          <p:cNvSpPr txBox="1">
            <a:spLocks/>
          </p:cNvSpPr>
          <p:nvPr/>
        </p:nvSpPr>
        <p:spPr>
          <a:xfrm>
            <a:off x="689335" y="670647"/>
            <a:ext cx="8858702" cy="656275"/>
          </a:xfrm>
          <a:prstGeom prst="roundRect">
            <a:avLst/>
          </a:prstGeom>
        </p:spPr>
        <p:txBody>
          <a:bodyPr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pPr>
            <a:r>
              <a:rPr lang="fr-FR" sz="2000" dirty="0">
                <a:solidFill>
                  <a:schemeClr val="bg1"/>
                </a:solidFill>
                <a:latin typeface="Arial Rounded MT Bold" panose="020F0704030504030204" pitchFamily="34" charset="0"/>
              </a:rPr>
              <a:t>Présentation des attendus et contenus du référentiel: </a:t>
            </a:r>
            <a:r>
              <a:rPr lang="fr-FR" sz="2000" b="1" u="sng" dirty="0">
                <a:solidFill>
                  <a:schemeClr val="bg1"/>
                </a:solidFill>
                <a:latin typeface="Arial Rounded MT Bold" panose="020F0704030504030204" pitchFamily="34" charset="0"/>
              </a:rPr>
              <a:t>Atelier 1</a:t>
            </a:r>
          </a:p>
        </p:txBody>
      </p:sp>
      <p:pic>
        <p:nvPicPr>
          <p:cNvPr id="14" name="Picture 4" descr="Picture 4">
            <a:extLst>
              <a:ext uri="{FF2B5EF4-FFF2-40B4-BE49-F238E27FC236}">
                <a16:creationId xmlns:a16="http://schemas.microsoft.com/office/drawing/2014/main" id="{E5C21C66-63F2-4DE9-BD51-F67C3BA3EC93}"/>
              </a:ext>
            </a:extLst>
          </p:cNvPr>
          <p:cNvPicPr>
            <a:picLocks noChangeAspect="1"/>
          </p:cNvPicPr>
          <p:nvPr/>
        </p:nvPicPr>
        <p:blipFill>
          <a:blip r:embed="rId9" cstate="print"/>
          <a:stretch>
            <a:fillRect/>
          </a:stretch>
        </p:blipFill>
        <p:spPr>
          <a:xfrm>
            <a:off x="10482190" y="508870"/>
            <a:ext cx="596935" cy="596935"/>
          </a:xfrm>
          <a:prstGeom prst="rect">
            <a:avLst/>
          </a:prstGeom>
          <a:ln w="12700">
            <a:miter lim="400000"/>
          </a:ln>
        </p:spPr>
      </p:pic>
    </p:spTree>
    <p:extLst>
      <p:ext uri="{BB962C8B-B14F-4D97-AF65-F5344CB8AC3E}">
        <p14:creationId xmlns:p14="http://schemas.microsoft.com/office/powerpoint/2010/main" val="22587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8" y="1015409"/>
            <a:ext cx="10551042" cy="4992723"/>
          </a:xfrm>
        </p:spPr>
        <p:txBody>
          <a:bodyPr rtlCol="0">
            <a:normAutofit/>
          </a:bodyPr>
          <a:lstStyle/>
          <a:p>
            <a:endParaRPr lang="fr-FR" sz="2000" cap="none" dirty="0">
              <a:latin typeface="Arial Rounded MT Bold" panose="020F0704030504030204" pitchFamily="34" charset="0"/>
            </a:endParaRPr>
          </a:p>
          <a:p>
            <a:pPr marL="285750" indent="-285750" algn="just">
              <a:buFont typeface="Arial" panose="020B0604020202020204" pitchFamily="34" charset="0"/>
              <a:buChar char="•"/>
            </a:pPr>
            <a:r>
              <a:rPr lang="fr-FR" cap="none" dirty="0">
                <a:latin typeface="Arial Rounded MT Bold" panose="020F0704030504030204" pitchFamily="34" charset="0"/>
              </a:rPr>
              <a:t>Les épreuves de LV obligatoires et facultatives au CAP session 2021</a:t>
            </a:r>
          </a:p>
          <a:p>
            <a:pPr marL="742950" lvl="1" indent="-285750" algn="just">
              <a:buFont typeface="Arial" panose="020B0604020202020204" pitchFamily="34" charset="0"/>
              <a:buChar char="•"/>
            </a:pPr>
            <a:r>
              <a:rPr lang="fr-FR" sz="1800" cap="none" dirty="0">
                <a:solidFill>
                  <a:schemeClr val="bg1"/>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https://www.legifrance.gouv.fr/affichTexte.do?cidTexte=JORFTEXT000039034347&amp;dateTexte=&amp;categorieLien=id</a:t>
            </a:r>
            <a:r>
              <a:rPr lang="fr-FR" sz="1800" cap="none" dirty="0">
                <a:solidFill>
                  <a:schemeClr val="bg1"/>
                </a:solidFill>
                <a:latin typeface="Arial Rounded MT Bold" panose="020F0704030504030204" pitchFamily="34" charset="0"/>
              </a:rPr>
              <a:t> </a:t>
            </a:r>
          </a:p>
          <a:p>
            <a:pPr lvl="1" algn="just"/>
            <a:endParaRPr lang="fr-FR" sz="1800" cap="none" dirty="0">
              <a:solidFill>
                <a:schemeClr val="bg1"/>
              </a:solidFill>
              <a:latin typeface="Arial Rounded MT Bold" panose="020F0704030504030204" pitchFamily="34" charset="0"/>
            </a:endParaRPr>
          </a:p>
          <a:p>
            <a:pPr marL="285750" indent="-285750" algn="just">
              <a:buFont typeface="Arial" panose="020B0604020202020204" pitchFamily="34" charset="0"/>
              <a:buChar char="•"/>
            </a:pPr>
            <a:r>
              <a:rPr lang="fr-FR" cap="none" dirty="0">
                <a:latin typeface="Arial Rounded MT Bold" panose="020F0704030504030204" pitchFamily="34" charset="0"/>
              </a:rPr>
              <a:t>Le programme de LV du CAP au bac pro, avril 2019 : </a:t>
            </a:r>
          </a:p>
          <a:p>
            <a:pPr marL="742950" lvl="1" indent="-285750" algn="just">
              <a:buFont typeface="Arial" panose="020B0604020202020204" pitchFamily="34" charset="0"/>
              <a:buChar char="•"/>
            </a:pPr>
            <a:r>
              <a:rPr lang="fr-FR" sz="1800" dirty="0">
                <a:solidFill>
                  <a:schemeClr val="bg1"/>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https://cache.media.education.gouv.fr/file/SP5-MEN-11-4-2019/14/0/spe627_annexe_1105140.pdf</a:t>
            </a:r>
            <a:endParaRPr lang="fr-FR" sz="1800" dirty="0">
              <a:solidFill>
                <a:schemeClr val="bg1"/>
              </a:solidFill>
              <a:latin typeface="Arial Rounded MT Bold" panose="020F0704030504030204" pitchFamily="34" charset="0"/>
            </a:endParaRPr>
          </a:p>
          <a:p>
            <a:pPr lvl="1" algn="just"/>
            <a:endParaRPr lang="fr-FR" sz="1800" cap="none" dirty="0">
              <a:solidFill>
                <a:schemeClr val="bg1"/>
              </a:solidFill>
              <a:latin typeface="Arial Rounded MT Bold" panose="020F0704030504030204" pitchFamily="34" charset="0"/>
            </a:endParaRPr>
          </a:p>
          <a:p>
            <a:pPr marL="285750" indent="-285750" algn="just">
              <a:buFont typeface="Arial" panose="020B0604020202020204" pitchFamily="34" charset="0"/>
              <a:buChar char="•"/>
            </a:pPr>
            <a:r>
              <a:rPr lang="fr-FR" cap="none" dirty="0">
                <a:latin typeface="Arial Rounded MT Bold" panose="020F0704030504030204" pitchFamily="34" charset="0"/>
              </a:rPr>
              <a:t>Le projet pour les épreuves rénovées de langue:</a:t>
            </a:r>
          </a:p>
          <a:p>
            <a:pPr marL="742950" lvl="1" indent="-285750" algn="just">
              <a:buFont typeface="Arial" panose="020B0604020202020204" pitchFamily="34" charset="0"/>
              <a:buChar char="•"/>
            </a:pPr>
            <a:r>
              <a:rPr lang="fr-FR" sz="1800" cap="none" dirty="0">
                <a:solidFill>
                  <a:schemeClr val="bg1"/>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https://cache.media.education.gouv.fr/file/CSP/48/2/Projet_Epreuves_examen_Langues_vivantes_Bac_pro_et_CAP_1075482.pdf</a:t>
            </a:r>
            <a:r>
              <a:rPr lang="fr-FR" sz="1800" cap="none" dirty="0">
                <a:solidFill>
                  <a:schemeClr val="bg1"/>
                </a:solidFill>
                <a:latin typeface="Arial Rounded MT Bold" panose="020F0704030504030204" pitchFamily="34" charset="0"/>
              </a:rPr>
              <a:t> </a:t>
            </a:r>
          </a:p>
          <a:p>
            <a:pPr marL="742950" lvl="1" indent="-285750" algn="l">
              <a:buFont typeface="Arial" panose="020B0604020202020204" pitchFamily="34" charset="0"/>
              <a:buChar char="•"/>
            </a:pPr>
            <a:endParaRPr lang="fr-FR" sz="1800" dirty="0">
              <a:solidFill>
                <a:schemeClr val="bg1"/>
              </a:solidFill>
              <a:latin typeface="Arial Rounded MT Bold" panose="020F0704030504030204" pitchFamily="34" charset="0"/>
            </a:endParaRPr>
          </a:p>
          <a:p>
            <a:endParaRPr lang="fr-FR" cap="none" dirty="0">
              <a:latin typeface="Arial Rounded MT Bold" panose="020F0704030504030204" pitchFamily="34" charset="0"/>
            </a:endParaRPr>
          </a:p>
        </p:txBody>
      </p:sp>
      <p:sp>
        <p:nvSpPr>
          <p:cNvPr id="4" name="Rectangle 3">
            <a:extLst>
              <a:ext uri="{FF2B5EF4-FFF2-40B4-BE49-F238E27FC236}">
                <a16:creationId xmlns:a16="http://schemas.microsoft.com/office/drawing/2014/main" id="{9E7A56BD-C03C-4B41-8C1A-A468FE74D447}"/>
              </a:ext>
            </a:extLst>
          </p:cNvPr>
          <p:cNvSpPr/>
          <p:nvPr/>
        </p:nvSpPr>
        <p:spPr>
          <a:xfrm>
            <a:off x="708837" y="538355"/>
            <a:ext cx="9202521" cy="477054"/>
          </a:xfrm>
          <a:prstGeom prst="rect">
            <a:avLst/>
          </a:prstGeom>
        </p:spPr>
        <p:txBody>
          <a:bodyPr wrap="square">
            <a:spAutoFit/>
          </a:bodyPr>
          <a:lstStyle/>
          <a:p>
            <a:r>
              <a:rPr lang="fr-FR" sz="2500" u="sng" dirty="0">
                <a:solidFill>
                  <a:schemeClr val="bg1"/>
                </a:solidFill>
                <a:latin typeface="Arial Rounded MT Bold" panose="020F0704030504030204" pitchFamily="34" charset="0"/>
              </a:rPr>
              <a:t>Les textes officiels:</a:t>
            </a:r>
          </a:p>
        </p:txBody>
      </p:sp>
      <p:pic>
        <p:nvPicPr>
          <p:cNvPr id="6" name="Image 5" descr="Une image contenant texte&#10;&#10;Description générée automatiquement">
            <a:extLst>
              <a:ext uri="{FF2B5EF4-FFF2-40B4-BE49-F238E27FC236}">
                <a16:creationId xmlns:a16="http://schemas.microsoft.com/office/drawing/2014/main" id="{90AA4CCB-543C-486A-9CAE-EBEFB5D4854F}"/>
              </a:ext>
            </a:extLst>
          </p:cNvPr>
          <p:cNvPicPr>
            <a:picLocks noChangeAspect="1"/>
          </p:cNvPicPr>
          <p:nvPr/>
        </p:nvPicPr>
        <p:blipFill rotWithShape="1">
          <a:blip r:embed="rId6"/>
          <a:srcRect l="10439" t="11418" r="10169" b="10810"/>
          <a:stretch/>
        </p:blipFill>
        <p:spPr>
          <a:xfrm>
            <a:off x="10109390" y="2334705"/>
            <a:ext cx="1117093" cy="1094295"/>
          </a:xfrm>
          <a:prstGeom prst="rect">
            <a:avLst/>
          </a:prstGeom>
        </p:spPr>
      </p:pic>
      <p:pic>
        <p:nvPicPr>
          <p:cNvPr id="7" name="Image 6" descr="Une image contenant mots croisés, texte&#10;&#10;Description générée automatiquement">
            <a:extLst>
              <a:ext uri="{FF2B5EF4-FFF2-40B4-BE49-F238E27FC236}">
                <a16:creationId xmlns:a16="http://schemas.microsoft.com/office/drawing/2014/main" id="{6E849520-E954-44CA-969A-331DEA5ED582}"/>
              </a:ext>
            </a:extLst>
          </p:cNvPr>
          <p:cNvPicPr>
            <a:picLocks noChangeAspect="1"/>
          </p:cNvPicPr>
          <p:nvPr/>
        </p:nvPicPr>
        <p:blipFill rotWithShape="1">
          <a:blip r:embed="rId7"/>
          <a:srcRect l="6793" t="6962" r="6928" b="7976"/>
          <a:stretch/>
        </p:blipFill>
        <p:spPr>
          <a:xfrm>
            <a:off x="10091465" y="3766997"/>
            <a:ext cx="1117093" cy="1101359"/>
          </a:xfrm>
          <a:prstGeom prst="rect">
            <a:avLst/>
          </a:prstGeom>
        </p:spPr>
      </p:pic>
      <p:pic>
        <p:nvPicPr>
          <p:cNvPr id="10" name="Image 9" descr="Une image contenant texte, noir&#10;&#10;Description générée automatiquement">
            <a:extLst>
              <a:ext uri="{FF2B5EF4-FFF2-40B4-BE49-F238E27FC236}">
                <a16:creationId xmlns:a16="http://schemas.microsoft.com/office/drawing/2014/main" id="{DEE6131C-BAA2-4D03-A24F-90790FB32F2E}"/>
              </a:ext>
            </a:extLst>
          </p:cNvPr>
          <p:cNvPicPr>
            <a:picLocks noChangeAspect="1"/>
          </p:cNvPicPr>
          <p:nvPr/>
        </p:nvPicPr>
        <p:blipFill rotWithShape="1">
          <a:blip r:embed="rId8"/>
          <a:srcRect l="12233" t="11860" r="11054" b="12078"/>
          <a:stretch/>
        </p:blipFill>
        <p:spPr>
          <a:xfrm>
            <a:off x="10109390" y="776882"/>
            <a:ext cx="1099168" cy="1089837"/>
          </a:xfrm>
          <a:prstGeom prst="rect">
            <a:avLst/>
          </a:prstGeom>
        </p:spPr>
      </p:pic>
    </p:spTree>
    <p:extLst>
      <p:ext uri="{BB962C8B-B14F-4D97-AF65-F5344CB8AC3E}">
        <p14:creationId xmlns:p14="http://schemas.microsoft.com/office/powerpoint/2010/main" val="26651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769088"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7" y="1389981"/>
            <a:ext cx="10848753" cy="4362233"/>
          </a:xfrm>
        </p:spPr>
        <p:txBody>
          <a:bodyPr rtlCol="0">
            <a:normAutofit/>
          </a:bodyPr>
          <a:lstStyle/>
          <a:p>
            <a:pPr algn="just"/>
            <a:r>
              <a:rPr lang="fr-FR" sz="2000" cap="none" dirty="0">
                <a:solidFill>
                  <a:schemeClr val="bg1"/>
                </a:solidFill>
                <a:latin typeface="Arial Rounded MT Bold" panose="020F0704030504030204" pitchFamily="34" charset="0"/>
              </a:rPr>
              <a:t>« </a:t>
            </a:r>
            <a:r>
              <a:rPr lang="fr-FR" sz="2000" cap="none" dirty="0">
                <a:latin typeface="Arial Rounded MT Bold" panose="020F0704030504030204" pitchFamily="34" charset="0"/>
              </a:rPr>
              <a:t> L’acquisition des moyens linguistiques permettant de communiquer avec des collègues, des partenaires ou des clients étrangers constitue le premier objectif des enseignements de langues vivantes dans les formations conduisant au certificat d’aptitude professionnelle (CAP) et au baccalauréat professionnel. </a:t>
            </a:r>
          </a:p>
          <a:p>
            <a:pPr algn="just"/>
            <a:r>
              <a:rPr lang="fr-FR" sz="2000" cap="none" dirty="0">
                <a:latin typeface="Arial Rounded MT Bold" panose="020F0704030504030204" pitchFamily="34" charset="0"/>
              </a:rPr>
              <a:t>Plus largement et plus profondément, ces enseignements jouent un rôle de premier plan dans l’acquisition des compétences transversales relevant des trois champs suivants:</a:t>
            </a:r>
          </a:p>
          <a:p>
            <a:pPr marL="342900" indent="-342900" algn="just">
              <a:buClr>
                <a:schemeClr val="bg1"/>
              </a:buClr>
              <a:buFont typeface="Wingdings" panose="05000000000000000000" pitchFamily="2" charset="2"/>
              <a:buChar char="q"/>
            </a:pPr>
            <a:r>
              <a:rPr lang="fr-FR" sz="2000" cap="none" dirty="0">
                <a:latin typeface="Arial Rounded MT Bold" panose="020F0704030504030204" pitchFamily="34" charset="0"/>
              </a:rPr>
              <a:t>L’adaptabilité aux mobilités(géographiques et fonctionnelles);</a:t>
            </a:r>
          </a:p>
          <a:p>
            <a:pPr marL="342900" indent="-342900" algn="just">
              <a:buClr>
                <a:schemeClr val="bg1"/>
              </a:buClr>
              <a:buFont typeface="Wingdings" panose="05000000000000000000" pitchFamily="2" charset="2"/>
              <a:buChar char="q"/>
            </a:pPr>
            <a:r>
              <a:rPr lang="fr-FR" sz="2000" cap="none" dirty="0">
                <a:latin typeface="Arial Rounded MT Bold" panose="020F0704030504030204" pitchFamily="34" charset="0"/>
              </a:rPr>
              <a:t>La découverte d’autres cultures, la compréhension de l’autre, la socialisation et la citoyenneté;</a:t>
            </a:r>
          </a:p>
          <a:p>
            <a:pPr marL="342900" indent="-342900" algn="just">
              <a:buClr>
                <a:schemeClr val="bg1"/>
              </a:buClr>
              <a:buFont typeface="Wingdings" panose="05000000000000000000" pitchFamily="2" charset="2"/>
              <a:buChar char="q"/>
            </a:pPr>
            <a:r>
              <a:rPr lang="fr-FR" sz="2000" cap="none" dirty="0">
                <a:latin typeface="Arial Rounded MT Bold" panose="020F0704030504030204" pitchFamily="34" charset="0"/>
              </a:rPr>
              <a:t>La formation, l’autoformation et le développement culturel et professionnel tout au long de la vie</a:t>
            </a:r>
            <a:r>
              <a:rPr lang="fr-FR" cap="none" dirty="0">
                <a:latin typeface="Arial Rounded MT Bold" panose="020F0704030504030204" pitchFamily="34" charset="0"/>
              </a:rPr>
              <a:t>.</a:t>
            </a:r>
          </a:p>
          <a:p>
            <a:endParaRPr lang="fr-FR" dirty="0">
              <a:solidFill>
                <a:schemeClr val="bg1"/>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9E7A56BD-C03C-4B41-8C1A-A468FE74D447}"/>
              </a:ext>
            </a:extLst>
          </p:cNvPr>
          <p:cNvSpPr/>
          <p:nvPr/>
        </p:nvSpPr>
        <p:spPr>
          <a:xfrm>
            <a:off x="708837" y="528207"/>
            <a:ext cx="10653822" cy="861774"/>
          </a:xfrm>
          <a:prstGeom prst="rect">
            <a:avLst/>
          </a:prstGeom>
        </p:spPr>
        <p:txBody>
          <a:bodyPr wrap="square">
            <a:spAutoFit/>
          </a:bodyPr>
          <a:lstStyle/>
          <a:p>
            <a:r>
              <a:rPr lang="fr-FR" sz="2500" u="sng" dirty="0">
                <a:solidFill>
                  <a:schemeClr val="bg1"/>
                </a:solidFill>
                <a:latin typeface="Arial Rounded MT Bold" panose="020F0704030504030204" pitchFamily="34" charset="0"/>
              </a:rPr>
              <a:t>Présentation des attendus et contenus du référentiel :</a:t>
            </a:r>
          </a:p>
          <a:p>
            <a:r>
              <a:rPr lang="fr-FR" b="1" u="sng" dirty="0">
                <a:solidFill>
                  <a:schemeClr val="bg1"/>
                </a:solidFill>
                <a:latin typeface="Arial Rounded MT Bold" panose="020F0704030504030204" pitchFamily="34" charset="0"/>
              </a:rPr>
              <a:t>Objectifs généraux </a:t>
            </a:r>
            <a:r>
              <a:rPr lang="fr-FR" sz="2500" b="1" u="sng" dirty="0">
                <a:solidFill>
                  <a:schemeClr val="bg1"/>
                </a:solidFill>
                <a:latin typeface="Arial Rounded MT Bold" panose="020F0704030504030204" pitchFamily="34" charset="0"/>
              </a:rPr>
              <a:t>:</a:t>
            </a:r>
            <a:endParaRPr lang="fr-FR" sz="2500" b="1" u="sng"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25456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10609" y="786809"/>
            <a:ext cx="10891283" cy="5135526"/>
          </a:xfrm>
        </p:spPr>
        <p:txBody>
          <a:bodyPr rtlCol="0">
            <a:normAutofit/>
          </a:bodyPr>
          <a:lstStyle/>
          <a:p>
            <a:pPr algn="just"/>
            <a:r>
              <a:rPr lang="fr-FR" sz="2000" b="1" u="sng" cap="none" dirty="0">
                <a:latin typeface="Arial Rounded MT Bold" panose="020F0704030504030204" pitchFamily="34" charset="0"/>
              </a:rPr>
              <a:t>Niveaux attendus aux examens et à la fin de la scolarité:</a:t>
            </a:r>
          </a:p>
          <a:p>
            <a:pPr algn="just"/>
            <a:r>
              <a:rPr lang="fr-FR" sz="2000" cap="none" dirty="0">
                <a:latin typeface="Arial Rounded MT Bold" panose="020F0704030504030204" pitchFamily="34" charset="0"/>
              </a:rPr>
              <a:t>Pour les spécialités du </a:t>
            </a:r>
            <a:r>
              <a:rPr lang="fr-FR" sz="2000" b="1" cap="none" dirty="0">
                <a:latin typeface="Arial Rounded MT Bold" panose="020F0704030504030204" pitchFamily="34" charset="0"/>
              </a:rPr>
              <a:t>CAP</a:t>
            </a:r>
            <a:r>
              <a:rPr lang="fr-FR" sz="2000" cap="none" dirty="0">
                <a:latin typeface="Arial Rounded MT Bold" panose="020F0704030504030204" pitchFamily="34" charset="0"/>
              </a:rPr>
              <a:t> qui comportent une unité obligatoire et/ou facultative de langue vivante, le niveau attendu à l’examen est le </a:t>
            </a:r>
            <a:r>
              <a:rPr lang="fr-FR" sz="2000" b="1" u="sng" cap="none" dirty="0">
                <a:latin typeface="Arial Rounded MT Bold" panose="020F0704030504030204" pitchFamily="34" charset="0"/>
              </a:rPr>
              <a:t>niveau A2 </a:t>
            </a:r>
            <a:r>
              <a:rPr lang="fr-FR" sz="2000" cap="none" dirty="0">
                <a:latin typeface="Arial Rounded MT Bold" panose="020F0704030504030204" pitchFamily="34" charset="0"/>
              </a:rPr>
              <a:t>(«utilisateur élémentaire de niveau intermédiaire»).</a:t>
            </a:r>
          </a:p>
          <a:p>
            <a:pPr algn="just"/>
            <a:r>
              <a:rPr lang="fr-FR" sz="2000" cap="none" dirty="0">
                <a:latin typeface="Arial Rounded MT Bold" panose="020F0704030504030204" pitchFamily="34" charset="0"/>
              </a:rPr>
              <a:t>À la fin du cursus menant au </a:t>
            </a:r>
            <a:r>
              <a:rPr lang="fr-FR" sz="2000" b="1" cap="none" dirty="0">
                <a:latin typeface="Arial Rounded MT Bold" panose="020F0704030504030204" pitchFamily="34" charset="0"/>
              </a:rPr>
              <a:t>baccalauréat professionnel</a:t>
            </a:r>
            <a:r>
              <a:rPr lang="fr-FR" sz="2000" cap="none" dirty="0">
                <a:latin typeface="Arial Rounded MT Bold" panose="020F0704030504030204" pitchFamily="34" charset="0"/>
              </a:rPr>
              <a:t>, les niveaux attendus sont les suivants:</a:t>
            </a:r>
          </a:p>
          <a:p>
            <a:pPr marL="342900" indent="-342900" algn="just">
              <a:buClr>
                <a:schemeClr val="bg1"/>
              </a:buClr>
              <a:buFont typeface="Wingdings" panose="05000000000000000000" pitchFamily="2" charset="2"/>
              <a:buChar char="q"/>
            </a:pPr>
            <a:r>
              <a:rPr lang="fr-FR" sz="2000" b="1" cap="none" dirty="0">
                <a:latin typeface="Arial Rounded MT Bold" panose="020F0704030504030204" pitchFamily="34" charset="0"/>
              </a:rPr>
              <a:t>le niveau </a:t>
            </a:r>
            <a:r>
              <a:rPr lang="fr-FR" sz="2000" b="1" u="sng" cap="none" dirty="0">
                <a:latin typeface="Arial Rounded MT Bold" panose="020F0704030504030204" pitchFamily="34" charset="0"/>
              </a:rPr>
              <a:t>B1+</a:t>
            </a:r>
            <a:r>
              <a:rPr lang="fr-FR" sz="2000" b="1" cap="none" dirty="0">
                <a:latin typeface="Arial Rounded MT Bold" panose="020F0704030504030204" pitchFamily="34" charset="0"/>
              </a:rPr>
              <a:t> </a:t>
            </a:r>
            <a:r>
              <a:rPr lang="fr-FR" sz="2000" cap="none" dirty="0">
                <a:latin typeface="Arial Rounded MT Bold" panose="020F0704030504030204" pitchFamily="34" charset="0"/>
              </a:rPr>
              <a:t>(«utilisateur indépendant de niveau seuil avancé») pour la </a:t>
            </a:r>
            <a:r>
              <a:rPr lang="fr-FR" sz="2000" b="1" cap="none" dirty="0">
                <a:latin typeface="Arial Rounded MT Bold" panose="020F0704030504030204" pitchFamily="34" charset="0"/>
              </a:rPr>
              <a:t>LV-A</a:t>
            </a:r>
            <a:r>
              <a:rPr lang="fr-FR" sz="2000" cap="none" dirty="0">
                <a:latin typeface="Arial Rounded MT Bold" panose="020F0704030504030204" pitchFamily="34" charset="0"/>
              </a:rPr>
              <a:t>, dont l’étude a commencé à l’école élémentaire;</a:t>
            </a:r>
          </a:p>
          <a:p>
            <a:pPr marL="342900" indent="-342900" algn="just">
              <a:buClr>
                <a:schemeClr val="bg1"/>
              </a:buClr>
              <a:buFont typeface="Wingdings" panose="05000000000000000000" pitchFamily="2" charset="2"/>
              <a:buChar char="q"/>
            </a:pPr>
            <a:r>
              <a:rPr lang="fr-FR" sz="2000" b="1" cap="none" dirty="0">
                <a:latin typeface="Arial Rounded MT Bold" panose="020F0704030504030204" pitchFamily="34" charset="0"/>
              </a:rPr>
              <a:t>le niveau </a:t>
            </a:r>
            <a:r>
              <a:rPr lang="fr-FR" sz="2000" b="1" u="sng" cap="none" dirty="0">
                <a:latin typeface="Arial Rounded MT Bold" panose="020F0704030504030204" pitchFamily="34" charset="0"/>
              </a:rPr>
              <a:t>A2+</a:t>
            </a:r>
            <a:r>
              <a:rPr lang="fr-FR" sz="2000" b="1" cap="none" dirty="0">
                <a:latin typeface="Arial Rounded MT Bold" panose="020F0704030504030204" pitchFamily="34" charset="0"/>
              </a:rPr>
              <a:t> </a:t>
            </a:r>
            <a:r>
              <a:rPr lang="fr-FR" sz="2000" cap="none" dirty="0">
                <a:latin typeface="Arial Rounded MT Bold" panose="020F0704030504030204" pitchFamily="34" charset="0"/>
              </a:rPr>
              <a:t>(«utilisateur élémentaire de niveau supérieur») pour la </a:t>
            </a:r>
            <a:r>
              <a:rPr lang="fr-FR" sz="2000" b="1" cap="none" dirty="0">
                <a:latin typeface="Arial Rounded MT Bold" panose="020F0704030504030204" pitchFamily="34" charset="0"/>
              </a:rPr>
              <a:t>LV-B</a:t>
            </a:r>
            <a:r>
              <a:rPr lang="fr-FR" sz="2000" cap="none" dirty="0">
                <a:latin typeface="Arial Rounded MT Bold" panose="020F0704030504030204" pitchFamily="34" charset="0"/>
              </a:rPr>
              <a:t>, dont l’étude a commencé postérieurement à celle de la langue A.</a:t>
            </a:r>
          </a:p>
          <a:p>
            <a:pPr algn="just"/>
            <a:r>
              <a:rPr lang="fr-FR" cap="none" dirty="0">
                <a:latin typeface="Arial Rounded MT Bold" panose="020F0704030504030204" pitchFamily="34" charset="0"/>
              </a:rPr>
              <a:t>Ces niveaux attendus dans le cadre des épreuves du baccalauréat professionnel sont à distinguer des </a:t>
            </a:r>
            <a:r>
              <a:rPr lang="fr-FR" u="sng" cap="none" dirty="0">
                <a:latin typeface="Arial Rounded MT Bold" panose="020F0704030504030204" pitchFamily="34" charset="0"/>
              </a:rPr>
              <a:t>niveaux visés à la fin des études secondaires</a:t>
            </a:r>
            <a:r>
              <a:rPr lang="fr-FR" cap="none" dirty="0">
                <a:latin typeface="Arial Rounded MT Bold" panose="020F0704030504030204" pitchFamily="34" charset="0"/>
              </a:rPr>
              <a:t>, à savoir:</a:t>
            </a:r>
          </a:p>
          <a:p>
            <a:pPr marL="342900" indent="-342900" algn="just">
              <a:buClr>
                <a:schemeClr val="bg1"/>
              </a:buClr>
              <a:buFont typeface="Wingdings" panose="05000000000000000000" pitchFamily="2" charset="2"/>
              <a:buChar char="q"/>
            </a:pPr>
            <a:r>
              <a:rPr lang="fr-FR" b="1" cap="none" dirty="0">
                <a:latin typeface="Arial Rounded MT Bold" panose="020F0704030504030204" pitchFamily="34" charset="0"/>
              </a:rPr>
              <a:t>Le niveau B2 </a:t>
            </a:r>
            <a:r>
              <a:rPr lang="fr-FR" cap="none" dirty="0">
                <a:latin typeface="Arial Rounded MT Bold" panose="020F0704030504030204" pitchFamily="34" charset="0"/>
              </a:rPr>
              <a:t>(«utilisateur indépendant de niveau avancé»)pour la langue vivante A;</a:t>
            </a:r>
          </a:p>
          <a:p>
            <a:pPr marL="342900" indent="-342900" algn="just">
              <a:buClr>
                <a:schemeClr val="bg1"/>
              </a:buClr>
              <a:buFont typeface="Wingdings" panose="05000000000000000000" pitchFamily="2" charset="2"/>
              <a:buChar char="q"/>
            </a:pPr>
            <a:r>
              <a:rPr lang="fr-FR" b="1" cap="none" dirty="0">
                <a:latin typeface="Arial Rounded MT Bold" panose="020F0704030504030204" pitchFamily="34" charset="0"/>
              </a:rPr>
              <a:t>Le niveau B1 </a:t>
            </a:r>
            <a:r>
              <a:rPr lang="fr-FR" cap="none" dirty="0">
                <a:latin typeface="Arial Rounded MT Bold" panose="020F0704030504030204" pitchFamily="34" charset="0"/>
              </a:rPr>
              <a:t>(«utilisateur indépendant de niveau seuil») pour la langue vivante B</a:t>
            </a:r>
          </a:p>
        </p:txBody>
      </p:sp>
    </p:spTree>
    <p:extLst>
      <p:ext uri="{BB962C8B-B14F-4D97-AF65-F5344CB8AC3E}">
        <p14:creationId xmlns:p14="http://schemas.microsoft.com/office/powerpoint/2010/main" val="41619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708837" y="786809"/>
            <a:ext cx="10848753" cy="5284382"/>
          </a:xfrm>
        </p:spPr>
        <p:txBody>
          <a:bodyPr rtlCol="0">
            <a:normAutofit lnSpcReduction="10000"/>
          </a:bodyPr>
          <a:lstStyle/>
          <a:p>
            <a:pPr algn="just"/>
            <a:r>
              <a:rPr lang="fr-FR" sz="1900" b="1" u="sng" cap="none" dirty="0">
                <a:latin typeface="Arial Rounded MT Bold" panose="020F0704030504030204" pitchFamily="34" charset="0"/>
              </a:rPr>
              <a:t>Le CECRL pour entraîner/situer/évaluer/ certifier les élève</a:t>
            </a:r>
            <a:r>
              <a:rPr lang="fr-FR" sz="1900" u="sng" cap="none" dirty="0">
                <a:latin typeface="Arial Rounded MT Bold" panose="020F0704030504030204" pitchFamily="34" charset="0"/>
              </a:rPr>
              <a:t>s</a:t>
            </a:r>
          </a:p>
          <a:p>
            <a:pPr algn="just"/>
            <a:r>
              <a:rPr lang="fr-FR" sz="1900" cap="none" dirty="0">
                <a:latin typeface="Arial Rounded MT Bold" panose="020F0704030504030204" pitchFamily="34" charset="0"/>
              </a:rPr>
              <a:t>La référence continue aux niveaux du CECRL, tout au long de la formation et jusqu’aux épreuves d’examen, suppose que les professeurs de langue vivante aient une </a:t>
            </a:r>
            <a:r>
              <a:rPr lang="fr-FR" sz="1900" b="1" cap="none" dirty="0">
                <a:latin typeface="Arial Rounded MT Bold" panose="020F0704030504030204" pitchFamily="34" charset="0"/>
              </a:rPr>
              <a:t>connaissance fine et une parfaite maîtrise opératoire de ces descripteurs</a:t>
            </a:r>
            <a:r>
              <a:rPr lang="fr-FR" sz="1900" cap="none" dirty="0">
                <a:latin typeface="Arial Rounded MT Bold" panose="020F0704030504030204" pitchFamily="34" charset="0"/>
              </a:rPr>
              <a:t>.</a:t>
            </a:r>
          </a:p>
          <a:p>
            <a:pPr algn="just"/>
            <a:r>
              <a:rPr lang="fr-FR" sz="1900" cap="none" dirty="0">
                <a:latin typeface="Arial Rounded MT Bold" panose="020F0704030504030204" pitchFamily="34" charset="0"/>
              </a:rPr>
              <a:t>Grâce à cette référence aux descripteurs du CECRL, le professeur:</a:t>
            </a:r>
          </a:p>
          <a:p>
            <a:pPr marL="285750" indent="-285750" algn="just">
              <a:buClr>
                <a:schemeClr val="bg1"/>
              </a:buClr>
              <a:buFont typeface="Wingdings" panose="05000000000000000000" pitchFamily="2" charset="2"/>
              <a:buChar char="q"/>
            </a:pPr>
            <a:r>
              <a:rPr lang="fr-FR" sz="1900" cap="none" dirty="0">
                <a:latin typeface="Arial Rounded MT Bold" panose="020F0704030504030204" pitchFamily="34" charset="0"/>
              </a:rPr>
              <a:t>détermine le profil linguistique de chaque élève;</a:t>
            </a:r>
          </a:p>
          <a:p>
            <a:pPr marL="285750" indent="-285750" algn="just">
              <a:buClr>
                <a:schemeClr val="bg1"/>
              </a:buClr>
              <a:buFont typeface="Wingdings" panose="05000000000000000000" pitchFamily="2" charset="2"/>
              <a:buChar char="q"/>
            </a:pPr>
            <a:r>
              <a:rPr lang="fr-FR" sz="1900" cap="none" dirty="0">
                <a:latin typeface="Arial Rounded MT Bold" panose="020F0704030504030204" pitchFamily="34" charset="0"/>
              </a:rPr>
              <a:t>mesure son degré de maîtrise des savoir-faire et d’acquisition des compétences;</a:t>
            </a:r>
          </a:p>
          <a:p>
            <a:pPr marL="285750" indent="-285750" algn="just">
              <a:buClr>
                <a:schemeClr val="bg1"/>
              </a:buClr>
              <a:buFont typeface="Wingdings" panose="05000000000000000000" pitchFamily="2" charset="2"/>
              <a:buChar char="q"/>
            </a:pPr>
            <a:r>
              <a:rPr lang="fr-FR" sz="1900" cap="none" dirty="0">
                <a:latin typeface="Arial Rounded MT Bold" panose="020F0704030504030204" pitchFamily="34" charset="0"/>
              </a:rPr>
              <a:t>évalue ses progrès individuels et repère ses besoins.</a:t>
            </a:r>
          </a:p>
          <a:p>
            <a:pPr algn="just"/>
            <a:r>
              <a:rPr lang="fr-FR" sz="1900" cap="none" dirty="0">
                <a:latin typeface="Arial Rounded MT Bold" panose="020F0704030504030204" pitchFamily="34" charset="0"/>
              </a:rPr>
              <a:t>La pratique de toutes les activités langagières est indispensable à l’acquisition des outils de la langue(vocabulaire, grammaire, syntaxe, prononciation): la priorité doit certes être donnée aux activités de compréhension et d’expression orales mais les activités de compréhension et d’expression écrites ne doivent pas être négligées.</a:t>
            </a:r>
          </a:p>
          <a:p>
            <a:pPr algn="just"/>
            <a:r>
              <a:rPr lang="fr-FR" sz="1900" b="1" u="sng" cap="none" dirty="0">
                <a:latin typeface="Arial Rounded MT Bold" panose="020F0704030504030204" pitchFamily="34" charset="0"/>
              </a:rPr>
              <a:t>Dans les activités d’apprentissage et d’entraînement qui combinent l’oral et l’écrit, l’étude du rapport entre mots écrits et mots prononcés (à savoir le lien et les éventuelles distances entre phonie et graphie) constitue une étape indispensable vers une meilleure maîtrise de la langue</a:t>
            </a:r>
            <a:r>
              <a:rPr lang="fr-FR" b="1" u="sng" cap="none" dirty="0">
                <a:latin typeface="Arial Rounded MT Bold" panose="020F0704030504030204" pitchFamily="34" charset="0"/>
              </a:rPr>
              <a:t>.</a:t>
            </a:r>
          </a:p>
        </p:txBody>
      </p:sp>
    </p:spTree>
    <p:extLst>
      <p:ext uri="{BB962C8B-B14F-4D97-AF65-F5344CB8AC3E}">
        <p14:creationId xmlns:p14="http://schemas.microsoft.com/office/powerpoint/2010/main" val="1937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B41E-FC51-4047-9C2D-7FA6782DAFEB}"/>
              </a:ext>
            </a:extLst>
          </p:cNvPr>
          <p:cNvSpPr>
            <a:spLocks noGrp="1"/>
          </p:cNvSpPr>
          <p:nvPr>
            <p:ph type="ctrTitle"/>
          </p:nvPr>
        </p:nvSpPr>
        <p:spPr>
          <a:xfrm>
            <a:off x="829340" y="786809"/>
            <a:ext cx="10653823" cy="659219"/>
          </a:xfrm>
        </p:spPr>
        <p:txBody>
          <a:bodyPr rtlCol="0"/>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latin typeface="Arial Rounded MT Bold" panose="020F0704030504030204" pitchFamily="34" charset="0"/>
              </a:rPr>
            </a:br>
            <a:br>
              <a:rPr lang="fr-FR" sz="3000" b="1" dirty="0">
                <a:latin typeface="Arial Rounded MT Bold" panose="020F0704030504030204" pitchFamily="34" charset="0"/>
              </a:rPr>
            </a:br>
            <a:endParaRPr lang="fr-FR" sz="3000" dirty="0">
              <a:solidFill>
                <a:schemeClr val="bg1"/>
              </a:solidFill>
              <a:latin typeface="Arial Rounded MT Bold" panose="020F0704030504030204" pitchFamily="34" charset="0"/>
            </a:endParaRPr>
          </a:p>
        </p:txBody>
      </p:sp>
      <p:sp>
        <p:nvSpPr>
          <p:cNvPr id="3" name="Sous-titre 2">
            <a:extLst>
              <a:ext uri="{FF2B5EF4-FFF2-40B4-BE49-F238E27FC236}">
                <a16:creationId xmlns:a16="http://schemas.microsoft.com/office/drawing/2014/main" id="{252E989F-747B-4007-9C7A-A35E8B662A7B}"/>
              </a:ext>
            </a:extLst>
          </p:cNvPr>
          <p:cNvSpPr>
            <a:spLocks noGrp="1"/>
          </p:cNvSpPr>
          <p:nvPr>
            <p:ph type="subTitle" idx="1"/>
          </p:nvPr>
        </p:nvSpPr>
        <p:spPr>
          <a:xfrm>
            <a:off x="520995" y="606056"/>
            <a:ext cx="11283078" cy="5763571"/>
          </a:xfrm>
        </p:spPr>
        <p:txBody>
          <a:bodyPr rtlCol="0">
            <a:noAutofit/>
          </a:bodyPr>
          <a:lstStyle/>
          <a:p>
            <a:pPr algn="just"/>
            <a:r>
              <a:rPr lang="fr-FR" sz="1900" b="1" u="sng" cap="none" dirty="0">
                <a:latin typeface="Arial Rounded MT Bold" panose="020F0704030504030204" pitchFamily="34" charset="0"/>
              </a:rPr>
              <a:t>Des ressources authentiques pour deux contextes d’expression et de communication</a:t>
            </a:r>
          </a:p>
          <a:p>
            <a:pPr algn="just"/>
            <a:r>
              <a:rPr lang="fr-FR" sz="1900" cap="none" dirty="0">
                <a:latin typeface="Arial Rounded MT Bold" panose="020F0704030504030204" pitchFamily="34" charset="0"/>
              </a:rPr>
              <a:t>Les activités effectuées dans la langue vivante pratiquée exigent une mise en situation cohérente et réfléchie en ce qui concerne le choix des documents destinés à </a:t>
            </a:r>
            <a:r>
              <a:rPr lang="fr-FR" sz="1900" b="1" cap="none" dirty="0">
                <a:latin typeface="Arial Rounded MT Bold" panose="020F0704030504030204" pitchFamily="34" charset="0"/>
              </a:rPr>
              <a:t>contextualiser la tâche à accomplir ou le projet à réaliser. </a:t>
            </a:r>
            <a:r>
              <a:rPr lang="fr-FR" sz="1900" cap="none" dirty="0">
                <a:latin typeface="Arial Rounded MT Bold" panose="020F0704030504030204" pitchFamily="34" charset="0"/>
              </a:rPr>
              <a:t>Ayant pour fonction de créer un effet de réel et d’immersion, ces documents textuels, iconographiques, sonores ou audiovisuels, </a:t>
            </a:r>
            <a:r>
              <a:rPr lang="fr-FR" sz="1900" b="1" cap="none" dirty="0">
                <a:latin typeface="Arial Rounded MT Bold" panose="020F0704030504030204" pitchFamily="34" charset="0"/>
              </a:rPr>
              <a:t>sont nécessairement authentiques</a:t>
            </a:r>
            <a:r>
              <a:rPr lang="fr-FR" sz="1900" cap="none" dirty="0">
                <a:latin typeface="Arial Rounded MT Bold" panose="020F0704030504030204" pitchFamily="34" charset="0"/>
              </a:rPr>
              <a:t>, variés et richement représentatifs de la réalité quotidienne, sociale, économique, professionnelle, culturelle, etc. du ou des pays dont on étudie la langue.</a:t>
            </a:r>
          </a:p>
          <a:p>
            <a:pPr algn="just"/>
            <a:r>
              <a:rPr lang="fr-FR" sz="1900" cap="none" dirty="0">
                <a:latin typeface="Arial Rounded MT Bold" panose="020F0704030504030204" pitchFamily="34" charset="0"/>
              </a:rPr>
              <a:t>C’est à travers leur exposition et grâce à leur étude que les élèves découvrent et s’approprient les repères culturels pour comprendre leurs interlocuteurs étrangers, dans des échanges sensibles à leurs codes et respectueux de leurs valeurs. Cet ancrage culturel s’impose dans les des deux contextes d’expression et de communication que l’enseignement de langue vivante doit viser et recréer:</a:t>
            </a:r>
          </a:p>
          <a:p>
            <a:pPr marL="285750" indent="-285750" algn="just">
              <a:buClr>
                <a:schemeClr val="bg1"/>
              </a:buClr>
              <a:buFont typeface="Wingdings" panose="05000000000000000000" pitchFamily="2" charset="2"/>
              <a:buChar char="q"/>
            </a:pPr>
            <a:r>
              <a:rPr lang="fr-FR" sz="1900" cap="none" dirty="0">
                <a:latin typeface="Arial Rounded MT Bold" panose="020F0704030504030204" pitchFamily="34" charset="0"/>
              </a:rPr>
              <a:t>le contexte et les situations de la vie quotidienne, personnelle, sociale et civique;</a:t>
            </a:r>
          </a:p>
          <a:p>
            <a:pPr marL="285750" indent="-285750" algn="just">
              <a:buClr>
                <a:schemeClr val="bg1"/>
              </a:buClr>
              <a:buFont typeface="Wingdings" panose="05000000000000000000" pitchFamily="2" charset="2"/>
              <a:buChar char="q"/>
            </a:pPr>
            <a:r>
              <a:rPr lang="fr-FR" sz="1900" cap="none" dirty="0">
                <a:latin typeface="Arial Rounded MT Bold" panose="020F0704030504030204" pitchFamily="34" charset="0"/>
              </a:rPr>
              <a:t>le contexte et les situations de la vie professionnelle.</a:t>
            </a:r>
          </a:p>
          <a:p>
            <a:pPr algn="just">
              <a:buClr>
                <a:schemeClr val="bg1"/>
              </a:buClr>
            </a:pPr>
            <a:r>
              <a:rPr lang="fr-FR" sz="1900" cap="none" dirty="0">
                <a:latin typeface="Arial Rounded MT Bold" panose="020F0704030504030204" pitchFamily="34" charset="0"/>
              </a:rPr>
              <a:t>Au sein de ces pratiques de travail en équipe, les activités de médiation linguistique ─ présenter, exposer, expliquer, expliciter, rendre compte, résumer, reformuler, traduire, etc.─ ont toute leur utilité et prennent tout leur sens (à la fin du programme)</a:t>
            </a:r>
          </a:p>
        </p:txBody>
      </p:sp>
    </p:spTree>
    <p:extLst>
      <p:ext uri="{BB962C8B-B14F-4D97-AF65-F5344CB8AC3E}">
        <p14:creationId xmlns:p14="http://schemas.microsoft.com/office/powerpoint/2010/main" val="27641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10;">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407_TF66741836" id="{CA1EE957-9F12-49C2-A4F3-A901D24A328C}" vid="{502DA16D-E1BB-4631-940B-8E8C353062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A1C8E2-513F-4C9C-99C7-9AE0E7429B06}">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b0879af-3eba-417a-a55a-ffe6dcd6ca77"/>
    <ds:schemaRef ds:uri="6dc4bcd6-49db-4c07-9060-8acfc67cef9f"/>
    <ds:schemaRef ds:uri="http://purl.org/dc/term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3650</Words>
  <Application>Microsoft Office PowerPoint</Application>
  <PresentationFormat>Grand écran</PresentationFormat>
  <Paragraphs>274</Paragraphs>
  <Slides>28</Slides>
  <Notes>27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Arial Rounded MT Bold</vt:lpstr>
      <vt:lpstr>Calibri</vt:lpstr>
      <vt:lpstr>Century Gothic</vt:lpstr>
      <vt:lpstr>Wingdings</vt:lpstr>
      <vt:lpstr>Wingdings 3</vt:lpstr>
      <vt:lpstr>Salle d’Ions
</vt:lpstr>
      <vt:lpstr>          #TVP rentrée 2019: Formation disciplinaire anglais en LP   Formation pour entraîner et évaluer les élèves de bac pro à la compétence de réception orale du niveau pré-A1 à B1+ </vt:lpstr>
      <vt:lpstr>           </vt:lpstr>
      <vt:lpstr>Déroulement de la journée: 9:15 10:15-10:30: pause 11:45: déjeuner   13:15 15:15-15:30: pause 16:30 ou 16:00 (sans pause) </vt:lpstr>
      <vt:lpstr>           </vt:lpstr>
      <vt:lpstr>           </vt:lpstr>
      <vt:lpstr>           </vt:lpstr>
      <vt:lpstr>           </vt:lpstr>
      <vt:lpstr>           </vt:lpstr>
      <vt:lpstr>           </vt:lpstr>
      <vt:lpstr>           </vt:lpstr>
      <vt:lpstr>           </vt:lpstr>
      <vt:lpstr>           </vt:lpstr>
      <vt:lpstr>           </vt:lpstr>
      <vt:lpstr>           </vt:lpstr>
      <vt:lpstr>Présentation PowerPoint</vt:lpstr>
      <vt:lpstr>           </vt:lpstr>
      <vt:lpstr>           </vt:lpstr>
      <vt:lpstr>           </vt:lpstr>
      <vt:lpstr>Les descripteurs des compétence de réception (écrite et orale)</vt:lpstr>
      <vt:lpstr>Les descripteurs des compétence de réception (écrite et orale)</vt:lpstr>
      <vt:lpstr>           </vt:lpstr>
      <vt:lpstr>           </vt:lpstr>
      <vt:lpstr>           </vt:lpstr>
      <vt:lpstr>           </vt:lpstr>
      <vt:lpstr>           </vt:lpstr>
      <vt:lpstr>           </vt:lpstr>
      <vt:lpstr>           </vt:lpstr>
      <vt:lpstr>Un outil pour positionner les élèves et accompagner les parcours individuels :  Atelier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2019-08-19T11:26:22Z</dcterms:created>
  <dcterms:modified xsi:type="dcterms:W3CDTF">2020-01-11T16:39:42Z</dcterms:modified>
</cp:coreProperties>
</file>