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71" r:id="rId13"/>
    <p:sldId id="274" r:id="rId14"/>
    <p:sldId id="267" r:id="rId15"/>
    <p:sldId id="275" r:id="rId16"/>
    <p:sldId id="269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haramon-hill" initials="a" lastIdx="9" clrIdx="0">
    <p:extLst>
      <p:ext uri="{19B8F6BF-5375-455C-9EA6-DF929625EA0E}">
        <p15:presenceInfo xmlns:p15="http://schemas.microsoft.com/office/powerpoint/2012/main" userId="acharamon-hi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06T16:46:10.471" idx="1">
    <p:pos x="5326" y="298"/>
    <p:text>Je mettrais "puns" plutôt dans procédés que dans "issues"</p:text>
    <p:extLst>
      <p:ext uri="{C676402C-5697-4E1C-873F-D02D1690AC5C}">
        <p15:threadingInfo xmlns:p15="http://schemas.microsoft.com/office/powerpoint/2012/main" timeZoneBias="-120"/>
      </p:ext>
    </p:extLst>
  </p:cm>
  <p:cm authorId="1" dt="2019-06-06T16:46:48.181" idx="2">
    <p:pos x="5445" y="87"/>
    <p:text>Earnest était un mot de code pour homosexuel au 19e.</p:text>
    <p:extLst>
      <p:ext uri="{C676402C-5697-4E1C-873F-D02D1690AC5C}">
        <p15:threadingInfo xmlns:p15="http://schemas.microsoft.com/office/powerpoint/2012/main" timeZoneBias="-120"/>
      </p:ext>
    </p:extLst>
  </p:cm>
  <p:cm authorId="1" dt="2019-06-06T16:51:57.896" idx="3">
    <p:pos x="5184" y="76"/>
    <p:text>Inverser 2 1e points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06T16:52:56.719" idx="4">
    <p:pos x="10" y="10"/>
    <p:text>Je pense qu'il y a vraiment un travail à faire sur les citations (de la pièce et plus généralement)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7857-FEE8-4FA9-A617-755348D19CD7}" type="datetimeFigureOut">
              <a:rPr lang="fr-FR" smtClean="0"/>
              <a:pPr/>
              <a:t>13/07/2019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C605-BD39-42D3-8B33-C3BEB9F717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7857-FEE8-4FA9-A617-755348D19CD7}" type="datetimeFigureOut">
              <a:rPr lang="fr-FR" smtClean="0"/>
              <a:pPr/>
              <a:t>13/07/2019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C605-BD39-42D3-8B33-C3BEB9F717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7857-FEE8-4FA9-A617-755348D19CD7}" type="datetimeFigureOut">
              <a:rPr lang="fr-FR" smtClean="0"/>
              <a:pPr/>
              <a:t>13/07/2019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C605-BD39-42D3-8B33-C3BEB9F717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7857-FEE8-4FA9-A617-755348D19CD7}" type="datetimeFigureOut">
              <a:rPr lang="fr-FR" smtClean="0"/>
              <a:pPr/>
              <a:t>13/07/2019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C605-BD39-42D3-8B33-C3BEB9F717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7857-FEE8-4FA9-A617-755348D19CD7}" type="datetimeFigureOut">
              <a:rPr lang="fr-FR" smtClean="0"/>
              <a:pPr/>
              <a:t>13/07/2019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C605-BD39-42D3-8B33-C3BEB9F717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7857-FEE8-4FA9-A617-755348D19CD7}" type="datetimeFigureOut">
              <a:rPr lang="fr-FR" smtClean="0"/>
              <a:pPr/>
              <a:t>13/07/2019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C605-BD39-42D3-8B33-C3BEB9F717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7857-FEE8-4FA9-A617-755348D19CD7}" type="datetimeFigureOut">
              <a:rPr lang="fr-FR" smtClean="0"/>
              <a:pPr/>
              <a:t>13/07/2019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C605-BD39-42D3-8B33-C3BEB9F717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7857-FEE8-4FA9-A617-755348D19CD7}" type="datetimeFigureOut">
              <a:rPr lang="fr-FR" smtClean="0"/>
              <a:pPr/>
              <a:t>13/07/2019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C605-BD39-42D3-8B33-C3BEB9F717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7857-FEE8-4FA9-A617-755348D19CD7}" type="datetimeFigureOut">
              <a:rPr lang="fr-FR" smtClean="0"/>
              <a:pPr/>
              <a:t>13/07/2019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C605-BD39-42D3-8B33-C3BEB9F717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7857-FEE8-4FA9-A617-755348D19CD7}" type="datetimeFigureOut">
              <a:rPr lang="fr-FR" smtClean="0"/>
              <a:pPr/>
              <a:t>13/07/2019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C605-BD39-42D3-8B33-C3BEB9F717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7857-FEE8-4FA9-A617-755348D19CD7}" type="datetimeFigureOut">
              <a:rPr lang="fr-FR" smtClean="0"/>
              <a:pPr/>
              <a:t>13/07/2019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C605-BD39-42D3-8B33-C3BEB9F717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C7857-FEE8-4FA9-A617-755348D19CD7}" type="datetimeFigureOut">
              <a:rPr lang="fr-FR" smtClean="0"/>
              <a:pPr/>
              <a:t>13/07/2019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1C605-BD39-42D3-8B33-C3BEB9F717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Mon%20dossier\Downloads\play%20wilde.mp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Mon%20dossier\Downloads\trailer%20wilde%201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440159"/>
          </a:xfrm>
        </p:spPr>
        <p:txBody>
          <a:bodyPr/>
          <a:lstStyle/>
          <a:p>
            <a:r>
              <a:rPr lang="fr-FR" b="1" dirty="0"/>
              <a:t>Pistes de travail possibles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2808312"/>
          </a:xfrm>
        </p:spPr>
        <p:txBody>
          <a:bodyPr>
            <a:noAutofit/>
          </a:bodyPr>
          <a:lstStyle/>
          <a:p>
            <a:r>
              <a:rPr lang="fr-FR" sz="5400" u="sng" dirty="0">
                <a:solidFill>
                  <a:schemeClr val="tx1"/>
                </a:solidFill>
              </a:rPr>
              <a:t>The Importance of Being Earnest </a:t>
            </a:r>
          </a:p>
          <a:p>
            <a:r>
              <a:rPr lang="fr-FR" sz="5400" dirty="0">
                <a:solidFill>
                  <a:schemeClr val="tx1"/>
                </a:solidFill>
              </a:rPr>
              <a:t>by Oscar Wilde</a:t>
            </a:r>
          </a:p>
          <a:p>
            <a:endParaRPr lang="fr-FR" sz="5400" dirty="0">
              <a:solidFill>
                <a:schemeClr val="tx1"/>
              </a:solidFill>
            </a:endParaRPr>
          </a:p>
        </p:txBody>
      </p:sp>
      <p:pic>
        <p:nvPicPr>
          <p:cNvPr id="4" name="Image 3" descr="litera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509119"/>
            <a:ext cx="4032448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wilde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836712"/>
            <a:ext cx="7488832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 err="1">
                <a:latin typeface="Blackadder ITC" pitchFamily="82" charset="0"/>
              </a:rPr>
              <a:t>Other</a:t>
            </a:r>
            <a:r>
              <a:rPr lang="fr-FR" sz="6000" b="1" dirty="0">
                <a:latin typeface="Blackadder ITC" pitchFamily="82" charset="0"/>
              </a:rPr>
              <a:t> </a:t>
            </a:r>
            <a:r>
              <a:rPr lang="fr-FR" sz="6000" b="1" dirty="0" err="1">
                <a:latin typeface="Blackadder ITC" pitchFamily="82" charset="0"/>
              </a:rPr>
              <a:t>Victorian</a:t>
            </a:r>
            <a:r>
              <a:rPr lang="fr-FR" sz="6000" b="1" dirty="0">
                <a:latin typeface="Blackadder ITC" pitchFamily="82" charset="0"/>
              </a:rPr>
              <a:t> </a:t>
            </a:r>
            <a:r>
              <a:rPr lang="fr-FR" sz="6000" b="1" dirty="0" err="1">
                <a:latin typeface="Blackadder ITC" pitchFamily="82" charset="0"/>
              </a:rPr>
              <a:t>authors</a:t>
            </a:r>
            <a:endParaRPr lang="fr-FR" sz="6000" b="1" dirty="0">
              <a:latin typeface="Blackadder ITC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556792"/>
            <a:ext cx="8640960" cy="48245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fr-FR" sz="2800" dirty="0"/>
              <a:t> </a:t>
            </a:r>
            <a:r>
              <a:rPr lang="fr-FR" sz="2800" dirty="0" err="1"/>
              <a:t>Discovering</a:t>
            </a:r>
            <a:r>
              <a:rPr lang="fr-FR" sz="2800" dirty="0"/>
              <a:t> and </a:t>
            </a:r>
            <a:r>
              <a:rPr lang="fr-FR" sz="2800" dirty="0" err="1"/>
              <a:t>presenting</a:t>
            </a:r>
            <a:r>
              <a:rPr lang="fr-FR" sz="2800" dirty="0"/>
              <a:t> </a:t>
            </a:r>
            <a:r>
              <a:rPr lang="fr-FR" sz="2800" dirty="0" err="1"/>
              <a:t>other</a:t>
            </a:r>
            <a:r>
              <a:rPr lang="fr-FR" sz="2800" dirty="0"/>
              <a:t> </a:t>
            </a:r>
            <a:r>
              <a:rPr lang="fr-FR" sz="2800" dirty="0" err="1"/>
              <a:t>Victorian</a:t>
            </a:r>
            <a:r>
              <a:rPr lang="fr-FR" sz="2800" dirty="0"/>
              <a:t> </a:t>
            </a:r>
            <a:r>
              <a:rPr lang="fr-FR" sz="2800" dirty="0" err="1"/>
              <a:t>authors</a:t>
            </a:r>
            <a:r>
              <a:rPr lang="fr-FR" sz="2800" dirty="0"/>
              <a:t> like the </a:t>
            </a:r>
            <a:r>
              <a:rPr lang="fr-FR" sz="2800" b="1" dirty="0" err="1"/>
              <a:t>novelists</a:t>
            </a:r>
            <a:r>
              <a:rPr lang="fr-FR" sz="2800" dirty="0"/>
              <a:t>, Charles Dickens, Lewis Caroll, </a:t>
            </a:r>
          </a:p>
          <a:p>
            <a:pPr algn="ctr"/>
            <a:r>
              <a:rPr lang="fr-FR" sz="2800" dirty="0"/>
              <a:t>George Eliot and Thomas Hardy, </a:t>
            </a:r>
          </a:p>
          <a:p>
            <a:pPr algn="ctr"/>
            <a:r>
              <a:rPr lang="fr-FR" sz="2800" dirty="0"/>
              <a:t>or </a:t>
            </a:r>
            <a:r>
              <a:rPr lang="fr-FR" sz="2800" b="1" dirty="0" err="1"/>
              <a:t>poets</a:t>
            </a:r>
            <a:r>
              <a:rPr lang="fr-FR" sz="2800" dirty="0"/>
              <a:t> like Robert Browning, Alfred Tennyson, </a:t>
            </a:r>
          </a:p>
          <a:p>
            <a:pPr algn="ctr">
              <a:buFont typeface="Wingdings" pitchFamily="2" charset="2"/>
              <a:buChar char="v"/>
            </a:pPr>
            <a:r>
              <a:rPr lang="fr-FR" sz="2800" dirty="0"/>
              <a:t> </a:t>
            </a:r>
            <a:r>
              <a:rPr lang="fr-FR" sz="2800" dirty="0" err="1"/>
              <a:t>Talking</a:t>
            </a:r>
            <a:r>
              <a:rPr lang="fr-FR" sz="2800" dirty="0"/>
              <a:t> about </a:t>
            </a:r>
            <a:r>
              <a:rPr lang="fr-FR" sz="2800" dirty="0" err="1"/>
              <a:t>other</a:t>
            </a:r>
            <a:r>
              <a:rPr lang="fr-FR" sz="2800" dirty="0"/>
              <a:t> </a:t>
            </a:r>
            <a:r>
              <a:rPr lang="fr-FR" sz="2800" dirty="0" err="1"/>
              <a:t>plays</a:t>
            </a:r>
            <a:r>
              <a:rPr lang="fr-FR" sz="2800" dirty="0"/>
              <a:t>, </a:t>
            </a:r>
            <a:r>
              <a:rPr lang="fr-FR" sz="2800" b="1" dirty="0"/>
              <a:t>George</a:t>
            </a:r>
            <a:r>
              <a:rPr lang="fr-FR" sz="2800" dirty="0"/>
              <a:t> </a:t>
            </a:r>
            <a:r>
              <a:rPr lang="fr-FR" sz="2800" b="1" dirty="0"/>
              <a:t>Bernard </a:t>
            </a:r>
            <a:r>
              <a:rPr lang="fr-FR" sz="2800" b="1" dirty="0" err="1"/>
              <a:t>Shaw’s</a:t>
            </a:r>
            <a:r>
              <a:rPr lang="fr-FR" sz="2800" b="1" dirty="0"/>
              <a:t> </a:t>
            </a:r>
            <a:r>
              <a:rPr lang="fr-FR" sz="2800" b="1" dirty="0" err="1"/>
              <a:t>plays</a:t>
            </a:r>
            <a:r>
              <a:rPr lang="fr-FR" sz="2800" b="1" dirty="0"/>
              <a:t>, </a:t>
            </a:r>
            <a:r>
              <a:rPr lang="fr-FR" sz="2800" dirty="0"/>
              <a:t>for </a:t>
            </a:r>
            <a:r>
              <a:rPr lang="fr-FR" sz="2800" dirty="0" err="1"/>
              <a:t>example</a:t>
            </a:r>
            <a:r>
              <a:rPr lang="fr-FR" sz="2800" dirty="0"/>
              <a:t>! </a:t>
            </a:r>
          </a:p>
          <a:p>
            <a:pPr algn="ctr">
              <a:buFont typeface="Wingdings" pitchFamily="2" charset="2"/>
              <a:buChar char="v"/>
            </a:pPr>
            <a:r>
              <a:rPr lang="fr-FR" sz="2800" dirty="0"/>
              <a:t>Let us not </a:t>
            </a:r>
            <a:r>
              <a:rPr lang="fr-FR" sz="2800" dirty="0" err="1"/>
              <a:t>forget</a:t>
            </a:r>
            <a:r>
              <a:rPr lang="fr-FR" sz="2800" dirty="0"/>
              <a:t> </a:t>
            </a:r>
            <a:r>
              <a:rPr lang="fr-FR" sz="2800" u="sng" dirty="0"/>
              <a:t>The Happy Prince </a:t>
            </a:r>
          </a:p>
          <a:p>
            <a:pPr algn="ctr"/>
            <a:r>
              <a:rPr lang="fr-FR" sz="2800" dirty="0"/>
              <a:t>and </a:t>
            </a:r>
            <a:r>
              <a:rPr lang="fr-FR" sz="2800" u="sng" dirty="0"/>
              <a:t>The Picture of Dorian Gray </a:t>
            </a:r>
            <a:r>
              <a:rPr lang="fr-FR" sz="2800" dirty="0"/>
              <a:t>by </a:t>
            </a:r>
            <a:r>
              <a:rPr lang="fr-FR" sz="2800" b="1" dirty="0">
                <a:latin typeface="Vivaldi" pitchFamily="66" charset="0"/>
              </a:rPr>
              <a:t>Oscar Wilde.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Extract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play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lay wild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412776"/>
            <a:ext cx="6984776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3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b="1" u="sng" dirty="0" err="1"/>
              <a:t>Working</a:t>
            </a:r>
            <a:r>
              <a:rPr lang="fr-FR" b="1" u="sng" dirty="0"/>
              <a:t> on a </a:t>
            </a:r>
            <a:r>
              <a:rPr lang="fr-FR" b="1" u="sng" dirty="0" err="1"/>
              <a:t>scene</a:t>
            </a:r>
            <a:endParaRPr lang="fr-FR" b="1" u="sng" dirty="0"/>
          </a:p>
        </p:txBody>
      </p:sp>
      <p:sp>
        <p:nvSpPr>
          <p:cNvPr id="3" name="Rectangle 2"/>
          <p:cNvSpPr/>
          <p:nvPr/>
        </p:nvSpPr>
        <p:spPr>
          <a:xfrm>
            <a:off x="539552" y="1124744"/>
            <a:ext cx="8136904" cy="43204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Asking</a:t>
            </a:r>
            <a:r>
              <a:rPr lang="fr-FR" sz="2400" b="1" dirty="0">
                <a:solidFill>
                  <a:schemeClr val="tx1"/>
                </a:solidFill>
              </a:rPr>
              <a:t> the </a:t>
            </a:r>
            <a:r>
              <a:rPr lang="fr-FR" sz="2400" b="1" dirty="0" err="1">
                <a:solidFill>
                  <a:schemeClr val="tx1"/>
                </a:solidFill>
              </a:rPr>
              <a:t>students</a:t>
            </a:r>
            <a:r>
              <a:rPr lang="fr-FR" sz="2400" b="1" dirty="0">
                <a:solidFill>
                  <a:schemeClr val="tx1"/>
                </a:solidFill>
              </a:rPr>
              <a:t> how </a:t>
            </a:r>
            <a:r>
              <a:rPr lang="fr-FR" sz="2400" b="1" dirty="0" err="1">
                <a:solidFill>
                  <a:schemeClr val="tx1"/>
                </a:solidFill>
              </a:rPr>
              <a:t>they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could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perform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it</a:t>
            </a:r>
            <a:r>
              <a:rPr lang="fr-FR" sz="2400" b="1" dirty="0">
                <a:solidFill>
                  <a:schemeClr val="tx1"/>
                </a:solidFill>
              </a:rPr>
              <a:t> and </a:t>
            </a:r>
            <a:r>
              <a:rPr lang="fr-FR" sz="2400" b="1" dirty="0" err="1">
                <a:solidFill>
                  <a:schemeClr val="tx1"/>
                </a:solidFill>
              </a:rPr>
              <a:t>then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watching</a:t>
            </a:r>
            <a:r>
              <a:rPr lang="fr-FR" sz="2400" b="1" dirty="0">
                <a:solidFill>
                  <a:schemeClr val="tx1"/>
                </a:solidFill>
              </a:rPr>
              <a:t> the </a:t>
            </a:r>
            <a:r>
              <a:rPr lang="fr-FR" sz="2400" b="1" dirty="0" err="1">
                <a:solidFill>
                  <a:schemeClr val="tx1"/>
                </a:solidFill>
              </a:rPr>
              <a:t>same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extract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from</a:t>
            </a:r>
            <a:r>
              <a:rPr lang="fr-FR" sz="2400" b="1" dirty="0">
                <a:solidFill>
                  <a:schemeClr val="tx1"/>
                </a:solidFill>
              </a:rPr>
              <a:t> the </a:t>
            </a:r>
            <a:r>
              <a:rPr lang="fr-FR" sz="2400" b="1" dirty="0" err="1">
                <a:solidFill>
                  <a:schemeClr val="tx1"/>
                </a:solidFill>
              </a:rPr>
              <a:t>play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directed</a:t>
            </a:r>
            <a:r>
              <a:rPr lang="fr-FR" sz="2400" b="1" dirty="0">
                <a:solidFill>
                  <a:schemeClr val="tx1"/>
                </a:solidFill>
              </a:rPr>
              <a:t> by Stephen </a:t>
            </a:r>
            <a:r>
              <a:rPr lang="fr-FR" sz="2400" b="1" dirty="0" err="1">
                <a:solidFill>
                  <a:schemeClr val="tx1"/>
                </a:solidFill>
              </a:rPr>
              <a:t>Wrentmore</a:t>
            </a:r>
            <a:r>
              <a:rPr lang="fr-FR" sz="2400" b="1" dirty="0">
                <a:solidFill>
                  <a:schemeClr val="tx1"/>
                </a:solidFill>
              </a:rPr>
              <a:t> (2013)</a:t>
            </a:r>
          </a:p>
          <a:p>
            <a:pPr algn="ctr"/>
            <a:r>
              <a:rPr lang="fr-FR" sz="2400" b="1" dirty="0"/>
              <a:t>OR / AND</a:t>
            </a:r>
          </a:p>
          <a:p>
            <a:pPr algn="ctr">
              <a:buFont typeface="Wingdings" pitchFamily="2" charset="2"/>
              <a:buChar char="v"/>
            </a:pPr>
            <a:r>
              <a:rPr lang="fr-FR" sz="2400" dirty="0"/>
              <a:t> </a:t>
            </a:r>
            <a:r>
              <a:rPr lang="fr-FR" sz="2400" dirty="0" err="1"/>
              <a:t>Discovering</a:t>
            </a:r>
            <a:r>
              <a:rPr lang="fr-FR" sz="2400" dirty="0"/>
              <a:t> </a:t>
            </a:r>
            <a:r>
              <a:rPr lang="fr-FR" sz="2400" b="1" dirty="0"/>
              <a:t>a new </a:t>
            </a:r>
            <a:r>
              <a:rPr lang="fr-FR" sz="2400" b="1" dirty="0" err="1"/>
              <a:t>staging</a:t>
            </a:r>
            <a:r>
              <a:rPr lang="fr-FR" sz="2400" b="1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b="1" dirty="0"/>
              <a:t>new </a:t>
            </a:r>
            <a:r>
              <a:rPr lang="fr-FR" sz="2400" b="1" dirty="0" err="1"/>
              <a:t>theatrical</a:t>
            </a:r>
            <a:r>
              <a:rPr lang="fr-FR" sz="2400" b="1" dirty="0"/>
              <a:t> </a:t>
            </a:r>
            <a:r>
              <a:rPr lang="fr-FR" sz="2400" b="1" dirty="0" err="1"/>
              <a:t>scenery</a:t>
            </a:r>
            <a:r>
              <a:rPr lang="fr-FR" sz="2400" dirty="0"/>
              <a:t>. (</a:t>
            </a:r>
            <a:r>
              <a:rPr lang="fr-FR" sz="2400" dirty="0" err="1"/>
              <a:t>another</a:t>
            </a:r>
            <a:r>
              <a:rPr lang="fr-FR" sz="2400" dirty="0"/>
              <a:t> stage adaptation  by </a:t>
            </a:r>
            <a:r>
              <a:rPr lang="fr-FR" sz="2400" dirty="0" err="1"/>
              <a:t>Adrew</a:t>
            </a:r>
            <a:r>
              <a:rPr lang="fr-FR" sz="2400" dirty="0"/>
              <a:t> London and Emma Reeves</a:t>
            </a:r>
          </a:p>
          <a:p>
            <a:pPr algn="ctr">
              <a:buFont typeface="Wingdings" pitchFamily="2" charset="2"/>
              <a:buChar char="v"/>
            </a:pPr>
            <a:r>
              <a:rPr lang="fr-FR" sz="2400" dirty="0"/>
              <a:t> </a:t>
            </a:r>
            <a:r>
              <a:rPr lang="fr-FR" sz="2400" dirty="0" err="1"/>
              <a:t>Discovering</a:t>
            </a:r>
            <a:r>
              <a:rPr lang="fr-FR" sz="2400" dirty="0"/>
              <a:t>  the </a:t>
            </a:r>
            <a:r>
              <a:rPr lang="fr-FR" sz="2400" dirty="0" err="1"/>
              <a:t>play</a:t>
            </a:r>
            <a:r>
              <a:rPr lang="fr-FR" sz="2400" dirty="0"/>
              <a:t> </a:t>
            </a:r>
            <a:r>
              <a:rPr lang="fr-FR" sz="2400" dirty="0" err="1"/>
              <a:t>directed</a:t>
            </a:r>
            <a:r>
              <a:rPr lang="fr-FR" sz="2400" dirty="0"/>
              <a:t> by the French </a:t>
            </a:r>
            <a:r>
              <a:rPr lang="fr-FR" sz="2400" dirty="0" err="1"/>
              <a:t>director</a:t>
            </a:r>
            <a:endParaRPr lang="fr-FR" sz="2400" dirty="0"/>
          </a:p>
          <a:p>
            <a:pPr algn="ctr"/>
            <a:r>
              <a:rPr lang="fr-FR" sz="2400" dirty="0"/>
              <a:t>Gilbert </a:t>
            </a:r>
            <a:r>
              <a:rPr lang="fr-FR" sz="2400" dirty="0" err="1"/>
              <a:t>Désveaux</a:t>
            </a:r>
            <a:endParaRPr lang="fr-FR" sz="2400" dirty="0"/>
          </a:p>
          <a:p>
            <a:pPr algn="ctr">
              <a:buFont typeface="Wingdings" pitchFamily="2" charset="2"/>
              <a:buChar char="v"/>
            </a:pPr>
            <a:r>
              <a:rPr lang="fr-FR" sz="2400" b="1" dirty="0"/>
              <a:t>OR / AND</a:t>
            </a:r>
          </a:p>
          <a:p>
            <a:pPr algn="ctr">
              <a:buFont typeface="Wingdings" pitchFamily="2" charset="2"/>
              <a:buChar char="v"/>
            </a:pPr>
            <a:r>
              <a:rPr lang="fr-FR" sz="2400" dirty="0" err="1"/>
              <a:t>Working</a:t>
            </a:r>
            <a:r>
              <a:rPr lang="fr-FR" sz="2400" dirty="0"/>
              <a:t> and </a:t>
            </a:r>
            <a:r>
              <a:rPr lang="fr-FR" sz="2400" dirty="0" err="1"/>
              <a:t>comparing</a:t>
            </a:r>
            <a:r>
              <a:rPr lang="fr-FR" sz="2400" dirty="0"/>
              <a:t> </a:t>
            </a:r>
            <a:r>
              <a:rPr lang="fr-FR" sz="2400" b="1" dirty="0"/>
              <a:t>the costumes </a:t>
            </a:r>
            <a:r>
              <a:rPr lang="fr-FR" sz="2400" dirty="0" err="1"/>
              <a:t>chosen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</a:t>
            </a:r>
            <a:r>
              <a:rPr lang="fr-FR" sz="2400" dirty="0" err="1"/>
              <a:t>two</a:t>
            </a:r>
            <a:r>
              <a:rPr lang="fr-FR" sz="2400" dirty="0"/>
              <a:t> </a:t>
            </a:r>
            <a:r>
              <a:rPr lang="fr-FR" sz="2400" dirty="0" err="1"/>
              <a:t>different</a:t>
            </a:r>
            <a:r>
              <a:rPr lang="fr-FR" sz="2400" dirty="0"/>
              <a:t> performances</a:t>
            </a:r>
            <a:r>
              <a:rPr lang="fr-FR" dirty="0"/>
              <a:t> / </a:t>
            </a:r>
            <a:r>
              <a:rPr lang="fr-FR" b="1" i="1" dirty="0">
                <a:latin typeface="+mj-lt"/>
              </a:rPr>
              <a:t>WORKING ON THE MUSIC CHOSEN</a:t>
            </a:r>
            <a:r>
              <a:rPr lang="fr-FR" dirty="0"/>
              <a:t>.</a:t>
            </a:r>
          </a:p>
        </p:txBody>
      </p:sp>
      <p:sp>
        <p:nvSpPr>
          <p:cNvPr id="4" name="Bulle ronde 3"/>
          <p:cNvSpPr/>
          <p:nvPr/>
        </p:nvSpPr>
        <p:spPr>
          <a:xfrm>
            <a:off x="4644008" y="5805264"/>
            <a:ext cx="3816424" cy="86409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Les spécificités du genre : le théâtre</a:t>
            </a:r>
          </a:p>
        </p:txBody>
      </p:sp>
      <p:sp>
        <p:nvSpPr>
          <p:cNvPr id="5" name="Bulle ronde 4"/>
          <p:cNvSpPr/>
          <p:nvPr/>
        </p:nvSpPr>
        <p:spPr>
          <a:xfrm>
            <a:off x="36004" y="324036"/>
            <a:ext cx="1979712" cy="102535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Les spécificités du genre: le théâtre</a:t>
            </a:r>
          </a:p>
        </p:txBody>
      </p:sp>
      <p:sp>
        <p:nvSpPr>
          <p:cNvPr id="8" name="Organigramme : Bande perforée 7"/>
          <p:cNvSpPr/>
          <p:nvPr/>
        </p:nvSpPr>
        <p:spPr>
          <a:xfrm>
            <a:off x="323528" y="5877272"/>
            <a:ext cx="3384376" cy="980728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0099"/>
                </a:solidFill>
              </a:rPr>
              <a:t>Idées de réécriture: version moderne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00336" y="548680"/>
            <a:ext cx="6096000" cy="509012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fr-FR" u="sng" dirty="0">
                <a:solidFill>
                  <a:schemeClr val="tx1"/>
                </a:solidFill>
              </a:rPr>
              <a:t> </a:t>
            </a:r>
            <a:r>
              <a:rPr lang="fr-FR" u="sng" dirty="0" err="1">
                <a:solidFill>
                  <a:schemeClr val="tx1"/>
                </a:solidFill>
              </a:rPr>
              <a:t>Watching</a:t>
            </a:r>
            <a:r>
              <a:rPr lang="fr-FR" u="sng" dirty="0">
                <a:solidFill>
                  <a:schemeClr val="tx1"/>
                </a:solidFill>
              </a:rPr>
              <a:t> the trailer and </a:t>
            </a:r>
            <a:r>
              <a:rPr lang="fr-FR" u="sng" dirty="0" err="1">
                <a:solidFill>
                  <a:schemeClr val="tx1"/>
                </a:solidFill>
              </a:rPr>
              <a:t>comparing</a:t>
            </a:r>
            <a:r>
              <a:rPr lang="fr-FR" u="sng" dirty="0">
                <a:solidFill>
                  <a:schemeClr val="tx1"/>
                </a:solidFill>
              </a:rPr>
              <a:t> a </a:t>
            </a:r>
            <a:r>
              <a:rPr lang="fr-FR" u="sng" dirty="0" err="1">
                <a:solidFill>
                  <a:schemeClr val="tx1"/>
                </a:solidFill>
              </a:rPr>
              <a:t>scene</a:t>
            </a:r>
            <a:r>
              <a:rPr lang="fr-FR" u="sng" dirty="0">
                <a:solidFill>
                  <a:schemeClr val="tx1"/>
                </a:solidFill>
              </a:rPr>
              <a:t> </a:t>
            </a:r>
            <a:r>
              <a:rPr lang="fr-FR" u="sng" dirty="0" err="1">
                <a:solidFill>
                  <a:schemeClr val="tx1"/>
                </a:solidFill>
              </a:rPr>
              <a:t>from</a:t>
            </a:r>
            <a:r>
              <a:rPr lang="fr-FR" u="sng" dirty="0">
                <a:solidFill>
                  <a:schemeClr val="tx1"/>
                </a:solidFill>
              </a:rPr>
              <a:t> the film adaptation to the </a:t>
            </a:r>
            <a:r>
              <a:rPr lang="fr-FR" u="sng" dirty="0" err="1">
                <a:solidFill>
                  <a:schemeClr val="tx1"/>
                </a:solidFill>
              </a:rPr>
              <a:t>corresponding</a:t>
            </a:r>
            <a:r>
              <a:rPr lang="fr-FR" u="sng" dirty="0">
                <a:solidFill>
                  <a:schemeClr val="tx1"/>
                </a:solidFill>
              </a:rPr>
              <a:t> </a:t>
            </a:r>
            <a:r>
              <a:rPr lang="fr-FR" u="sng" dirty="0" err="1">
                <a:solidFill>
                  <a:schemeClr val="tx1"/>
                </a:solidFill>
              </a:rPr>
              <a:t>scene</a:t>
            </a:r>
            <a:r>
              <a:rPr lang="fr-FR" u="sng" dirty="0">
                <a:solidFill>
                  <a:schemeClr val="tx1"/>
                </a:solidFill>
              </a:rPr>
              <a:t> </a:t>
            </a:r>
            <a:r>
              <a:rPr lang="fr-FR" u="sng" dirty="0" err="1">
                <a:solidFill>
                  <a:schemeClr val="tx1"/>
                </a:solidFill>
              </a:rPr>
              <a:t>from</a:t>
            </a:r>
            <a:r>
              <a:rPr lang="fr-FR" u="sng" dirty="0">
                <a:solidFill>
                  <a:schemeClr val="tx1"/>
                </a:solidFill>
              </a:rPr>
              <a:t> the book</a:t>
            </a:r>
          </a:p>
          <a:p>
            <a:pPr>
              <a:buFont typeface="Arial" charset="0"/>
              <a:buChar char="•"/>
            </a:pPr>
            <a:endParaRPr lang="fr-FR" u="sng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endParaRPr lang="fr-FR" u="sng" dirty="0">
              <a:solidFill>
                <a:schemeClr val="tx1"/>
              </a:solidFill>
            </a:endParaRPr>
          </a:p>
        </p:txBody>
      </p:sp>
      <p:pic>
        <p:nvPicPr>
          <p:cNvPr id="4" name="trailer wilde 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2708920"/>
            <a:ext cx="6096000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7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Final </a:t>
            </a:r>
            <a:r>
              <a:rPr lang="fr-FR" b="1" dirty="0" err="1"/>
              <a:t>task</a:t>
            </a:r>
            <a:endParaRPr lang="fr-FR" b="1" dirty="0"/>
          </a:p>
        </p:txBody>
      </p:sp>
      <p:sp>
        <p:nvSpPr>
          <p:cNvPr id="3" name="Rectangle 2"/>
          <p:cNvSpPr/>
          <p:nvPr/>
        </p:nvSpPr>
        <p:spPr>
          <a:xfrm>
            <a:off x="755576" y="1124744"/>
            <a:ext cx="7632848" cy="15841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WRITING AND ACTING OUT AN EARNEST AND HYPOCRITICAL PROPOSAL ( PAIR WORK)</a:t>
            </a:r>
          </a:p>
          <a:p>
            <a:pPr algn="ctr"/>
            <a:endParaRPr lang="fr-FR" dirty="0"/>
          </a:p>
        </p:txBody>
      </p:sp>
      <p:sp>
        <p:nvSpPr>
          <p:cNvPr id="4" name="Bulle ronde 3"/>
          <p:cNvSpPr/>
          <p:nvPr/>
        </p:nvSpPr>
        <p:spPr>
          <a:xfrm>
            <a:off x="1403648" y="3645024"/>
            <a:ext cx="6336704" cy="2736304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i="1" dirty="0">
                <a:solidFill>
                  <a:srgbClr val="FF0000"/>
                </a:solidFill>
              </a:rPr>
              <a:t>« il serait intéressant de jouer la même scène  et de montrer que la manière de jouer peut modifier le sens ( la voix, l’intonation,  gestes, ton, timing,  expression , déplacements. »</a:t>
            </a:r>
          </a:p>
        </p:txBody>
      </p:sp>
      <p:sp>
        <p:nvSpPr>
          <p:cNvPr id="5" name="Ellipse 4"/>
          <p:cNvSpPr/>
          <p:nvPr/>
        </p:nvSpPr>
        <p:spPr>
          <a:xfrm>
            <a:off x="3635896" y="2780927"/>
            <a:ext cx="1872208" cy="10801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ide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484264"/>
            <a:ext cx="1357887" cy="136815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32656"/>
            <a:ext cx="6800800" cy="4032448"/>
          </a:xfrm>
        </p:spPr>
        <p:txBody>
          <a:bodyPr>
            <a:normAutofit/>
          </a:bodyPr>
          <a:lstStyle/>
          <a:p>
            <a:r>
              <a:rPr lang="fr-FR" u="sng" dirty="0">
                <a:solidFill>
                  <a:schemeClr val="tx1"/>
                </a:solidFill>
              </a:rPr>
              <a:t>BRANCHING OUT:</a:t>
            </a:r>
          </a:p>
          <a:p>
            <a:r>
              <a:rPr lang="fr-FR" dirty="0" err="1">
                <a:solidFill>
                  <a:schemeClr val="tx1"/>
                </a:solidFill>
              </a:rPr>
              <a:t>Paintings</a:t>
            </a:r>
            <a:r>
              <a:rPr lang="fr-FR" dirty="0">
                <a:solidFill>
                  <a:schemeClr val="tx1"/>
                </a:solidFill>
              </a:rPr>
              <a:t> ( </a:t>
            </a:r>
            <a:r>
              <a:rPr lang="fr-FR" dirty="0" err="1">
                <a:solidFill>
                  <a:schemeClr val="tx1"/>
                </a:solidFill>
              </a:rPr>
              <a:t>pre</a:t>
            </a:r>
            <a:r>
              <a:rPr lang="fr-FR" dirty="0">
                <a:solidFill>
                  <a:schemeClr val="tx1"/>
                </a:solidFill>
              </a:rPr>
              <a:t>-</a:t>
            </a:r>
            <a:r>
              <a:rPr lang="fr-FR" dirty="0" err="1">
                <a:solidFill>
                  <a:schemeClr val="tx1"/>
                </a:solidFill>
              </a:rPr>
              <a:t>raphaelite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works</a:t>
            </a:r>
            <a:r>
              <a:rPr lang="fr-FR" dirty="0">
                <a:solidFill>
                  <a:schemeClr val="tx1"/>
                </a:solidFill>
              </a:rPr>
              <a:t> of art)</a:t>
            </a:r>
          </a:p>
          <a:p>
            <a:endParaRPr lang="fr-FR" sz="400" dirty="0">
              <a:solidFill>
                <a:schemeClr val="tx1"/>
              </a:solidFill>
            </a:endParaRPr>
          </a:p>
          <a:p>
            <a:r>
              <a:rPr lang="fr-FR" dirty="0" err="1">
                <a:solidFill>
                  <a:schemeClr val="tx1"/>
                </a:solidFill>
              </a:rPr>
              <a:t>Discoveries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  <a:p>
            <a:r>
              <a:rPr lang="fr-FR" dirty="0">
                <a:solidFill>
                  <a:schemeClr val="tx1"/>
                </a:solidFill>
              </a:rPr>
              <a:t>( The Oxford English </a:t>
            </a:r>
            <a:r>
              <a:rPr lang="fr-FR" dirty="0" err="1">
                <a:solidFill>
                  <a:schemeClr val="tx1"/>
                </a:solidFill>
              </a:rPr>
              <a:t>Dictionary</a:t>
            </a:r>
            <a:r>
              <a:rPr lang="fr-FR" dirty="0">
                <a:solidFill>
                  <a:schemeClr val="tx1"/>
                </a:solidFill>
              </a:rPr>
              <a:t>…)</a:t>
            </a:r>
          </a:p>
          <a:p>
            <a:endParaRPr lang="fr-FR" sz="100" dirty="0">
              <a:solidFill>
                <a:schemeClr val="tx1"/>
              </a:solidFill>
            </a:endParaRPr>
          </a:p>
          <a:p>
            <a:r>
              <a:rPr lang="fr-FR" dirty="0" err="1">
                <a:solidFill>
                  <a:schemeClr val="tx1"/>
                </a:solidFill>
              </a:rPr>
              <a:t>Women</a:t>
            </a:r>
            <a:r>
              <a:rPr lang="fr-FR" dirty="0">
                <a:solidFill>
                  <a:schemeClr val="tx1"/>
                </a:solidFill>
              </a:rPr>
              <a:t> in </a:t>
            </a:r>
            <a:r>
              <a:rPr lang="fr-FR" dirty="0" err="1">
                <a:solidFill>
                  <a:schemeClr val="tx1"/>
                </a:solidFill>
              </a:rPr>
              <a:t>Victorian</a:t>
            </a:r>
            <a:r>
              <a:rPr lang="fr-FR" dirty="0">
                <a:solidFill>
                  <a:schemeClr val="tx1"/>
                </a:solidFill>
              </a:rPr>
              <a:t> society…</a:t>
            </a:r>
          </a:p>
          <a:p>
            <a:endParaRPr lang="fr-FR" dirty="0"/>
          </a:p>
        </p:txBody>
      </p:sp>
      <p:pic>
        <p:nvPicPr>
          <p:cNvPr id="4" name="Image 3" descr="PAIN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6392" y="3429000"/>
            <a:ext cx="3011215" cy="32849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16216" y="4581128"/>
            <a:ext cx="2304256" cy="15841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i="1" dirty="0"/>
              <a:t>Lady Lilith </a:t>
            </a:r>
            <a:r>
              <a:rPr lang="fr-FR" dirty="0"/>
              <a:t>by Dante Gabriel Rossetti – 1866-1868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216024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 descr="WILDE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08720"/>
            <a:ext cx="5544616" cy="2304256"/>
          </a:xfrm>
          <a:prstGeom prst="rect">
            <a:avLst/>
          </a:prstGeom>
        </p:spPr>
      </p:pic>
      <p:pic>
        <p:nvPicPr>
          <p:cNvPr id="5" name="Image 4" descr="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861048"/>
            <a:ext cx="4956384" cy="24482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88224" y="1124744"/>
            <a:ext cx="2016224" cy="18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/>
              <a:t>1854-1900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err="1"/>
              <a:t>Victorian</a:t>
            </a:r>
            <a:r>
              <a:rPr lang="fr-FR" b="1" i="1" dirty="0"/>
              <a:t> Society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>
              <a:buFont typeface="Wingdings" pitchFamily="2" charset="2"/>
              <a:buChar char="Ø"/>
            </a:pPr>
            <a:r>
              <a:rPr lang="fr-FR" sz="4000" u="sng" dirty="0"/>
              <a:t>Issues:</a:t>
            </a:r>
          </a:p>
          <a:p>
            <a:pPr lvl="1">
              <a:buNone/>
            </a:pPr>
            <a:endParaRPr lang="fr-FR" sz="4000" u="sng" dirty="0"/>
          </a:p>
          <a:p>
            <a:r>
              <a:rPr lang="fr-FR" dirty="0"/>
              <a:t>The </a:t>
            </a:r>
            <a:r>
              <a:rPr lang="fr-FR" dirty="0" err="1"/>
              <a:t>moralism</a:t>
            </a:r>
            <a:r>
              <a:rPr lang="fr-FR" dirty="0"/>
              <a:t> of </a:t>
            </a:r>
            <a:r>
              <a:rPr lang="fr-FR" dirty="0" err="1"/>
              <a:t>Victorian</a:t>
            </a:r>
            <a:r>
              <a:rPr lang="fr-FR" dirty="0"/>
              <a:t> society</a:t>
            </a:r>
          </a:p>
          <a:p>
            <a:r>
              <a:rPr lang="fr-FR" dirty="0"/>
              <a:t>The </a:t>
            </a:r>
            <a:r>
              <a:rPr lang="fr-FR" dirty="0" err="1"/>
              <a:t>constraints</a:t>
            </a:r>
            <a:r>
              <a:rPr lang="fr-FR" dirty="0"/>
              <a:t> of </a:t>
            </a:r>
            <a:r>
              <a:rPr lang="fr-FR" dirty="0" err="1"/>
              <a:t>morality</a:t>
            </a:r>
            <a:endParaRPr lang="fr-FR" dirty="0"/>
          </a:p>
          <a:p>
            <a:r>
              <a:rPr lang="fr-FR" dirty="0" err="1"/>
              <a:t>Earnestness</a:t>
            </a:r>
            <a:r>
              <a:rPr lang="fr-FR" dirty="0"/>
              <a:t>: the Importance of Not Being Earnest</a:t>
            </a:r>
          </a:p>
          <a:p>
            <a:r>
              <a:rPr lang="fr-FR" dirty="0"/>
              <a:t>The nature of </a:t>
            </a:r>
            <a:r>
              <a:rPr lang="fr-FR" dirty="0" err="1"/>
              <a:t>marriage</a:t>
            </a:r>
            <a:endParaRPr lang="fr-FR" dirty="0"/>
          </a:p>
          <a:p>
            <a:r>
              <a:rPr lang="fr-FR" dirty="0"/>
              <a:t>Double life: (Earnest / Jack – </a:t>
            </a:r>
            <a:r>
              <a:rPr lang="fr-FR" dirty="0" err="1"/>
              <a:t>Algernon</a:t>
            </a:r>
            <a:r>
              <a:rPr lang="fr-FR" dirty="0"/>
              <a:t>/ </a:t>
            </a:r>
            <a:r>
              <a:rPr lang="fr-FR" dirty="0" err="1"/>
              <a:t>Bunburying</a:t>
            </a:r>
            <a:r>
              <a:rPr lang="fr-FR" dirty="0"/>
              <a:t>)</a:t>
            </a:r>
          </a:p>
          <a:p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sz="3800" u="sng" dirty="0" err="1"/>
              <a:t>Literary</a:t>
            </a:r>
            <a:r>
              <a:rPr lang="fr-FR" sz="3800" u="sng" dirty="0"/>
              <a:t> </a:t>
            </a:r>
            <a:r>
              <a:rPr lang="fr-FR" sz="3800" u="sng" dirty="0" err="1"/>
              <a:t>devices</a:t>
            </a:r>
            <a:r>
              <a:rPr lang="fr-FR" sz="3800" u="sng" dirty="0"/>
              <a:t> </a:t>
            </a:r>
            <a:r>
              <a:rPr lang="fr-FR" sz="3800" u="sng" dirty="0" err="1"/>
              <a:t>like</a:t>
            </a:r>
            <a:r>
              <a:rPr lang="fr-FR" sz="3800" u="sng" dirty="0"/>
              <a:t>:</a:t>
            </a:r>
          </a:p>
          <a:p>
            <a:r>
              <a:rPr lang="fr-FR" u="sng" dirty="0" err="1"/>
              <a:t>Puns</a:t>
            </a:r>
            <a:r>
              <a:rPr lang="fr-FR" u="sng" dirty="0"/>
              <a:t>: </a:t>
            </a:r>
            <a:r>
              <a:rPr lang="fr-FR" dirty="0"/>
              <a:t>Earnest / Ernest/ Miss </a:t>
            </a:r>
            <a:r>
              <a:rPr lang="fr-FR" dirty="0" err="1"/>
              <a:t>Prim</a:t>
            </a:r>
            <a:r>
              <a:rPr lang="fr-FR" dirty="0"/>
              <a:t> / </a:t>
            </a:r>
            <a:r>
              <a:rPr lang="fr-FR" dirty="0" err="1"/>
              <a:t>misprision</a:t>
            </a:r>
            <a:r>
              <a:rPr lang="fr-FR" dirty="0"/>
              <a:t>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an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692696"/>
            <a:ext cx="6912768" cy="53285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292080" y="764704"/>
            <a:ext cx="3528392" cy="5184576"/>
          </a:xfrm>
        </p:spPr>
        <p:txBody>
          <a:bodyPr>
            <a:noAutofit/>
          </a:bodyPr>
          <a:lstStyle/>
          <a:p>
            <a:r>
              <a:rPr lang="fr-FR" sz="3600" dirty="0"/>
              <a:t>-</a:t>
            </a:r>
            <a:r>
              <a:rPr lang="fr-FR" sz="3600" u="sng" dirty="0"/>
              <a:t>Type of </a:t>
            </a:r>
            <a:r>
              <a:rPr lang="fr-FR" sz="3600" u="sng" dirty="0" err="1"/>
              <a:t>work</a:t>
            </a:r>
            <a:r>
              <a:rPr lang="fr-FR" sz="3600" dirty="0"/>
              <a:t>: a </a:t>
            </a:r>
            <a:r>
              <a:rPr lang="fr-FR" sz="3600" dirty="0" err="1"/>
              <a:t>play</a:t>
            </a:r>
            <a:br>
              <a:rPr lang="fr-FR" sz="3600" dirty="0"/>
            </a:br>
            <a:r>
              <a:rPr lang="fr-FR" sz="3600" dirty="0"/>
              <a:t>- </a:t>
            </a:r>
            <a:r>
              <a:rPr lang="fr-FR" sz="3600" u="sng" dirty="0"/>
              <a:t>Genre:</a:t>
            </a:r>
            <a:r>
              <a:rPr lang="fr-FR" sz="3600" dirty="0"/>
              <a:t> </a:t>
            </a:r>
            <a:br>
              <a:rPr lang="fr-FR" sz="3600" dirty="0"/>
            </a:br>
            <a:r>
              <a:rPr lang="fr-FR" sz="3600" dirty="0"/>
              <a:t>social </a:t>
            </a:r>
            <a:r>
              <a:rPr lang="fr-FR" sz="3600" dirty="0" err="1"/>
              <a:t>comedy</a:t>
            </a:r>
            <a:r>
              <a:rPr lang="fr-FR" sz="3600" dirty="0"/>
              <a:t> / </a:t>
            </a:r>
            <a:r>
              <a:rPr lang="fr-FR" sz="3600" dirty="0" err="1"/>
              <a:t>comedy</a:t>
            </a:r>
            <a:r>
              <a:rPr lang="fr-FR" sz="3600" dirty="0"/>
              <a:t> of </a:t>
            </a:r>
            <a:r>
              <a:rPr lang="fr-FR" sz="3600" dirty="0" err="1"/>
              <a:t>manners</a:t>
            </a:r>
            <a:br>
              <a:rPr lang="fr-FR" sz="3600" dirty="0"/>
            </a:br>
            <a:r>
              <a:rPr lang="fr-FR" sz="3600" dirty="0"/>
              <a:t>/ satire</a:t>
            </a:r>
            <a:br>
              <a:rPr lang="fr-FR" sz="3600" dirty="0"/>
            </a:br>
            <a:br>
              <a:rPr lang="fr-FR" sz="3600" dirty="0"/>
            </a:b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</a:t>
            </a:r>
          </a:p>
        </p:txBody>
      </p:sp>
      <p:pic>
        <p:nvPicPr>
          <p:cNvPr id="4" name="Image 3" descr="ern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32656"/>
            <a:ext cx="4117416" cy="54726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3608" y="6237312"/>
            <a:ext cx="453650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1895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ernest p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76672"/>
            <a:ext cx="4225235" cy="54978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film poster wil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404664"/>
            <a:ext cx="3312368" cy="46805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52320" y="3212976"/>
            <a:ext cx="1296144" cy="16561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Film </a:t>
            </a:r>
            <a:r>
              <a:rPr lang="fr-FR" dirty="0" err="1"/>
              <a:t>released</a:t>
            </a:r>
            <a:r>
              <a:rPr lang="fr-FR" dirty="0"/>
              <a:t> in 2002 and </a:t>
            </a:r>
            <a:r>
              <a:rPr lang="fr-FR" dirty="0" err="1"/>
              <a:t>directed</a:t>
            </a:r>
            <a:r>
              <a:rPr lang="fr-FR" dirty="0"/>
              <a:t> by </a:t>
            </a:r>
            <a:r>
              <a:rPr lang="fr-FR"/>
              <a:t>Alan Parker</a:t>
            </a:r>
            <a:endParaRPr lang="fr-FR" dirty="0"/>
          </a:p>
        </p:txBody>
      </p:sp>
      <p:pic>
        <p:nvPicPr>
          <p:cNvPr id="6" name="Image 5" descr="Asqui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72816"/>
            <a:ext cx="3312368" cy="43924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9552" y="548680"/>
            <a:ext cx="2664296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Film </a:t>
            </a:r>
            <a:r>
              <a:rPr lang="fr-FR" dirty="0" err="1"/>
              <a:t>directed</a:t>
            </a:r>
            <a:r>
              <a:rPr lang="fr-FR" dirty="0"/>
              <a:t> by Anthony Asquith and </a:t>
            </a:r>
            <a:r>
              <a:rPr lang="fr-FR" dirty="0" err="1"/>
              <a:t>released</a:t>
            </a:r>
            <a:r>
              <a:rPr lang="fr-FR" dirty="0"/>
              <a:t> in 1952</a:t>
            </a:r>
          </a:p>
        </p:txBody>
      </p:sp>
      <p:sp>
        <p:nvSpPr>
          <p:cNvPr id="8" name="Flèche vers le bas 7"/>
          <p:cNvSpPr/>
          <p:nvPr/>
        </p:nvSpPr>
        <p:spPr>
          <a:xfrm flipH="1">
            <a:off x="1907705" y="1340768"/>
            <a:ext cx="72008" cy="36004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764704"/>
            <a:ext cx="6400800" cy="487409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b="1" u="sng" dirty="0" err="1">
                <a:solidFill>
                  <a:schemeClr val="tx1"/>
                </a:solidFill>
              </a:rPr>
              <a:t>Thesis</a:t>
            </a:r>
            <a:r>
              <a:rPr lang="fr-FR" b="1" u="sng" dirty="0">
                <a:solidFill>
                  <a:schemeClr val="tx1"/>
                </a:solidFill>
              </a:rPr>
              <a:t> </a:t>
            </a:r>
            <a:r>
              <a:rPr lang="fr-FR" b="1" u="sng" dirty="0" err="1">
                <a:solidFill>
                  <a:schemeClr val="tx1"/>
                </a:solidFill>
              </a:rPr>
              <a:t>statement</a:t>
            </a:r>
            <a:r>
              <a:rPr lang="fr-FR" b="1" u="sng" dirty="0">
                <a:solidFill>
                  <a:schemeClr val="tx1"/>
                </a:solidFill>
              </a:rPr>
              <a:t>: </a:t>
            </a:r>
            <a:r>
              <a:rPr lang="fr-FR" b="1" u="sng" dirty="0" err="1">
                <a:solidFill>
                  <a:schemeClr val="tx1"/>
                </a:solidFill>
              </a:rPr>
              <a:t>key</a:t>
            </a:r>
            <a:r>
              <a:rPr lang="fr-FR" b="1" u="sng" dirty="0">
                <a:solidFill>
                  <a:schemeClr val="tx1"/>
                </a:solidFill>
              </a:rPr>
              <a:t>-question</a:t>
            </a:r>
            <a:r>
              <a:rPr lang="fr-FR" dirty="0">
                <a:solidFill>
                  <a:schemeClr val="tx1"/>
                </a:solidFill>
              </a:rPr>
              <a:t>: </a:t>
            </a:r>
          </a:p>
          <a:p>
            <a:pPr>
              <a:buFont typeface="Wingdings" pitchFamily="2" charset="2"/>
              <a:buChar char="Ø"/>
            </a:pPr>
            <a:endParaRPr lang="fr-FR" dirty="0">
              <a:solidFill>
                <a:schemeClr val="tx1"/>
              </a:solidFill>
            </a:endParaRPr>
          </a:p>
          <a:p>
            <a:r>
              <a:rPr lang="fr-FR" sz="4400" dirty="0">
                <a:solidFill>
                  <a:schemeClr val="tx1"/>
                </a:solidFill>
              </a:rPr>
              <a:t>To </a:t>
            </a:r>
            <a:r>
              <a:rPr lang="fr-FR" sz="4400" dirty="0" err="1">
                <a:solidFill>
                  <a:schemeClr val="tx1"/>
                </a:solidFill>
              </a:rPr>
              <a:t>what</a:t>
            </a:r>
            <a:r>
              <a:rPr lang="fr-FR" sz="4400" dirty="0">
                <a:solidFill>
                  <a:schemeClr val="tx1"/>
                </a:solidFill>
              </a:rPr>
              <a:t> </a:t>
            </a:r>
            <a:r>
              <a:rPr lang="fr-FR" sz="4400" dirty="0" err="1">
                <a:solidFill>
                  <a:schemeClr val="tx1"/>
                </a:solidFill>
              </a:rPr>
              <a:t>extent</a:t>
            </a:r>
            <a:r>
              <a:rPr lang="fr-FR" sz="4400" dirty="0">
                <a:solidFill>
                  <a:schemeClr val="tx1"/>
                </a:solidFill>
              </a:rPr>
              <a:t> </a:t>
            </a:r>
            <a:r>
              <a:rPr lang="fr-FR" sz="4400" dirty="0" err="1">
                <a:solidFill>
                  <a:schemeClr val="tx1"/>
                </a:solidFill>
              </a:rPr>
              <a:t>can</a:t>
            </a:r>
            <a:r>
              <a:rPr lang="fr-FR" sz="4400" dirty="0">
                <a:solidFill>
                  <a:schemeClr val="tx1"/>
                </a:solidFill>
              </a:rPr>
              <a:t> </a:t>
            </a:r>
            <a:r>
              <a:rPr lang="fr-FR" sz="4400" dirty="0" err="1">
                <a:solidFill>
                  <a:schemeClr val="tx1"/>
                </a:solidFill>
              </a:rPr>
              <a:t>we</a:t>
            </a:r>
            <a:r>
              <a:rPr lang="fr-FR" sz="4400" dirty="0">
                <a:solidFill>
                  <a:schemeClr val="tx1"/>
                </a:solidFill>
              </a:rPr>
              <a:t> </a:t>
            </a:r>
            <a:r>
              <a:rPr lang="fr-FR" sz="4400" dirty="0" err="1">
                <a:solidFill>
                  <a:schemeClr val="tx1"/>
                </a:solidFill>
              </a:rPr>
              <a:t>be</a:t>
            </a:r>
            <a:r>
              <a:rPr lang="fr-FR" sz="4400" dirty="0">
                <a:solidFill>
                  <a:schemeClr val="tx1"/>
                </a:solidFill>
              </a:rPr>
              <a:t> </a:t>
            </a:r>
            <a:r>
              <a:rPr lang="fr-FR" sz="4400" dirty="0" err="1">
                <a:solidFill>
                  <a:schemeClr val="tx1"/>
                </a:solidFill>
              </a:rPr>
              <a:t>earnest</a:t>
            </a:r>
            <a:r>
              <a:rPr lang="fr-FR" sz="4400" dirty="0">
                <a:solidFill>
                  <a:schemeClr val="tx1"/>
                </a:solidFill>
              </a:rPr>
              <a:t> in a society full of </a:t>
            </a:r>
            <a:r>
              <a:rPr lang="fr-FR" sz="4400" dirty="0" err="1">
                <a:solidFill>
                  <a:schemeClr val="tx1"/>
                </a:solidFill>
              </a:rPr>
              <a:t>pretence</a:t>
            </a:r>
            <a:r>
              <a:rPr lang="fr-FR" sz="4400" dirty="0">
                <a:solidFill>
                  <a:schemeClr val="tx1"/>
                </a:solidFill>
              </a:rPr>
              <a:t> ?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996952"/>
            <a:ext cx="7772400" cy="3312368"/>
          </a:xfrm>
        </p:spPr>
        <p:txBody>
          <a:bodyPr>
            <a:normAutofit/>
          </a:bodyPr>
          <a:lstStyle/>
          <a:p>
            <a:pPr algn="l"/>
            <a:r>
              <a:rPr lang="fr-FR" sz="1800" dirty="0"/>
              <a:t>- </a:t>
            </a:r>
            <a:r>
              <a:rPr lang="fr-FR" sz="1800" dirty="0" err="1"/>
              <a:t>Working</a:t>
            </a:r>
            <a:r>
              <a:rPr lang="fr-FR" sz="1800" dirty="0"/>
              <a:t> on </a:t>
            </a:r>
            <a:r>
              <a:rPr lang="fr-FR" sz="1800" dirty="0" err="1"/>
              <a:t>quotations</a:t>
            </a:r>
            <a:r>
              <a:rPr lang="fr-FR" sz="1800" dirty="0"/>
              <a:t> </a:t>
            </a:r>
            <a:r>
              <a:rPr lang="fr-FR" sz="1800" dirty="0" err="1"/>
              <a:t>from</a:t>
            </a:r>
            <a:r>
              <a:rPr lang="fr-FR" sz="1800" dirty="0"/>
              <a:t> the </a:t>
            </a:r>
            <a:r>
              <a:rPr lang="fr-FR" sz="1800" dirty="0" err="1"/>
              <a:t>play</a:t>
            </a:r>
            <a:r>
              <a:rPr lang="fr-FR" sz="1800" dirty="0"/>
              <a:t>:</a:t>
            </a:r>
            <a:br>
              <a:rPr lang="fr-FR" sz="1800" dirty="0"/>
            </a:br>
            <a:r>
              <a:rPr lang="fr-FR" sz="1800" dirty="0"/>
              <a:t>- Learning </a:t>
            </a:r>
            <a:r>
              <a:rPr lang="fr-FR" sz="1800" dirty="0" err="1"/>
              <a:t>them</a:t>
            </a:r>
            <a:r>
              <a:rPr lang="fr-FR" sz="1800" dirty="0"/>
              <a:t> by </a:t>
            </a:r>
            <a:r>
              <a:rPr lang="fr-FR" sz="1800" dirty="0" err="1"/>
              <a:t>heart</a:t>
            </a:r>
            <a:r>
              <a:rPr lang="fr-FR" sz="1800" dirty="0"/>
              <a:t> and </a:t>
            </a:r>
            <a:r>
              <a:rPr lang="fr-FR" sz="1800" dirty="0" err="1"/>
              <a:t>being</a:t>
            </a:r>
            <a:r>
              <a:rPr lang="fr-FR" sz="1800" dirty="0"/>
              <a:t> able to recite </a:t>
            </a:r>
            <a:r>
              <a:rPr lang="fr-FR" sz="1800" dirty="0" err="1"/>
              <a:t>them</a:t>
            </a:r>
            <a:r>
              <a:rPr lang="fr-FR" sz="1800" dirty="0"/>
              <a:t> as </a:t>
            </a:r>
            <a:r>
              <a:rPr lang="fr-FR" sz="1800" dirty="0" err="1"/>
              <a:t>well</a:t>
            </a:r>
            <a:r>
              <a:rPr lang="fr-FR" sz="1800" dirty="0"/>
              <a:t> as possible!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789040"/>
            <a:ext cx="7704856" cy="1921768"/>
          </a:xfrm>
        </p:spPr>
        <p:txBody>
          <a:bodyPr>
            <a:normAutofit/>
          </a:bodyPr>
          <a:lstStyle/>
          <a:p>
            <a:endParaRPr lang="fr-FR" sz="4000" dirty="0"/>
          </a:p>
        </p:txBody>
      </p:sp>
      <p:pic>
        <p:nvPicPr>
          <p:cNvPr id="4" name="Image 3" descr="wilde's quo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404664"/>
            <a:ext cx="5832648" cy="1944216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755576" y="2636912"/>
            <a:ext cx="7416824" cy="3960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fr-FR" sz="2800" b="1" dirty="0" err="1"/>
              <a:t>Working</a:t>
            </a:r>
            <a:r>
              <a:rPr lang="fr-FR" sz="2800" b="1" dirty="0"/>
              <a:t> on the </a:t>
            </a:r>
            <a:r>
              <a:rPr lang="fr-FR" sz="2800" b="1" dirty="0" err="1"/>
              <a:t>quotations</a:t>
            </a:r>
            <a:r>
              <a:rPr lang="fr-FR" sz="2800" b="1" dirty="0"/>
              <a:t> </a:t>
            </a:r>
            <a:r>
              <a:rPr lang="fr-FR" sz="2800" b="1" dirty="0" err="1"/>
              <a:t>from</a:t>
            </a:r>
            <a:r>
              <a:rPr lang="fr-FR" sz="2800" b="1" dirty="0"/>
              <a:t> the </a:t>
            </a:r>
            <a:r>
              <a:rPr lang="fr-FR" sz="2800" b="1" dirty="0" err="1"/>
              <a:t>play</a:t>
            </a:r>
            <a:r>
              <a:rPr lang="fr-FR" sz="2800" b="1" dirty="0"/>
              <a:t> and </a:t>
            </a:r>
            <a:r>
              <a:rPr lang="fr-FR" sz="2800" b="1" dirty="0" err="1"/>
              <a:t>learning</a:t>
            </a:r>
            <a:r>
              <a:rPr lang="fr-FR" sz="2800" b="1" dirty="0"/>
              <a:t> </a:t>
            </a:r>
            <a:r>
              <a:rPr lang="fr-FR" sz="2800" b="1" dirty="0" err="1"/>
              <a:t>them</a:t>
            </a:r>
            <a:r>
              <a:rPr lang="fr-FR" sz="2800" b="1" dirty="0"/>
              <a:t> by </a:t>
            </a:r>
            <a:r>
              <a:rPr lang="fr-FR" sz="2800" b="1" dirty="0" err="1"/>
              <a:t>heart</a:t>
            </a:r>
            <a:r>
              <a:rPr lang="fr-FR" sz="2800" b="1" dirty="0"/>
              <a:t>!</a:t>
            </a:r>
          </a:p>
          <a:p>
            <a:pPr algn="ctr"/>
            <a:r>
              <a:rPr lang="fr-FR" sz="2800" dirty="0"/>
              <a:t>«  The </a:t>
            </a:r>
            <a:r>
              <a:rPr lang="fr-FR" sz="2800" dirty="0" err="1"/>
              <a:t>truth</a:t>
            </a:r>
            <a:r>
              <a:rPr lang="fr-FR" sz="2800" dirty="0"/>
              <a:t> </a:t>
            </a:r>
            <a:r>
              <a:rPr lang="fr-FR" sz="2800" dirty="0" err="1"/>
              <a:t>is</a:t>
            </a:r>
            <a:r>
              <a:rPr lang="fr-FR" sz="2800" dirty="0"/>
              <a:t> </a:t>
            </a:r>
            <a:r>
              <a:rPr lang="fr-FR" sz="2800" dirty="0" err="1"/>
              <a:t>rarely</a:t>
            </a:r>
            <a:r>
              <a:rPr lang="fr-FR" sz="2800" dirty="0"/>
              <a:t> pure and </a:t>
            </a:r>
            <a:r>
              <a:rPr lang="fr-FR" sz="2800" dirty="0" err="1"/>
              <a:t>never</a:t>
            </a:r>
            <a:r>
              <a:rPr lang="fr-FR" sz="2800" dirty="0"/>
              <a:t> simple »</a:t>
            </a:r>
          </a:p>
          <a:p>
            <a:pPr algn="ctr"/>
            <a:r>
              <a:rPr lang="fr-FR" sz="2800" dirty="0"/>
              <a:t>« In </a:t>
            </a:r>
            <a:r>
              <a:rPr lang="fr-FR" sz="2800" dirty="0" err="1"/>
              <a:t>matters</a:t>
            </a:r>
            <a:r>
              <a:rPr lang="fr-FR" sz="2800" dirty="0"/>
              <a:t> of grave importance, style, </a:t>
            </a:r>
          </a:p>
          <a:p>
            <a:pPr algn="ctr"/>
            <a:r>
              <a:rPr lang="fr-FR" sz="2800" dirty="0"/>
              <a:t>not </a:t>
            </a:r>
            <a:r>
              <a:rPr lang="fr-FR" sz="2800" dirty="0" err="1"/>
              <a:t>sincerity</a:t>
            </a:r>
            <a:r>
              <a:rPr lang="fr-FR" sz="2800" dirty="0"/>
              <a:t>, is the vital </a:t>
            </a:r>
            <a:r>
              <a:rPr lang="fr-FR" sz="2800" dirty="0" err="1"/>
              <a:t>thing</a:t>
            </a:r>
            <a:r>
              <a:rPr lang="fr-FR" sz="2800" dirty="0"/>
              <a:t> »</a:t>
            </a:r>
          </a:p>
          <a:p>
            <a:pPr algn="ctr"/>
            <a:r>
              <a:rPr lang="fr-FR" sz="2800" dirty="0"/>
              <a:t>« To </a:t>
            </a:r>
            <a:r>
              <a:rPr lang="fr-FR" sz="2800" dirty="0" err="1"/>
              <a:t>be</a:t>
            </a:r>
            <a:r>
              <a:rPr lang="fr-FR" sz="2800" dirty="0"/>
              <a:t> </a:t>
            </a:r>
            <a:r>
              <a:rPr lang="fr-FR" sz="2800" dirty="0" err="1"/>
              <a:t>natural</a:t>
            </a:r>
            <a:r>
              <a:rPr lang="fr-FR" sz="2800" dirty="0"/>
              <a:t> is </a:t>
            </a:r>
            <a:r>
              <a:rPr lang="fr-FR" sz="2800" dirty="0" err="1"/>
              <a:t>such</a:t>
            </a:r>
            <a:r>
              <a:rPr lang="fr-FR" sz="2800" dirty="0"/>
              <a:t> a </a:t>
            </a:r>
            <a:r>
              <a:rPr lang="fr-FR" sz="2800" dirty="0" err="1"/>
              <a:t>very</a:t>
            </a:r>
            <a:r>
              <a:rPr lang="fr-FR" sz="2800" dirty="0"/>
              <a:t> </a:t>
            </a:r>
            <a:r>
              <a:rPr lang="fr-FR" sz="2800" dirty="0" err="1"/>
              <a:t>difficult</a:t>
            </a:r>
            <a:r>
              <a:rPr lang="fr-FR" sz="2800" dirty="0"/>
              <a:t> pose</a:t>
            </a:r>
          </a:p>
          <a:p>
            <a:pPr algn="ctr"/>
            <a:r>
              <a:rPr lang="fr-FR" sz="2800" dirty="0"/>
              <a:t>to </a:t>
            </a:r>
            <a:r>
              <a:rPr lang="fr-FR" sz="2800" dirty="0" err="1"/>
              <a:t>keep</a:t>
            </a:r>
            <a:r>
              <a:rPr lang="fr-FR" sz="2800" dirty="0"/>
              <a:t> up »</a:t>
            </a:r>
          </a:p>
          <a:p>
            <a:pPr algn="ctr"/>
            <a:r>
              <a:rPr lang="fr-FR" sz="2800" dirty="0"/>
              <a:t>«  Never </a:t>
            </a:r>
            <a:r>
              <a:rPr lang="fr-FR" sz="2800" dirty="0" err="1"/>
              <a:t>speak</a:t>
            </a:r>
            <a:r>
              <a:rPr lang="fr-FR" sz="2800" dirty="0"/>
              <a:t> </a:t>
            </a:r>
            <a:r>
              <a:rPr lang="fr-FR" sz="2800" dirty="0" err="1"/>
              <a:t>disrespectfully</a:t>
            </a:r>
            <a:r>
              <a:rPr lang="fr-FR" sz="2800" dirty="0"/>
              <a:t> of society – </a:t>
            </a:r>
          </a:p>
          <a:p>
            <a:pPr algn="ctr"/>
            <a:r>
              <a:rPr lang="fr-FR" sz="2800" dirty="0" err="1"/>
              <a:t>only</a:t>
            </a:r>
            <a:r>
              <a:rPr lang="fr-FR" sz="2800" dirty="0"/>
              <a:t> people </a:t>
            </a:r>
            <a:r>
              <a:rPr lang="fr-FR" sz="2800" dirty="0" err="1"/>
              <a:t>who</a:t>
            </a:r>
            <a:r>
              <a:rPr lang="fr-FR" sz="2800" dirty="0"/>
              <a:t> </a:t>
            </a:r>
            <a:r>
              <a:rPr lang="fr-FR" sz="2800" dirty="0" err="1"/>
              <a:t>can’t</a:t>
            </a:r>
            <a:r>
              <a:rPr lang="fr-FR" sz="2800" dirty="0"/>
              <a:t> </a:t>
            </a:r>
            <a:r>
              <a:rPr lang="fr-FR" sz="2800" dirty="0" err="1"/>
              <a:t>get</a:t>
            </a:r>
            <a:r>
              <a:rPr lang="fr-FR" sz="2800" dirty="0"/>
              <a:t> </a:t>
            </a:r>
            <a:r>
              <a:rPr lang="fr-FR" sz="2800" dirty="0" err="1"/>
              <a:t>into</a:t>
            </a:r>
            <a:r>
              <a:rPr lang="fr-FR" sz="2800" dirty="0"/>
              <a:t> </a:t>
            </a:r>
            <a:r>
              <a:rPr lang="fr-FR" sz="2800" dirty="0" err="1"/>
              <a:t>it</a:t>
            </a:r>
            <a:r>
              <a:rPr lang="fr-FR" sz="2800" dirty="0"/>
              <a:t> do that 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371</Words>
  <Application>Microsoft Office PowerPoint</Application>
  <PresentationFormat>Affichage à l'écran (4:3)</PresentationFormat>
  <Paragraphs>63</Paragraphs>
  <Slides>16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Blackadder ITC</vt:lpstr>
      <vt:lpstr>Bookman Old Style</vt:lpstr>
      <vt:lpstr>Gill Sans MT</vt:lpstr>
      <vt:lpstr>Vivaldi</vt:lpstr>
      <vt:lpstr>Wingdings</vt:lpstr>
      <vt:lpstr>Thème Office</vt:lpstr>
      <vt:lpstr>Pistes de travail possibles</vt:lpstr>
      <vt:lpstr>Présentation PowerPoint</vt:lpstr>
      <vt:lpstr>Victorian Society</vt:lpstr>
      <vt:lpstr>Présentation PowerPoint</vt:lpstr>
      <vt:lpstr>-Type of work: a play - Genre:  social comedy / comedy of manners / satire  </vt:lpstr>
      <vt:lpstr>Présentation PowerPoint</vt:lpstr>
      <vt:lpstr>Présentation PowerPoint</vt:lpstr>
      <vt:lpstr>Présentation PowerPoint</vt:lpstr>
      <vt:lpstr>- Working on quotations from the play: - Learning them by heart and being able to recite them as well as possible!</vt:lpstr>
      <vt:lpstr>Présentation PowerPoint</vt:lpstr>
      <vt:lpstr>Other Victorian authors</vt:lpstr>
      <vt:lpstr>Extract from the play </vt:lpstr>
      <vt:lpstr>Working on a scene</vt:lpstr>
      <vt:lpstr>Présentation PowerPoint</vt:lpstr>
      <vt:lpstr>Final task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Pistes de travail possibles</dc:title>
  <dc:creator>Isabelle</dc:creator>
  <cp:lastModifiedBy>Utilisateur</cp:lastModifiedBy>
  <cp:revision>86</cp:revision>
  <dcterms:created xsi:type="dcterms:W3CDTF">2019-05-31T09:07:40Z</dcterms:created>
  <dcterms:modified xsi:type="dcterms:W3CDTF">2019-07-13T16:22:20Z</dcterms:modified>
</cp:coreProperties>
</file>