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17"/>
  </p:notesMasterIdLst>
  <p:sldIdLst>
    <p:sldId id="257" r:id="rId3"/>
    <p:sldId id="258" r:id="rId4"/>
    <p:sldId id="259" r:id="rId5"/>
    <p:sldId id="260" r:id="rId6"/>
    <p:sldId id="271" r:id="rId7"/>
    <p:sldId id="265" r:id="rId8"/>
    <p:sldId id="276" r:id="rId9"/>
    <p:sldId id="266" r:id="rId10"/>
    <p:sldId id="289" r:id="rId11"/>
    <p:sldId id="275" r:id="rId12"/>
    <p:sldId id="292" r:id="rId13"/>
    <p:sldId id="272" r:id="rId14"/>
    <p:sldId id="295" r:id="rId15"/>
    <p:sldId id="29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110" d="100"/>
          <a:sy n="110"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50CEB-381F-47A7-8257-7F8F8051D5C4}" type="datetimeFigureOut">
              <a:rPr lang="fr-FR" smtClean="0"/>
              <a:t>13/07/2019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1373F-4B8C-416B-B1CD-614EB45956BF}" type="slidenum">
              <a:rPr lang="fr-FR" smtClean="0"/>
              <a:t>‹N°›</a:t>
            </a:fld>
            <a:endParaRPr lang="fr-FR"/>
          </a:p>
        </p:txBody>
      </p:sp>
    </p:spTree>
    <p:extLst>
      <p:ext uri="{BB962C8B-B14F-4D97-AF65-F5344CB8AC3E}">
        <p14:creationId xmlns:p14="http://schemas.microsoft.com/office/powerpoint/2010/main" val="212339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361373F-4B8C-416B-B1CD-614EB45956BF}" type="slidenum">
              <a:rPr lang="fr-FR" smtClean="0"/>
              <a:t>1</a:t>
            </a:fld>
            <a:endParaRPr lang="fr-FR"/>
          </a:p>
        </p:txBody>
      </p:sp>
    </p:spTree>
    <p:extLst>
      <p:ext uri="{BB962C8B-B14F-4D97-AF65-F5344CB8AC3E}">
        <p14:creationId xmlns:p14="http://schemas.microsoft.com/office/powerpoint/2010/main" val="23710474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6F9765-3E62-4D0E-9F68-23904FED7C5B}" type="datetime1">
              <a:rPr lang="fr-FR" smtClean="0"/>
              <a:t>13/07/2019</a:t>
            </a:fld>
            <a:endParaRPr lang="fr-FR"/>
          </a:p>
        </p:txBody>
      </p:sp>
      <p:sp>
        <p:nvSpPr>
          <p:cNvPr id="5" name="Footer Placeholder 4"/>
          <p:cNvSpPr>
            <a:spLocks noGrp="1"/>
          </p:cNvSpPr>
          <p:nvPr>
            <p:ph type="ftr" sz="quarter" idx="11"/>
          </p:nvPr>
        </p:nvSpPr>
        <p:spPr/>
        <p:txBody>
          <a:bodyPr/>
          <a:lstStyle/>
          <a:p>
            <a:r>
              <a:rPr lang="fr-FR"/>
              <a:t>Juin 2019</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27CD15E0-25FD-4B43-A632-4E62F3ACB3DC}" type="slidenum">
              <a:rPr lang="fr-FR" smtClean="0"/>
              <a:t>‹N°›</a:t>
            </a:fld>
            <a:endParaRPr lang="fr-FR"/>
          </a:p>
        </p:txBody>
      </p:sp>
    </p:spTree>
    <p:extLst>
      <p:ext uri="{BB962C8B-B14F-4D97-AF65-F5344CB8AC3E}">
        <p14:creationId xmlns:p14="http://schemas.microsoft.com/office/powerpoint/2010/main" val="386893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C74811-E2A9-4044-8F45-322DF8013A42}" type="datetime1">
              <a:rPr lang="fr-FR" smtClean="0"/>
              <a:t>13/07/2019</a:t>
            </a:fld>
            <a:endParaRPr lang="fr-FR"/>
          </a:p>
        </p:txBody>
      </p:sp>
      <p:sp>
        <p:nvSpPr>
          <p:cNvPr id="5" name="Footer Placeholder 4"/>
          <p:cNvSpPr>
            <a:spLocks noGrp="1"/>
          </p:cNvSpPr>
          <p:nvPr>
            <p:ph type="ftr" sz="quarter" idx="11"/>
          </p:nvPr>
        </p:nvSpPr>
        <p:spPr/>
        <p:txBody>
          <a:bodyPr/>
          <a:lstStyle/>
          <a:p>
            <a:r>
              <a:rPr lang="fr-FR"/>
              <a:t>Juin 2019</a:t>
            </a:r>
          </a:p>
        </p:txBody>
      </p:sp>
      <p:sp>
        <p:nvSpPr>
          <p:cNvPr id="6" name="Slide Number Placeholder 5"/>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12104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3E1D8B-C7E0-45BE-AA9C-A40ECA2E3EC9}" type="datetime1">
              <a:rPr lang="fr-FR" smtClean="0"/>
              <a:t>13/07/2019</a:t>
            </a:fld>
            <a:endParaRPr lang="fr-FR"/>
          </a:p>
        </p:txBody>
      </p:sp>
      <p:sp>
        <p:nvSpPr>
          <p:cNvPr id="5" name="Footer Placeholder 4"/>
          <p:cNvSpPr>
            <a:spLocks noGrp="1"/>
          </p:cNvSpPr>
          <p:nvPr>
            <p:ph type="ftr" sz="quarter" idx="11"/>
          </p:nvPr>
        </p:nvSpPr>
        <p:spPr/>
        <p:txBody>
          <a:bodyPr/>
          <a:lstStyle/>
          <a:p>
            <a:r>
              <a:rPr lang="fr-FR"/>
              <a:t>Juin 2019</a:t>
            </a:r>
          </a:p>
        </p:txBody>
      </p:sp>
      <p:sp>
        <p:nvSpPr>
          <p:cNvPr id="6" name="Slide Number Placeholder 5"/>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2474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1B6CD-A143-4AEF-B973-8328192EB4A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ABD296D-A8FB-41E5-87FA-A22180569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id="{F2FCF1FD-47A3-481F-B8CF-F1CDA61DEFA4}"/>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5" name="Rectangle 5">
            <a:extLst>
              <a:ext uri="{FF2B5EF4-FFF2-40B4-BE49-F238E27FC236}">
                <a16:creationId xmlns:a16="http://schemas.microsoft.com/office/drawing/2014/main" id="{5C1E4BBF-B19F-4687-A2E6-D67B9BF63691}"/>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6" name="Rectangle 6">
            <a:extLst>
              <a:ext uri="{FF2B5EF4-FFF2-40B4-BE49-F238E27FC236}">
                <a16:creationId xmlns:a16="http://schemas.microsoft.com/office/drawing/2014/main" id="{3E62D075-59F5-4E5D-911D-7063FF25DC49}"/>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9FA305-45D6-4C04-AD87-4430BFB79E92}"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96172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15229-D3CB-4EB4-BD8B-22561DC8B4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14D63F-C61F-4846-B12A-E2700C102C7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19DC3FC-5AB8-454C-8291-189A1DFA532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5" name="Rectangle 5">
            <a:extLst>
              <a:ext uri="{FF2B5EF4-FFF2-40B4-BE49-F238E27FC236}">
                <a16:creationId xmlns:a16="http://schemas.microsoft.com/office/drawing/2014/main" id="{D5F48BE6-BD7E-4152-84A1-92CE30B6347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6" name="Rectangle 6">
            <a:extLst>
              <a:ext uri="{FF2B5EF4-FFF2-40B4-BE49-F238E27FC236}">
                <a16:creationId xmlns:a16="http://schemas.microsoft.com/office/drawing/2014/main" id="{D960D0EE-7893-4546-8244-1D5C96CDDE3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506C6-4B6F-46B0-B1BF-ECA415EB6AF4}"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35611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4F4C6-D9A4-4DF7-A89E-C8B508FB777E}"/>
              </a:ext>
            </a:extLst>
          </p:cNvPr>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50311B5-5D3B-4677-BB89-8CECD3F69CC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264A2DCF-4E9E-4DDA-AB4B-3A7B117914E7}"/>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5" name="Rectangle 5">
            <a:extLst>
              <a:ext uri="{FF2B5EF4-FFF2-40B4-BE49-F238E27FC236}">
                <a16:creationId xmlns:a16="http://schemas.microsoft.com/office/drawing/2014/main" id="{27AD6800-4ACD-498F-9F77-4FCB7084E14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6" name="Rectangle 6">
            <a:extLst>
              <a:ext uri="{FF2B5EF4-FFF2-40B4-BE49-F238E27FC236}">
                <a16:creationId xmlns:a16="http://schemas.microsoft.com/office/drawing/2014/main" id="{EEAD2E45-060C-4C74-A958-430CFB15162F}"/>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BD8AF52-26A4-4A6F-B629-C3A64759E595}"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425303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63870-558A-4F9B-B80A-A7197C6A57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6F1DE4-CB7A-4F48-A125-C7CD2C87D3B7}"/>
              </a:ext>
            </a:extLst>
          </p:cNvPr>
          <p:cNvSpPr>
            <a:spLocks noGrp="1"/>
          </p:cNvSpPr>
          <p:nvPr>
            <p:ph sz="half" idx="1"/>
          </p:nvPr>
        </p:nvSpPr>
        <p:spPr>
          <a:xfrm>
            <a:off x="609600" y="1600201"/>
            <a:ext cx="53848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0A01005-B206-4CA2-A894-C6869F5364B1}"/>
              </a:ext>
            </a:extLst>
          </p:cNvPr>
          <p:cNvSpPr>
            <a:spLocks noGrp="1"/>
          </p:cNvSpPr>
          <p:nvPr>
            <p:ph sz="half" idx="2"/>
          </p:nvPr>
        </p:nvSpPr>
        <p:spPr>
          <a:xfrm>
            <a:off x="6197600" y="1600201"/>
            <a:ext cx="53848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AFAEF272-D785-447C-B02B-F33D97AAF536}"/>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6" name="Rectangle 5">
            <a:extLst>
              <a:ext uri="{FF2B5EF4-FFF2-40B4-BE49-F238E27FC236}">
                <a16:creationId xmlns:a16="http://schemas.microsoft.com/office/drawing/2014/main" id="{17B1C8A1-F7E8-42DA-AB4C-E3B13A25C734}"/>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7" name="Rectangle 6">
            <a:extLst>
              <a:ext uri="{FF2B5EF4-FFF2-40B4-BE49-F238E27FC236}">
                <a16:creationId xmlns:a16="http://schemas.microsoft.com/office/drawing/2014/main" id="{B48991F7-C196-47DA-9625-7FF71B2F7FE7}"/>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6F0B327-CA8F-4EA5-AA49-ED39A559B8A1}"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289208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26EBF-A8EF-47D8-A2A0-E00CAA6A92C6}"/>
              </a:ext>
            </a:extLst>
          </p:cNvPr>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6B15C6F-E743-4434-BB1D-27C9B6F7DDC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B9F3C04-8942-4D12-8F7A-5748CC596D6E}"/>
              </a:ext>
            </a:extLst>
          </p:cNvPr>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20EF56-309E-4748-ADD4-E64FF8D616B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245C2F0-8CFA-4C8A-8065-540E9D49F067}"/>
              </a:ext>
            </a:extLst>
          </p:cNvPr>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AFBF4487-2D18-447C-BDC3-208B1EEBBD0F}"/>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8" name="Rectangle 5">
            <a:extLst>
              <a:ext uri="{FF2B5EF4-FFF2-40B4-BE49-F238E27FC236}">
                <a16:creationId xmlns:a16="http://schemas.microsoft.com/office/drawing/2014/main" id="{B3A6F0B6-620F-48EE-AB51-0A4A72569B1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9" name="Rectangle 6">
            <a:extLst>
              <a:ext uri="{FF2B5EF4-FFF2-40B4-BE49-F238E27FC236}">
                <a16:creationId xmlns:a16="http://schemas.microsoft.com/office/drawing/2014/main" id="{CB72F39E-C894-40B1-A681-6FC25139EAE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5C1388E-2463-4440-9F49-F2D21D40F04A}"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2825798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126C1-F57C-4730-93CF-F05550147F79}"/>
              </a:ext>
            </a:extLst>
          </p:cNvPr>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1F7DEEEE-119F-4C6D-807A-30BBB939D2B4}"/>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4" name="Rectangle 5">
            <a:extLst>
              <a:ext uri="{FF2B5EF4-FFF2-40B4-BE49-F238E27FC236}">
                <a16:creationId xmlns:a16="http://schemas.microsoft.com/office/drawing/2014/main" id="{542C285A-F84A-4C54-9277-415534745DA5}"/>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5" name="Rectangle 6">
            <a:extLst>
              <a:ext uri="{FF2B5EF4-FFF2-40B4-BE49-F238E27FC236}">
                <a16:creationId xmlns:a16="http://schemas.microsoft.com/office/drawing/2014/main" id="{95E5C9A3-8A2A-4F6C-B26F-0BD258FF6D84}"/>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353B52-D45C-446E-AE99-820AD8AC2A61}"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388805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F0F286-003F-4612-9449-D52117D7874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3" name="Rectangle 5">
            <a:extLst>
              <a:ext uri="{FF2B5EF4-FFF2-40B4-BE49-F238E27FC236}">
                <a16:creationId xmlns:a16="http://schemas.microsoft.com/office/drawing/2014/main" id="{181E45FE-2722-4964-8550-B09D45787E8D}"/>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4" name="Rectangle 6">
            <a:extLst>
              <a:ext uri="{FF2B5EF4-FFF2-40B4-BE49-F238E27FC236}">
                <a16:creationId xmlns:a16="http://schemas.microsoft.com/office/drawing/2014/main" id="{24299503-A00E-434E-A1AF-D1C56357A42F}"/>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B36E274-5F26-42E1-991C-F2248BA5661F}"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2765678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11E0E-391F-4387-8388-E2C19E75FBDC}"/>
              </a:ext>
            </a:extLst>
          </p:cNvPr>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C5C4AB1-8346-41C6-B0A7-A052C6D020F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071D526-775C-42D0-B52E-553819364E0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1B304352-2B13-40F2-9D83-0DC8081C7897}"/>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6" name="Rectangle 5">
            <a:extLst>
              <a:ext uri="{FF2B5EF4-FFF2-40B4-BE49-F238E27FC236}">
                <a16:creationId xmlns:a16="http://schemas.microsoft.com/office/drawing/2014/main" id="{78D03EEA-B4D7-49EA-8CCB-3B987AEA1020}"/>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7" name="Rectangle 6">
            <a:extLst>
              <a:ext uri="{FF2B5EF4-FFF2-40B4-BE49-F238E27FC236}">
                <a16:creationId xmlns:a16="http://schemas.microsoft.com/office/drawing/2014/main" id="{9ACC1185-7EFA-4F61-81D9-FC0CB144C60A}"/>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0256773-0B34-4FD6-9A9C-D6E8FC59995A}"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89247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A754CB-B2F5-4CF5-9BC9-5C2B4830D6CA}" type="datetime1">
              <a:rPr lang="fr-FR" smtClean="0"/>
              <a:t>13/07/2019</a:t>
            </a:fld>
            <a:endParaRPr lang="fr-FR"/>
          </a:p>
        </p:txBody>
      </p:sp>
      <p:sp>
        <p:nvSpPr>
          <p:cNvPr id="5" name="Footer Placeholder 4"/>
          <p:cNvSpPr>
            <a:spLocks noGrp="1"/>
          </p:cNvSpPr>
          <p:nvPr>
            <p:ph type="ftr" sz="quarter" idx="11"/>
          </p:nvPr>
        </p:nvSpPr>
        <p:spPr/>
        <p:txBody>
          <a:bodyPr/>
          <a:lstStyle/>
          <a:p>
            <a:r>
              <a:rPr lang="fr-FR"/>
              <a:t>Juin 2019</a:t>
            </a:r>
          </a:p>
        </p:txBody>
      </p:sp>
      <p:sp>
        <p:nvSpPr>
          <p:cNvPr id="6" name="Slide Number Placeholder 5"/>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396300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03112-039A-4519-9974-AD69E4D5A3F7}"/>
              </a:ext>
            </a:extLst>
          </p:cNvPr>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483975-240C-46DF-8AD2-AB50DA42ADA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a:extLst>
              <a:ext uri="{FF2B5EF4-FFF2-40B4-BE49-F238E27FC236}">
                <a16:creationId xmlns:a16="http://schemas.microsoft.com/office/drawing/2014/main" id="{9297A2EC-809B-48F2-9A69-55541C04DFF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4AD47C7A-33B3-4E01-A5D6-C43D832F3EE9}"/>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6" name="Rectangle 5">
            <a:extLst>
              <a:ext uri="{FF2B5EF4-FFF2-40B4-BE49-F238E27FC236}">
                <a16:creationId xmlns:a16="http://schemas.microsoft.com/office/drawing/2014/main" id="{F52A6D0F-A760-4E13-9C63-AF1E0CC0DE93}"/>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7" name="Rectangle 6">
            <a:extLst>
              <a:ext uri="{FF2B5EF4-FFF2-40B4-BE49-F238E27FC236}">
                <a16:creationId xmlns:a16="http://schemas.microsoft.com/office/drawing/2014/main" id="{8E9DDFBE-1ADE-4821-8E4F-8D03986D49C2}"/>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7A0543B-2D69-4799-85A2-7917EB4DD45D}"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3823571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AB90C-FAF9-4A57-B098-9B17D0815AD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20BAAF2-49CA-4445-B68B-CD82B478395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A4A56476-1205-4A7E-8495-023A4299C8F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5" name="Rectangle 5">
            <a:extLst>
              <a:ext uri="{FF2B5EF4-FFF2-40B4-BE49-F238E27FC236}">
                <a16:creationId xmlns:a16="http://schemas.microsoft.com/office/drawing/2014/main" id="{EC8846F9-DF0C-4F35-A043-D14AA299E1E8}"/>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6" name="Rectangle 6">
            <a:extLst>
              <a:ext uri="{FF2B5EF4-FFF2-40B4-BE49-F238E27FC236}">
                <a16:creationId xmlns:a16="http://schemas.microsoft.com/office/drawing/2014/main" id="{4646FC00-74F2-48DF-BF35-7114ED19A350}"/>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30AD5D7-53B5-4390-8EDB-905A1B33B163}"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3693493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B27B2E-D151-429E-AF31-9754783189E5}"/>
              </a:ext>
            </a:extLst>
          </p:cNvPr>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056529-94E7-46C6-B8EC-BEB66A419FA2}"/>
              </a:ext>
            </a:extLst>
          </p:cNvPr>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9D8A0A7-D8DB-4938-AA53-7E5B5DC76A87}"/>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fr-FR" altLang="fr-FR">
              <a:solidFill>
                <a:srgbClr val="000000"/>
              </a:solidFill>
            </a:endParaRPr>
          </a:p>
        </p:txBody>
      </p:sp>
      <p:sp>
        <p:nvSpPr>
          <p:cNvPr id="5" name="Rectangle 5">
            <a:extLst>
              <a:ext uri="{FF2B5EF4-FFF2-40B4-BE49-F238E27FC236}">
                <a16:creationId xmlns:a16="http://schemas.microsoft.com/office/drawing/2014/main" id="{E2006D43-1D26-43F2-B856-D7B7FB1DB0A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6" name="Rectangle 6">
            <a:extLst>
              <a:ext uri="{FF2B5EF4-FFF2-40B4-BE49-F238E27FC236}">
                <a16:creationId xmlns:a16="http://schemas.microsoft.com/office/drawing/2014/main" id="{6D0A2C75-828A-4553-AC1A-177670F8CB90}"/>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9640D67-4A5A-4322-9E2C-54440991B810}"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45376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DE554F8-0BEF-46F1-85BD-75F676120EE1}" type="datetime1">
              <a:rPr lang="fr-FR" smtClean="0"/>
              <a:t>13/07/2019</a:t>
            </a:fld>
            <a:endParaRPr lang="fr-F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r>
              <a:rPr lang="fr-FR"/>
              <a:t>Juin 2019</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7CD15E0-25FD-4B43-A632-4E62F3ACB3DC}" type="slidenum">
              <a:rPr lang="fr-FR" smtClean="0"/>
              <a:t>‹N°›</a:t>
            </a:fld>
            <a:endParaRPr lang="fr-FR"/>
          </a:p>
        </p:txBody>
      </p:sp>
    </p:spTree>
    <p:extLst>
      <p:ext uri="{BB962C8B-B14F-4D97-AF65-F5344CB8AC3E}">
        <p14:creationId xmlns:p14="http://schemas.microsoft.com/office/powerpoint/2010/main" val="247862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F5BBC6-C6F7-402D-A055-E14D292DE6CA}" type="datetime1">
              <a:rPr lang="fr-FR" smtClean="0"/>
              <a:t>13/07/2019</a:t>
            </a:fld>
            <a:endParaRPr lang="fr-FR"/>
          </a:p>
        </p:txBody>
      </p:sp>
      <p:sp>
        <p:nvSpPr>
          <p:cNvPr id="6" name="Footer Placeholder 5"/>
          <p:cNvSpPr>
            <a:spLocks noGrp="1"/>
          </p:cNvSpPr>
          <p:nvPr>
            <p:ph type="ftr" sz="quarter" idx="11"/>
          </p:nvPr>
        </p:nvSpPr>
        <p:spPr/>
        <p:txBody>
          <a:bodyPr/>
          <a:lstStyle/>
          <a:p>
            <a:r>
              <a:rPr lang="fr-FR"/>
              <a:t>Juin 2019</a:t>
            </a:r>
          </a:p>
        </p:txBody>
      </p:sp>
      <p:sp>
        <p:nvSpPr>
          <p:cNvPr id="7" name="Slide Number Placeholder 6"/>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208368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7FB4E92-C1C7-4518-8C19-7C141940384F}" type="datetime1">
              <a:rPr lang="fr-FR" smtClean="0"/>
              <a:t>13/07/2019</a:t>
            </a:fld>
            <a:endParaRPr lang="fr-FR"/>
          </a:p>
        </p:txBody>
      </p:sp>
      <p:sp>
        <p:nvSpPr>
          <p:cNvPr id="8" name="Footer Placeholder 7"/>
          <p:cNvSpPr>
            <a:spLocks noGrp="1"/>
          </p:cNvSpPr>
          <p:nvPr>
            <p:ph type="ftr" sz="quarter" idx="11"/>
          </p:nvPr>
        </p:nvSpPr>
        <p:spPr/>
        <p:txBody>
          <a:bodyPr/>
          <a:lstStyle/>
          <a:p>
            <a:r>
              <a:rPr lang="fr-FR"/>
              <a:t>Juin 2019</a:t>
            </a:r>
          </a:p>
        </p:txBody>
      </p:sp>
      <p:sp>
        <p:nvSpPr>
          <p:cNvPr id="9" name="Slide Number Placeholder 8"/>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31963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B50924A-4779-4C64-BAB3-6A0D0AD9080F}" type="datetime1">
              <a:rPr lang="fr-FR" smtClean="0"/>
              <a:t>13/07/2019</a:t>
            </a:fld>
            <a:endParaRPr lang="fr-FR"/>
          </a:p>
        </p:txBody>
      </p:sp>
      <p:sp>
        <p:nvSpPr>
          <p:cNvPr id="4" name="Footer Placeholder 3"/>
          <p:cNvSpPr>
            <a:spLocks noGrp="1"/>
          </p:cNvSpPr>
          <p:nvPr>
            <p:ph type="ftr" sz="quarter" idx="11"/>
          </p:nvPr>
        </p:nvSpPr>
        <p:spPr/>
        <p:txBody>
          <a:bodyPr/>
          <a:lstStyle/>
          <a:p>
            <a:r>
              <a:rPr lang="fr-FR"/>
              <a:t>Juin 2019</a:t>
            </a:r>
          </a:p>
        </p:txBody>
      </p:sp>
      <p:sp>
        <p:nvSpPr>
          <p:cNvPr id="5" name="Slide Number Placeholder 4"/>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184467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95C62-DF8E-4DB6-9410-82B8CFA4BB13}" type="datetime1">
              <a:rPr lang="fr-FR" smtClean="0"/>
              <a:t>13/07/2019</a:t>
            </a:fld>
            <a:endParaRPr lang="fr-FR"/>
          </a:p>
        </p:txBody>
      </p:sp>
      <p:sp>
        <p:nvSpPr>
          <p:cNvPr id="3" name="Footer Placeholder 2"/>
          <p:cNvSpPr>
            <a:spLocks noGrp="1"/>
          </p:cNvSpPr>
          <p:nvPr>
            <p:ph type="ftr" sz="quarter" idx="11"/>
          </p:nvPr>
        </p:nvSpPr>
        <p:spPr/>
        <p:txBody>
          <a:bodyPr/>
          <a:lstStyle/>
          <a:p>
            <a:r>
              <a:rPr lang="fr-FR"/>
              <a:t>Juin 2019</a:t>
            </a:r>
          </a:p>
        </p:txBody>
      </p:sp>
      <p:sp>
        <p:nvSpPr>
          <p:cNvPr id="4" name="Slide Number Placeholder 3"/>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64272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498B708-D6E1-40C0-B1F1-56BE304C58F4}" type="datetime1">
              <a:rPr lang="fr-FR" smtClean="0"/>
              <a:t>13/07/2019</a:t>
            </a:fld>
            <a:endParaRPr lang="fr-FR"/>
          </a:p>
        </p:txBody>
      </p:sp>
      <p:sp>
        <p:nvSpPr>
          <p:cNvPr id="6" name="Footer Placeholder 5"/>
          <p:cNvSpPr>
            <a:spLocks noGrp="1"/>
          </p:cNvSpPr>
          <p:nvPr>
            <p:ph type="ftr" sz="quarter" idx="11"/>
          </p:nvPr>
        </p:nvSpPr>
        <p:spPr/>
        <p:txBody>
          <a:bodyPr/>
          <a:lstStyle/>
          <a:p>
            <a:r>
              <a:rPr lang="fr-FR"/>
              <a:t>Juin 2019</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177946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14D72C80-F610-4C15-8893-6F0872D53D9B}" type="datetime1">
              <a:rPr lang="fr-FR" smtClean="0"/>
              <a:t>13/07/2019</a:t>
            </a:fld>
            <a:endParaRPr lang="fr-F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7CD15E0-25FD-4B43-A632-4E62F3ACB3DC}" type="slidenum">
              <a:rPr lang="fr-FR" smtClean="0"/>
              <a:t>‹N°›</a:t>
            </a:fld>
            <a:endParaRPr lang="fr-FR"/>
          </a:p>
        </p:txBody>
      </p:sp>
    </p:spTree>
    <p:extLst>
      <p:ext uri="{BB962C8B-B14F-4D97-AF65-F5344CB8AC3E}">
        <p14:creationId xmlns:p14="http://schemas.microsoft.com/office/powerpoint/2010/main" val="6580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DF49BF3-58AB-4907-B75E-D1E63ED6E85D}" type="datetime1">
              <a:rPr lang="fr-FR" smtClean="0"/>
              <a:t>13/07/2019</a:t>
            </a:fld>
            <a:endParaRPr lang="fr-F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fr-FR"/>
              <a:t>Juin 2019</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7CD15E0-25FD-4B43-A632-4E62F3ACB3DC}" type="slidenum">
              <a:rPr lang="fr-FR" smtClean="0"/>
              <a:t>‹N°›</a:t>
            </a:fld>
            <a:endParaRPr lang="fr-FR"/>
          </a:p>
        </p:txBody>
      </p:sp>
    </p:spTree>
    <p:extLst>
      <p:ext uri="{BB962C8B-B14F-4D97-AF65-F5344CB8AC3E}">
        <p14:creationId xmlns:p14="http://schemas.microsoft.com/office/powerpoint/2010/main" val="25059162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C4E984-0972-4D4A-A9DA-48548D2DEE7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8924956F-B61F-4248-BB70-47AF48D4CF2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CD389705-727F-46C8-A52C-844D68282EF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fr-FR" altLang="fr-FR">
              <a:solidFill>
                <a:srgbClr val="000000"/>
              </a:solidFill>
            </a:endParaRPr>
          </a:p>
        </p:txBody>
      </p:sp>
      <p:sp>
        <p:nvSpPr>
          <p:cNvPr id="1029" name="Rectangle 5">
            <a:extLst>
              <a:ext uri="{FF2B5EF4-FFF2-40B4-BE49-F238E27FC236}">
                <a16:creationId xmlns:a16="http://schemas.microsoft.com/office/drawing/2014/main" id="{4E70A296-FDAE-4D37-9F18-9DB48FE2099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fr-FR" altLang="fr-FR">
                <a:solidFill>
                  <a:srgbClr val="000000"/>
                </a:solidFill>
              </a:rPr>
              <a:t>Réforme du lycée GT - formation LVE anglais - académie de Poitiers</a:t>
            </a:r>
          </a:p>
        </p:txBody>
      </p:sp>
      <p:sp>
        <p:nvSpPr>
          <p:cNvPr id="1030" name="Rectangle 6">
            <a:extLst>
              <a:ext uri="{FF2B5EF4-FFF2-40B4-BE49-F238E27FC236}">
                <a16:creationId xmlns:a16="http://schemas.microsoft.com/office/drawing/2014/main" id="{57443892-40FB-4E4C-BA1B-8D79423F0F2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C9AF0D2-C2C2-49AD-B1DF-75F8C6B63F03}" type="slidenum">
              <a:rPr lang="fr-FR" altLang="fr-FR" smtClean="0">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8307054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che.media.eduscol.education.fr/file/Annales_zero_BAC_2021_1e/64/4/S0BAC21-1e-SPE-LLCER-anglais-Imaginaires-Monstruosite_1133644.pdf" TargetMode="External"/><Relationship Id="rId7" Type="http://schemas.openxmlformats.org/officeDocument/2006/relationships/image" Target="../media/image10.png"/><Relationship Id="rId2" Type="http://schemas.openxmlformats.org/officeDocument/2006/relationships/hyperlink" Target="https://eduscol.education.fr/cid141765/sujets-zero-1e-bac-2021.html#lien1" TargetMode="External"/><Relationship Id="rId1" Type="http://schemas.openxmlformats.org/officeDocument/2006/relationships/slideLayout" Target="../slideLayouts/slideLayout2.xml"/><Relationship Id="rId6" Type="http://schemas.openxmlformats.org/officeDocument/2006/relationships/hyperlink" Target="https://cache.media.eduscol.education.fr/file/Annales_zero_BAC_2021_1e/65/7/S0BAC21-1e-SPE-LLCER-anglais-Rencontres-Solitude_1133657.pdf" TargetMode="External"/><Relationship Id="rId5" Type="http://schemas.openxmlformats.org/officeDocument/2006/relationships/hyperlink" Target="https://cache.media.eduscol.education.fr/file/Annales_zero_BAC_2021_1e/65/3/S0BAC21-1e-SPE-LLCER-anglais-Rencontres-Amour_1133653.pdf" TargetMode="External"/><Relationship Id="rId4" Type="http://schemas.openxmlformats.org/officeDocument/2006/relationships/hyperlink" Target="https://cache.media.eduscol.education.fr/file/Annales_zero_BAC_2021_1e/65/0/S0BAC21-1e-SPE-LLCER-anglais-Imaginaires-Surveillance_1133650.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ache.media.education.gouv.fr/file/CSP/24/0/Projet_Epreuves_examen_LLCER_Tle_Voie_G_113524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lison.charamon-hill@ac-poitiers.f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nvPr>
        </p:nvSpPr>
        <p:spPr>
          <a:xfrm>
            <a:off x="918343" y="4896263"/>
            <a:ext cx="7891272" cy="590137"/>
          </a:xfrm>
        </p:spPr>
        <p:txBody>
          <a:bodyPr>
            <a:normAutofit/>
          </a:bodyPr>
          <a:lstStyle/>
          <a:p>
            <a:r>
              <a:rPr lang="fr-FR" sz="2400" dirty="0"/>
              <a:t>I. Enseignement de spécialité – classe de 1</a:t>
            </a:r>
            <a:r>
              <a:rPr lang="fr-FR" sz="2400" baseline="30000" dirty="0"/>
              <a:t>re</a:t>
            </a:r>
          </a:p>
        </p:txBody>
      </p:sp>
      <p:sp>
        <p:nvSpPr>
          <p:cNvPr id="3" name="Espace réservé du pied de page 2"/>
          <p:cNvSpPr>
            <a:spLocks noGrp="1"/>
          </p:cNvSpPr>
          <p:nvPr>
            <p:ph type="ftr" sz="quarter" idx="11"/>
          </p:nvPr>
        </p:nvSpPr>
        <p:spPr/>
        <p:txBody>
          <a:bodyPr/>
          <a:lstStyle/>
          <a:p>
            <a:r>
              <a:rPr lang="fr-FR"/>
              <a:t>Juin 2019</a:t>
            </a:r>
          </a:p>
        </p:txBody>
      </p:sp>
      <p:sp>
        <p:nvSpPr>
          <p:cNvPr id="4" name="ZoneTexte 3"/>
          <p:cNvSpPr txBox="1"/>
          <p:nvPr/>
        </p:nvSpPr>
        <p:spPr>
          <a:xfrm>
            <a:off x="1413164" y="2285999"/>
            <a:ext cx="8988136" cy="1477328"/>
          </a:xfrm>
          <a:prstGeom prst="rect">
            <a:avLst/>
          </a:prstGeom>
          <a:noFill/>
        </p:spPr>
        <p:txBody>
          <a:bodyPr wrap="square" rtlCol="0">
            <a:spAutoFit/>
          </a:bodyPr>
          <a:lstStyle/>
          <a:p>
            <a:r>
              <a:rPr lang="fr-FR" sz="3600" b="1" dirty="0">
                <a:solidFill>
                  <a:schemeClr val="accent4">
                    <a:lumMod val="50000"/>
                  </a:schemeClr>
                </a:solidFill>
              </a:rPr>
              <a:t>Langues, Littératures et Cultures Etrangères et Régionales - Anglais</a:t>
            </a:r>
          </a:p>
          <a:p>
            <a:endParaRPr lang="fr-FR"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b="66729"/>
          <a:stretch/>
        </p:blipFill>
        <p:spPr>
          <a:xfrm>
            <a:off x="9287497" y="5502075"/>
            <a:ext cx="1630680" cy="770709"/>
          </a:xfrm>
          <a:prstGeom prst="rect">
            <a:avLst/>
          </a:prstGeom>
        </p:spPr>
      </p:pic>
    </p:spTree>
    <p:extLst>
      <p:ext uri="{BB962C8B-B14F-4D97-AF65-F5344CB8AC3E}">
        <p14:creationId xmlns:p14="http://schemas.microsoft.com/office/powerpoint/2010/main" val="70582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L’évaluation en fin de Première </a:t>
            </a:r>
          </a:p>
        </p:txBody>
      </p:sp>
      <p:sp>
        <p:nvSpPr>
          <p:cNvPr id="3" name="Espace réservé du contenu 2"/>
          <p:cNvSpPr>
            <a:spLocks noGrp="1"/>
          </p:cNvSpPr>
          <p:nvPr>
            <p:ph idx="1"/>
          </p:nvPr>
        </p:nvSpPr>
        <p:spPr>
          <a:xfrm>
            <a:off x="763108" y="2093976"/>
            <a:ext cx="10671880" cy="4050792"/>
          </a:xfrm>
        </p:spPr>
        <p:txBody>
          <a:bodyPr>
            <a:normAutofit/>
          </a:bodyPr>
          <a:lstStyle/>
          <a:p>
            <a:r>
              <a:rPr lang="fr-FR" sz="2400" dirty="0"/>
              <a:t>Pour les élèves qui </a:t>
            </a:r>
            <a:r>
              <a:rPr lang="fr-FR" sz="2400" b="1" dirty="0"/>
              <a:t>ne conservent pas la spécialité en Terminale</a:t>
            </a:r>
          </a:p>
          <a:p>
            <a:endParaRPr lang="fr-FR" sz="2400" dirty="0"/>
          </a:p>
          <a:p>
            <a:r>
              <a:rPr lang="fr-FR" sz="2400" b="1" dirty="0"/>
              <a:t>Sujets zéro </a:t>
            </a:r>
            <a:r>
              <a:rPr lang="fr-FR" sz="2400" dirty="0"/>
              <a:t>sur </a:t>
            </a:r>
            <a:r>
              <a:rPr lang="fr-FR" sz="2400" dirty="0">
                <a:hlinkClick r:id="rId2"/>
              </a:rPr>
              <a:t>Eduscol</a:t>
            </a:r>
            <a:endParaRPr lang="fr-FR" sz="2400" dirty="0"/>
          </a:p>
          <a:p>
            <a:endParaRPr lang="fr-FR" sz="2400" dirty="0"/>
          </a:p>
          <a:p>
            <a:endParaRPr lang="fr-FR" sz="2400" dirty="0"/>
          </a:p>
          <a:p>
            <a:pPr lvl="1"/>
            <a:r>
              <a:rPr lang="fr-FR" sz="2000" dirty="0"/>
              <a:t>Thématique « Imaginaires » </a:t>
            </a:r>
            <a:r>
              <a:rPr lang="fr-FR" sz="2000" dirty="0">
                <a:hlinkClick r:id="rId3"/>
              </a:rPr>
              <a:t>Monstruosité</a:t>
            </a:r>
            <a:endParaRPr lang="fr-FR" sz="2000" dirty="0"/>
          </a:p>
          <a:p>
            <a:pPr lvl="1"/>
            <a:r>
              <a:rPr lang="fr-FR" sz="2000" dirty="0"/>
              <a:t>Thématique « Imaginaires » </a:t>
            </a:r>
            <a:r>
              <a:rPr lang="fr-FR" sz="2000" dirty="0">
                <a:hlinkClick r:id="rId4"/>
              </a:rPr>
              <a:t>Surveillance</a:t>
            </a:r>
            <a:endParaRPr lang="fr-FR" sz="2000" dirty="0"/>
          </a:p>
          <a:p>
            <a:pPr lvl="1"/>
            <a:r>
              <a:rPr lang="fr-FR" sz="2000" dirty="0"/>
              <a:t>Thématique « Rencontres » </a:t>
            </a:r>
            <a:r>
              <a:rPr lang="fr-FR" sz="2000" dirty="0">
                <a:hlinkClick r:id="rId5"/>
              </a:rPr>
              <a:t>Amour</a:t>
            </a:r>
            <a:endParaRPr lang="fr-FR" sz="2000" dirty="0"/>
          </a:p>
          <a:p>
            <a:pPr lvl="1"/>
            <a:r>
              <a:rPr lang="fr-FR" sz="2000" dirty="0"/>
              <a:t>Thématique « Rencontres » </a:t>
            </a:r>
            <a:r>
              <a:rPr lang="fr-FR" sz="2000" dirty="0">
                <a:hlinkClick r:id="rId6"/>
              </a:rPr>
              <a:t>Solitude</a:t>
            </a:r>
            <a:endParaRPr lang="fr-FR" sz="2000" dirty="0"/>
          </a:p>
        </p:txBody>
      </p:sp>
      <p:sp>
        <p:nvSpPr>
          <p:cNvPr id="4" name="Espace réservé du pied de page 3"/>
          <p:cNvSpPr>
            <a:spLocks noGrp="1"/>
          </p:cNvSpPr>
          <p:nvPr>
            <p:ph type="ftr" sz="quarter" idx="11"/>
          </p:nvPr>
        </p:nvSpPr>
        <p:spPr/>
        <p:txBody>
          <a:bodyPr/>
          <a:lstStyle/>
          <a:p>
            <a:r>
              <a:rPr lang="fr-FR"/>
              <a:t>Juin 2019</a:t>
            </a:r>
          </a:p>
        </p:txBody>
      </p:sp>
      <p:sp>
        <p:nvSpPr>
          <p:cNvPr id="5" name="ZoneTexte 4"/>
          <p:cNvSpPr txBox="1"/>
          <p:nvPr/>
        </p:nvSpPr>
        <p:spPr>
          <a:xfrm>
            <a:off x="7714722" y="2979350"/>
            <a:ext cx="3904369" cy="3016210"/>
          </a:xfrm>
          <a:prstGeom prst="rect">
            <a:avLst/>
          </a:prstGeom>
          <a:noFill/>
        </p:spPr>
        <p:txBody>
          <a:bodyPr wrap="square" rtlCol="0">
            <a:spAutoFit/>
          </a:bodyPr>
          <a:lstStyle/>
          <a:p>
            <a:r>
              <a:rPr lang="fr-FR" sz="1600" dirty="0"/>
              <a:t>L'épreuve consiste en la synthèse d'un dossier documentaire, guidée par deux ou trois questions ou consignes, en 300 mots au moins. Le dossier documentaire est composé de trois documents, dont au moins un document littéraire et un document iconographique, adossés à l'une des deux thématiques au programme de la classe de première.</a:t>
            </a:r>
          </a:p>
          <a:p>
            <a:endParaRPr lang="fr-FR" sz="1600" dirty="0"/>
          </a:p>
          <a:p>
            <a:r>
              <a:rPr lang="fr-FR" sz="1400" dirty="0"/>
              <a:t>Bulletin officiel, n°17 du 25 avril 2019 </a:t>
            </a:r>
          </a:p>
        </p:txBody>
      </p:sp>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5719" y="3662414"/>
            <a:ext cx="3086531" cy="724001"/>
          </a:xfrm>
          <a:prstGeom prst="rect">
            <a:avLst/>
          </a:prstGeom>
        </p:spPr>
      </p:pic>
    </p:spTree>
    <p:extLst>
      <p:ext uri="{BB962C8B-B14F-4D97-AF65-F5344CB8AC3E}">
        <p14:creationId xmlns:p14="http://schemas.microsoft.com/office/powerpoint/2010/main" val="344063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 pour l’évaluation en Te</a:t>
            </a:r>
          </a:p>
        </p:txBody>
      </p:sp>
      <p:sp>
        <p:nvSpPr>
          <p:cNvPr id="3" name="Espace réservé du contenu 2"/>
          <p:cNvSpPr>
            <a:spLocks noGrp="1"/>
          </p:cNvSpPr>
          <p:nvPr>
            <p:ph idx="1"/>
          </p:nvPr>
        </p:nvSpPr>
        <p:spPr>
          <a:xfrm>
            <a:off x="1088136" y="1729522"/>
            <a:ext cx="10058400" cy="4543262"/>
          </a:xfrm>
        </p:spPr>
        <p:txBody>
          <a:bodyPr>
            <a:normAutofit fontScale="85000" lnSpcReduction="20000"/>
          </a:bodyPr>
          <a:lstStyle/>
          <a:p>
            <a:r>
              <a:rPr lang="fr-FR" b="1" dirty="0"/>
              <a:t>Epreuve Ecrite</a:t>
            </a:r>
          </a:p>
          <a:p>
            <a:r>
              <a:rPr lang="fr-FR" sz="1600" dirty="0"/>
              <a:t>1</a:t>
            </a:r>
            <a:r>
              <a:rPr lang="fr-FR" sz="2100" dirty="0"/>
              <a:t>. Élaboration d’une synthèse guidée en 600 mots au moins de 3 ou 4 documents, dont au moins un texte littéraire et un seul document iconographique, adossés à l’une des thématiques au programme de l’enseignement de spécialité du cycle terminal. </a:t>
            </a:r>
          </a:p>
          <a:p>
            <a:r>
              <a:rPr lang="fr-FR" sz="2100" dirty="0"/>
              <a:t>2. Traduction en français d’un passage d’un des textes du dossier de 600 à 700 signes, blancs et espaces compris.</a:t>
            </a:r>
          </a:p>
          <a:p>
            <a:endParaRPr lang="fr-FR" b="1" dirty="0"/>
          </a:p>
          <a:p>
            <a:r>
              <a:rPr lang="fr-FR" b="1" dirty="0"/>
              <a:t>Epreuve orale</a:t>
            </a:r>
          </a:p>
          <a:p>
            <a:r>
              <a:rPr lang="fr-FR" sz="2100" dirty="0"/>
              <a:t>L’épreuve consiste en un oral de 20 minutes qui s’appuie sur un dossier personnel présenté par le candidat et visé par son professeur de l’année terminale. Sans temps de préparation, le candidat présente son dossier pendant 10 minutes au plus pour en justifier les choix et en exprimer la logique interne, puis interagit avec l’examinateur pendant 10 minutes au plus. Le dossier est composé de 6 à 8 documents textuels et iconographiques (étudiés ou non en classe) dont le fil conducteur se rattache à une ou plusieurs thématiques du programme du cycle terminal.</a:t>
            </a:r>
          </a:p>
          <a:p>
            <a:endParaRPr lang="fr-FR" dirty="0"/>
          </a:p>
          <a:p>
            <a:r>
              <a:rPr lang="fr-FR" sz="1700" dirty="0">
                <a:hlinkClick r:id="rId2"/>
              </a:rPr>
              <a:t>https://cache.media.education.gouv.fr/file/CSP/24/0/Projet_Epreuves_examen_LLCER_Tle_Voie_G_1135240.pdf</a:t>
            </a:r>
            <a:endParaRPr lang="fr-FR" sz="1700" dirty="0"/>
          </a:p>
          <a:p>
            <a:pPr marL="0" indent="0">
              <a:buNone/>
            </a:pPr>
            <a:endParaRPr lang="fr-FR" dirty="0"/>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14459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136" y="204412"/>
            <a:ext cx="10058400" cy="1609344"/>
          </a:xfrm>
        </p:spPr>
        <p:txBody>
          <a:bodyPr/>
          <a:lstStyle/>
          <a:p>
            <a:r>
              <a:rPr lang="fr-FR" dirty="0"/>
              <a:t>Sources</a:t>
            </a:r>
          </a:p>
        </p:txBody>
      </p:sp>
      <p:sp>
        <p:nvSpPr>
          <p:cNvPr id="3" name="Espace réservé du contenu 2"/>
          <p:cNvSpPr>
            <a:spLocks noGrp="1"/>
          </p:cNvSpPr>
          <p:nvPr>
            <p:ph idx="1"/>
          </p:nvPr>
        </p:nvSpPr>
        <p:spPr>
          <a:xfrm>
            <a:off x="501445" y="1489586"/>
            <a:ext cx="11046541" cy="4783197"/>
          </a:xfrm>
        </p:spPr>
        <p:txBody>
          <a:bodyPr>
            <a:normAutofit fontScale="92500" lnSpcReduction="10000"/>
          </a:bodyPr>
          <a:lstStyle/>
          <a:p>
            <a:r>
              <a:rPr lang="fr-FR" sz="1900" dirty="0"/>
              <a:t>Diaporama site des langues </a:t>
            </a:r>
            <a:r>
              <a:rPr lang="fr-FR" sz="1900" dirty="0" err="1"/>
              <a:t>ac-versailles</a:t>
            </a:r>
            <a:endParaRPr lang="fr-FR" sz="1900" dirty="0"/>
          </a:p>
          <a:p>
            <a:r>
              <a:rPr lang="fr-FR" sz="1900" dirty="0"/>
              <a:t>Diaporama site des langues </a:t>
            </a:r>
            <a:r>
              <a:rPr lang="fr-FR" sz="1900" dirty="0" err="1"/>
              <a:t>ac-grenoble</a:t>
            </a:r>
            <a:endParaRPr lang="fr-FR" sz="1900" dirty="0"/>
          </a:p>
          <a:p>
            <a:r>
              <a:rPr lang="fr-FR" sz="1900" dirty="0"/>
              <a:t>Intervention M. </a:t>
            </a:r>
            <a:r>
              <a:rPr lang="fr-FR" sz="1900" dirty="0" err="1"/>
              <a:t>Goater</a:t>
            </a:r>
            <a:r>
              <a:rPr lang="fr-FR" sz="1900" dirty="0"/>
              <a:t> (Inspecteur Général, séminaire IGEN, mars 2019)</a:t>
            </a:r>
          </a:p>
          <a:p>
            <a:r>
              <a:rPr lang="fr-FR" sz="1900" b="1" dirty="0"/>
              <a:t>Programme d'enseignement de spécialité de langues, littératures et cultures étrangères de la classe de première de la voie générale</a:t>
            </a:r>
          </a:p>
          <a:p>
            <a:pPr lvl="1"/>
            <a:r>
              <a:rPr lang="fr-FR" sz="1900" dirty="0"/>
              <a:t>Bulletin officiel spécial n°1 du 22 janvier 2019</a:t>
            </a:r>
          </a:p>
          <a:p>
            <a:r>
              <a:rPr lang="fr-FR" sz="1900" b="1" dirty="0"/>
              <a:t>Épreuves communes de contrôle continu des enseignements de spécialité suivis uniquement pendant la classe de première de la voie générale - session 2021</a:t>
            </a:r>
          </a:p>
          <a:p>
            <a:pPr lvl="1"/>
            <a:r>
              <a:rPr lang="fr-FR" sz="1900" dirty="0"/>
              <a:t> Bulletin officiel n°17 du 25 avril 2019 </a:t>
            </a:r>
          </a:p>
          <a:p>
            <a:r>
              <a:rPr lang="fr-FR" sz="1900" b="1" dirty="0"/>
              <a:t>Programme limitatif pour l'enseignement de spécialité de langues, littératures et cultures étrangères et régionales en classe de première pour les années scolaires 2019-2020 et 2020-2021 – anglais</a:t>
            </a:r>
          </a:p>
          <a:p>
            <a:pPr lvl="1"/>
            <a:r>
              <a:rPr lang="fr-FR" sz="1900" dirty="0"/>
              <a:t>Bulletin officiel n°22 du 29 mai 2019</a:t>
            </a:r>
          </a:p>
          <a:p>
            <a:r>
              <a:rPr lang="fr-FR" sz="1900" b="1" dirty="0"/>
              <a:t>Sujets zéro en classe de première pour le baccalauréat 2021</a:t>
            </a:r>
          </a:p>
          <a:p>
            <a:pPr lvl="1"/>
            <a:r>
              <a:rPr lang="fr-FR" sz="1900" dirty="0"/>
              <a:t>https://eduscol.education.fr/cid141765/sujets-zero-1e-bac-2021.html</a:t>
            </a:r>
          </a:p>
          <a:p>
            <a:endParaRPr lang="fr-FR" dirty="0"/>
          </a:p>
          <a:p>
            <a:pPr lvl="1"/>
            <a:endParaRPr lang="fr-FR" sz="1600" b="1" dirty="0"/>
          </a:p>
          <a:p>
            <a:pPr marL="274320" lvl="1" indent="0">
              <a:buNone/>
            </a:pPr>
            <a:endParaRPr lang="fr-FR" b="1" dirty="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91498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6BA109A-2144-493C-B22F-F9DB2143705E}"/>
              </a:ext>
            </a:extLst>
          </p:cNvPr>
          <p:cNvSpPr>
            <a:spLocks noGrp="1"/>
          </p:cNvSpPr>
          <p:nvPr>
            <p:ph type="ftr" sz="quarter" idx="11"/>
          </p:nvPr>
        </p:nvSpPr>
        <p:spPr/>
        <p:txBody>
          <a:bodyPr/>
          <a:lstStyle/>
          <a:p>
            <a:r>
              <a:rPr lang="fr-FR"/>
              <a:t>Juin 2019</a:t>
            </a:r>
          </a:p>
        </p:txBody>
      </p:sp>
      <p:sp>
        <p:nvSpPr>
          <p:cNvPr id="3" name="Rectangle 2">
            <a:extLst>
              <a:ext uri="{FF2B5EF4-FFF2-40B4-BE49-F238E27FC236}">
                <a16:creationId xmlns:a16="http://schemas.microsoft.com/office/drawing/2014/main" id="{2A28D262-1764-44FD-BD63-B3D03E6A1A17}"/>
              </a:ext>
            </a:extLst>
          </p:cNvPr>
          <p:cNvSpPr/>
          <p:nvPr/>
        </p:nvSpPr>
        <p:spPr>
          <a:xfrm>
            <a:off x="1628503" y="1720840"/>
            <a:ext cx="8638903" cy="3416320"/>
          </a:xfrm>
          <a:prstGeom prst="rect">
            <a:avLst/>
          </a:prstGeom>
        </p:spPr>
        <p:txBody>
          <a:bodyPr wrap="square">
            <a:spAutoFit/>
          </a:bodyPr>
          <a:lstStyle/>
          <a:p>
            <a:pPr algn="just">
              <a:spcBef>
                <a:spcPct val="0"/>
              </a:spcBef>
            </a:pPr>
            <a:r>
              <a:rPr lang="fr-FR" altLang="fr-FR" dirty="0">
                <a:solidFill>
                  <a:schemeClr val="tx1">
                    <a:lumMod val="95000"/>
                    <a:lumOff val="5000"/>
                  </a:schemeClr>
                </a:solidFill>
                <a:latin typeface="Calibri" panose="020F0502020204030204" pitchFamily="34" charset="0"/>
                <a:cs typeface="Calibri" panose="020F0502020204030204" pitchFamily="34" charset="0"/>
              </a:rPr>
              <a:t>Ce diaporama est extrait d’une présentation utilisée en support de formation dans les réunions départementales de juin 2019 à Angoulême, Saint-Jean d’Angély, Niort et Poitiers.</a:t>
            </a:r>
          </a:p>
          <a:p>
            <a:pPr algn="just">
              <a:spcBef>
                <a:spcPct val="0"/>
              </a:spcBef>
            </a:pPr>
            <a:endParaRPr lang="fr-FR" altLang="fr-FR" dirty="0">
              <a:solidFill>
                <a:schemeClr val="tx1">
                  <a:lumMod val="95000"/>
                  <a:lumOff val="5000"/>
                </a:schemeClr>
              </a:solidFill>
              <a:latin typeface="Calibri" panose="020F0502020204030204" pitchFamily="34" charset="0"/>
              <a:cs typeface="Calibri" panose="020F0502020204030204" pitchFamily="34" charset="0"/>
            </a:endParaRPr>
          </a:p>
          <a:p>
            <a:pPr algn="just">
              <a:spcBef>
                <a:spcPct val="0"/>
              </a:spcBef>
            </a:pPr>
            <a:r>
              <a:rPr lang="fr-FR" altLang="fr-FR" dirty="0">
                <a:solidFill>
                  <a:schemeClr val="tx1">
                    <a:lumMod val="95000"/>
                    <a:lumOff val="5000"/>
                  </a:schemeClr>
                </a:solidFill>
                <a:latin typeface="Calibri" panose="020F0502020204030204" pitchFamily="34" charset="0"/>
                <a:cs typeface="Calibri" panose="020F0502020204030204" pitchFamily="34" charset="0"/>
              </a:rPr>
              <a:t>Il a été conçu par l’inspection pédagogique régionale d’anglais de l’académie de Poitiers (Mmes Charamon-Hill et Luyer-Tanet) à partir des textes publiés par le Ministère de l’éducation nationale et de la jeunesse dont les références sont communiquées ; sa lecture ne saurait pour autant se substituer à celle de ces textes, qui seuls font autorité.</a:t>
            </a:r>
          </a:p>
          <a:p>
            <a:pPr algn="just">
              <a:spcBef>
                <a:spcPct val="0"/>
              </a:spcBef>
            </a:pPr>
            <a:endParaRPr lang="fr-FR" altLang="fr-FR" dirty="0">
              <a:solidFill>
                <a:schemeClr val="tx1">
                  <a:lumMod val="95000"/>
                  <a:lumOff val="5000"/>
                </a:schemeClr>
              </a:solidFill>
              <a:latin typeface="Calibri" panose="020F0502020204030204" pitchFamily="34" charset="0"/>
              <a:cs typeface="Calibri" panose="020F0502020204030204" pitchFamily="34" charset="0"/>
            </a:endParaRPr>
          </a:p>
          <a:p>
            <a:pPr algn="just">
              <a:spcBef>
                <a:spcPct val="0"/>
              </a:spcBef>
            </a:pPr>
            <a:r>
              <a:rPr lang="fr-FR" altLang="fr-FR" dirty="0">
                <a:solidFill>
                  <a:schemeClr val="tx1">
                    <a:lumMod val="95000"/>
                    <a:lumOff val="5000"/>
                  </a:schemeClr>
                </a:solidFill>
                <a:latin typeface="Calibri" panose="020F0502020204030204" pitchFamily="34" charset="0"/>
                <a:cs typeface="Calibri" panose="020F0502020204030204" pitchFamily="34" charset="0"/>
              </a:rPr>
              <a:t>L’inspection remercie Mmes Isabelle Briand, Myriam Campain, Laurence Dumont et Emilie </a:t>
            </a:r>
            <a:r>
              <a:rPr lang="fr-FR" altLang="fr-FR" dirty="0" err="1">
                <a:solidFill>
                  <a:schemeClr val="tx1">
                    <a:lumMod val="95000"/>
                    <a:lumOff val="5000"/>
                  </a:schemeClr>
                </a:solidFill>
                <a:latin typeface="Calibri" panose="020F0502020204030204" pitchFamily="34" charset="0"/>
                <a:cs typeface="Calibri" panose="020F0502020204030204" pitchFamily="34" charset="0"/>
              </a:rPr>
              <a:t>Vergeau</a:t>
            </a:r>
            <a:r>
              <a:rPr lang="fr-FR" altLang="fr-FR" dirty="0">
                <a:solidFill>
                  <a:schemeClr val="tx1">
                    <a:lumMod val="95000"/>
                    <a:lumOff val="5000"/>
                  </a:schemeClr>
                </a:solidFill>
                <a:latin typeface="Calibri" panose="020F0502020204030204" pitchFamily="34" charset="0"/>
                <a:cs typeface="Calibri" panose="020F0502020204030204" pitchFamily="34" charset="0"/>
              </a:rPr>
              <a:t> pour leur aide précieuse.</a:t>
            </a:r>
          </a:p>
          <a:p>
            <a:pPr algn="just">
              <a:spcBef>
                <a:spcPct val="0"/>
              </a:spcBef>
            </a:pPr>
            <a:endParaRPr lang="fr-FR" altLang="fr-FR" dirty="0">
              <a:solidFill>
                <a:schemeClr val="tx1">
                  <a:lumMod val="95000"/>
                  <a:lumOff val="5000"/>
                </a:schemeClr>
              </a:solidFill>
              <a:latin typeface="Calibri" panose="020F0502020204030204" pitchFamily="34" charset="0"/>
              <a:cs typeface="Calibri" panose="020F0502020204030204" pitchFamily="34" charset="0"/>
            </a:endParaRPr>
          </a:p>
          <a:p>
            <a:pPr algn="just">
              <a:spcBef>
                <a:spcPct val="0"/>
              </a:spcBef>
            </a:pPr>
            <a:r>
              <a:rPr lang="fr-FR" altLang="fr-FR" dirty="0">
                <a:solidFill>
                  <a:schemeClr val="tx1">
                    <a:lumMod val="95000"/>
                    <a:lumOff val="5000"/>
                  </a:schemeClr>
                </a:solidFill>
                <a:latin typeface="Calibri" panose="020F0502020204030204" pitchFamily="34" charset="0"/>
                <a:cs typeface="Calibri" panose="020F0502020204030204" pitchFamily="34" charset="0"/>
              </a:rPr>
              <a:t>Contact : </a:t>
            </a:r>
            <a:r>
              <a:rPr lang="fr-FR" altLang="fr-FR"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alison.charamon-hill@ac-poitiers.fr</a:t>
            </a:r>
            <a:r>
              <a:rPr lang="fr-FR" altLang="fr-FR" dirty="0">
                <a:solidFill>
                  <a:srgbClr val="0070C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9657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9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HORAIRES ET NIVEAUX VISÉS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23984624"/>
              </p:ext>
            </p:extLst>
          </p:nvPr>
        </p:nvGraphicFramePr>
        <p:xfrm>
          <a:off x="665019" y="1828800"/>
          <a:ext cx="9924323" cy="4360932"/>
        </p:xfrm>
        <a:graphic>
          <a:graphicData uri="http://schemas.openxmlformats.org/drawingml/2006/table">
            <a:tbl>
              <a:tblPr firstRow="1" firstCol="1" lastRow="1" lastCol="1" bandRow="1" bandCol="1">
                <a:tableStyleId>{5C22544A-7EE6-4342-B048-85BDC9FD1C3A}</a:tableStyleId>
              </a:tblPr>
              <a:tblGrid>
                <a:gridCol w="3405536">
                  <a:extLst>
                    <a:ext uri="{9D8B030D-6E8A-4147-A177-3AD203B41FA5}">
                      <a16:colId xmlns:a16="http://schemas.microsoft.com/office/drawing/2014/main" val="2005575637"/>
                    </a:ext>
                  </a:extLst>
                </a:gridCol>
                <a:gridCol w="3436374">
                  <a:extLst>
                    <a:ext uri="{9D8B030D-6E8A-4147-A177-3AD203B41FA5}">
                      <a16:colId xmlns:a16="http://schemas.microsoft.com/office/drawing/2014/main" val="184065264"/>
                    </a:ext>
                  </a:extLst>
                </a:gridCol>
                <a:gridCol w="3082413">
                  <a:extLst>
                    <a:ext uri="{9D8B030D-6E8A-4147-A177-3AD203B41FA5}">
                      <a16:colId xmlns:a16="http://schemas.microsoft.com/office/drawing/2014/main" val="4066403307"/>
                    </a:ext>
                  </a:extLst>
                </a:gridCol>
              </a:tblGrid>
              <a:tr h="1535672">
                <a:tc>
                  <a:txBody>
                    <a:bodyPr/>
                    <a:lstStyle/>
                    <a:p>
                      <a:pPr marL="68580">
                        <a:spcBef>
                          <a:spcPts val="25"/>
                        </a:spcBef>
                        <a:spcAft>
                          <a:spcPts val="0"/>
                        </a:spcAft>
                      </a:pPr>
                      <a:r>
                        <a:rPr lang="fr-FR" sz="3400" dirty="0">
                          <a:effectLst/>
                        </a:rPr>
                        <a:t> </a:t>
                      </a:r>
                      <a:endParaRPr lang="fr-FR" sz="1100" dirty="0">
                        <a:effectLst/>
                      </a:endParaRPr>
                    </a:p>
                    <a:p>
                      <a:pPr marL="804545" marR="792480" algn="ctr">
                        <a:spcAft>
                          <a:spcPts val="0"/>
                        </a:spcAft>
                      </a:pPr>
                      <a:r>
                        <a:rPr lang="fr-FR" sz="3100" dirty="0">
                          <a:effectLst/>
                        </a:rPr>
                        <a:t>Classe</a:t>
                      </a:r>
                      <a:endParaRPr lang="fr-FR" sz="1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8580">
                        <a:spcBef>
                          <a:spcPts val="25"/>
                        </a:spcBef>
                        <a:spcAft>
                          <a:spcPts val="0"/>
                        </a:spcAft>
                      </a:pPr>
                      <a:r>
                        <a:rPr lang="fr-FR" sz="3400">
                          <a:effectLst/>
                        </a:rPr>
                        <a:t> </a:t>
                      </a:r>
                      <a:endParaRPr lang="fr-FR" sz="1100">
                        <a:effectLst/>
                      </a:endParaRPr>
                    </a:p>
                    <a:p>
                      <a:pPr marL="805180" marR="791210" algn="ctr">
                        <a:spcAft>
                          <a:spcPts val="0"/>
                        </a:spcAft>
                      </a:pPr>
                      <a:r>
                        <a:rPr lang="fr-FR" sz="3100">
                          <a:effectLst/>
                        </a:rPr>
                        <a:t>Horaire</a:t>
                      </a:r>
                      <a:endParaRPr lang="fr-FR"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8580">
                        <a:spcBef>
                          <a:spcPts val="25"/>
                        </a:spcBef>
                        <a:spcAft>
                          <a:spcPts val="0"/>
                        </a:spcAft>
                      </a:pPr>
                      <a:r>
                        <a:rPr lang="fr-FR" sz="3400">
                          <a:effectLst/>
                        </a:rPr>
                        <a:t> </a:t>
                      </a:r>
                      <a:endParaRPr lang="fr-FR" sz="1100">
                        <a:effectLst/>
                      </a:endParaRPr>
                    </a:p>
                    <a:p>
                      <a:pPr marL="805180" marR="792480" algn="ctr">
                        <a:spcAft>
                          <a:spcPts val="0"/>
                        </a:spcAft>
                      </a:pPr>
                      <a:r>
                        <a:rPr lang="fr-FR" sz="3100">
                          <a:effectLst/>
                        </a:rPr>
                        <a:t>Niveau visé</a:t>
                      </a:r>
                      <a:endParaRPr lang="fr-FR"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2483861187"/>
                  </a:ext>
                </a:extLst>
              </a:tr>
              <a:tr h="1289588">
                <a:tc>
                  <a:txBody>
                    <a:bodyPr/>
                    <a:lstStyle/>
                    <a:p>
                      <a:pPr marL="68580">
                        <a:spcBef>
                          <a:spcPts val="40"/>
                        </a:spcBef>
                        <a:spcAft>
                          <a:spcPts val="0"/>
                        </a:spcAft>
                      </a:pPr>
                      <a:r>
                        <a:rPr lang="fr-FR" sz="3300" dirty="0">
                          <a:effectLst/>
                        </a:rPr>
                        <a:t> </a:t>
                      </a:r>
                      <a:endParaRPr lang="fr-FR" sz="1100" dirty="0">
                        <a:effectLst/>
                      </a:endParaRPr>
                    </a:p>
                    <a:p>
                      <a:pPr marL="805180" marR="792480" algn="ctr">
                        <a:spcAft>
                          <a:spcPts val="0"/>
                        </a:spcAft>
                      </a:pPr>
                      <a:r>
                        <a:rPr lang="fr-FR" sz="3000" dirty="0">
                          <a:effectLst/>
                        </a:rPr>
                        <a:t>Première</a:t>
                      </a:r>
                      <a:endParaRPr lang="fr-FR" sz="30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8580">
                        <a:spcBef>
                          <a:spcPts val="40"/>
                        </a:spcBef>
                        <a:spcAft>
                          <a:spcPts val="0"/>
                        </a:spcAft>
                      </a:pPr>
                      <a:r>
                        <a:rPr lang="fr-FR" sz="3300" dirty="0">
                          <a:effectLst/>
                        </a:rPr>
                        <a:t> </a:t>
                      </a:r>
                      <a:endParaRPr lang="fr-FR" sz="1100" dirty="0">
                        <a:effectLst/>
                      </a:endParaRPr>
                    </a:p>
                    <a:p>
                      <a:pPr marL="805180" marR="791845" algn="ctr">
                        <a:spcAft>
                          <a:spcPts val="0"/>
                        </a:spcAft>
                      </a:pPr>
                      <a:r>
                        <a:rPr lang="fr-FR" sz="3100" dirty="0">
                          <a:effectLst/>
                        </a:rPr>
                        <a:t>4 heures</a:t>
                      </a:r>
                      <a:endParaRPr lang="fr-FR" sz="1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8580">
                        <a:spcBef>
                          <a:spcPts val="40"/>
                        </a:spcBef>
                        <a:spcAft>
                          <a:spcPts val="0"/>
                        </a:spcAft>
                      </a:pPr>
                      <a:r>
                        <a:rPr lang="fr-FR" sz="3300" dirty="0">
                          <a:effectLst/>
                        </a:rPr>
                        <a:t> </a:t>
                      </a:r>
                      <a:endParaRPr lang="fr-FR" sz="1100" dirty="0">
                        <a:effectLst/>
                      </a:endParaRPr>
                    </a:p>
                    <a:p>
                      <a:pPr marL="805180" marR="791210" algn="ctr">
                        <a:spcAft>
                          <a:spcPts val="0"/>
                        </a:spcAft>
                      </a:pPr>
                      <a:r>
                        <a:rPr lang="fr-FR" sz="3100" dirty="0">
                          <a:effectLst/>
                        </a:rPr>
                        <a:t>B2</a:t>
                      </a:r>
                      <a:endParaRPr lang="fr-FR" sz="1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555990449"/>
                  </a:ext>
                </a:extLst>
              </a:tr>
              <a:tr h="1535672">
                <a:tc>
                  <a:txBody>
                    <a:bodyPr/>
                    <a:lstStyle/>
                    <a:p>
                      <a:pPr marL="68580">
                        <a:spcBef>
                          <a:spcPts val="30"/>
                        </a:spcBef>
                        <a:spcAft>
                          <a:spcPts val="0"/>
                        </a:spcAft>
                      </a:pPr>
                      <a:r>
                        <a:rPr lang="fr-FR" sz="3400" dirty="0">
                          <a:effectLst/>
                        </a:rPr>
                        <a:t> </a:t>
                      </a:r>
                      <a:endParaRPr lang="fr-FR" sz="1100" dirty="0">
                        <a:effectLst/>
                      </a:endParaRPr>
                    </a:p>
                    <a:p>
                      <a:pPr marL="805180" marR="791210" algn="ctr">
                        <a:spcAft>
                          <a:spcPts val="0"/>
                        </a:spcAft>
                      </a:pPr>
                      <a:r>
                        <a:rPr lang="fr-FR" sz="2700" dirty="0">
                          <a:effectLst/>
                        </a:rPr>
                        <a:t>Terminale</a:t>
                      </a:r>
                      <a:endParaRPr lang="fr-FR" sz="27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8580">
                        <a:spcBef>
                          <a:spcPts val="30"/>
                        </a:spcBef>
                        <a:spcAft>
                          <a:spcPts val="0"/>
                        </a:spcAft>
                      </a:pPr>
                      <a:r>
                        <a:rPr lang="fr-FR" sz="3400">
                          <a:effectLst/>
                        </a:rPr>
                        <a:t> </a:t>
                      </a:r>
                      <a:endParaRPr lang="fr-FR" sz="1100">
                        <a:effectLst/>
                      </a:endParaRPr>
                    </a:p>
                    <a:p>
                      <a:pPr marL="805180" marR="791845" algn="ctr">
                        <a:spcAft>
                          <a:spcPts val="0"/>
                        </a:spcAft>
                      </a:pPr>
                      <a:r>
                        <a:rPr lang="fr-FR" sz="3100">
                          <a:effectLst/>
                        </a:rPr>
                        <a:t>6 heures</a:t>
                      </a:r>
                      <a:endParaRPr lang="fr-FR"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8580">
                        <a:spcBef>
                          <a:spcPts val="30"/>
                        </a:spcBef>
                        <a:spcAft>
                          <a:spcPts val="0"/>
                        </a:spcAft>
                      </a:pPr>
                      <a:r>
                        <a:rPr lang="fr-FR" sz="3400" dirty="0">
                          <a:effectLst/>
                        </a:rPr>
                        <a:t> </a:t>
                      </a:r>
                      <a:endParaRPr lang="fr-FR" sz="1100" dirty="0">
                        <a:effectLst/>
                      </a:endParaRPr>
                    </a:p>
                    <a:p>
                      <a:pPr marL="803910" marR="792480" algn="ctr">
                        <a:spcAft>
                          <a:spcPts val="0"/>
                        </a:spcAft>
                      </a:pPr>
                      <a:r>
                        <a:rPr lang="fr-FR" sz="3100" dirty="0">
                          <a:effectLst/>
                        </a:rPr>
                        <a:t>C1</a:t>
                      </a:r>
                      <a:endParaRPr lang="fr-FR" sz="1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3025059233"/>
                  </a:ext>
                </a:extLst>
              </a:tr>
            </a:tbl>
          </a:graphicData>
        </a:graphic>
      </p:graphicFrame>
      <p:sp>
        <p:nvSpPr>
          <p:cNvPr id="3" name="Espace réservé du pied de page 2"/>
          <p:cNvSpPr>
            <a:spLocks noGrp="1"/>
          </p:cNvSpPr>
          <p:nvPr>
            <p:ph type="ftr" sz="quarter" idx="11"/>
          </p:nvPr>
        </p:nvSpPr>
        <p:spPr/>
        <p:txBody>
          <a:bodyPr/>
          <a:lstStyle/>
          <a:p>
            <a:r>
              <a:rPr lang="fr-FR"/>
              <a:t>Juin 2019</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6451">
            <a:off x="10017717" y="2873079"/>
            <a:ext cx="1765278" cy="2477825"/>
          </a:xfrm>
          <a:prstGeom prst="rect">
            <a:avLst/>
          </a:prstGeom>
        </p:spPr>
      </p:pic>
    </p:spTree>
    <p:extLst>
      <p:ext uri="{BB962C8B-B14F-4D97-AF65-F5344CB8AC3E}">
        <p14:creationId xmlns:p14="http://schemas.microsoft.com/office/powerpoint/2010/main" val="383035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Caractéristiques</a:t>
            </a:r>
          </a:p>
        </p:txBody>
      </p:sp>
      <p:sp>
        <p:nvSpPr>
          <p:cNvPr id="3" name="Espace réservé du contenu 2"/>
          <p:cNvSpPr>
            <a:spLocks noGrp="1"/>
          </p:cNvSpPr>
          <p:nvPr>
            <p:ph idx="1"/>
          </p:nvPr>
        </p:nvSpPr>
        <p:spPr>
          <a:xfrm>
            <a:off x="800100" y="2015836"/>
            <a:ext cx="10328148" cy="4156364"/>
          </a:xfrm>
        </p:spPr>
        <p:txBody>
          <a:bodyPr>
            <a:normAutofit/>
          </a:bodyPr>
          <a:lstStyle/>
          <a:p>
            <a:r>
              <a:rPr lang="fr-FR" dirty="0"/>
              <a:t>En LVA ou en LVB ou en LVC (anglais, allemand, espagnol, italien, langues régionales)</a:t>
            </a:r>
          </a:p>
          <a:p>
            <a:endParaRPr lang="fr-FR" b="1" dirty="0"/>
          </a:p>
          <a:p>
            <a:r>
              <a:rPr lang="fr-FR" b="1" dirty="0"/>
              <a:t>Une seule langue</a:t>
            </a:r>
            <a:r>
              <a:rPr lang="fr-FR" dirty="0"/>
              <a:t> peut être choisie par un même élève. </a:t>
            </a:r>
          </a:p>
          <a:p>
            <a:endParaRPr lang="fr-FR" dirty="0"/>
          </a:p>
          <a:p>
            <a:r>
              <a:rPr lang="fr-FR" dirty="0"/>
              <a:t>Une </a:t>
            </a:r>
            <a:r>
              <a:rPr lang="fr-FR" b="1" dirty="0"/>
              <a:t>ambition culturelle </a:t>
            </a:r>
            <a:r>
              <a:rPr lang="fr-FR" dirty="0"/>
              <a:t>associée à un </a:t>
            </a:r>
            <a:r>
              <a:rPr lang="fr-FR" b="1" dirty="0"/>
              <a:t>renforcement</a:t>
            </a:r>
            <a:r>
              <a:rPr lang="fr-FR" dirty="0"/>
              <a:t> </a:t>
            </a:r>
            <a:r>
              <a:rPr lang="fr-FR" b="1" dirty="0"/>
              <a:t>linguistique </a:t>
            </a:r>
            <a:r>
              <a:rPr lang="fr-FR" dirty="0"/>
              <a:t>dans le cadre d’une </a:t>
            </a:r>
            <a:r>
              <a:rPr lang="fr-FR" b="1" dirty="0"/>
              <a:t>approche actionnelle </a:t>
            </a:r>
            <a:r>
              <a:rPr lang="fr-FR" dirty="0"/>
              <a:t>engageant l’élève dans une </a:t>
            </a:r>
            <a:r>
              <a:rPr lang="fr-FR" b="1" dirty="0"/>
              <a:t>démarche de projet.</a:t>
            </a:r>
          </a:p>
          <a:p>
            <a:endParaRPr lang="fr-FR" b="1" dirty="0"/>
          </a:p>
          <a:p>
            <a:r>
              <a:rPr lang="fr-FR" b="1" dirty="0"/>
              <a:t>Exploration approfondie et mise en perspective </a:t>
            </a:r>
            <a:r>
              <a:rPr lang="fr-FR" dirty="0"/>
              <a:t>du patrimoine linguistique, littéraire et culturel, dans la langue choisie par l’élève.</a:t>
            </a:r>
          </a:p>
          <a:p>
            <a:pPr marL="0" lvl="0" indent="0">
              <a:buNone/>
            </a:pPr>
            <a:endParaRPr lang="fr-FR" dirty="0"/>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23319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qui s’adresse cet enseignement?</a:t>
            </a:r>
          </a:p>
        </p:txBody>
      </p:sp>
      <p:sp>
        <p:nvSpPr>
          <p:cNvPr id="3" name="Espace réservé du contenu 2"/>
          <p:cNvSpPr>
            <a:spLocks noGrp="1"/>
          </p:cNvSpPr>
          <p:nvPr>
            <p:ph idx="1"/>
          </p:nvPr>
        </p:nvSpPr>
        <p:spPr/>
        <p:txBody>
          <a:bodyPr>
            <a:normAutofit/>
          </a:bodyPr>
          <a:lstStyle/>
          <a:p>
            <a:pPr lvl="0"/>
            <a:endParaRPr lang="fr-FR" dirty="0"/>
          </a:p>
          <a:p>
            <a:pPr lvl="0"/>
            <a:r>
              <a:rPr lang="fr-FR" dirty="0"/>
              <a:t>Aux élèves ayant une </a:t>
            </a:r>
            <a:r>
              <a:rPr lang="fr-FR" b="1" dirty="0"/>
              <a:t>fibre littéraire</a:t>
            </a:r>
          </a:p>
          <a:p>
            <a:pPr marL="0" lvl="0" indent="0">
              <a:buNone/>
            </a:pPr>
            <a:endParaRPr lang="fr-FR" dirty="0"/>
          </a:p>
          <a:p>
            <a:pPr lvl="0"/>
            <a:r>
              <a:rPr lang="fr-FR" dirty="0"/>
              <a:t>Aux </a:t>
            </a:r>
            <a:r>
              <a:rPr lang="fr-FR" b="1" dirty="0"/>
              <a:t>futurs spécialistes de langues </a:t>
            </a:r>
            <a:r>
              <a:rPr lang="fr-FR" dirty="0"/>
              <a:t>après le baccalauréat</a:t>
            </a:r>
          </a:p>
          <a:p>
            <a:pPr marL="0" lvl="0" indent="0">
              <a:buNone/>
            </a:pPr>
            <a:endParaRPr lang="fr-FR" dirty="0"/>
          </a:p>
          <a:p>
            <a:pPr lvl="0"/>
            <a:r>
              <a:rPr lang="fr-FR" dirty="0"/>
              <a:t>Aux élèves aimant à la fois la </a:t>
            </a:r>
            <a:r>
              <a:rPr lang="fr-FR" b="1" dirty="0"/>
              <a:t>langue </a:t>
            </a:r>
            <a:r>
              <a:rPr lang="fr-FR" dirty="0"/>
              <a:t>et la </a:t>
            </a:r>
            <a:r>
              <a:rPr lang="fr-FR" b="1" dirty="0"/>
              <a:t>culture </a:t>
            </a:r>
            <a:r>
              <a:rPr lang="fr-FR" dirty="0"/>
              <a:t>de la langue concernée</a:t>
            </a:r>
          </a:p>
          <a:p>
            <a:pPr marL="0" lvl="0" indent="0">
              <a:buNone/>
            </a:pPr>
            <a:endParaRPr lang="fr-FR" dirty="0"/>
          </a:p>
          <a:p>
            <a:pPr lvl="0"/>
            <a:r>
              <a:rPr lang="fr-FR" dirty="0"/>
              <a:t>Aux élèves qui ont une appétence pour l’</a:t>
            </a:r>
            <a:r>
              <a:rPr lang="fr-FR" b="1" dirty="0"/>
              <a:t>exploration de supports </a:t>
            </a:r>
            <a:r>
              <a:rPr lang="fr-FR" dirty="0"/>
              <a:t>divers en langue étrangère, y compris via la </a:t>
            </a:r>
            <a:r>
              <a:rPr lang="fr-FR" b="1" dirty="0"/>
              <a:t>lecture</a:t>
            </a:r>
            <a:endParaRPr lang="fr-FR" dirty="0"/>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113815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et objectifs</a:t>
            </a:r>
          </a:p>
        </p:txBody>
      </p:sp>
      <p:sp>
        <p:nvSpPr>
          <p:cNvPr id="3" name="Espace réservé du contenu 2"/>
          <p:cNvSpPr>
            <a:spLocks noGrp="1"/>
          </p:cNvSpPr>
          <p:nvPr>
            <p:ph idx="1"/>
          </p:nvPr>
        </p:nvSpPr>
        <p:spPr>
          <a:xfrm>
            <a:off x="778903" y="2239033"/>
            <a:ext cx="10349345" cy="4216313"/>
          </a:xfrm>
        </p:spPr>
        <p:txBody>
          <a:bodyPr>
            <a:normAutofit/>
          </a:bodyPr>
          <a:lstStyle/>
          <a:p>
            <a:pPr marL="342900" indent="-342900">
              <a:spcAft>
                <a:spcPts val="1200"/>
              </a:spcAft>
              <a:buClr>
                <a:schemeClr val="accent5">
                  <a:lumMod val="60000"/>
                  <a:lumOff val="40000"/>
                </a:schemeClr>
              </a:buClr>
              <a:buFont typeface="Wingdings" panose="05000000000000000000" pitchFamily="2" charset="2"/>
              <a:buChar char="§"/>
            </a:pPr>
            <a:r>
              <a:rPr lang="fr-FR" b="1" dirty="0"/>
              <a:t>Toutes les activités langagières sont sollicitées</a:t>
            </a:r>
            <a:r>
              <a:rPr lang="fr-FR" dirty="0"/>
              <a:t>: réception, production, interaction, médiation.</a:t>
            </a:r>
          </a:p>
          <a:p>
            <a:pPr marL="342900" indent="-342900">
              <a:spcAft>
                <a:spcPts val="1200"/>
              </a:spcAft>
              <a:buClr>
                <a:schemeClr val="accent5">
                  <a:lumMod val="60000"/>
                  <a:lumOff val="40000"/>
                </a:schemeClr>
              </a:buClr>
              <a:buFont typeface="Wingdings" panose="05000000000000000000" pitchFamily="2" charset="2"/>
              <a:buChar char="§"/>
            </a:pPr>
            <a:r>
              <a:rPr lang="fr-FR" b="1" dirty="0"/>
              <a:t>La littérature est privilégiée</a:t>
            </a:r>
            <a:r>
              <a:rPr lang="fr-FR" dirty="0"/>
              <a:t>, à travers ses différents genres et mouvements.</a:t>
            </a:r>
          </a:p>
          <a:p>
            <a:pPr marL="342900" indent="-342900">
              <a:spcAft>
                <a:spcPts val="1200"/>
              </a:spcAft>
              <a:buClr>
                <a:schemeClr val="accent5">
                  <a:lumMod val="60000"/>
                  <a:lumOff val="40000"/>
                </a:schemeClr>
              </a:buClr>
              <a:buFont typeface="Wingdings" panose="05000000000000000000" pitchFamily="2" charset="2"/>
              <a:buChar char="§"/>
            </a:pPr>
            <a:r>
              <a:rPr lang="fr-FR" dirty="0"/>
              <a:t>Développer le </a:t>
            </a:r>
            <a:r>
              <a:rPr lang="fr-FR" b="1" dirty="0"/>
              <a:t>goût de lire</a:t>
            </a:r>
            <a:r>
              <a:rPr lang="fr-FR" dirty="0"/>
              <a:t>.</a:t>
            </a:r>
          </a:p>
          <a:p>
            <a:pPr marL="342900" indent="-342900">
              <a:spcAft>
                <a:spcPts val="1200"/>
              </a:spcAft>
              <a:buClr>
                <a:schemeClr val="accent5">
                  <a:lumMod val="60000"/>
                  <a:lumOff val="40000"/>
                </a:schemeClr>
              </a:buClr>
              <a:buFont typeface="Wingdings" panose="05000000000000000000" pitchFamily="2" charset="2"/>
              <a:buChar char="§"/>
            </a:pPr>
            <a:r>
              <a:rPr lang="fr-FR" dirty="0"/>
              <a:t>Une large place est accordée aux </a:t>
            </a:r>
            <a:r>
              <a:rPr lang="fr-FR" b="1" dirty="0"/>
              <a:t>autres formes artistiques, à l’histoire, à la civilisation, et aux enjeux de société passés et présents. </a:t>
            </a:r>
          </a:p>
          <a:p>
            <a:pPr marL="342900" indent="-342900">
              <a:spcAft>
                <a:spcPts val="1200"/>
              </a:spcAft>
              <a:buClr>
                <a:schemeClr val="accent5">
                  <a:lumMod val="60000"/>
                  <a:lumOff val="40000"/>
                </a:schemeClr>
              </a:buClr>
              <a:buFont typeface="Wingdings" panose="05000000000000000000" pitchFamily="2" charset="2"/>
              <a:buChar char="§"/>
            </a:pPr>
            <a:r>
              <a:rPr lang="fr-FR" dirty="0"/>
              <a:t>Les documents et supports seront </a:t>
            </a:r>
            <a:r>
              <a:rPr lang="fr-FR" b="1" dirty="0"/>
              <a:t>mis en regard </a:t>
            </a:r>
            <a:r>
              <a:rPr lang="fr-FR" dirty="0"/>
              <a:t>et </a:t>
            </a:r>
            <a:r>
              <a:rPr lang="fr-FR" b="1" dirty="0"/>
              <a:t>replacés dans leur contexte</a:t>
            </a:r>
            <a:r>
              <a:rPr lang="fr-FR" dirty="0"/>
              <a:t> afin de donner des </a:t>
            </a:r>
            <a:r>
              <a:rPr lang="fr-FR" b="1" dirty="0"/>
              <a:t>repères structurants aux élèves</a:t>
            </a:r>
            <a:r>
              <a:rPr lang="fr-FR" dirty="0"/>
              <a:t>.</a:t>
            </a:r>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366892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911" y="204077"/>
            <a:ext cx="10058400" cy="1609344"/>
          </a:xfrm>
        </p:spPr>
        <p:txBody>
          <a:bodyPr>
            <a:normAutofit/>
          </a:bodyPr>
          <a:lstStyle/>
          <a:p>
            <a:r>
              <a:rPr lang="fr-FR" sz="4400" dirty="0"/>
              <a:t>Le programme de la classe de 1</a:t>
            </a:r>
            <a:r>
              <a:rPr lang="fr-FR" sz="4400" baseline="30000" dirty="0"/>
              <a:t>ère</a:t>
            </a:r>
            <a:r>
              <a:rPr lang="fr-FR" sz="4400" dirty="0"/>
              <a:t> et projet de programme Te</a:t>
            </a:r>
          </a:p>
        </p:txBody>
      </p:sp>
      <p:sp>
        <p:nvSpPr>
          <p:cNvPr id="3" name="Espace réservé du contenu 2"/>
          <p:cNvSpPr>
            <a:spLocks noGrp="1"/>
          </p:cNvSpPr>
          <p:nvPr>
            <p:ph idx="1"/>
          </p:nvPr>
        </p:nvSpPr>
        <p:spPr>
          <a:xfrm>
            <a:off x="1211283" y="1971304"/>
            <a:ext cx="9144000" cy="4117441"/>
          </a:xfrm>
        </p:spPr>
        <p:txBody>
          <a:bodyPr>
            <a:normAutofit fontScale="77500" lnSpcReduction="20000"/>
          </a:bodyPr>
          <a:lstStyle/>
          <a:p>
            <a:r>
              <a:rPr lang="fr-FR" b="1" dirty="0"/>
              <a:t>Deux </a:t>
            </a:r>
            <a:r>
              <a:rPr lang="fr-FR" dirty="0"/>
              <a:t>thématiques en Première </a:t>
            </a:r>
            <a:r>
              <a:rPr lang="fr-FR" b="1" dirty="0"/>
              <a:t>: </a:t>
            </a:r>
            <a:br>
              <a:rPr lang="fr-FR" b="1" dirty="0"/>
            </a:br>
            <a:endParaRPr lang="fr-FR" b="1" dirty="0"/>
          </a:p>
          <a:p>
            <a:pPr lvl="1"/>
            <a:r>
              <a:rPr lang="fr-FR" sz="2200" b="1" dirty="0"/>
              <a:t>Imaginaires	</a:t>
            </a:r>
          </a:p>
          <a:p>
            <a:pPr lvl="1"/>
            <a:r>
              <a:rPr lang="fr-FR" sz="2200" b="1" dirty="0"/>
              <a:t>Rencontres</a:t>
            </a:r>
          </a:p>
          <a:p>
            <a:pPr marL="0" lvl="0" indent="0">
              <a:buNone/>
            </a:pPr>
            <a:endParaRPr lang="fr-FR" dirty="0"/>
          </a:p>
          <a:p>
            <a:pPr lvl="0"/>
            <a:r>
              <a:rPr lang="fr-FR" b="1" dirty="0"/>
              <a:t>Trois </a:t>
            </a:r>
            <a:r>
              <a:rPr lang="fr-FR" dirty="0"/>
              <a:t>thématiques en Terminale (projet de programme, juin 2019)</a:t>
            </a:r>
          </a:p>
          <a:p>
            <a:pPr lvl="1"/>
            <a:endParaRPr lang="fr-FR" dirty="0"/>
          </a:p>
          <a:p>
            <a:pPr lvl="1"/>
            <a:r>
              <a:rPr lang="fr-FR" sz="2100" b="1" dirty="0"/>
              <a:t>Arts et débats d’idées</a:t>
            </a:r>
          </a:p>
          <a:p>
            <a:pPr lvl="1"/>
            <a:r>
              <a:rPr lang="fr-FR" sz="2100" b="1" dirty="0"/>
              <a:t>Expression et construction de soi</a:t>
            </a:r>
          </a:p>
          <a:p>
            <a:pPr lvl="1"/>
            <a:r>
              <a:rPr lang="fr-FR" sz="2100" b="1" dirty="0"/>
              <a:t>Voyages territoires et frontières</a:t>
            </a:r>
          </a:p>
          <a:p>
            <a:pPr lvl="0"/>
            <a:endParaRPr lang="fr-FR" i="1" dirty="0"/>
          </a:p>
          <a:p>
            <a:pPr lvl="0"/>
            <a:r>
              <a:rPr lang="fr-FR" i="1" dirty="0"/>
              <a:t> </a:t>
            </a:r>
            <a:r>
              <a:rPr lang="fr-FR" dirty="0"/>
              <a:t>Thématiques accompagnées d’</a:t>
            </a:r>
            <a:r>
              <a:rPr lang="fr-FR" b="1" dirty="0"/>
              <a:t>axes d’étude </a:t>
            </a:r>
            <a:r>
              <a:rPr lang="fr-FR" dirty="0"/>
              <a:t>: </a:t>
            </a:r>
            <a:r>
              <a:rPr lang="fr-FR" b="1" dirty="0"/>
              <a:t>ni prescriptifs, ni limitatifs</a:t>
            </a:r>
          </a:p>
          <a:p>
            <a:pPr marL="0" lvl="0" indent="0">
              <a:buNone/>
            </a:pPr>
            <a:endParaRPr lang="fr-FR" dirty="0"/>
          </a:p>
          <a:p>
            <a:pPr lvl="0"/>
            <a:r>
              <a:rPr lang="fr-FR" dirty="0"/>
              <a:t>Les programmes de LLCER = aide à la problématisation des thématiques par les axes indicatifs</a:t>
            </a:r>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74361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136" y="243938"/>
            <a:ext cx="10058400" cy="1049200"/>
          </a:xfrm>
        </p:spPr>
        <p:txBody>
          <a:bodyPr/>
          <a:lstStyle/>
          <a:p>
            <a:r>
              <a:rPr lang="fr-FR" dirty="0"/>
              <a:t>Programme limitatif</a:t>
            </a:r>
          </a:p>
        </p:txBody>
      </p:sp>
      <p:sp>
        <p:nvSpPr>
          <p:cNvPr id="4" name="Espace réservé du pied de page 3"/>
          <p:cNvSpPr>
            <a:spLocks noGrp="1"/>
          </p:cNvSpPr>
          <p:nvPr>
            <p:ph type="ftr" sz="quarter" idx="11"/>
          </p:nvPr>
        </p:nvSpPr>
        <p:spPr/>
        <p:txBody>
          <a:bodyPr/>
          <a:lstStyle/>
          <a:p>
            <a:r>
              <a:rPr lang="fr-FR"/>
              <a:t>Juin 2019</a:t>
            </a:r>
          </a:p>
        </p:txBody>
      </p:sp>
      <p:sp>
        <p:nvSpPr>
          <p:cNvPr id="5" name="Espace réservé du contenu 4"/>
          <p:cNvSpPr>
            <a:spLocks noGrp="1"/>
          </p:cNvSpPr>
          <p:nvPr>
            <p:ph idx="1"/>
          </p:nvPr>
        </p:nvSpPr>
        <p:spPr>
          <a:xfrm>
            <a:off x="648929" y="1293139"/>
            <a:ext cx="10899058" cy="484219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normAutofit lnSpcReduction="10000"/>
          </a:bodyPr>
          <a:lstStyle/>
          <a:p>
            <a:pPr marL="274320" lvl="1" indent="0">
              <a:buNone/>
            </a:pPr>
            <a:r>
              <a:rPr lang="en-US" dirty="0"/>
              <a:t>	</a:t>
            </a:r>
            <a:r>
              <a:rPr lang="en-US" sz="2000" b="1" dirty="0"/>
              <a:t>Oeuvres littéraires</a:t>
            </a:r>
          </a:p>
          <a:p>
            <a:r>
              <a:rPr lang="en-US" dirty="0"/>
              <a:t>Haddon Mark, </a:t>
            </a:r>
            <a:r>
              <a:rPr lang="en-US" i="1" dirty="0"/>
              <a:t>The Curious Incident of the   Dog in the Night-Time</a:t>
            </a:r>
            <a:r>
              <a:rPr lang="en-US" dirty="0"/>
              <a:t>, 2003 </a:t>
            </a:r>
          </a:p>
          <a:p>
            <a:r>
              <a:rPr lang="en-US" dirty="0"/>
              <a:t>Lee Harper, </a:t>
            </a:r>
            <a:r>
              <a:rPr lang="en-US" i="1" dirty="0"/>
              <a:t>To Kill a Mockingbird</a:t>
            </a:r>
            <a:r>
              <a:rPr lang="en-US" dirty="0"/>
              <a:t>, 1960 </a:t>
            </a:r>
          </a:p>
          <a:p>
            <a:r>
              <a:rPr lang="en-US" dirty="0"/>
              <a:t>Orwell George, </a:t>
            </a:r>
            <a:r>
              <a:rPr lang="en-US" i="1" dirty="0"/>
              <a:t>Animal Farm</a:t>
            </a:r>
            <a:r>
              <a:rPr lang="en-US" dirty="0"/>
              <a:t>, 1945 </a:t>
            </a:r>
          </a:p>
          <a:p>
            <a:r>
              <a:rPr lang="en-US" dirty="0"/>
              <a:t>Poe Edgar Allan, </a:t>
            </a:r>
            <a:r>
              <a:rPr lang="en-US" i="1" dirty="0"/>
              <a:t>The Fall of the House of Usher</a:t>
            </a:r>
            <a:r>
              <a:rPr lang="en-US" dirty="0"/>
              <a:t>, 1839 - </a:t>
            </a:r>
            <a:r>
              <a:rPr lang="en-US" i="1" dirty="0"/>
              <a:t>The Tell-Tale Heart</a:t>
            </a:r>
            <a:r>
              <a:rPr lang="en-US" dirty="0"/>
              <a:t>, 1843 (les deux nouvelles comptent pour une œuvre) </a:t>
            </a:r>
          </a:p>
          <a:p>
            <a:r>
              <a:rPr lang="en-US" dirty="0"/>
              <a:t>Steinbeck John, </a:t>
            </a:r>
            <a:r>
              <a:rPr lang="en-US" i="1" dirty="0"/>
              <a:t>Of Mice and Men</a:t>
            </a:r>
            <a:r>
              <a:rPr lang="en-US" dirty="0"/>
              <a:t>, 1937 </a:t>
            </a:r>
          </a:p>
          <a:p>
            <a:r>
              <a:rPr lang="en-US" dirty="0"/>
              <a:t>Wilde Oscar, </a:t>
            </a:r>
            <a:r>
              <a:rPr lang="en-US" i="1" dirty="0"/>
              <a:t>The Importance of Being   Earnest</a:t>
            </a:r>
            <a:r>
              <a:rPr lang="en-US" dirty="0"/>
              <a:t>, 1895</a:t>
            </a:r>
            <a:br>
              <a:rPr lang="en-US" dirty="0"/>
            </a:br>
            <a:endParaRPr lang="en-US" dirty="0"/>
          </a:p>
          <a:p>
            <a:pPr marL="548640" lvl="2" indent="0">
              <a:buNone/>
            </a:pPr>
            <a:r>
              <a:rPr lang="fr-FR" sz="2000" dirty="0"/>
              <a:t>      </a:t>
            </a:r>
            <a:r>
              <a:rPr lang="fr-FR" sz="2000" b="1" dirty="0"/>
              <a:t>Œuvres filmiques</a:t>
            </a:r>
          </a:p>
          <a:p>
            <a:r>
              <a:rPr lang="fr-FR" dirty="0"/>
              <a:t>Nolan Christopher, </a:t>
            </a:r>
            <a:r>
              <a:rPr lang="fr-FR" i="1" dirty="0"/>
              <a:t>Interstellar</a:t>
            </a:r>
            <a:r>
              <a:rPr lang="fr-FR" dirty="0"/>
              <a:t>, 2014 </a:t>
            </a:r>
          </a:p>
          <a:p>
            <a:r>
              <a:rPr lang="fr-FR" dirty="0"/>
              <a:t>Wise Robert, </a:t>
            </a:r>
            <a:r>
              <a:rPr lang="fr-FR" i="1" dirty="0"/>
              <a:t>West Side Story</a:t>
            </a:r>
            <a:r>
              <a:rPr lang="fr-FR" dirty="0"/>
              <a:t>, 1961</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03169">
            <a:off x="6825807" y="4788424"/>
            <a:ext cx="1179954" cy="1179954"/>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4623" y="1548580"/>
            <a:ext cx="1175999" cy="1313102"/>
          </a:xfrm>
          <a:prstGeom prst="rect">
            <a:avLst/>
          </a:prstGeom>
        </p:spPr>
      </p:pic>
      <p:pic>
        <p:nvPicPr>
          <p:cNvPr id="3" name="Image 2">
            <a:extLst>
              <a:ext uri="{FF2B5EF4-FFF2-40B4-BE49-F238E27FC236}">
                <a16:creationId xmlns:a16="http://schemas.microsoft.com/office/drawing/2014/main" id="{6B2A2720-DC91-4F38-982D-129C4DE79DD5}"/>
              </a:ext>
            </a:extLst>
          </p:cNvPr>
          <p:cNvPicPr>
            <a:picLocks noChangeAspect="1"/>
          </p:cNvPicPr>
          <p:nvPr/>
        </p:nvPicPr>
        <p:blipFill>
          <a:blip r:embed="rId4"/>
          <a:stretch>
            <a:fillRect/>
          </a:stretch>
        </p:blipFill>
        <p:spPr>
          <a:xfrm>
            <a:off x="0" y="3793"/>
            <a:ext cx="12192000" cy="6850413"/>
          </a:xfrm>
          <a:prstGeom prst="rect">
            <a:avLst/>
          </a:prstGeom>
        </p:spPr>
      </p:pic>
    </p:spTree>
    <p:extLst>
      <p:ext uri="{BB962C8B-B14F-4D97-AF65-F5344CB8AC3E}">
        <p14:creationId xmlns:p14="http://schemas.microsoft.com/office/powerpoint/2010/main" val="159138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Suggestions d’axes d’étude pour les thématiques en 1e</a:t>
            </a:r>
          </a:p>
        </p:txBody>
      </p:sp>
      <p:sp>
        <p:nvSpPr>
          <p:cNvPr id="3" name="Espace réservé du contenu 2"/>
          <p:cNvSpPr>
            <a:spLocks noGrp="1"/>
          </p:cNvSpPr>
          <p:nvPr>
            <p:ph idx="1"/>
          </p:nvPr>
        </p:nvSpPr>
        <p:spPr>
          <a:xfrm>
            <a:off x="1069848" y="2378785"/>
            <a:ext cx="10058400" cy="4050792"/>
          </a:xfrm>
        </p:spPr>
        <p:txBody>
          <a:bodyPr>
            <a:normAutofit/>
          </a:bodyPr>
          <a:lstStyle/>
          <a:p>
            <a:pPr marL="0" lvl="0" indent="0">
              <a:buNone/>
            </a:pPr>
            <a:r>
              <a:rPr lang="fr-FR" sz="2800" b="1" dirty="0">
                <a:latin typeface="AR JULIAN" panose="02000000000000000000" pitchFamily="2" charset="0"/>
              </a:rPr>
              <a:t>Imaginaires</a:t>
            </a:r>
          </a:p>
          <a:p>
            <a:pPr lvl="0"/>
            <a:r>
              <a:rPr lang="fr-FR" dirty="0"/>
              <a:t>Axe d’étude 1 : </a:t>
            </a:r>
            <a:r>
              <a:rPr lang="fr-FR" b="1" dirty="0"/>
              <a:t>L’imagination créatrice et visionnaire</a:t>
            </a:r>
            <a:endParaRPr lang="fr-FR" dirty="0"/>
          </a:p>
          <a:p>
            <a:pPr lvl="0"/>
            <a:r>
              <a:rPr lang="fr-FR" dirty="0"/>
              <a:t>Axe d’étude 2 : </a:t>
            </a:r>
            <a:r>
              <a:rPr lang="fr-FR" b="1" dirty="0"/>
              <a:t>Imaginaires effrayants</a:t>
            </a:r>
            <a:endParaRPr lang="fr-FR" dirty="0"/>
          </a:p>
          <a:p>
            <a:pPr lvl="0"/>
            <a:r>
              <a:rPr lang="fr-FR" dirty="0"/>
              <a:t>Axe d’étude 3 : </a:t>
            </a:r>
            <a:r>
              <a:rPr lang="fr-FR" b="1" dirty="0"/>
              <a:t>Utopies et dystopies</a:t>
            </a:r>
            <a:r>
              <a:rPr lang="fr-FR" dirty="0"/>
              <a:t>  </a:t>
            </a:r>
          </a:p>
          <a:p>
            <a:pPr marL="0" lvl="0" indent="0">
              <a:buNone/>
            </a:pPr>
            <a:r>
              <a:rPr lang="fr-FR" sz="2800" b="1" dirty="0">
                <a:latin typeface="AR JULIAN" panose="02000000000000000000" pitchFamily="2" charset="0"/>
              </a:rPr>
              <a:t>Rencontres </a:t>
            </a:r>
          </a:p>
          <a:p>
            <a:r>
              <a:rPr lang="fr-FR" dirty="0"/>
              <a:t>Axe d’étude 1 : </a:t>
            </a:r>
            <a:r>
              <a:rPr lang="fr-FR" b="1" dirty="0"/>
              <a:t>L’amour et l’amitié</a:t>
            </a:r>
            <a:endParaRPr lang="fr-FR" dirty="0"/>
          </a:p>
          <a:p>
            <a:r>
              <a:rPr lang="fr-FR" dirty="0"/>
              <a:t>Axe d’étude 2 : </a:t>
            </a:r>
            <a:r>
              <a:rPr lang="fr-FR" b="1" dirty="0"/>
              <a:t>Relation entre l’individu et le groupe</a:t>
            </a:r>
            <a:endParaRPr lang="fr-FR" dirty="0"/>
          </a:p>
          <a:p>
            <a:r>
              <a:rPr lang="fr-FR" dirty="0"/>
              <a:t>Axe d’étude 3 : </a:t>
            </a:r>
            <a:r>
              <a:rPr lang="fr-FR" b="1" dirty="0"/>
              <a:t>La confrontation à la différence</a:t>
            </a:r>
            <a:endParaRPr lang="fr-FR" dirty="0"/>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338767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t>Suggestions d’axes d’étude pour les thématiques en Te (projet de programme)</a:t>
            </a:r>
            <a:br>
              <a:rPr lang="fr-FR" dirty="0"/>
            </a:br>
            <a:endParaRPr lang="fr-FR" dirty="0"/>
          </a:p>
        </p:txBody>
      </p:sp>
      <p:sp>
        <p:nvSpPr>
          <p:cNvPr id="3" name="Espace réservé du contenu 2"/>
          <p:cNvSpPr>
            <a:spLocks noGrp="1"/>
          </p:cNvSpPr>
          <p:nvPr>
            <p:ph idx="1"/>
          </p:nvPr>
        </p:nvSpPr>
        <p:spPr>
          <a:xfrm>
            <a:off x="1069848" y="1632857"/>
            <a:ext cx="10058400" cy="4539343"/>
          </a:xfrm>
        </p:spPr>
        <p:txBody>
          <a:bodyPr>
            <a:normAutofit fontScale="85000" lnSpcReduction="20000"/>
          </a:bodyPr>
          <a:lstStyle/>
          <a:p>
            <a:pPr lvl="1"/>
            <a:r>
              <a:rPr lang="fr-FR" sz="2100" b="1" dirty="0"/>
              <a:t>Arts et débats d’idées</a:t>
            </a:r>
          </a:p>
          <a:p>
            <a:pPr lvl="0"/>
            <a:r>
              <a:rPr lang="fr-FR" dirty="0"/>
              <a:t>Art et contestation</a:t>
            </a:r>
          </a:p>
          <a:p>
            <a:pPr lvl="0"/>
            <a:r>
              <a:rPr lang="fr-FR" dirty="0"/>
              <a:t>L’art qui fait débat</a:t>
            </a:r>
          </a:p>
          <a:p>
            <a:pPr lvl="0"/>
            <a:r>
              <a:rPr lang="fr-FR" dirty="0"/>
              <a:t>L’art du débat</a:t>
            </a:r>
          </a:p>
          <a:p>
            <a:pPr lvl="1"/>
            <a:endParaRPr lang="fr-FR" sz="2000" b="1" dirty="0"/>
          </a:p>
          <a:p>
            <a:pPr lvl="1"/>
            <a:r>
              <a:rPr lang="fr-FR" sz="2000" b="1" dirty="0"/>
              <a:t>Expression et construction de soi</a:t>
            </a:r>
          </a:p>
          <a:p>
            <a:r>
              <a:rPr lang="fr-FR" dirty="0"/>
              <a:t> L’expression des émotions</a:t>
            </a:r>
          </a:p>
          <a:p>
            <a:r>
              <a:rPr lang="fr-FR" dirty="0"/>
              <a:t>Mise en scène de soi</a:t>
            </a:r>
          </a:p>
          <a:p>
            <a:r>
              <a:rPr lang="fr-FR" dirty="0"/>
              <a:t>Initiation, apprentissage</a:t>
            </a:r>
          </a:p>
          <a:p>
            <a:pPr marL="457200" lvl="2">
              <a:spcBef>
                <a:spcPts val="1200"/>
              </a:spcBef>
              <a:spcAft>
                <a:spcPts val="0"/>
              </a:spcAft>
            </a:pPr>
            <a:endParaRPr lang="fr-FR" sz="1900" b="1" dirty="0"/>
          </a:p>
          <a:p>
            <a:pPr marL="457200" lvl="2">
              <a:spcBef>
                <a:spcPts val="1200"/>
              </a:spcBef>
              <a:spcAft>
                <a:spcPts val="0"/>
              </a:spcAft>
            </a:pPr>
            <a:r>
              <a:rPr lang="fr-FR" sz="1900" b="1" dirty="0"/>
              <a:t>Voyages territoires et frontières</a:t>
            </a:r>
          </a:p>
          <a:p>
            <a:r>
              <a:rPr lang="fr-FR" dirty="0"/>
              <a:t>Exploration et aventure</a:t>
            </a:r>
          </a:p>
          <a:p>
            <a:r>
              <a:rPr lang="fr-FR" dirty="0"/>
              <a:t>Ancrage et héritage</a:t>
            </a:r>
          </a:p>
          <a:p>
            <a:r>
              <a:rPr lang="fr-FR" dirty="0"/>
              <a:t>Migration et exil</a:t>
            </a:r>
            <a:endParaRPr lang="fr-FR" b="1" dirty="0"/>
          </a:p>
          <a:p>
            <a:endParaRPr lang="fr-FR" dirty="0"/>
          </a:p>
        </p:txBody>
      </p:sp>
      <p:sp>
        <p:nvSpPr>
          <p:cNvPr id="4" name="Espace réservé du pied de page 3"/>
          <p:cNvSpPr>
            <a:spLocks noGrp="1"/>
          </p:cNvSpPr>
          <p:nvPr>
            <p:ph type="ftr" sz="quarter" idx="11"/>
          </p:nvPr>
        </p:nvSpPr>
        <p:spPr/>
        <p:txBody>
          <a:bodyPr/>
          <a:lstStyle/>
          <a:p>
            <a:r>
              <a:rPr lang="fr-FR"/>
              <a:t>Juin 2019</a:t>
            </a:r>
          </a:p>
        </p:txBody>
      </p:sp>
    </p:spTree>
    <p:extLst>
      <p:ext uri="{BB962C8B-B14F-4D97-AF65-F5344CB8AC3E}">
        <p14:creationId xmlns:p14="http://schemas.microsoft.com/office/powerpoint/2010/main" val="189729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Type de bois">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1279</TotalTime>
  <Words>980</Words>
  <Application>Microsoft Office PowerPoint</Application>
  <PresentationFormat>Grand écran</PresentationFormat>
  <Paragraphs>151</Paragraphs>
  <Slides>14</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14</vt:i4>
      </vt:variant>
    </vt:vector>
  </HeadingPairs>
  <TitlesOfParts>
    <vt:vector size="23" baseType="lpstr">
      <vt:lpstr>AR JULIAN</vt:lpstr>
      <vt:lpstr>Arial</vt:lpstr>
      <vt:lpstr>Bookman Old Style</vt:lpstr>
      <vt:lpstr>Calibri</vt:lpstr>
      <vt:lpstr>Century Gothic</vt:lpstr>
      <vt:lpstr>Corbel</vt:lpstr>
      <vt:lpstr>Wingdings</vt:lpstr>
      <vt:lpstr>Type de bois</vt:lpstr>
      <vt:lpstr>Modèle par défaut</vt:lpstr>
      <vt:lpstr>Présentation PowerPoint</vt:lpstr>
      <vt:lpstr>HORAIRES ET NIVEAUX VISÉS</vt:lpstr>
      <vt:lpstr>Caractéristiques</vt:lpstr>
      <vt:lpstr>A qui s’adresse cet enseignement?</vt:lpstr>
      <vt:lpstr>Principes et objectifs</vt:lpstr>
      <vt:lpstr>Le programme de la classe de 1ère et projet de programme Te</vt:lpstr>
      <vt:lpstr>Programme limitatif</vt:lpstr>
      <vt:lpstr>Suggestions d’axes d’étude pour les thématiques en 1e</vt:lpstr>
      <vt:lpstr>Suggestions d’axes d’étude pour les thématiques en Te (projet de programme) </vt:lpstr>
      <vt:lpstr>L’évaluation en fin de Première </vt:lpstr>
      <vt:lpstr>Projet pour l’évaluation en Te</vt:lpstr>
      <vt:lpstr>Sources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acharamon-hill</dc:creator>
  <cp:lastModifiedBy>Utilisateur</cp:lastModifiedBy>
  <cp:revision>66</cp:revision>
  <dcterms:created xsi:type="dcterms:W3CDTF">2019-05-25T10:01:18Z</dcterms:created>
  <dcterms:modified xsi:type="dcterms:W3CDTF">2019-07-12T22:58:15Z</dcterms:modified>
</cp:coreProperties>
</file>