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87" autoAdjust="0"/>
  </p:normalViewPr>
  <p:slideViewPr>
    <p:cSldViewPr snapToGrid="0" snapToObjects="1">
      <p:cViewPr>
        <p:scale>
          <a:sx n="150" d="100"/>
          <a:sy n="150" d="100"/>
        </p:scale>
        <p:origin x="-1528" y="-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4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8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26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28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64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13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99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02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8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22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2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464C-01D8-794B-A7B9-F4B6E98962D1}" type="datetimeFigureOut">
              <a:rPr lang="fr-FR" smtClean="0"/>
              <a:t>17/04/20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71B2-2250-EF40-8BD6-4B5A6A3ECC9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03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linoit.com/users/FrauC/canvases/Leben%20in%20der%20DDR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rgtheater.at/myhomeismyburgtheater" TargetMode="External"/><Relationship Id="rId4" Type="http://schemas.openxmlformats.org/officeDocument/2006/relationships/hyperlink" Target="https://www.youtube.com/watch?v=VHY4P1EZUIc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26067" y="250246"/>
            <a:ext cx="38438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3600" b="1" i="1" spc="50" dirty="0" err="1" smtClean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Ideenkiste</a:t>
            </a:r>
            <a:r>
              <a:rPr lang="fr-FR" sz="1200" b="1" i="1" spc="50" dirty="0" smtClean="0">
                <a:ln w="11430"/>
                <a:solidFill>
                  <a:srgbClr val="33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April 2020</a:t>
            </a:r>
            <a:endParaRPr lang="fr-FR" sz="1200" b="1" i="1" spc="50" dirty="0">
              <a:ln w="11430"/>
              <a:solidFill>
                <a:srgbClr val="33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271" y="2124305"/>
            <a:ext cx="5250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Maintenir le lien entre et avec les élèves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6033" y="2418073"/>
            <a:ext cx="6062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 smtClean="0"/>
              <a:t>Voici quelques exemples de projets qui peuvent aider à mobiliser les élèves autour de tâches finalisées par un enjeu et permettre d’assurer un lien à distance et au-delà des vacances de printemps.</a:t>
            </a:r>
            <a:endParaRPr lang="fr-FR" sz="1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27000" y="2972381"/>
            <a:ext cx="3124200" cy="557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Films au choix : Der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Drang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nach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1">
                    <a:lumMod val="75000"/>
                  </a:schemeClr>
                </a:solidFill>
              </a:rPr>
              <a:t>Freiheit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000" i="1" dirty="0" smtClean="0"/>
              <a:t>Par Sophie Cuissard, lycée E. Combes </a:t>
            </a:r>
            <a:r>
              <a:rPr lang="mr-IN" sz="1000" i="1" dirty="0" smtClean="0"/>
              <a:t>–</a:t>
            </a:r>
            <a:r>
              <a:rPr lang="fr-FR" sz="1000" i="1" dirty="0" smtClean="0"/>
              <a:t> Pons</a:t>
            </a:r>
          </a:p>
          <a:p>
            <a:endParaRPr lang="fr-FR" sz="1200" i="1" dirty="0" smtClean="0"/>
          </a:p>
          <a:p>
            <a:pPr algn="just"/>
            <a:r>
              <a:rPr lang="fr-FR" sz="1400" dirty="0" smtClean="0">
                <a:solidFill>
                  <a:srgbClr val="000000"/>
                </a:solidFill>
              </a:rPr>
              <a:t>L’activité proposée  s’insère dans une séquence en lycée sur la RDA. Une liste de films est mise à disposition des élèves . </a:t>
            </a:r>
            <a:r>
              <a:rPr lang="fr-FR" sz="1400" dirty="0">
                <a:solidFill>
                  <a:srgbClr val="000000"/>
                </a:solidFill>
              </a:rPr>
              <a:t>Q</a:t>
            </a:r>
            <a:r>
              <a:rPr lang="fr-FR" sz="1400" dirty="0" smtClean="0">
                <a:solidFill>
                  <a:srgbClr val="000000"/>
                </a:solidFill>
              </a:rPr>
              <a:t>uelques exemples :</a:t>
            </a:r>
          </a:p>
          <a:p>
            <a:pPr algn="just"/>
            <a:endParaRPr lang="fr-FR" sz="1400" dirty="0" smtClean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pPr algn="just"/>
            <a:r>
              <a:rPr lang="fr-FR" sz="1200" dirty="0" smtClean="0">
                <a:solidFill>
                  <a:srgbClr val="000000"/>
                </a:solidFill>
              </a:rPr>
              <a:t>La tâche à effectuer consiste à sélectionner 3 films, à collecter les informations qui permettent de les présenter et à convaincre la classe de leur intérêt pour le cours, le choix final étant fait par la classe. Chaque fiche contient un lien qui renvoie à la bande annonce du film correspondant.</a:t>
            </a:r>
          </a:p>
          <a:p>
            <a:pPr algn="just"/>
            <a:endParaRPr lang="fr-FR" sz="1000" dirty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  <a:p>
            <a:endParaRPr lang="fr-FR" sz="1200" dirty="0" smtClean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33" y="4638309"/>
            <a:ext cx="850900" cy="11088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533" y="4638309"/>
            <a:ext cx="824188" cy="11081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843" y="4638309"/>
            <a:ext cx="796935" cy="110811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1" y="7309219"/>
            <a:ext cx="1844843" cy="105861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79800" y="5661761"/>
            <a:ext cx="2785533" cy="3262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Lecture à haute voix</a:t>
            </a:r>
          </a:p>
          <a:p>
            <a:r>
              <a:rPr lang="fr-FR" sz="1000" i="1" dirty="0" smtClean="0">
                <a:solidFill>
                  <a:srgbClr val="000000"/>
                </a:solidFill>
              </a:rPr>
              <a:t>Proposé par Olivier Bord, IA-IPR d’allemand</a:t>
            </a:r>
          </a:p>
          <a:p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fr-FR" sz="1200" dirty="0" smtClean="0"/>
              <a:t>Le projet consiste à amener les élèves  à lire à haute voix un texte de fiction de leur choix parmi ceux étudiés en classe ou bien proposés par le professeur </a:t>
            </a:r>
            <a:r>
              <a:rPr lang="mr-IN" sz="1200" dirty="0" smtClean="0"/>
              <a:t>–</a:t>
            </a:r>
            <a:r>
              <a:rPr lang="fr-FR" sz="1200" dirty="0" smtClean="0"/>
              <a:t> ou l’élève lui-même. Cette lecture est envoyée par fichier audio au professeur qui collecte l’ensemble des productions.</a:t>
            </a:r>
          </a:p>
          <a:p>
            <a:pPr algn="just"/>
            <a:r>
              <a:rPr lang="fr-FR" sz="1200" dirty="0" smtClean="0"/>
              <a:t>Nous verrons si nous avons la possibilité, par l’intermédiaire de l’ADEAF, du consulat d’Allemagne ou de l’Institut Goethe à Bordeaux de primer les meilleures productions.</a:t>
            </a:r>
          </a:p>
          <a:p>
            <a:pPr algn="just"/>
            <a:endParaRPr lang="fr-FR" sz="1200" dirty="0"/>
          </a:p>
          <a:p>
            <a:pPr algn="just"/>
            <a:endParaRPr lang="fr-FR" sz="1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03200" y="899645"/>
            <a:ext cx="5113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accent1"/>
                </a:solidFill>
              </a:rPr>
              <a:t>L</a:t>
            </a:r>
            <a:r>
              <a:rPr lang="fr-FR" sz="800" b="1" dirty="0" smtClean="0">
                <a:solidFill>
                  <a:schemeClr val="accent1"/>
                </a:solidFill>
              </a:rPr>
              <a:t>e  groupe d’appui-continuité pédagogique-allemand des académies de Poitiers et de Limoges vous propose un partage d’expériences afin de maintenir le lien en cette période de confinement.</a:t>
            </a:r>
          </a:p>
          <a:p>
            <a:endParaRPr lang="fr-FR" sz="800" dirty="0" smtClean="0">
              <a:solidFill>
                <a:schemeClr val="accent1"/>
              </a:solidFill>
            </a:endParaRPr>
          </a:p>
          <a:p>
            <a:r>
              <a:rPr lang="fr-FR" sz="800" dirty="0" smtClean="0">
                <a:solidFill>
                  <a:schemeClr val="accent1"/>
                </a:solidFill>
              </a:rPr>
              <a:t>L’équipe d’enseignants : 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Andrea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Cand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Sophie Cuissard, Christine Combes-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Bardoll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Sèverine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Grillet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Elvire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Koré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Ulrike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Limam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Mélanie Loubet, Sylvain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Micard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Almut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Philipp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 (Poitiers), Marielle Arnould, Elvire Ballot, Ghislain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Chassagne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Estelle de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Tournadre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Marine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Espinat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Karine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Latorré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, Catherine </a:t>
            </a:r>
            <a:r>
              <a:rPr lang="fr-FR" sz="800" dirty="0" err="1">
                <a:solidFill>
                  <a:schemeClr val="accent1"/>
                </a:solidFill>
                <a:latin typeface="+mj-lt"/>
              </a:rPr>
              <a:t>Tisseuil</a:t>
            </a:r>
            <a:r>
              <a:rPr lang="fr-FR" sz="800" dirty="0">
                <a:solidFill>
                  <a:schemeClr val="accent1"/>
                </a:solidFill>
                <a:latin typeface="+mj-lt"/>
              </a:rPr>
              <a:t> (Limoges</a:t>
            </a:r>
            <a:r>
              <a:rPr lang="fr-FR" sz="800" dirty="0" smtClean="0">
                <a:solidFill>
                  <a:schemeClr val="accent1"/>
                </a:solidFill>
                <a:latin typeface="+mj-lt"/>
              </a:rPr>
              <a:t>).</a:t>
            </a:r>
          </a:p>
          <a:p>
            <a:endParaRPr lang="fr-FR" sz="800" dirty="0" smtClean="0">
              <a:solidFill>
                <a:schemeClr val="accent1"/>
              </a:solidFill>
              <a:latin typeface="+mj-lt"/>
            </a:endParaRPr>
          </a:p>
          <a:p>
            <a:r>
              <a:rPr lang="fr-FR" sz="800" dirty="0" smtClean="0">
                <a:solidFill>
                  <a:schemeClr val="accent1"/>
                </a:solidFill>
                <a:latin typeface="+mj-lt"/>
              </a:rPr>
              <a:t>Coordination : Olivier Bord, IA-IPR d’allemand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79800" y="2968716"/>
            <a:ext cx="2878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rgbClr val="000000"/>
                </a:solidFill>
              </a:rPr>
              <a:t>Afin de renforcer le lien, il est également possible de procéder par répartition des tâches : les films sont distribués à des groupes d’élèves (lien entre élèves) pour une mise en commun ultérieure (lien avec la classe).</a:t>
            </a:r>
          </a:p>
          <a:p>
            <a:pPr algn="just"/>
            <a:r>
              <a:rPr lang="fr-FR" sz="1200" dirty="0">
                <a:solidFill>
                  <a:srgbClr val="000000"/>
                </a:solidFill>
              </a:rPr>
              <a:t>Les modalités d’exploitation du film sélectionné dépendra ensuite de celles réservées à la continuité pédagogique (</a:t>
            </a:r>
            <a:r>
              <a:rPr lang="fr-FR" sz="1200" dirty="0" err="1" smtClean="0">
                <a:solidFill>
                  <a:srgbClr val="000000"/>
                </a:solidFill>
              </a:rPr>
              <a:t>distanciel</a:t>
            </a:r>
            <a:r>
              <a:rPr lang="fr-FR" sz="1200" dirty="0" smtClean="0">
                <a:solidFill>
                  <a:srgbClr val="000000"/>
                </a:solidFill>
              </a:rPr>
              <a:t>/</a:t>
            </a:r>
            <a:r>
              <a:rPr lang="fr-FR" sz="1200" dirty="0">
                <a:solidFill>
                  <a:srgbClr val="000000"/>
                </a:solidFill>
              </a:rPr>
              <a:t>présentiel).</a:t>
            </a:r>
          </a:p>
          <a:p>
            <a:r>
              <a:rPr lang="fr-FR" sz="1200" dirty="0">
                <a:solidFill>
                  <a:srgbClr val="000000"/>
                </a:solidFill>
              </a:rPr>
              <a:t>Les documents présentés sont accessibles en cliquant sur le lien </a:t>
            </a:r>
            <a:r>
              <a:rPr lang="fr-FR" sz="1200" dirty="0" smtClean="0">
                <a:solidFill>
                  <a:srgbClr val="000000"/>
                </a:solidFill>
              </a:rPr>
              <a:t>: </a:t>
            </a:r>
          </a:p>
          <a:p>
            <a:r>
              <a:rPr lang="fr-FR" sz="1200" dirty="0" smtClean="0">
                <a:solidFill>
                  <a:srgbClr val="000000"/>
                </a:solidFill>
                <a:hlinkClick r:id="rId6"/>
              </a:rPr>
              <a:t>http://linoit.com/users/FrauC/canvases/Leben in der DDR</a:t>
            </a:r>
            <a:endParaRPr lang="fr-FR" sz="1200" dirty="0" smtClean="0">
              <a:solidFill>
                <a:srgbClr val="000000"/>
              </a:solidFill>
            </a:endParaRPr>
          </a:p>
        </p:txBody>
      </p:sp>
      <p:pic>
        <p:nvPicPr>
          <p:cNvPr id="16" name="Imag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61" y="91078"/>
            <a:ext cx="1316673" cy="80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93" y="899645"/>
            <a:ext cx="1545273" cy="733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21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" y="3338965"/>
            <a:ext cx="3723142" cy="45357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14828" y="784420"/>
            <a:ext cx="2827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3. Un document vidéo </a:t>
            </a:r>
            <a:r>
              <a:rPr lang="fr-FR" sz="1200" dirty="0"/>
              <a:t>: « Matura » de Peter Hardenberg</a:t>
            </a:r>
          </a:p>
          <a:p>
            <a:endParaRPr lang="fr-FR" sz="1200" dirty="0"/>
          </a:p>
          <a:p>
            <a:pPr algn="just"/>
            <a:r>
              <a:rPr lang="fr-FR" sz="1200" dirty="0"/>
              <a:t>Le </a:t>
            </a:r>
            <a:r>
              <a:rPr lang="fr-FR" sz="1200" dirty="0" err="1"/>
              <a:t>Burgtheater</a:t>
            </a:r>
            <a:r>
              <a:rPr lang="fr-FR" sz="1200" dirty="0"/>
              <a:t> de Vienne propose chaque jour dans le cadre du confinement la lecture d’un texte par un de ses sociétaires </a:t>
            </a:r>
            <a:r>
              <a:rPr lang="fr-FR" sz="1200" dirty="0" smtClean="0"/>
              <a:t>:</a:t>
            </a:r>
            <a:endParaRPr lang="fr-FR" sz="1200" dirty="0"/>
          </a:p>
          <a:p>
            <a:r>
              <a:rPr lang="fr-FR" sz="1200" u="sng" dirty="0" smtClean="0">
                <a:hlinkClick r:id="rId3"/>
              </a:rPr>
              <a:t>https</a:t>
            </a:r>
            <a:r>
              <a:rPr lang="fr-FR" sz="1200" u="sng" dirty="0">
                <a:hlinkClick r:id="rId3"/>
              </a:rPr>
              <a:t>://www.burgtheater.at/myhomeismyburgtheater</a:t>
            </a:r>
            <a:r>
              <a:rPr lang="fr-FR" sz="1200" dirty="0"/>
              <a:t> </a:t>
            </a:r>
          </a:p>
          <a:p>
            <a:endParaRPr lang="fr-FR" sz="1200" dirty="0"/>
          </a:p>
          <a:p>
            <a:r>
              <a:rPr lang="fr-FR" sz="1200" dirty="0" smtClean="0"/>
              <a:t>L’exemple </a:t>
            </a:r>
            <a:r>
              <a:rPr lang="fr-FR" sz="1200" dirty="0"/>
              <a:t>proposé:</a:t>
            </a:r>
          </a:p>
          <a:p>
            <a:r>
              <a:rPr lang="fr-FR" sz="1200" dirty="0">
                <a:hlinkClick r:id="rId4"/>
              </a:rPr>
              <a:t>https://www.youtube.com/watch?v=</a:t>
            </a:r>
            <a:r>
              <a:rPr lang="fr-FR" sz="1200" dirty="0" smtClean="0">
                <a:hlinkClick r:id="rId4"/>
              </a:rPr>
              <a:t>VHY4P1EZUIc</a:t>
            </a:r>
            <a:endParaRPr lang="fr-FR" sz="1200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390" y="3763232"/>
            <a:ext cx="2628305" cy="163656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1866" y="784420"/>
            <a:ext cx="2818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/>
              <a:t>Afin d’initier le projet avec les classes, plusieurs documents peuvent </a:t>
            </a:r>
            <a:r>
              <a:rPr lang="fr-FR" sz="1200" dirty="0" smtClean="0"/>
              <a:t>être, </a:t>
            </a:r>
            <a:r>
              <a:rPr lang="fr-FR" sz="1200" dirty="0"/>
              <a:t>à titre </a:t>
            </a:r>
            <a:r>
              <a:rPr lang="fr-FR" sz="1200" dirty="0" smtClean="0"/>
              <a:t>d’exemples, </a:t>
            </a:r>
            <a:r>
              <a:rPr lang="fr-FR" sz="1200" dirty="0"/>
              <a:t>utilisés autour du thème « </a:t>
            </a:r>
            <a:r>
              <a:rPr lang="fr-FR" sz="1200" dirty="0" err="1"/>
              <a:t>vorlesen</a:t>
            </a:r>
            <a:r>
              <a:rPr lang="fr-FR" sz="1200" dirty="0"/>
              <a:t> » :</a:t>
            </a:r>
          </a:p>
          <a:p>
            <a:endParaRPr lang="fr-FR" sz="1200" b="1" dirty="0"/>
          </a:p>
          <a:p>
            <a:pPr marL="228600" indent="-228600">
              <a:buFont typeface="+mj-lt"/>
              <a:buAutoNum type="arabicPeriod"/>
            </a:pPr>
            <a:r>
              <a:rPr lang="fr-FR" sz="1200" b="1" dirty="0" smtClean="0"/>
              <a:t>Un </a:t>
            </a:r>
            <a:r>
              <a:rPr lang="fr-FR" sz="1200" b="1" dirty="0"/>
              <a:t>document iconographique </a:t>
            </a:r>
            <a:r>
              <a:rPr lang="fr-FR" sz="1200" dirty="0"/>
              <a:t>: </a:t>
            </a:r>
          </a:p>
          <a:p>
            <a:pPr marL="228600" indent="-228600">
              <a:buFont typeface="+mj-lt"/>
              <a:buAutoNum type="arabicPeriod"/>
            </a:pPr>
            <a:endParaRPr lang="fr-FR" sz="1200" dirty="0" smtClean="0"/>
          </a:p>
          <a:p>
            <a:r>
              <a:rPr lang="fr-FR" sz="1200" dirty="0" smtClean="0"/>
              <a:t>       Gabriele </a:t>
            </a:r>
            <a:r>
              <a:rPr lang="fr-FR" sz="1200" dirty="0" err="1" smtClean="0"/>
              <a:t>Münter</a:t>
            </a:r>
            <a:r>
              <a:rPr lang="fr-FR" sz="1200" dirty="0" smtClean="0"/>
              <a:t>, </a:t>
            </a:r>
            <a:r>
              <a:rPr lang="fr-FR" sz="1200" i="1" dirty="0" err="1" smtClean="0"/>
              <a:t>Krank</a:t>
            </a:r>
            <a:r>
              <a:rPr lang="fr-FR" sz="1200" dirty="0" smtClean="0"/>
              <a:t>, 1917</a:t>
            </a:r>
            <a:endParaRPr lang="fr-FR" sz="1200" dirty="0"/>
          </a:p>
          <a:p>
            <a:endParaRPr lang="fr-FR" sz="2800" dirty="0"/>
          </a:p>
          <a:p>
            <a:r>
              <a:rPr lang="fr-FR" sz="1200" b="1" dirty="0"/>
              <a:t>2. Un texte de fiction </a:t>
            </a:r>
            <a:r>
              <a:rPr lang="fr-FR" sz="1200" b="1" dirty="0" smtClean="0"/>
              <a:t>:</a:t>
            </a:r>
          </a:p>
          <a:p>
            <a:endParaRPr lang="fr-FR" sz="1200" dirty="0"/>
          </a:p>
          <a:p>
            <a:r>
              <a:rPr lang="fr-FR" sz="1200" dirty="0" smtClean="0"/>
              <a:t>Bernhardt </a:t>
            </a:r>
            <a:r>
              <a:rPr lang="fr-FR" sz="1200" dirty="0" err="1" smtClean="0"/>
              <a:t>Schlink</a:t>
            </a:r>
            <a:r>
              <a:rPr lang="fr-FR" sz="1200" dirty="0" smtClean="0"/>
              <a:t>, </a:t>
            </a:r>
            <a:r>
              <a:rPr lang="fr-FR" sz="1200" i="1" dirty="0"/>
              <a:t>D</a:t>
            </a:r>
            <a:r>
              <a:rPr lang="fr-FR" sz="1200" i="1" dirty="0" smtClean="0"/>
              <a:t>er </a:t>
            </a:r>
            <a:r>
              <a:rPr lang="fr-FR" sz="1200" i="1" dirty="0" err="1" smtClean="0"/>
              <a:t>Vorleser</a:t>
            </a:r>
            <a:r>
              <a:rPr lang="fr-FR" sz="1200" i="1" dirty="0" smtClean="0"/>
              <a:t>, 1995</a:t>
            </a:r>
            <a:endParaRPr lang="fr-FR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814828" y="5542478"/>
            <a:ext cx="270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 smtClean="0"/>
              <a:t>A venir </a:t>
            </a:r>
            <a:r>
              <a:rPr lang="fr-FR" sz="1200" dirty="0" smtClean="0"/>
              <a:t>: des activités autour des thèmes de la </a:t>
            </a:r>
            <a:r>
              <a:rPr lang="fr-FR" sz="1200" b="1" dirty="0" smtClean="0"/>
              <a:t>cuisine</a:t>
            </a:r>
            <a:r>
              <a:rPr lang="fr-FR" sz="1200" dirty="0" smtClean="0"/>
              <a:t>, de la </a:t>
            </a:r>
            <a:r>
              <a:rPr lang="fr-FR" sz="1200" b="1" dirty="0" smtClean="0"/>
              <a:t>musique</a:t>
            </a:r>
            <a:r>
              <a:rPr lang="fr-FR" sz="1200" dirty="0" smtClean="0"/>
              <a:t> et de la </a:t>
            </a:r>
            <a:r>
              <a:rPr lang="fr-FR" sz="1200" b="1" dirty="0" smtClean="0"/>
              <a:t>peinture</a:t>
            </a:r>
            <a:r>
              <a:rPr lang="mr-IN" sz="1200" b="1" dirty="0" smtClean="0"/>
              <a:t>…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6457141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478</Words>
  <Application>Microsoft Macintosh PowerPoint</Application>
  <PresentationFormat>Présentation à l'écran (4:3)</PresentationFormat>
  <Paragraphs>51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Bord</dc:creator>
  <cp:lastModifiedBy>Olivier Bord</cp:lastModifiedBy>
  <cp:revision>39</cp:revision>
  <dcterms:created xsi:type="dcterms:W3CDTF">2020-04-15T14:57:42Z</dcterms:created>
  <dcterms:modified xsi:type="dcterms:W3CDTF">2020-04-17T14:23:11Z</dcterms:modified>
</cp:coreProperties>
</file>