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3" r:id="rId3"/>
    <p:sldMasterId id="2147483692" r:id="rId4"/>
    <p:sldMasterId id="2147483694" r:id="rId5"/>
  </p:sldMasterIdLst>
  <p:notesMasterIdLst>
    <p:notesMasterId r:id="rId76"/>
  </p:notesMasterIdLst>
  <p:sldIdLst>
    <p:sldId id="256" r:id="rId6"/>
    <p:sldId id="271" r:id="rId7"/>
    <p:sldId id="258" r:id="rId8"/>
    <p:sldId id="266" r:id="rId9"/>
    <p:sldId id="267" r:id="rId10"/>
    <p:sldId id="268" r:id="rId11"/>
    <p:sldId id="325" r:id="rId12"/>
    <p:sldId id="303" r:id="rId13"/>
    <p:sldId id="304" r:id="rId14"/>
    <p:sldId id="305" r:id="rId15"/>
    <p:sldId id="306" r:id="rId16"/>
    <p:sldId id="298" r:id="rId17"/>
    <p:sldId id="269" r:id="rId18"/>
    <p:sldId id="273" r:id="rId19"/>
    <p:sldId id="309" r:id="rId20"/>
    <p:sldId id="274" r:id="rId21"/>
    <p:sldId id="262" r:id="rId22"/>
    <p:sldId id="264" r:id="rId23"/>
    <p:sldId id="265" r:id="rId24"/>
    <p:sldId id="263" r:id="rId25"/>
    <p:sldId id="297" r:id="rId26"/>
    <p:sldId id="336" r:id="rId27"/>
    <p:sldId id="281" r:id="rId28"/>
    <p:sldId id="282" r:id="rId29"/>
    <p:sldId id="283" r:id="rId30"/>
    <p:sldId id="284" r:id="rId31"/>
    <p:sldId id="285" r:id="rId32"/>
    <p:sldId id="286" r:id="rId33"/>
    <p:sldId id="287" r:id="rId34"/>
    <p:sldId id="288" r:id="rId35"/>
    <p:sldId id="337" r:id="rId36"/>
    <p:sldId id="276" r:id="rId37"/>
    <p:sldId id="277" r:id="rId38"/>
    <p:sldId id="278" r:id="rId39"/>
    <p:sldId id="338" r:id="rId40"/>
    <p:sldId id="279" r:id="rId41"/>
    <p:sldId id="280" r:id="rId42"/>
    <p:sldId id="326" r:id="rId43"/>
    <p:sldId id="327" r:id="rId44"/>
    <p:sldId id="328" r:id="rId45"/>
    <p:sldId id="329" r:id="rId46"/>
    <p:sldId id="330" r:id="rId47"/>
    <p:sldId id="331" r:id="rId48"/>
    <p:sldId id="332" r:id="rId49"/>
    <p:sldId id="333" r:id="rId50"/>
    <p:sldId id="334" r:id="rId51"/>
    <p:sldId id="335" r:id="rId52"/>
    <p:sldId id="299" r:id="rId53"/>
    <p:sldId id="290" r:id="rId54"/>
    <p:sldId id="291" r:id="rId55"/>
    <p:sldId id="293" r:id="rId56"/>
    <p:sldId id="292" r:id="rId57"/>
    <p:sldId id="294" r:id="rId58"/>
    <p:sldId id="317" r:id="rId59"/>
    <p:sldId id="312" r:id="rId60"/>
    <p:sldId id="301" r:id="rId61"/>
    <p:sldId id="315" r:id="rId62"/>
    <p:sldId id="310" r:id="rId63"/>
    <p:sldId id="311" r:id="rId64"/>
    <p:sldId id="296" r:id="rId65"/>
    <p:sldId id="300" r:id="rId66"/>
    <p:sldId id="314" r:id="rId67"/>
    <p:sldId id="318" r:id="rId68"/>
    <p:sldId id="319" r:id="rId69"/>
    <p:sldId id="320" r:id="rId70"/>
    <p:sldId id="321" r:id="rId71"/>
    <p:sldId id="322" r:id="rId72"/>
    <p:sldId id="323" r:id="rId73"/>
    <p:sldId id="324" r:id="rId74"/>
    <p:sldId id="260" r:id="rId75"/>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47" autoAdjust="0"/>
    <p:restoredTop sz="93742"/>
  </p:normalViewPr>
  <p:slideViewPr>
    <p:cSldViewPr>
      <p:cViewPr varScale="1">
        <p:scale>
          <a:sx n="73" d="100"/>
          <a:sy n="73" d="100"/>
        </p:scale>
        <p:origin x="162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3F29B-F3C6-4672-88B6-5F23621E776C}" type="doc">
      <dgm:prSet loTypeId="urn:microsoft.com/office/officeart/2005/8/layout/radial6" loCatId="cycle" qsTypeId="urn:microsoft.com/office/officeart/2005/8/quickstyle/simple1" qsCatId="simple" csTypeId="urn:microsoft.com/office/officeart/2005/8/colors/accent2_3" csCatId="accent2" phldr="1"/>
      <dgm:spPr/>
      <dgm:t>
        <a:bodyPr/>
        <a:lstStyle/>
        <a:p>
          <a:endParaRPr lang="fr-FR"/>
        </a:p>
      </dgm:t>
    </dgm:pt>
    <dgm:pt modelId="{F10193EB-AFA5-498E-9737-9859E200A435}">
      <dgm:prSet phldrT="[Texte]"/>
      <dgm:spPr/>
      <dgm:t>
        <a:bodyPr/>
        <a:lstStyle/>
        <a:p>
          <a:r>
            <a:rPr lang="fr-FR" dirty="0"/>
            <a:t>Management</a:t>
          </a:r>
        </a:p>
      </dgm:t>
    </dgm:pt>
    <dgm:pt modelId="{CE80C203-5C3A-4C30-9F2C-2FDAA7B90A8C}" type="parTrans" cxnId="{ECEF460B-DBB1-4372-AEA3-EC15F956DB15}">
      <dgm:prSet/>
      <dgm:spPr/>
      <dgm:t>
        <a:bodyPr/>
        <a:lstStyle/>
        <a:p>
          <a:endParaRPr lang="fr-FR"/>
        </a:p>
      </dgm:t>
    </dgm:pt>
    <dgm:pt modelId="{7873C465-B3E6-4409-8B6A-E3F2329A770A}" type="sibTrans" cxnId="{ECEF460B-DBB1-4372-AEA3-EC15F956DB15}">
      <dgm:prSet/>
      <dgm:spPr/>
      <dgm:t>
        <a:bodyPr/>
        <a:lstStyle/>
        <a:p>
          <a:endParaRPr lang="fr-FR"/>
        </a:p>
      </dgm:t>
    </dgm:pt>
    <dgm:pt modelId="{5144528F-612E-460F-927F-1258FE0DC3E6}">
      <dgm:prSet phldrT="[Texte]"/>
      <dgm:spPr/>
      <dgm:t>
        <a:bodyPr/>
        <a:lstStyle/>
        <a:p>
          <a:r>
            <a:rPr lang="fr-FR" dirty="0"/>
            <a:t>À la rencontre du management des organisations</a:t>
          </a:r>
        </a:p>
      </dgm:t>
    </dgm:pt>
    <dgm:pt modelId="{67E8462E-FBC0-4152-9767-562E3E50DEAA}" type="parTrans" cxnId="{A2CE3BF4-B54E-4566-975F-4CC813EEEE4B}">
      <dgm:prSet/>
      <dgm:spPr/>
      <dgm:t>
        <a:bodyPr/>
        <a:lstStyle/>
        <a:p>
          <a:endParaRPr lang="fr-FR"/>
        </a:p>
      </dgm:t>
    </dgm:pt>
    <dgm:pt modelId="{501BF3AA-C707-46A4-B2B8-E4AA142AA3CE}" type="sibTrans" cxnId="{A2CE3BF4-B54E-4566-975F-4CC813EEEE4B}">
      <dgm:prSet/>
      <dgm:spPr/>
      <dgm:t>
        <a:bodyPr/>
        <a:lstStyle/>
        <a:p>
          <a:endParaRPr lang="fr-FR"/>
        </a:p>
      </dgm:t>
    </dgm:pt>
    <dgm:pt modelId="{4548DFAE-0D90-43B0-95E3-C74320AF6260}">
      <dgm:prSet phldrT="[Texte]"/>
      <dgm:spPr/>
      <dgm:t>
        <a:bodyPr/>
        <a:lstStyle/>
        <a:p>
          <a:r>
            <a:rPr lang="fr-FR" dirty="0"/>
            <a:t>Le management stratégique : du diagnostic à la fixation des objectifs</a:t>
          </a:r>
        </a:p>
      </dgm:t>
    </dgm:pt>
    <dgm:pt modelId="{6CC6AB4C-6522-4FE8-87DD-123B1314CE08}" type="parTrans" cxnId="{445DFBF3-B80C-4A2E-96F4-DF9D41147A6C}">
      <dgm:prSet/>
      <dgm:spPr/>
      <dgm:t>
        <a:bodyPr/>
        <a:lstStyle/>
        <a:p>
          <a:endParaRPr lang="fr-FR"/>
        </a:p>
      </dgm:t>
    </dgm:pt>
    <dgm:pt modelId="{3C296F16-6B43-42BE-9E1F-18F692147989}" type="sibTrans" cxnId="{445DFBF3-B80C-4A2E-96F4-DF9D41147A6C}">
      <dgm:prSet/>
      <dgm:spPr/>
      <dgm:t>
        <a:bodyPr/>
        <a:lstStyle/>
        <a:p>
          <a:endParaRPr lang="fr-FR"/>
        </a:p>
      </dgm:t>
    </dgm:pt>
    <dgm:pt modelId="{7563D196-6C71-4F27-AA9F-234F321E762B}">
      <dgm:prSet phldrT="[Texte]"/>
      <dgm:spPr/>
      <dgm:t>
        <a:bodyPr/>
        <a:lstStyle/>
        <a:p>
          <a:r>
            <a:rPr lang="fr-FR" dirty="0"/>
            <a:t>Les choix </a:t>
          </a:r>
          <a:r>
            <a:rPr lang="fr-FR" i="1" dirty="0"/>
            <a:t>stratégiqu</a:t>
          </a:r>
          <a:r>
            <a:rPr lang="fr-FR" dirty="0"/>
            <a:t>es des organisations</a:t>
          </a:r>
        </a:p>
      </dgm:t>
    </dgm:pt>
    <dgm:pt modelId="{C2EA7145-847F-4626-A8F7-1592F4DF228C}" type="parTrans" cxnId="{FF186BB0-4DBC-49E7-B25D-459144AD4021}">
      <dgm:prSet/>
      <dgm:spPr/>
      <dgm:t>
        <a:bodyPr/>
        <a:lstStyle/>
        <a:p>
          <a:endParaRPr lang="fr-FR"/>
        </a:p>
      </dgm:t>
    </dgm:pt>
    <dgm:pt modelId="{4E5E8BFB-557F-472E-AC32-131BEE999424}" type="sibTrans" cxnId="{FF186BB0-4DBC-49E7-B25D-459144AD4021}">
      <dgm:prSet/>
      <dgm:spPr/>
      <dgm:t>
        <a:bodyPr/>
        <a:lstStyle/>
        <a:p>
          <a:endParaRPr lang="fr-FR"/>
        </a:p>
      </dgm:t>
    </dgm:pt>
    <dgm:pt modelId="{2D6E8D88-03EA-42B7-9589-67E1DCAD52CE}" type="pres">
      <dgm:prSet presAssocID="{EF13F29B-F3C6-4672-88B6-5F23621E776C}" presName="Name0" presStyleCnt="0">
        <dgm:presLayoutVars>
          <dgm:chMax val="1"/>
          <dgm:dir/>
          <dgm:animLvl val="ctr"/>
          <dgm:resizeHandles val="exact"/>
        </dgm:presLayoutVars>
      </dgm:prSet>
      <dgm:spPr/>
      <dgm:t>
        <a:bodyPr/>
        <a:lstStyle/>
        <a:p>
          <a:endParaRPr lang="fr-FR"/>
        </a:p>
      </dgm:t>
    </dgm:pt>
    <dgm:pt modelId="{B977DA1B-2192-4EDD-B8B9-1E0702777911}" type="pres">
      <dgm:prSet presAssocID="{F10193EB-AFA5-498E-9737-9859E200A435}" presName="centerShape" presStyleLbl="node0" presStyleIdx="0" presStyleCnt="1" custScaleX="111486" custScaleY="93469"/>
      <dgm:spPr/>
      <dgm:t>
        <a:bodyPr/>
        <a:lstStyle/>
        <a:p>
          <a:endParaRPr lang="fr-FR"/>
        </a:p>
      </dgm:t>
    </dgm:pt>
    <dgm:pt modelId="{1BFA15FF-4006-4F06-B53F-BBEF53F03222}" type="pres">
      <dgm:prSet presAssocID="{5144528F-612E-460F-927F-1258FE0DC3E6}" presName="node" presStyleLbl="node1" presStyleIdx="0" presStyleCnt="3" custScaleX="130084" custScaleY="116841">
        <dgm:presLayoutVars>
          <dgm:bulletEnabled val="1"/>
        </dgm:presLayoutVars>
      </dgm:prSet>
      <dgm:spPr/>
      <dgm:t>
        <a:bodyPr/>
        <a:lstStyle/>
        <a:p>
          <a:endParaRPr lang="fr-FR"/>
        </a:p>
      </dgm:t>
    </dgm:pt>
    <dgm:pt modelId="{97C08FAC-6561-428F-A7B8-C8989BEC27AE}" type="pres">
      <dgm:prSet presAssocID="{5144528F-612E-460F-927F-1258FE0DC3E6}" presName="dummy" presStyleCnt="0"/>
      <dgm:spPr/>
    </dgm:pt>
    <dgm:pt modelId="{B5297417-0C8B-4F73-A0FE-1823A4CF5DD3}" type="pres">
      <dgm:prSet presAssocID="{501BF3AA-C707-46A4-B2B8-E4AA142AA3CE}" presName="sibTrans" presStyleLbl="sibTrans2D1" presStyleIdx="0" presStyleCnt="3"/>
      <dgm:spPr/>
      <dgm:t>
        <a:bodyPr/>
        <a:lstStyle/>
        <a:p>
          <a:endParaRPr lang="fr-FR"/>
        </a:p>
      </dgm:t>
    </dgm:pt>
    <dgm:pt modelId="{219475CC-E50D-42A8-B1DB-6D56D4DC9C3A}" type="pres">
      <dgm:prSet presAssocID="{4548DFAE-0D90-43B0-95E3-C74320AF6260}" presName="node" presStyleLbl="node1" presStyleIdx="1" presStyleCnt="3" custScaleX="122795" custScaleY="126504" custRadScaleRad="111126" custRadScaleInc="-13902">
        <dgm:presLayoutVars>
          <dgm:bulletEnabled val="1"/>
        </dgm:presLayoutVars>
      </dgm:prSet>
      <dgm:spPr/>
      <dgm:t>
        <a:bodyPr/>
        <a:lstStyle/>
        <a:p>
          <a:endParaRPr lang="fr-FR"/>
        </a:p>
      </dgm:t>
    </dgm:pt>
    <dgm:pt modelId="{0AED48FC-F700-45B2-956F-00FB95C9E5E4}" type="pres">
      <dgm:prSet presAssocID="{4548DFAE-0D90-43B0-95E3-C74320AF6260}" presName="dummy" presStyleCnt="0"/>
      <dgm:spPr/>
    </dgm:pt>
    <dgm:pt modelId="{42EFA8F1-89F9-48D2-8631-864591EF7374}" type="pres">
      <dgm:prSet presAssocID="{3C296F16-6B43-42BE-9E1F-18F692147989}" presName="sibTrans" presStyleLbl="sibTrans2D1" presStyleIdx="1" presStyleCnt="3"/>
      <dgm:spPr/>
      <dgm:t>
        <a:bodyPr/>
        <a:lstStyle/>
        <a:p>
          <a:endParaRPr lang="fr-FR"/>
        </a:p>
      </dgm:t>
    </dgm:pt>
    <dgm:pt modelId="{36478871-12E3-490E-AB46-D5E904AE90E6}" type="pres">
      <dgm:prSet presAssocID="{7563D196-6C71-4F27-AA9F-234F321E762B}" presName="node" presStyleLbl="node1" presStyleIdx="2" presStyleCnt="3" custScaleX="113192" custScaleY="108036" custRadScaleRad="108434" custRadScaleInc="3432">
        <dgm:presLayoutVars>
          <dgm:bulletEnabled val="1"/>
        </dgm:presLayoutVars>
      </dgm:prSet>
      <dgm:spPr/>
      <dgm:t>
        <a:bodyPr/>
        <a:lstStyle/>
        <a:p>
          <a:endParaRPr lang="fr-FR"/>
        </a:p>
      </dgm:t>
    </dgm:pt>
    <dgm:pt modelId="{4CD7BF33-441E-429D-8520-16ECA75E1576}" type="pres">
      <dgm:prSet presAssocID="{7563D196-6C71-4F27-AA9F-234F321E762B}" presName="dummy" presStyleCnt="0"/>
      <dgm:spPr/>
    </dgm:pt>
    <dgm:pt modelId="{07BC4667-DDA5-427A-9B61-3B75A050BBF8}" type="pres">
      <dgm:prSet presAssocID="{4E5E8BFB-557F-472E-AC32-131BEE999424}" presName="sibTrans" presStyleLbl="sibTrans2D1" presStyleIdx="2" presStyleCnt="3"/>
      <dgm:spPr/>
      <dgm:t>
        <a:bodyPr/>
        <a:lstStyle/>
        <a:p>
          <a:endParaRPr lang="fr-FR"/>
        </a:p>
      </dgm:t>
    </dgm:pt>
  </dgm:ptLst>
  <dgm:cxnLst>
    <dgm:cxn modelId="{F5289DB8-132F-4A70-8947-0F8EE1C1266D}" type="presOf" srcId="{4E5E8BFB-557F-472E-AC32-131BEE999424}" destId="{07BC4667-DDA5-427A-9B61-3B75A050BBF8}" srcOrd="0" destOrd="0" presId="urn:microsoft.com/office/officeart/2005/8/layout/radial6"/>
    <dgm:cxn modelId="{8900D3EC-FD28-48D6-9428-5B46FA087D43}" type="presOf" srcId="{7563D196-6C71-4F27-AA9F-234F321E762B}" destId="{36478871-12E3-490E-AB46-D5E904AE90E6}" srcOrd="0" destOrd="0" presId="urn:microsoft.com/office/officeart/2005/8/layout/radial6"/>
    <dgm:cxn modelId="{24BEEE39-85BD-4B48-88B1-1908E5344656}" type="presOf" srcId="{F10193EB-AFA5-498E-9737-9859E200A435}" destId="{B977DA1B-2192-4EDD-B8B9-1E0702777911}" srcOrd="0" destOrd="0" presId="urn:microsoft.com/office/officeart/2005/8/layout/radial6"/>
    <dgm:cxn modelId="{ECEF460B-DBB1-4372-AEA3-EC15F956DB15}" srcId="{EF13F29B-F3C6-4672-88B6-5F23621E776C}" destId="{F10193EB-AFA5-498E-9737-9859E200A435}" srcOrd="0" destOrd="0" parTransId="{CE80C203-5C3A-4C30-9F2C-2FDAA7B90A8C}" sibTransId="{7873C465-B3E6-4409-8B6A-E3F2329A770A}"/>
    <dgm:cxn modelId="{667D3386-934E-48A6-9A37-10BE62D3C097}" type="presOf" srcId="{3C296F16-6B43-42BE-9E1F-18F692147989}" destId="{42EFA8F1-89F9-48D2-8631-864591EF7374}" srcOrd="0" destOrd="0" presId="urn:microsoft.com/office/officeart/2005/8/layout/radial6"/>
    <dgm:cxn modelId="{228C758D-4F9C-4DE5-B5B8-726CBBC364E7}" type="presOf" srcId="{EF13F29B-F3C6-4672-88B6-5F23621E776C}" destId="{2D6E8D88-03EA-42B7-9589-67E1DCAD52CE}" srcOrd="0" destOrd="0" presId="urn:microsoft.com/office/officeart/2005/8/layout/radial6"/>
    <dgm:cxn modelId="{A1C95524-9355-4FAF-BAE2-417DAF5DCF55}" type="presOf" srcId="{501BF3AA-C707-46A4-B2B8-E4AA142AA3CE}" destId="{B5297417-0C8B-4F73-A0FE-1823A4CF5DD3}" srcOrd="0" destOrd="0" presId="urn:microsoft.com/office/officeart/2005/8/layout/radial6"/>
    <dgm:cxn modelId="{416B608D-5BDD-4AAA-82DA-026E2F92978B}" type="presOf" srcId="{4548DFAE-0D90-43B0-95E3-C74320AF6260}" destId="{219475CC-E50D-42A8-B1DB-6D56D4DC9C3A}" srcOrd="0" destOrd="0" presId="urn:microsoft.com/office/officeart/2005/8/layout/radial6"/>
    <dgm:cxn modelId="{3E84405A-B8EB-4D3B-9CCE-431C947118BD}" type="presOf" srcId="{5144528F-612E-460F-927F-1258FE0DC3E6}" destId="{1BFA15FF-4006-4F06-B53F-BBEF53F03222}" srcOrd="0" destOrd="0" presId="urn:microsoft.com/office/officeart/2005/8/layout/radial6"/>
    <dgm:cxn modelId="{FF186BB0-4DBC-49E7-B25D-459144AD4021}" srcId="{F10193EB-AFA5-498E-9737-9859E200A435}" destId="{7563D196-6C71-4F27-AA9F-234F321E762B}" srcOrd="2" destOrd="0" parTransId="{C2EA7145-847F-4626-A8F7-1592F4DF228C}" sibTransId="{4E5E8BFB-557F-472E-AC32-131BEE999424}"/>
    <dgm:cxn modelId="{A2CE3BF4-B54E-4566-975F-4CC813EEEE4B}" srcId="{F10193EB-AFA5-498E-9737-9859E200A435}" destId="{5144528F-612E-460F-927F-1258FE0DC3E6}" srcOrd="0" destOrd="0" parTransId="{67E8462E-FBC0-4152-9767-562E3E50DEAA}" sibTransId="{501BF3AA-C707-46A4-B2B8-E4AA142AA3CE}"/>
    <dgm:cxn modelId="{445DFBF3-B80C-4A2E-96F4-DF9D41147A6C}" srcId="{F10193EB-AFA5-498E-9737-9859E200A435}" destId="{4548DFAE-0D90-43B0-95E3-C74320AF6260}" srcOrd="1" destOrd="0" parTransId="{6CC6AB4C-6522-4FE8-87DD-123B1314CE08}" sibTransId="{3C296F16-6B43-42BE-9E1F-18F692147989}"/>
    <dgm:cxn modelId="{03D4C2D7-B7BC-44E0-B843-87709DE06682}" type="presParOf" srcId="{2D6E8D88-03EA-42B7-9589-67E1DCAD52CE}" destId="{B977DA1B-2192-4EDD-B8B9-1E0702777911}" srcOrd="0" destOrd="0" presId="urn:microsoft.com/office/officeart/2005/8/layout/radial6"/>
    <dgm:cxn modelId="{2834C7AD-5B88-4C76-A1CB-61372F28A2A1}" type="presParOf" srcId="{2D6E8D88-03EA-42B7-9589-67E1DCAD52CE}" destId="{1BFA15FF-4006-4F06-B53F-BBEF53F03222}" srcOrd="1" destOrd="0" presId="urn:microsoft.com/office/officeart/2005/8/layout/radial6"/>
    <dgm:cxn modelId="{0B414F7A-8F84-472A-BB23-E61D417C317B}" type="presParOf" srcId="{2D6E8D88-03EA-42B7-9589-67E1DCAD52CE}" destId="{97C08FAC-6561-428F-A7B8-C8989BEC27AE}" srcOrd="2" destOrd="0" presId="urn:microsoft.com/office/officeart/2005/8/layout/radial6"/>
    <dgm:cxn modelId="{B6B77183-4F3D-48D8-887C-FCF7168CA103}" type="presParOf" srcId="{2D6E8D88-03EA-42B7-9589-67E1DCAD52CE}" destId="{B5297417-0C8B-4F73-A0FE-1823A4CF5DD3}" srcOrd="3" destOrd="0" presId="urn:microsoft.com/office/officeart/2005/8/layout/radial6"/>
    <dgm:cxn modelId="{C09B63C8-A74B-4BF7-AAAC-4E2665E26993}" type="presParOf" srcId="{2D6E8D88-03EA-42B7-9589-67E1DCAD52CE}" destId="{219475CC-E50D-42A8-B1DB-6D56D4DC9C3A}" srcOrd="4" destOrd="0" presId="urn:microsoft.com/office/officeart/2005/8/layout/radial6"/>
    <dgm:cxn modelId="{D1232FB4-20B6-40BA-B9CE-3574DCF06FF1}" type="presParOf" srcId="{2D6E8D88-03EA-42B7-9589-67E1DCAD52CE}" destId="{0AED48FC-F700-45B2-956F-00FB95C9E5E4}" srcOrd="5" destOrd="0" presId="urn:microsoft.com/office/officeart/2005/8/layout/radial6"/>
    <dgm:cxn modelId="{8DF9B44F-4147-4F21-8070-2FDDE9CCB94D}" type="presParOf" srcId="{2D6E8D88-03EA-42B7-9589-67E1DCAD52CE}" destId="{42EFA8F1-89F9-48D2-8631-864591EF7374}" srcOrd="6" destOrd="0" presId="urn:microsoft.com/office/officeart/2005/8/layout/radial6"/>
    <dgm:cxn modelId="{CD5BD4E9-061D-4398-A964-37F7F3FF8DCC}" type="presParOf" srcId="{2D6E8D88-03EA-42B7-9589-67E1DCAD52CE}" destId="{36478871-12E3-490E-AB46-D5E904AE90E6}" srcOrd="7" destOrd="0" presId="urn:microsoft.com/office/officeart/2005/8/layout/radial6"/>
    <dgm:cxn modelId="{15DB7C40-AD87-4E25-A1CF-146E33DF8446}" type="presParOf" srcId="{2D6E8D88-03EA-42B7-9589-67E1DCAD52CE}" destId="{4CD7BF33-441E-429D-8520-16ECA75E1576}" srcOrd="8" destOrd="0" presId="urn:microsoft.com/office/officeart/2005/8/layout/radial6"/>
    <dgm:cxn modelId="{DD5885DF-D61D-4459-A038-458C6EEC1807}" type="presParOf" srcId="{2D6E8D88-03EA-42B7-9589-67E1DCAD52CE}" destId="{07BC4667-DDA5-427A-9B61-3B75A050BBF8}"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9CB118-96CA-4A1C-9E92-CA639C65F98A}" type="doc">
      <dgm:prSet loTypeId="urn:microsoft.com/office/officeart/2005/8/layout/radial6" loCatId="cycle" qsTypeId="urn:microsoft.com/office/officeart/2005/8/quickstyle/simple5" qsCatId="simple" csTypeId="urn:microsoft.com/office/officeart/2005/8/colors/accent2_3" csCatId="accent2" phldr="1"/>
      <dgm:spPr/>
      <dgm:t>
        <a:bodyPr/>
        <a:lstStyle/>
        <a:p>
          <a:endParaRPr lang="fr-FR"/>
        </a:p>
      </dgm:t>
    </dgm:pt>
    <dgm:pt modelId="{31C15389-CA6A-4DF6-B873-416E8631952F}">
      <dgm:prSet phldrT="[Texte]"/>
      <dgm:spPr/>
      <dgm:t>
        <a:bodyPr/>
        <a:lstStyle/>
        <a:p>
          <a:r>
            <a:rPr lang="fr-FR" b="1"/>
            <a:t>Sciences de gestion et numérique</a:t>
          </a:r>
          <a:endParaRPr lang="fr-FR" dirty="0"/>
        </a:p>
      </dgm:t>
    </dgm:pt>
    <dgm:pt modelId="{92D9E52C-AFAE-4AEE-ACC0-2299C4CDCA59}" type="parTrans" cxnId="{EA9F37C1-4850-4FCF-99EA-716F362866E8}">
      <dgm:prSet/>
      <dgm:spPr/>
      <dgm:t>
        <a:bodyPr/>
        <a:lstStyle/>
        <a:p>
          <a:endParaRPr lang="fr-FR"/>
        </a:p>
      </dgm:t>
    </dgm:pt>
    <dgm:pt modelId="{5DBE46C8-6696-40AB-9480-7A311194360C}" type="sibTrans" cxnId="{EA9F37C1-4850-4FCF-99EA-716F362866E8}">
      <dgm:prSet/>
      <dgm:spPr/>
      <dgm:t>
        <a:bodyPr/>
        <a:lstStyle/>
        <a:p>
          <a:endParaRPr lang="fr-FR"/>
        </a:p>
      </dgm:t>
    </dgm:pt>
    <dgm:pt modelId="{3D0944C6-2625-444F-A79F-6DEFD1BE4661}">
      <dgm:prSet phldrT="[Texte]"/>
      <dgm:spPr/>
      <dgm:t>
        <a:bodyPr/>
        <a:lstStyle/>
        <a:p>
          <a:r>
            <a:rPr lang="fr-FR" b="1" dirty="0"/>
            <a:t>De l’individu à </a:t>
          </a:r>
          <a:r>
            <a:rPr lang="fr-FR" dirty="0"/>
            <a:t>l’acteur</a:t>
          </a:r>
        </a:p>
      </dgm:t>
    </dgm:pt>
    <dgm:pt modelId="{32A2FC11-F8AD-4A4A-A955-AD635320974E}" type="parTrans" cxnId="{6E2DE567-8E1C-4051-B1A1-E892CB8AE63D}">
      <dgm:prSet/>
      <dgm:spPr/>
      <dgm:t>
        <a:bodyPr/>
        <a:lstStyle/>
        <a:p>
          <a:endParaRPr lang="fr-FR"/>
        </a:p>
      </dgm:t>
    </dgm:pt>
    <dgm:pt modelId="{2B72CB25-2540-42E6-A6F8-5584829BEDF6}" type="sibTrans" cxnId="{6E2DE567-8E1C-4051-B1A1-E892CB8AE63D}">
      <dgm:prSet/>
      <dgm:spPr/>
      <dgm:t>
        <a:bodyPr/>
        <a:lstStyle/>
        <a:p>
          <a:endParaRPr lang="fr-FR"/>
        </a:p>
      </dgm:t>
    </dgm:pt>
    <dgm:pt modelId="{EA2853AE-724D-46FA-AB6D-35BC3BE38206}">
      <dgm:prSet phldrT="[Texte]"/>
      <dgm:spPr/>
      <dgm:t>
        <a:bodyPr/>
        <a:lstStyle/>
        <a:p>
          <a:r>
            <a:rPr lang="fr-FR" b="1" dirty="0"/>
            <a:t>Numérique et intelligence collective</a:t>
          </a:r>
          <a:endParaRPr lang="fr-FR"/>
        </a:p>
      </dgm:t>
    </dgm:pt>
    <dgm:pt modelId="{C34A77F4-A513-42E6-A8DF-B25666CA0845}" type="parTrans" cxnId="{5816718B-CD12-47EE-B833-381B983F9C9A}">
      <dgm:prSet/>
      <dgm:spPr/>
      <dgm:t>
        <a:bodyPr/>
        <a:lstStyle/>
        <a:p>
          <a:endParaRPr lang="fr-FR"/>
        </a:p>
      </dgm:t>
    </dgm:pt>
    <dgm:pt modelId="{A547F58C-FC42-4714-88C5-CD6C448133C0}" type="sibTrans" cxnId="{5816718B-CD12-47EE-B833-381B983F9C9A}">
      <dgm:prSet/>
      <dgm:spPr/>
      <dgm:t>
        <a:bodyPr/>
        <a:lstStyle/>
        <a:p>
          <a:endParaRPr lang="fr-FR"/>
        </a:p>
      </dgm:t>
    </dgm:pt>
    <dgm:pt modelId="{E008DFF8-568F-4124-BAAA-1D5A69CF7208}">
      <dgm:prSet phldrT="[Texte]"/>
      <dgm:spPr/>
      <dgm:t>
        <a:bodyPr/>
        <a:lstStyle/>
        <a:p>
          <a:r>
            <a:rPr lang="fr-FR" b="1" dirty="0"/>
            <a:t>Création de valeur et performance</a:t>
          </a:r>
          <a:endParaRPr lang="fr-FR" dirty="0"/>
        </a:p>
      </dgm:t>
    </dgm:pt>
    <dgm:pt modelId="{5AFAE005-0060-4D99-890B-C95E90E1F689}" type="parTrans" cxnId="{EBC24C3F-D061-4F36-A597-C3192A82D2F9}">
      <dgm:prSet/>
      <dgm:spPr/>
      <dgm:t>
        <a:bodyPr/>
        <a:lstStyle/>
        <a:p>
          <a:endParaRPr lang="fr-FR"/>
        </a:p>
      </dgm:t>
    </dgm:pt>
    <dgm:pt modelId="{74595E0B-664C-4E98-9CD7-3E5775F260A9}" type="sibTrans" cxnId="{EBC24C3F-D061-4F36-A597-C3192A82D2F9}">
      <dgm:prSet/>
      <dgm:spPr/>
      <dgm:t>
        <a:bodyPr/>
        <a:lstStyle/>
        <a:p>
          <a:endParaRPr lang="fr-FR"/>
        </a:p>
      </dgm:t>
    </dgm:pt>
    <dgm:pt modelId="{C54EEB11-1903-4FAE-B63B-90EE7EDCD998}">
      <dgm:prSet phldrT="[Texte]"/>
      <dgm:spPr/>
      <dgm:t>
        <a:bodyPr/>
        <a:lstStyle/>
        <a:p>
          <a:r>
            <a:rPr lang="fr-FR" b="1" dirty="0"/>
            <a:t>Temps et risque</a:t>
          </a:r>
          <a:endParaRPr lang="fr-FR"/>
        </a:p>
      </dgm:t>
    </dgm:pt>
    <dgm:pt modelId="{DE642019-17C2-4C62-A1E4-925820ADA3A1}" type="parTrans" cxnId="{19CEFD6A-BBB9-446C-8C3C-7E08C2182DAC}">
      <dgm:prSet/>
      <dgm:spPr/>
      <dgm:t>
        <a:bodyPr/>
        <a:lstStyle/>
        <a:p>
          <a:endParaRPr lang="fr-FR"/>
        </a:p>
      </dgm:t>
    </dgm:pt>
    <dgm:pt modelId="{E209F0CE-951C-4606-A59C-CB6E252A56B5}" type="sibTrans" cxnId="{19CEFD6A-BBB9-446C-8C3C-7E08C2182DAC}">
      <dgm:prSet/>
      <dgm:spPr/>
      <dgm:t>
        <a:bodyPr/>
        <a:lstStyle/>
        <a:p>
          <a:endParaRPr lang="fr-FR"/>
        </a:p>
      </dgm:t>
    </dgm:pt>
    <dgm:pt modelId="{D8C45BA5-C68D-4207-9525-D80930B781E4}" type="pres">
      <dgm:prSet presAssocID="{0B9CB118-96CA-4A1C-9E92-CA639C65F98A}" presName="Name0" presStyleCnt="0">
        <dgm:presLayoutVars>
          <dgm:chMax val="1"/>
          <dgm:dir/>
          <dgm:animLvl val="ctr"/>
          <dgm:resizeHandles val="exact"/>
        </dgm:presLayoutVars>
      </dgm:prSet>
      <dgm:spPr/>
      <dgm:t>
        <a:bodyPr/>
        <a:lstStyle/>
        <a:p>
          <a:endParaRPr lang="fr-FR"/>
        </a:p>
      </dgm:t>
    </dgm:pt>
    <dgm:pt modelId="{DFA64FBD-B70B-4000-97B4-2EAEBDAD6890}" type="pres">
      <dgm:prSet presAssocID="{31C15389-CA6A-4DF6-B873-416E8631952F}" presName="centerShape" presStyleLbl="node0" presStyleIdx="0" presStyleCnt="1"/>
      <dgm:spPr/>
      <dgm:t>
        <a:bodyPr/>
        <a:lstStyle/>
        <a:p>
          <a:endParaRPr lang="fr-FR"/>
        </a:p>
      </dgm:t>
    </dgm:pt>
    <dgm:pt modelId="{A04A526F-BDF5-42F6-B7F2-7806AF1BE30B}" type="pres">
      <dgm:prSet presAssocID="{3D0944C6-2625-444F-A79F-6DEFD1BE4661}" presName="node" presStyleLbl="node1" presStyleIdx="0" presStyleCnt="4" custScaleX="144400" custScaleY="114358">
        <dgm:presLayoutVars>
          <dgm:bulletEnabled val="1"/>
        </dgm:presLayoutVars>
      </dgm:prSet>
      <dgm:spPr/>
      <dgm:t>
        <a:bodyPr/>
        <a:lstStyle/>
        <a:p>
          <a:endParaRPr lang="fr-FR"/>
        </a:p>
      </dgm:t>
    </dgm:pt>
    <dgm:pt modelId="{62BE9C33-4368-4CF6-8771-5F9E49632CBD}" type="pres">
      <dgm:prSet presAssocID="{3D0944C6-2625-444F-A79F-6DEFD1BE4661}" presName="dummy" presStyleCnt="0"/>
      <dgm:spPr/>
    </dgm:pt>
    <dgm:pt modelId="{2C8B7869-5EFA-4694-9E17-2766C66171B6}" type="pres">
      <dgm:prSet presAssocID="{2B72CB25-2540-42E6-A6F8-5584829BEDF6}" presName="sibTrans" presStyleLbl="sibTrans2D1" presStyleIdx="0" presStyleCnt="4"/>
      <dgm:spPr/>
      <dgm:t>
        <a:bodyPr/>
        <a:lstStyle/>
        <a:p>
          <a:endParaRPr lang="fr-FR"/>
        </a:p>
      </dgm:t>
    </dgm:pt>
    <dgm:pt modelId="{D91B23B8-271F-445D-81E0-2890E32FCFEB}" type="pres">
      <dgm:prSet presAssocID="{EA2853AE-724D-46FA-AB6D-35BC3BE38206}" presName="node" presStyleLbl="node1" presStyleIdx="1" presStyleCnt="4">
        <dgm:presLayoutVars>
          <dgm:bulletEnabled val="1"/>
        </dgm:presLayoutVars>
      </dgm:prSet>
      <dgm:spPr/>
      <dgm:t>
        <a:bodyPr/>
        <a:lstStyle/>
        <a:p>
          <a:endParaRPr lang="fr-FR"/>
        </a:p>
      </dgm:t>
    </dgm:pt>
    <dgm:pt modelId="{25BDBEC0-B4D5-41A4-9D97-64B6044A1CA7}" type="pres">
      <dgm:prSet presAssocID="{EA2853AE-724D-46FA-AB6D-35BC3BE38206}" presName="dummy" presStyleCnt="0"/>
      <dgm:spPr/>
    </dgm:pt>
    <dgm:pt modelId="{AEEA1B79-5ED6-4EE1-84BA-BF6990C245AD}" type="pres">
      <dgm:prSet presAssocID="{A547F58C-FC42-4714-88C5-CD6C448133C0}" presName="sibTrans" presStyleLbl="sibTrans2D1" presStyleIdx="1" presStyleCnt="4"/>
      <dgm:spPr/>
      <dgm:t>
        <a:bodyPr/>
        <a:lstStyle/>
        <a:p>
          <a:endParaRPr lang="fr-FR"/>
        </a:p>
      </dgm:t>
    </dgm:pt>
    <dgm:pt modelId="{28976C92-1281-402A-A314-F4953054F898}" type="pres">
      <dgm:prSet presAssocID="{E008DFF8-568F-4124-BAAA-1D5A69CF7208}" presName="node" presStyleLbl="node1" presStyleIdx="2" presStyleCnt="4">
        <dgm:presLayoutVars>
          <dgm:bulletEnabled val="1"/>
        </dgm:presLayoutVars>
      </dgm:prSet>
      <dgm:spPr/>
      <dgm:t>
        <a:bodyPr/>
        <a:lstStyle/>
        <a:p>
          <a:endParaRPr lang="fr-FR"/>
        </a:p>
      </dgm:t>
    </dgm:pt>
    <dgm:pt modelId="{050E69F8-BF35-41E8-8D51-5609E466A17C}" type="pres">
      <dgm:prSet presAssocID="{E008DFF8-568F-4124-BAAA-1D5A69CF7208}" presName="dummy" presStyleCnt="0"/>
      <dgm:spPr/>
    </dgm:pt>
    <dgm:pt modelId="{6EB720A6-15E1-46AD-84F9-27D57405DC9D}" type="pres">
      <dgm:prSet presAssocID="{74595E0B-664C-4E98-9CD7-3E5775F260A9}" presName="sibTrans" presStyleLbl="sibTrans2D1" presStyleIdx="2" presStyleCnt="4"/>
      <dgm:spPr/>
      <dgm:t>
        <a:bodyPr/>
        <a:lstStyle/>
        <a:p>
          <a:endParaRPr lang="fr-FR"/>
        </a:p>
      </dgm:t>
    </dgm:pt>
    <dgm:pt modelId="{26345CD1-58F4-4E5B-B204-0C48B39FD43A}" type="pres">
      <dgm:prSet presAssocID="{C54EEB11-1903-4FAE-B63B-90EE7EDCD998}" presName="node" presStyleLbl="node1" presStyleIdx="3" presStyleCnt="4">
        <dgm:presLayoutVars>
          <dgm:bulletEnabled val="1"/>
        </dgm:presLayoutVars>
      </dgm:prSet>
      <dgm:spPr/>
      <dgm:t>
        <a:bodyPr/>
        <a:lstStyle/>
        <a:p>
          <a:endParaRPr lang="fr-FR"/>
        </a:p>
      </dgm:t>
    </dgm:pt>
    <dgm:pt modelId="{9B73AAAB-8C16-41A2-9AE4-46F464223328}" type="pres">
      <dgm:prSet presAssocID="{C54EEB11-1903-4FAE-B63B-90EE7EDCD998}" presName="dummy" presStyleCnt="0"/>
      <dgm:spPr/>
    </dgm:pt>
    <dgm:pt modelId="{87C21529-29C7-456B-97FD-F41EB54D1164}" type="pres">
      <dgm:prSet presAssocID="{E209F0CE-951C-4606-A59C-CB6E252A56B5}" presName="sibTrans" presStyleLbl="sibTrans2D1" presStyleIdx="3" presStyleCnt="4"/>
      <dgm:spPr/>
      <dgm:t>
        <a:bodyPr/>
        <a:lstStyle/>
        <a:p>
          <a:endParaRPr lang="fr-FR"/>
        </a:p>
      </dgm:t>
    </dgm:pt>
  </dgm:ptLst>
  <dgm:cxnLst>
    <dgm:cxn modelId="{EA9F37C1-4850-4FCF-99EA-716F362866E8}" srcId="{0B9CB118-96CA-4A1C-9E92-CA639C65F98A}" destId="{31C15389-CA6A-4DF6-B873-416E8631952F}" srcOrd="0" destOrd="0" parTransId="{92D9E52C-AFAE-4AEE-ACC0-2299C4CDCA59}" sibTransId="{5DBE46C8-6696-40AB-9480-7A311194360C}"/>
    <dgm:cxn modelId="{19CEFD6A-BBB9-446C-8C3C-7E08C2182DAC}" srcId="{31C15389-CA6A-4DF6-B873-416E8631952F}" destId="{C54EEB11-1903-4FAE-B63B-90EE7EDCD998}" srcOrd="3" destOrd="0" parTransId="{DE642019-17C2-4C62-A1E4-925820ADA3A1}" sibTransId="{E209F0CE-951C-4606-A59C-CB6E252A56B5}"/>
    <dgm:cxn modelId="{6810DF3F-62A6-4030-AB01-9FCD182BEABB}" type="presOf" srcId="{31C15389-CA6A-4DF6-B873-416E8631952F}" destId="{DFA64FBD-B70B-4000-97B4-2EAEBDAD6890}" srcOrd="0" destOrd="0" presId="urn:microsoft.com/office/officeart/2005/8/layout/radial6"/>
    <dgm:cxn modelId="{AD941776-9587-4E13-A4F3-A6DA2CF91EE5}" type="presOf" srcId="{3D0944C6-2625-444F-A79F-6DEFD1BE4661}" destId="{A04A526F-BDF5-42F6-B7F2-7806AF1BE30B}" srcOrd="0" destOrd="0" presId="urn:microsoft.com/office/officeart/2005/8/layout/radial6"/>
    <dgm:cxn modelId="{EBC24C3F-D061-4F36-A597-C3192A82D2F9}" srcId="{31C15389-CA6A-4DF6-B873-416E8631952F}" destId="{E008DFF8-568F-4124-BAAA-1D5A69CF7208}" srcOrd="2" destOrd="0" parTransId="{5AFAE005-0060-4D99-890B-C95E90E1F689}" sibTransId="{74595E0B-664C-4E98-9CD7-3E5775F260A9}"/>
    <dgm:cxn modelId="{2515B5C7-EADD-4D25-95C4-B1064AAF55F5}" type="presOf" srcId="{0B9CB118-96CA-4A1C-9E92-CA639C65F98A}" destId="{D8C45BA5-C68D-4207-9525-D80930B781E4}" srcOrd="0" destOrd="0" presId="urn:microsoft.com/office/officeart/2005/8/layout/radial6"/>
    <dgm:cxn modelId="{E544CDDC-F2C8-4451-883F-63DF056411EA}" type="presOf" srcId="{EA2853AE-724D-46FA-AB6D-35BC3BE38206}" destId="{D91B23B8-271F-445D-81E0-2890E32FCFEB}" srcOrd="0" destOrd="0" presId="urn:microsoft.com/office/officeart/2005/8/layout/radial6"/>
    <dgm:cxn modelId="{DDE216E9-E10C-44D7-A0A0-97EC0E14EA32}" type="presOf" srcId="{E209F0CE-951C-4606-A59C-CB6E252A56B5}" destId="{87C21529-29C7-456B-97FD-F41EB54D1164}" srcOrd="0" destOrd="0" presId="urn:microsoft.com/office/officeart/2005/8/layout/radial6"/>
    <dgm:cxn modelId="{6E2DE567-8E1C-4051-B1A1-E892CB8AE63D}" srcId="{31C15389-CA6A-4DF6-B873-416E8631952F}" destId="{3D0944C6-2625-444F-A79F-6DEFD1BE4661}" srcOrd="0" destOrd="0" parTransId="{32A2FC11-F8AD-4A4A-A955-AD635320974E}" sibTransId="{2B72CB25-2540-42E6-A6F8-5584829BEDF6}"/>
    <dgm:cxn modelId="{C9FB8FE0-2D4F-4394-91FC-F73B4BC7CF76}" type="presOf" srcId="{C54EEB11-1903-4FAE-B63B-90EE7EDCD998}" destId="{26345CD1-58F4-4E5B-B204-0C48B39FD43A}" srcOrd="0" destOrd="0" presId="urn:microsoft.com/office/officeart/2005/8/layout/radial6"/>
    <dgm:cxn modelId="{A06E2CB5-7083-4ACE-91BA-655A7A4BF4A0}" type="presOf" srcId="{A547F58C-FC42-4714-88C5-CD6C448133C0}" destId="{AEEA1B79-5ED6-4EE1-84BA-BF6990C245AD}" srcOrd="0" destOrd="0" presId="urn:microsoft.com/office/officeart/2005/8/layout/radial6"/>
    <dgm:cxn modelId="{5816718B-CD12-47EE-B833-381B983F9C9A}" srcId="{31C15389-CA6A-4DF6-B873-416E8631952F}" destId="{EA2853AE-724D-46FA-AB6D-35BC3BE38206}" srcOrd="1" destOrd="0" parTransId="{C34A77F4-A513-42E6-A8DF-B25666CA0845}" sibTransId="{A547F58C-FC42-4714-88C5-CD6C448133C0}"/>
    <dgm:cxn modelId="{CB50DDEA-522A-41BF-9F48-76074F2931E0}" type="presOf" srcId="{74595E0B-664C-4E98-9CD7-3E5775F260A9}" destId="{6EB720A6-15E1-46AD-84F9-27D57405DC9D}" srcOrd="0" destOrd="0" presId="urn:microsoft.com/office/officeart/2005/8/layout/radial6"/>
    <dgm:cxn modelId="{7A3C812C-088F-4F59-A91C-5F9602B5268D}" type="presOf" srcId="{E008DFF8-568F-4124-BAAA-1D5A69CF7208}" destId="{28976C92-1281-402A-A314-F4953054F898}" srcOrd="0" destOrd="0" presId="urn:microsoft.com/office/officeart/2005/8/layout/radial6"/>
    <dgm:cxn modelId="{785E6A94-4D37-444D-AD51-09A0C3677E09}" type="presOf" srcId="{2B72CB25-2540-42E6-A6F8-5584829BEDF6}" destId="{2C8B7869-5EFA-4694-9E17-2766C66171B6}" srcOrd="0" destOrd="0" presId="urn:microsoft.com/office/officeart/2005/8/layout/radial6"/>
    <dgm:cxn modelId="{22D4DCB1-D88A-4D40-BE1B-55732B0AF6C6}" type="presParOf" srcId="{D8C45BA5-C68D-4207-9525-D80930B781E4}" destId="{DFA64FBD-B70B-4000-97B4-2EAEBDAD6890}" srcOrd="0" destOrd="0" presId="urn:microsoft.com/office/officeart/2005/8/layout/radial6"/>
    <dgm:cxn modelId="{5412AEBC-95E6-482F-860C-7FBB5CA60E32}" type="presParOf" srcId="{D8C45BA5-C68D-4207-9525-D80930B781E4}" destId="{A04A526F-BDF5-42F6-B7F2-7806AF1BE30B}" srcOrd="1" destOrd="0" presId="urn:microsoft.com/office/officeart/2005/8/layout/radial6"/>
    <dgm:cxn modelId="{F0E5BB0F-5F68-4175-B6FB-903BD9513BDC}" type="presParOf" srcId="{D8C45BA5-C68D-4207-9525-D80930B781E4}" destId="{62BE9C33-4368-4CF6-8771-5F9E49632CBD}" srcOrd="2" destOrd="0" presId="urn:microsoft.com/office/officeart/2005/8/layout/radial6"/>
    <dgm:cxn modelId="{2538CDC5-20A2-4B6C-B081-83B1AC63C8BF}" type="presParOf" srcId="{D8C45BA5-C68D-4207-9525-D80930B781E4}" destId="{2C8B7869-5EFA-4694-9E17-2766C66171B6}" srcOrd="3" destOrd="0" presId="urn:microsoft.com/office/officeart/2005/8/layout/radial6"/>
    <dgm:cxn modelId="{20E3BE65-EF2D-492A-AA90-7F1CC55675C2}" type="presParOf" srcId="{D8C45BA5-C68D-4207-9525-D80930B781E4}" destId="{D91B23B8-271F-445D-81E0-2890E32FCFEB}" srcOrd="4" destOrd="0" presId="urn:microsoft.com/office/officeart/2005/8/layout/radial6"/>
    <dgm:cxn modelId="{CB4EF169-E8F7-4B22-BB1F-60567E96563E}" type="presParOf" srcId="{D8C45BA5-C68D-4207-9525-D80930B781E4}" destId="{25BDBEC0-B4D5-41A4-9D97-64B6044A1CA7}" srcOrd="5" destOrd="0" presId="urn:microsoft.com/office/officeart/2005/8/layout/radial6"/>
    <dgm:cxn modelId="{388F53B7-2778-466E-96B1-E0D66B2FC4D1}" type="presParOf" srcId="{D8C45BA5-C68D-4207-9525-D80930B781E4}" destId="{AEEA1B79-5ED6-4EE1-84BA-BF6990C245AD}" srcOrd="6" destOrd="0" presId="urn:microsoft.com/office/officeart/2005/8/layout/radial6"/>
    <dgm:cxn modelId="{9FD98E1A-910E-4CE0-9FAA-696CEACE00A4}" type="presParOf" srcId="{D8C45BA5-C68D-4207-9525-D80930B781E4}" destId="{28976C92-1281-402A-A314-F4953054F898}" srcOrd="7" destOrd="0" presId="urn:microsoft.com/office/officeart/2005/8/layout/radial6"/>
    <dgm:cxn modelId="{AEDFD13B-B2CE-4CAE-A5B3-3BCCECA4C4E9}" type="presParOf" srcId="{D8C45BA5-C68D-4207-9525-D80930B781E4}" destId="{050E69F8-BF35-41E8-8D51-5609E466A17C}" srcOrd="8" destOrd="0" presId="urn:microsoft.com/office/officeart/2005/8/layout/radial6"/>
    <dgm:cxn modelId="{9E9B9F8C-4FA4-4264-87FA-54A01CB84807}" type="presParOf" srcId="{D8C45BA5-C68D-4207-9525-D80930B781E4}" destId="{6EB720A6-15E1-46AD-84F9-27D57405DC9D}" srcOrd="9" destOrd="0" presId="urn:microsoft.com/office/officeart/2005/8/layout/radial6"/>
    <dgm:cxn modelId="{F1CF745A-1588-4DC2-A199-0F389DBE8891}" type="presParOf" srcId="{D8C45BA5-C68D-4207-9525-D80930B781E4}" destId="{26345CD1-58F4-4E5B-B204-0C48B39FD43A}" srcOrd="10" destOrd="0" presId="urn:microsoft.com/office/officeart/2005/8/layout/radial6"/>
    <dgm:cxn modelId="{73094AE7-F680-49FA-BE26-DD55F4C42D04}" type="presParOf" srcId="{D8C45BA5-C68D-4207-9525-D80930B781E4}" destId="{9B73AAAB-8C16-41A2-9AE4-46F464223328}" srcOrd="11" destOrd="0" presId="urn:microsoft.com/office/officeart/2005/8/layout/radial6"/>
    <dgm:cxn modelId="{BCEBEF9E-4DD5-4E92-BEEC-D60D1C2E7AA2}" type="presParOf" srcId="{D8C45BA5-C68D-4207-9525-D80930B781E4}" destId="{87C21529-29C7-456B-97FD-F41EB54D116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282CF-2D58-49ED-A033-AD647C0BC0DF}" type="doc">
      <dgm:prSet loTypeId="urn:microsoft.com/office/officeart/2005/8/layout/target3" loCatId="list" qsTypeId="urn:microsoft.com/office/officeart/2005/8/quickstyle/3d3" qsCatId="3D" csTypeId="urn:microsoft.com/office/officeart/2005/8/colors/colorful5" csCatId="colorful" phldr="1"/>
      <dgm:spPr/>
      <dgm:t>
        <a:bodyPr/>
        <a:lstStyle/>
        <a:p>
          <a:endParaRPr lang="fr-FR"/>
        </a:p>
      </dgm:t>
    </dgm:pt>
    <dgm:pt modelId="{0840FD35-81AF-498F-9DF0-871FC156A11B}">
      <dgm:prSet phldrT="[Texte]"/>
      <dgm:spPr/>
      <dgm:t>
        <a:bodyPr/>
        <a:lstStyle/>
        <a:p>
          <a:r>
            <a:rPr lang="fr-FR" dirty="0"/>
            <a:t>Conduire et faire évoluer </a:t>
          </a:r>
        </a:p>
      </dgm:t>
    </dgm:pt>
    <dgm:pt modelId="{C2B35E2D-5AC5-4D51-9EA4-2F41AA31B1D0}" type="parTrans" cxnId="{955BB217-63B9-41D1-A909-224F79FDC3D9}">
      <dgm:prSet/>
      <dgm:spPr/>
      <dgm:t>
        <a:bodyPr/>
        <a:lstStyle/>
        <a:p>
          <a:endParaRPr lang="fr-FR"/>
        </a:p>
      </dgm:t>
    </dgm:pt>
    <dgm:pt modelId="{CE586EB6-B04A-46FA-B722-8D612C8A64FE}" type="sibTrans" cxnId="{955BB217-63B9-41D1-A909-224F79FDC3D9}">
      <dgm:prSet/>
      <dgm:spPr/>
      <dgm:t>
        <a:bodyPr/>
        <a:lstStyle/>
        <a:p>
          <a:endParaRPr lang="fr-FR"/>
        </a:p>
      </dgm:t>
    </dgm:pt>
    <dgm:pt modelId="{7A1C15DF-97C6-4B3B-85EF-1ACFA793E7D7}">
      <dgm:prSet phldrT="[Texte]"/>
      <dgm:spPr/>
      <dgm:t>
        <a:bodyPr/>
        <a:lstStyle/>
        <a:p>
          <a:r>
            <a:rPr lang="fr-FR" i="1" dirty="0"/>
            <a:t>du pilotage au</a:t>
          </a:r>
          <a:r>
            <a:rPr lang="fr-FR" i="1" dirty="0">
              <a:solidFill>
                <a:schemeClr val="bg1">
                  <a:lumMod val="65000"/>
                </a:schemeClr>
              </a:solidFill>
            </a:rPr>
            <a:t>x</a:t>
          </a:r>
          <a:r>
            <a:rPr lang="fr-FR" i="1" dirty="0"/>
            <a:t> développement</a:t>
          </a:r>
          <a:r>
            <a:rPr lang="fr-FR" i="1" dirty="0">
              <a:solidFill>
                <a:schemeClr val="bg1">
                  <a:lumMod val="65000"/>
                </a:schemeClr>
              </a:solidFill>
            </a:rPr>
            <a:t>s numériques</a:t>
          </a:r>
        </a:p>
      </dgm:t>
    </dgm:pt>
    <dgm:pt modelId="{2D6AD143-E485-40D5-9FD5-32A25A5EB6F6}" type="parTrans" cxnId="{A747E0E1-1E1B-4CE1-A271-F9BCFD25C154}">
      <dgm:prSet/>
      <dgm:spPr/>
      <dgm:t>
        <a:bodyPr/>
        <a:lstStyle/>
        <a:p>
          <a:endParaRPr lang="fr-FR"/>
        </a:p>
      </dgm:t>
    </dgm:pt>
    <dgm:pt modelId="{1B89EC46-14FD-4015-BD2F-9594E0E1DF96}" type="sibTrans" cxnId="{A747E0E1-1E1B-4CE1-A271-F9BCFD25C154}">
      <dgm:prSet/>
      <dgm:spPr/>
      <dgm:t>
        <a:bodyPr/>
        <a:lstStyle/>
        <a:p>
          <a:endParaRPr lang="fr-FR"/>
        </a:p>
      </dgm:t>
    </dgm:pt>
    <dgm:pt modelId="{32088185-3CC4-4693-85A6-4F7F43CF7A43}">
      <dgm:prSet phldrT="[Texte]"/>
      <dgm:spPr/>
      <dgm:t>
        <a:bodyPr/>
        <a:lstStyle/>
        <a:p>
          <a:r>
            <a:rPr lang="fr-FR" dirty="0"/>
            <a:t>Organiser et décider</a:t>
          </a:r>
        </a:p>
      </dgm:t>
    </dgm:pt>
    <dgm:pt modelId="{043D0A14-C432-4780-B88E-79675DA1CE12}" type="parTrans" cxnId="{E0BF6E34-BB05-411A-9792-DEFF92E0E930}">
      <dgm:prSet/>
      <dgm:spPr/>
      <dgm:t>
        <a:bodyPr/>
        <a:lstStyle/>
        <a:p>
          <a:endParaRPr lang="fr-FR"/>
        </a:p>
      </dgm:t>
    </dgm:pt>
    <dgm:pt modelId="{46106814-8EA1-4201-BF40-62175D1BF612}" type="sibTrans" cxnId="{E0BF6E34-BB05-411A-9792-DEFF92E0E930}">
      <dgm:prSet/>
      <dgm:spPr/>
      <dgm:t>
        <a:bodyPr/>
        <a:lstStyle/>
        <a:p>
          <a:endParaRPr lang="fr-FR"/>
        </a:p>
      </dgm:t>
    </dgm:pt>
    <dgm:pt modelId="{9C727F1B-7595-4CA5-949F-77E4C32A11CE}">
      <dgm:prSet phldrT="[Texte]" custT="1"/>
      <dgm:spPr/>
      <dgm:t>
        <a:bodyPr/>
        <a:lstStyle/>
        <a:p>
          <a:r>
            <a:rPr lang="fr-FR" sz="2000" i="1" dirty="0"/>
            <a:t>des objectifs à la réalisation</a:t>
          </a:r>
          <a:r>
            <a:rPr lang="fr-FR" sz="2300" dirty="0"/>
            <a:t> </a:t>
          </a:r>
        </a:p>
      </dgm:t>
    </dgm:pt>
    <dgm:pt modelId="{E2CAE4D9-5283-457C-BE0A-BA8CE21411EC}" type="parTrans" cxnId="{8EF23B37-EDB6-4762-A5FD-FAEF127E88E6}">
      <dgm:prSet/>
      <dgm:spPr/>
      <dgm:t>
        <a:bodyPr/>
        <a:lstStyle/>
        <a:p>
          <a:endParaRPr lang="fr-FR"/>
        </a:p>
      </dgm:t>
    </dgm:pt>
    <dgm:pt modelId="{60D82D5E-973A-4F68-99F0-220897E43A3D}" type="sibTrans" cxnId="{8EF23B37-EDB6-4762-A5FD-FAEF127E88E6}">
      <dgm:prSet/>
      <dgm:spPr/>
      <dgm:t>
        <a:bodyPr/>
        <a:lstStyle/>
        <a:p>
          <a:endParaRPr lang="fr-FR"/>
        </a:p>
      </dgm:t>
    </dgm:pt>
    <dgm:pt modelId="{43D8F064-80D8-45AB-A6F7-B05607DC5FF7}">
      <dgm:prSet phldrT="[Texte]"/>
      <dgm:spPr/>
      <dgm:t>
        <a:bodyPr/>
        <a:lstStyle/>
        <a:p>
          <a:r>
            <a:rPr lang="fr-FR" dirty="0"/>
            <a:t>S’engager et entreprendre</a:t>
          </a:r>
        </a:p>
      </dgm:t>
    </dgm:pt>
    <dgm:pt modelId="{9557A601-46C6-4F43-B4AC-6B74E27F5CA8}" type="parTrans" cxnId="{F06F6A1D-2411-43A8-BCB7-57E35F7070D4}">
      <dgm:prSet/>
      <dgm:spPr/>
      <dgm:t>
        <a:bodyPr/>
        <a:lstStyle/>
        <a:p>
          <a:endParaRPr lang="fr-FR"/>
        </a:p>
      </dgm:t>
    </dgm:pt>
    <dgm:pt modelId="{AAA0713C-C31C-4054-AA64-605F9BFFE477}" type="sibTrans" cxnId="{F06F6A1D-2411-43A8-BCB7-57E35F7070D4}">
      <dgm:prSet/>
      <dgm:spPr/>
      <dgm:t>
        <a:bodyPr/>
        <a:lstStyle/>
        <a:p>
          <a:endParaRPr lang="fr-FR"/>
        </a:p>
      </dgm:t>
    </dgm:pt>
    <dgm:pt modelId="{EAC54EE7-82DB-465B-A62D-E353B4013E44}">
      <dgm:prSet phldrT="[Texte]" custT="1"/>
      <dgm:spPr/>
      <dgm:t>
        <a:bodyPr/>
        <a:lstStyle/>
        <a:p>
          <a:r>
            <a:rPr lang="fr-FR" sz="2000" i="1" dirty="0"/>
            <a:t>de l’intention à la création</a:t>
          </a:r>
          <a:r>
            <a:rPr lang="x-none" sz="2400"/>
            <a:t> </a:t>
          </a:r>
          <a:r>
            <a:rPr lang="fr-FR" sz="2400" dirty="0"/>
            <a:t> </a:t>
          </a:r>
        </a:p>
      </dgm:t>
    </dgm:pt>
    <dgm:pt modelId="{C1859A21-008C-442E-B0A6-123538E0147E}" type="parTrans" cxnId="{CB2AE733-17FC-43CD-AE7C-EBE05F594C06}">
      <dgm:prSet/>
      <dgm:spPr/>
      <dgm:t>
        <a:bodyPr/>
        <a:lstStyle/>
        <a:p>
          <a:endParaRPr lang="fr-FR"/>
        </a:p>
      </dgm:t>
    </dgm:pt>
    <dgm:pt modelId="{DBB793F2-C1B8-4B3D-B00F-285E018A409F}" type="sibTrans" cxnId="{CB2AE733-17FC-43CD-AE7C-EBE05F594C06}">
      <dgm:prSet/>
      <dgm:spPr/>
      <dgm:t>
        <a:bodyPr/>
        <a:lstStyle/>
        <a:p>
          <a:endParaRPr lang="fr-FR"/>
        </a:p>
      </dgm:t>
    </dgm:pt>
    <dgm:pt modelId="{3F6F82EA-31BF-4395-BD2A-699848AA8B64}" type="pres">
      <dgm:prSet presAssocID="{A16282CF-2D58-49ED-A033-AD647C0BC0DF}" presName="Name0" presStyleCnt="0">
        <dgm:presLayoutVars>
          <dgm:chMax val="7"/>
          <dgm:dir/>
          <dgm:animLvl val="lvl"/>
          <dgm:resizeHandles val="exact"/>
        </dgm:presLayoutVars>
      </dgm:prSet>
      <dgm:spPr/>
      <dgm:t>
        <a:bodyPr/>
        <a:lstStyle/>
        <a:p>
          <a:endParaRPr lang="fr-FR"/>
        </a:p>
      </dgm:t>
    </dgm:pt>
    <dgm:pt modelId="{9D286A1B-ABC4-4E84-A029-B8FBB8379C8D}" type="pres">
      <dgm:prSet presAssocID="{0840FD35-81AF-498F-9DF0-871FC156A11B}" presName="circle1" presStyleLbl="node1" presStyleIdx="0" presStyleCnt="3"/>
      <dgm:spPr/>
    </dgm:pt>
    <dgm:pt modelId="{15295E88-24A8-41B7-80A9-0492727A6A7E}" type="pres">
      <dgm:prSet presAssocID="{0840FD35-81AF-498F-9DF0-871FC156A11B}" presName="space" presStyleCnt="0"/>
      <dgm:spPr/>
    </dgm:pt>
    <dgm:pt modelId="{EDD2A929-759E-4E38-84B6-AB658F29F1BF}" type="pres">
      <dgm:prSet presAssocID="{0840FD35-81AF-498F-9DF0-871FC156A11B}" presName="rect1" presStyleLbl="alignAcc1" presStyleIdx="0" presStyleCnt="3"/>
      <dgm:spPr/>
      <dgm:t>
        <a:bodyPr/>
        <a:lstStyle/>
        <a:p>
          <a:endParaRPr lang="fr-FR"/>
        </a:p>
      </dgm:t>
    </dgm:pt>
    <dgm:pt modelId="{4BDFDA15-A629-4056-96A0-206CB59C9B55}" type="pres">
      <dgm:prSet presAssocID="{32088185-3CC4-4693-85A6-4F7F43CF7A43}" presName="vertSpace2" presStyleLbl="node1" presStyleIdx="0" presStyleCnt="3"/>
      <dgm:spPr/>
    </dgm:pt>
    <dgm:pt modelId="{EFB8790C-E8C6-4D00-8500-71296A53C83A}" type="pres">
      <dgm:prSet presAssocID="{32088185-3CC4-4693-85A6-4F7F43CF7A43}" presName="circle2" presStyleLbl="node1" presStyleIdx="1" presStyleCnt="3"/>
      <dgm:spPr/>
    </dgm:pt>
    <dgm:pt modelId="{26059DD5-996E-400B-820A-51D28A768AC9}" type="pres">
      <dgm:prSet presAssocID="{32088185-3CC4-4693-85A6-4F7F43CF7A43}" presName="rect2" presStyleLbl="alignAcc1" presStyleIdx="1" presStyleCnt="3" custLinFactNeighborY="641"/>
      <dgm:spPr/>
      <dgm:t>
        <a:bodyPr/>
        <a:lstStyle/>
        <a:p>
          <a:endParaRPr lang="fr-FR"/>
        </a:p>
      </dgm:t>
    </dgm:pt>
    <dgm:pt modelId="{7EAE858E-2DA5-4890-9223-B5499684A823}" type="pres">
      <dgm:prSet presAssocID="{43D8F064-80D8-45AB-A6F7-B05607DC5FF7}" presName="vertSpace3" presStyleLbl="node1" presStyleIdx="1" presStyleCnt="3"/>
      <dgm:spPr/>
    </dgm:pt>
    <dgm:pt modelId="{9DFE0E58-AAA7-4EDF-B5CB-F4FAA7223D53}" type="pres">
      <dgm:prSet presAssocID="{43D8F064-80D8-45AB-A6F7-B05607DC5FF7}" presName="circle3" presStyleLbl="node1" presStyleIdx="2" presStyleCnt="3"/>
      <dgm:spPr/>
    </dgm:pt>
    <dgm:pt modelId="{DF50EBDC-E1A6-4A90-94E6-D57ED4AB5E47}" type="pres">
      <dgm:prSet presAssocID="{43D8F064-80D8-45AB-A6F7-B05607DC5FF7}" presName="rect3" presStyleLbl="alignAcc1" presStyleIdx="2" presStyleCnt="3"/>
      <dgm:spPr/>
      <dgm:t>
        <a:bodyPr/>
        <a:lstStyle/>
        <a:p>
          <a:endParaRPr lang="fr-FR"/>
        </a:p>
      </dgm:t>
    </dgm:pt>
    <dgm:pt modelId="{A6CD5CBC-F00A-43FE-A1F5-1488F982D19A}" type="pres">
      <dgm:prSet presAssocID="{0840FD35-81AF-498F-9DF0-871FC156A11B}" presName="rect1ParTx" presStyleLbl="alignAcc1" presStyleIdx="2" presStyleCnt="3">
        <dgm:presLayoutVars>
          <dgm:chMax val="1"/>
          <dgm:bulletEnabled val="1"/>
        </dgm:presLayoutVars>
      </dgm:prSet>
      <dgm:spPr/>
      <dgm:t>
        <a:bodyPr/>
        <a:lstStyle/>
        <a:p>
          <a:endParaRPr lang="fr-FR"/>
        </a:p>
      </dgm:t>
    </dgm:pt>
    <dgm:pt modelId="{850CF036-9915-4FF6-971E-C8B240B41E0D}" type="pres">
      <dgm:prSet presAssocID="{0840FD35-81AF-498F-9DF0-871FC156A11B}" presName="rect1ChTx" presStyleLbl="alignAcc1" presStyleIdx="2" presStyleCnt="3">
        <dgm:presLayoutVars>
          <dgm:bulletEnabled val="1"/>
        </dgm:presLayoutVars>
      </dgm:prSet>
      <dgm:spPr/>
      <dgm:t>
        <a:bodyPr/>
        <a:lstStyle/>
        <a:p>
          <a:endParaRPr lang="fr-FR"/>
        </a:p>
      </dgm:t>
    </dgm:pt>
    <dgm:pt modelId="{BF583846-2779-4642-9ABA-CE871FD2D56C}" type="pres">
      <dgm:prSet presAssocID="{32088185-3CC4-4693-85A6-4F7F43CF7A43}" presName="rect2ParTx" presStyleLbl="alignAcc1" presStyleIdx="2" presStyleCnt="3">
        <dgm:presLayoutVars>
          <dgm:chMax val="1"/>
          <dgm:bulletEnabled val="1"/>
        </dgm:presLayoutVars>
      </dgm:prSet>
      <dgm:spPr/>
      <dgm:t>
        <a:bodyPr/>
        <a:lstStyle/>
        <a:p>
          <a:endParaRPr lang="fr-FR"/>
        </a:p>
      </dgm:t>
    </dgm:pt>
    <dgm:pt modelId="{D96C7E42-2249-46DA-A61B-44FAA469E16D}" type="pres">
      <dgm:prSet presAssocID="{32088185-3CC4-4693-85A6-4F7F43CF7A43}" presName="rect2ChTx" presStyleLbl="alignAcc1" presStyleIdx="2" presStyleCnt="3">
        <dgm:presLayoutVars>
          <dgm:bulletEnabled val="1"/>
        </dgm:presLayoutVars>
      </dgm:prSet>
      <dgm:spPr/>
      <dgm:t>
        <a:bodyPr/>
        <a:lstStyle/>
        <a:p>
          <a:endParaRPr lang="fr-FR"/>
        </a:p>
      </dgm:t>
    </dgm:pt>
    <dgm:pt modelId="{DECE9FBA-32CB-4B8D-8C31-B6C27EE66B50}" type="pres">
      <dgm:prSet presAssocID="{43D8F064-80D8-45AB-A6F7-B05607DC5FF7}" presName="rect3ParTx" presStyleLbl="alignAcc1" presStyleIdx="2" presStyleCnt="3">
        <dgm:presLayoutVars>
          <dgm:chMax val="1"/>
          <dgm:bulletEnabled val="1"/>
        </dgm:presLayoutVars>
      </dgm:prSet>
      <dgm:spPr/>
      <dgm:t>
        <a:bodyPr/>
        <a:lstStyle/>
        <a:p>
          <a:endParaRPr lang="fr-FR"/>
        </a:p>
      </dgm:t>
    </dgm:pt>
    <dgm:pt modelId="{8A999734-C6A3-44B6-9976-9BDA103B7100}" type="pres">
      <dgm:prSet presAssocID="{43D8F064-80D8-45AB-A6F7-B05607DC5FF7}" presName="rect3ChTx" presStyleLbl="alignAcc1" presStyleIdx="2" presStyleCnt="3">
        <dgm:presLayoutVars>
          <dgm:bulletEnabled val="1"/>
        </dgm:presLayoutVars>
      </dgm:prSet>
      <dgm:spPr/>
      <dgm:t>
        <a:bodyPr/>
        <a:lstStyle/>
        <a:p>
          <a:endParaRPr lang="fr-FR"/>
        </a:p>
      </dgm:t>
    </dgm:pt>
  </dgm:ptLst>
  <dgm:cxnLst>
    <dgm:cxn modelId="{85C0EEE9-70AF-48F6-BB24-5F25B98CF593}" type="presOf" srcId="{43D8F064-80D8-45AB-A6F7-B05607DC5FF7}" destId="{DECE9FBA-32CB-4B8D-8C31-B6C27EE66B50}" srcOrd="1" destOrd="0" presId="urn:microsoft.com/office/officeart/2005/8/layout/target3"/>
    <dgm:cxn modelId="{F06F6A1D-2411-43A8-BCB7-57E35F7070D4}" srcId="{A16282CF-2D58-49ED-A033-AD647C0BC0DF}" destId="{43D8F064-80D8-45AB-A6F7-B05607DC5FF7}" srcOrd="2" destOrd="0" parTransId="{9557A601-46C6-4F43-B4AC-6B74E27F5CA8}" sibTransId="{AAA0713C-C31C-4054-AA64-605F9BFFE477}"/>
    <dgm:cxn modelId="{E0BF6E34-BB05-411A-9792-DEFF92E0E930}" srcId="{A16282CF-2D58-49ED-A033-AD647C0BC0DF}" destId="{32088185-3CC4-4693-85A6-4F7F43CF7A43}" srcOrd="1" destOrd="0" parTransId="{043D0A14-C432-4780-B88E-79675DA1CE12}" sibTransId="{46106814-8EA1-4201-BF40-62175D1BF612}"/>
    <dgm:cxn modelId="{E15759A8-048D-4E1C-BCE6-A47DFED10EBB}" type="presOf" srcId="{7A1C15DF-97C6-4B3B-85EF-1ACFA793E7D7}" destId="{850CF036-9915-4FF6-971E-C8B240B41E0D}" srcOrd="0" destOrd="0" presId="urn:microsoft.com/office/officeart/2005/8/layout/target3"/>
    <dgm:cxn modelId="{BF9EE8EA-71DA-44A7-AC68-6BD7E5E683AB}" type="presOf" srcId="{9C727F1B-7595-4CA5-949F-77E4C32A11CE}" destId="{D96C7E42-2249-46DA-A61B-44FAA469E16D}" srcOrd="0" destOrd="0" presId="urn:microsoft.com/office/officeart/2005/8/layout/target3"/>
    <dgm:cxn modelId="{9846F4F0-1A03-4BE7-9326-6CFD371E68DA}" type="presOf" srcId="{0840FD35-81AF-498F-9DF0-871FC156A11B}" destId="{A6CD5CBC-F00A-43FE-A1F5-1488F982D19A}" srcOrd="1" destOrd="0" presId="urn:microsoft.com/office/officeart/2005/8/layout/target3"/>
    <dgm:cxn modelId="{C072DC1C-E4B8-400D-BA8D-B5618CDD6976}" type="presOf" srcId="{32088185-3CC4-4693-85A6-4F7F43CF7A43}" destId="{BF583846-2779-4642-9ABA-CE871FD2D56C}" srcOrd="1" destOrd="0" presId="urn:microsoft.com/office/officeart/2005/8/layout/target3"/>
    <dgm:cxn modelId="{87E9E047-F3C9-49CB-B42E-C8C416AC521B}" type="presOf" srcId="{0840FD35-81AF-498F-9DF0-871FC156A11B}" destId="{EDD2A929-759E-4E38-84B6-AB658F29F1BF}" srcOrd="0" destOrd="0" presId="urn:microsoft.com/office/officeart/2005/8/layout/target3"/>
    <dgm:cxn modelId="{A747E0E1-1E1B-4CE1-A271-F9BCFD25C154}" srcId="{0840FD35-81AF-498F-9DF0-871FC156A11B}" destId="{7A1C15DF-97C6-4B3B-85EF-1ACFA793E7D7}" srcOrd="0" destOrd="0" parTransId="{2D6AD143-E485-40D5-9FD5-32A25A5EB6F6}" sibTransId="{1B89EC46-14FD-4015-BD2F-9594E0E1DF96}"/>
    <dgm:cxn modelId="{8EF23B37-EDB6-4762-A5FD-FAEF127E88E6}" srcId="{32088185-3CC4-4693-85A6-4F7F43CF7A43}" destId="{9C727F1B-7595-4CA5-949F-77E4C32A11CE}" srcOrd="0" destOrd="0" parTransId="{E2CAE4D9-5283-457C-BE0A-BA8CE21411EC}" sibTransId="{60D82D5E-973A-4F68-99F0-220897E43A3D}"/>
    <dgm:cxn modelId="{CB2AE733-17FC-43CD-AE7C-EBE05F594C06}" srcId="{43D8F064-80D8-45AB-A6F7-B05607DC5FF7}" destId="{EAC54EE7-82DB-465B-A62D-E353B4013E44}" srcOrd="0" destOrd="0" parTransId="{C1859A21-008C-442E-B0A6-123538E0147E}" sibTransId="{DBB793F2-C1B8-4B3D-B00F-285E018A409F}"/>
    <dgm:cxn modelId="{FF2AD789-ACFE-483C-B711-FDCA95B3586E}" type="presOf" srcId="{43D8F064-80D8-45AB-A6F7-B05607DC5FF7}" destId="{DF50EBDC-E1A6-4A90-94E6-D57ED4AB5E47}" srcOrd="0" destOrd="0" presId="urn:microsoft.com/office/officeart/2005/8/layout/target3"/>
    <dgm:cxn modelId="{955BB217-63B9-41D1-A909-224F79FDC3D9}" srcId="{A16282CF-2D58-49ED-A033-AD647C0BC0DF}" destId="{0840FD35-81AF-498F-9DF0-871FC156A11B}" srcOrd="0" destOrd="0" parTransId="{C2B35E2D-5AC5-4D51-9EA4-2F41AA31B1D0}" sibTransId="{CE586EB6-B04A-46FA-B722-8D612C8A64FE}"/>
    <dgm:cxn modelId="{6FE32A60-F681-4978-A4C1-62156893DFF1}" type="presOf" srcId="{EAC54EE7-82DB-465B-A62D-E353B4013E44}" destId="{8A999734-C6A3-44B6-9976-9BDA103B7100}" srcOrd="0" destOrd="0" presId="urn:microsoft.com/office/officeart/2005/8/layout/target3"/>
    <dgm:cxn modelId="{DFCA10DF-21CF-4EE7-BA66-23D52428054A}" type="presOf" srcId="{A16282CF-2D58-49ED-A033-AD647C0BC0DF}" destId="{3F6F82EA-31BF-4395-BD2A-699848AA8B64}" srcOrd="0" destOrd="0" presId="urn:microsoft.com/office/officeart/2005/8/layout/target3"/>
    <dgm:cxn modelId="{CDEF9C2F-ECFD-4FB2-B216-924BCD41B614}" type="presOf" srcId="{32088185-3CC4-4693-85A6-4F7F43CF7A43}" destId="{26059DD5-996E-400B-820A-51D28A768AC9}" srcOrd="0" destOrd="0" presId="urn:microsoft.com/office/officeart/2005/8/layout/target3"/>
    <dgm:cxn modelId="{DA17F8CD-170C-45DA-854F-A3769C29C79D}" type="presParOf" srcId="{3F6F82EA-31BF-4395-BD2A-699848AA8B64}" destId="{9D286A1B-ABC4-4E84-A029-B8FBB8379C8D}" srcOrd="0" destOrd="0" presId="urn:microsoft.com/office/officeart/2005/8/layout/target3"/>
    <dgm:cxn modelId="{5171B40C-F497-4200-84E2-CF54E28FD99E}" type="presParOf" srcId="{3F6F82EA-31BF-4395-BD2A-699848AA8B64}" destId="{15295E88-24A8-41B7-80A9-0492727A6A7E}" srcOrd="1" destOrd="0" presId="urn:microsoft.com/office/officeart/2005/8/layout/target3"/>
    <dgm:cxn modelId="{03BFC008-0614-4209-8104-BCF50E0F1BDF}" type="presParOf" srcId="{3F6F82EA-31BF-4395-BD2A-699848AA8B64}" destId="{EDD2A929-759E-4E38-84B6-AB658F29F1BF}" srcOrd="2" destOrd="0" presId="urn:microsoft.com/office/officeart/2005/8/layout/target3"/>
    <dgm:cxn modelId="{140F764A-D9E4-4F51-9386-D942CBF6C89D}" type="presParOf" srcId="{3F6F82EA-31BF-4395-BD2A-699848AA8B64}" destId="{4BDFDA15-A629-4056-96A0-206CB59C9B55}" srcOrd="3" destOrd="0" presId="urn:microsoft.com/office/officeart/2005/8/layout/target3"/>
    <dgm:cxn modelId="{B94AE876-E5D3-494B-8CB6-A1E036568F1C}" type="presParOf" srcId="{3F6F82EA-31BF-4395-BD2A-699848AA8B64}" destId="{EFB8790C-E8C6-4D00-8500-71296A53C83A}" srcOrd="4" destOrd="0" presId="urn:microsoft.com/office/officeart/2005/8/layout/target3"/>
    <dgm:cxn modelId="{3CB0386B-9839-4402-B880-9D3D05421BF3}" type="presParOf" srcId="{3F6F82EA-31BF-4395-BD2A-699848AA8B64}" destId="{26059DD5-996E-400B-820A-51D28A768AC9}" srcOrd="5" destOrd="0" presId="urn:microsoft.com/office/officeart/2005/8/layout/target3"/>
    <dgm:cxn modelId="{71EA98CA-E7C1-4946-BE8F-5EC60E4A1A18}" type="presParOf" srcId="{3F6F82EA-31BF-4395-BD2A-699848AA8B64}" destId="{7EAE858E-2DA5-4890-9223-B5499684A823}" srcOrd="6" destOrd="0" presId="urn:microsoft.com/office/officeart/2005/8/layout/target3"/>
    <dgm:cxn modelId="{F08C2AEB-698E-4FF6-8D75-BA4B4DC2D31F}" type="presParOf" srcId="{3F6F82EA-31BF-4395-BD2A-699848AA8B64}" destId="{9DFE0E58-AAA7-4EDF-B5CB-F4FAA7223D53}" srcOrd="7" destOrd="0" presId="urn:microsoft.com/office/officeart/2005/8/layout/target3"/>
    <dgm:cxn modelId="{9DA5E2BF-0511-4282-862D-70D36D909941}" type="presParOf" srcId="{3F6F82EA-31BF-4395-BD2A-699848AA8B64}" destId="{DF50EBDC-E1A6-4A90-94E6-D57ED4AB5E47}" srcOrd="8" destOrd="0" presId="urn:microsoft.com/office/officeart/2005/8/layout/target3"/>
    <dgm:cxn modelId="{C7A6BAF5-59FA-4610-81ED-064F483EBB58}" type="presParOf" srcId="{3F6F82EA-31BF-4395-BD2A-699848AA8B64}" destId="{A6CD5CBC-F00A-43FE-A1F5-1488F982D19A}" srcOrd="9" destOrd="0" presId="urn:microsoft.com/office/officeart/2005/8/layout/target3"/>
    <dgm:cxn modelId="{52C4124F-7DE3-48D4-BDEB-E1401000EC4A}" type="presParOf" srcId="{3F6F82EA-31BF-4395-BD2A-699848AA8B64}" destId="{850CF036-9915-4FF6-971E-C8B240B41E0D}" srcOrd="10" destOrd="0" presId="urn:microsoft.com/office/officeart/2005/8/layout/target3"/>
    <dgm:cxn modelId="{A4EF9267-FF25-4AF1-A9EB-69EACB9231BC}" type="presParOf" srcId="{3F6F82EA-31BF-4395-BD2A-699848AA8B64}" destId="{BF583846-2779-4642-9ABA-CE871FD2D56C}" srcOrd="11" destOrd="0" presId="urn:microsoft.com/office/officeart/2005/8/layout/target3"/>
    <dgm:cxn modelId="{AA002B06-B2B2-478F-8C21-84FD8F697908}" type="presParOf" srcId="{3F6F82EA-31BF-4395-BD2A-699848AA8B64}" destId="{D96C7E42-2249-46DA-A61B-44FAA469E16D}" srcOrd="12" destOrd="0" presId="urn:microsoft.com/office/officeart/2005/8/layout/target3"/>
    <dgm:cxn modelId="{9898C153-8458-481A-B119-435A8E9E22EB}" type="presParOf" srcId="{3F6F82EA-31BF-4395-BD2A-699848AA8B64}" destId="{DECE9FBA-32CB-4B8D-8C31-B6C27EE66B50}" srcOrd="13" destOrd="0" presId="urn:microsoft.com/office/officeart/2005/8/layout/target3"/>
    <dgm:cxn modelId="{99DBAAB5-7079-4A70-8AAB-76B4037110F7}" type="presParOf" srcId="{3F6F82EA-31BF-4395-BD2A-699848AA8B64}" destId="{8A999734-C6A3-44B6-9976-9BDA103B710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A706E7-1EE5-4AA7-91AF-3550400E49FC}" type="doc">
      <dgm:prSet loTypeId="urn:microsoft.com/office/officeart/2005/8/layout/hierarchy4" loCatId="list" qsTypeId="urn:microsoft.com/office/officeart/2005/8/quickstyle/3d3" qsCatId="3D" csTypeId="urn:microsoft.com/office/officeart/2005/8/colors/colorful4" csCatId="colorful" phldr="1"/>
      <dgm:spPr/>
      <dgm:t>
        <a:bodyPr/>
        <a:lstStyle/>
        <a:p>
          <a:endParaRPr lang="fr-FR"/>
        </a:p>
      </dgm:t>
    </dgm:pt>
    <dgm:pt modelId="{FC8AB890-7018-499F-82C6-C7B28D983A45}">
      <dgm:prSet phldrT="[Texte]"/>
      <dgm:spPr/>
      <dgm:t>
        <a:bodyPr/>
        <a:lstStyle/>
        <a:p>
          <a:r>
            <a:rPr lang="fr-FR" dirty="0"/>
            <a:t>Développement de l'esprit critique</a:t>
          </a:r>
        </a:p>
      </dgm:t>
    </dgm:pt>
    <dgm:pt modelId="{ACE0EC5E-5573-42BE-8C1E-3C8E1C8D25D9}" type="parTrans" cxnId="{2E7A271C-3E3D-4C85-BB31-53DFC558B2F9}">
      <dgm:prSet/>
      <dgm:spPr/>
      <dgm:t>
        <a:bodyPr/>
        <a:lstStyle/>
        <a:p>
          <a:endParaRPr lang="fr-FR"/>
        </a:p>
      </dgm:t>
    </dgm:pt>
    <dgm:pt modelId="{5C64C55F-9B23-450E-BF3F-510F3AAA03C1}" type="sibTrans" cxnId="{2E7A271C-3E3D-4C85-BB31-53DFC558B2F9}">
      <dgm:prSet/>
      <dgm:spPr/>
      <dgm:t>
        <a:bodyPr/>
        <a:lstStyle/>
        <a:p>
          <a:endParaRPr lang="fr-FR"/>
        </a:p>
      </dgm:t>
    </dgm:pt>
    <dgm:pt modelId="{F7144B80-5A82-4475-A2A6-0EF5C890F3C6}">
      <dgm:prSet phldrT="[Texte]"/>
      <dgm:spPr/>
      <dgm:t>
        <a:bodyPr/>
        <a:lstStyle/>
        <a:p>
          <a:r>
            <a:rPr lang="fr-FR" dirty="0"/>
            <a:t>Prise de conscience de la diversité et de la réalité des organisations</a:t>
          </a:r>
        </a:p>
      </dgm:t>
    </dgm:pt>
    <dgm:pt modelId="{95D3374C-C2F1-4713-B197-1EDD440825F7}" type="parTrans" cxnId="{B3ED4831-A532-4142-B609-7A2B5D8416C4}">
      <dgm:prSet/>
      <dgm:spPr/>
      <dgm:t>
        <a:bodyPr/>
        <a:lstStyle/>
        <a:p>
          <a:endParaRPr lang="fr-FR"/>
        </a:p>
      </dgm:t>
    </dgm:pt>
    <dgm:pt modelId="{2BDA0216-DBAA-4E1F-B5C8-91036DEFADAC}" type="sibTrans" cxnId="{B3ED4831-A532-4142-B609-7A2B5D8416C4}">
      <dgm:prSet/>
      <dgm:spPr/>
      <dgm:t>
        <a:bodyPr/>
        <a:lstStyle/>
        <a:p>
          <a:endParaRPr lang="fr-FR"/>
        </a:p>
      </dgm:t>
    </dgm:pt>
    <dgm:pt modelId="{BE00A47A-3F3F-4325-831E-DB362CC2A01C}">
      <dgm:prSet phldrT="[Texte]"/>
      <dgm:spPr/>
      <dgm:t>
        <a:bodyPr/>
        <a:lstStyle/>
        <a:p>
          <a:r>
            <a:rPr lang="fr-FR" dirty="0"/>
            <a:t>Recours pertinent et répété au numérique</a:t>
          </a:r>
        </a:p>
      </dgm:t>
    </dgm:pt>
    <dgm:pt modelId="{69030701-18B2-4A6A-9DD5-C211C019D472}" type="parTrans" cxnId="{8AC8A104-9D46-493F-B94E-67266A57FA8F}">
      <dgm:prSet/>
      <dgm:spPr/>
      <dgm:t>
        <a:bodyPr/>
        <a:lstStyle/>
        <a:p>
          <a:endParaRPr lang="fr-FR"/>
        </a:p>
      </dgm:t>
    </dgm:pt>
    <dgm:pt modelId="{3EA0F158-9D60-4AE0-AB35-D2F562D8AF83}" type="sibTrans" cxnId="{8AC8A104-9D46-493F-B94E-67266A57FA8F}">
      <dgm:prSet/>
      <dgm:spPr/>
      <dgm:t>
        <a:bodyPr/>
        <a:lstStyle/>
        <a:p>
          <a:endParaRPr lang="fr-FR"/>
        </a:p>
      </dgm:t>
    </dgm:pt>
    <dgm:pt modelId="{21C8A576-2CCB-4D0E-8ADA-DC9F7AF8D733}">
      <dgm:prSet phldrT="[Texte]"/>
      <dgm:spPr/>
      <dgm:t>
        <a:bodyPr/>
        <a:lstStyle/>
        <a:p>
          <a:r>
            <a:rPr lang="fr-FR" dirty="0"/>
            <a:t>Recherche documentaire</a:t>
          </a:r>
        </a:p>
      </dgm:t>
    </dgm:pt>
    <dgm:pt modelId="{25C865B2-C85B-49F7-A3EA-06AAAD6D6E24}" type="parTrans" cxnId="{9A513DA2-59C4-4426-905E-EED4EE12756A}">
      <dgm:prSet/>
      <dgm:spPr/>
      <dgm:t>
        <a:bodyPr/>
        <a:lstStyle/>
        <a:p>
          <a:endParaRPr lang="fr-FR"/>
        </a:p>
      </dgm:t>
    </dgm:pt>
    <dgm:pt modelId="{C563F40C-91AA-4865-8B50-3739428ABC0C}" type="sibTrans" cxnId="{9A513DA2-59C4-4426-905E-EED4EE12756A}">
      <dgm:prSet/>
      <dgm:spPr/>
      <dgm:t>
        <a:bodyPr/>
        <a:lstStyle/>
        <a:p>
          <a:endParaRPr lang="fr-FR"/>
        </a:p>
      </dgm:t>
    </dgm:pt>
    <dgm:pt modelId="{7D153CD3-068C-43D0-A5D1-14BC119B3E1F}">
      <dgm:prSet phldrT="[Texte]"/>
      <dgm:spPr/>
      <dgm:t>
        <a:bodyPr/>
        <a:lstStyle/>
        <a:p>
          <a:r>
            <a:rPr lang="fr-FR" dirty="0"/>
            <a:t>Ancrage historique</a:t>
          </a:r>
        </a:p>
      </dgm:t>
    </dgm:pt>
    <dgm:pt modelId="{5F28B182-592F-4779-9362-9BB81453780E}" type="parTrans" cxnId="{78CBDCF1-C523-427A-B43C-690B1ED7E6EF}">
      <dgm:prSet/>
      <dgm:spPr/>
      <dgm:t>
        <a:bodyPr/>
        <a:lstStyle/>
        <a:p>
          <a:endParaRPr lang="fr-FR"/>
        </a:p>
      </dgm:t>
    </dgm:pt>
    <dgm:pt modelId="{29628BFB-728F-401E-9361-9664239BF494}" type="sibTrans" cxnId="{78CBDCF1-C523-427A-B43C-690B1ED7E6EF}">
      <dgm:prSet/>
      <dgm:spPr/>
      <dgm:t>
        <a:bodyPr/>
        <a:lstStyle/>
        <a:p>
          <a:endParaRPr lang="fr-FR"/>
        </a:p>
      </dgm:t>
    </dgm:pt>
    <dgm:pt modelId="{205D4CC5-C8DC-4667-AAC0-4DD83B386174}">
      <dgm:prSet phldrT="[Texte]"/>
      <dgm:spPr/>
      <dgm:t>
        <a:bodyPr/>
        <a:lstStyle/>
        <a:p>
          <a:r>
            <a:rPr lang="fr-FR" dirty="0"/>
            <a:t>Manipulation de données chiffrées</a:t>
          </a:r>
        </a:p>
      </dgm:t>
    </dgm:pt>
    <dgm:pt modelId="{2EF135B8-82A0-4758-9EF0-810ED7373350}" type="parTrans" cxnId="{50805B26-4C9D-4168-A511-FDB688879F19}">
      <dgm:prSet/>
      <dgm:spPr/>
      <dgm:t>
        <a:bodyPr/>
        <a:lstStyle/>
        <a:p>
          <a:endParaRPr lang="fr-FR"/>
        </a:p>
      </dgm:t>
    </dgm:pt>
    <dgm:pt modelId="{1920C0C1-AE51-47E3-8477-982B78C4F243}" type="sibTrans" cxnId="{50805B26-4C9D-4168-A511-FDB688879F19}">
      <dgm:prSet/>
      <dgm:spPr/>
      <dgm:t>
        <a:bodyPr/>
        <a:lstStyle/>
        <a:p>
          <a:endParaRPr lang="fr-FR"/>
        </a:p>
      </dgm:t>
    </dgm:pt>
    <dgm:pt modelId="{71DC47D8-14B4-4090-B143-3DF1CB962E44}" type="pres">
      <dgm:prSet presAssocID="{1DA706E7-1EE5-4AA7-91AF-3550400E49FC}" presName="Name0" presStyleCnt="0">
        <dgm:presLayoutVars>
          <dgm:chPref val="1"/>
          <dgm:dir/>
          <dgm:animOne val="branch"/>
          <dgm:animLvl val="lvl"/>
          <dgm:resizeHandles/>
        </dgm:presLayoutVars>
      </dgm:prSet>
      <dgm:spPr/>
      <dgm:t>
        <a:bodyPr/>
        <a:lstStyle/>
        <a:p>
          <a:endParaRPr lang="fr-FR"/>
        </a:p>
      </dgm:t>
    </dgm:pt>
    <dgm:pt modelId="{27E99A64-BD54-417C-9B3C-B90F85A85249}" type="pres">
      <dgm:prSet presAssocID="{FC8AB890-7018-499F-82C6-C7B28D983A45}" presName="vertOne" presStyleCnt="0"/>
      <dgm:spPr/>
    </dgm:pt>
    <dgm:pt modelId="{D0DD473D-A1A3-4166-8EE3-328F9D3C5E50}" type="pres">
      <dgm:prSet presAssocID="{FC8AB890-7018-499F-82C6-C7B28D983A45}" presName="txOne" presStyleLbl="node0" presStyleIdx="0" presStyleCnt="1" custLinFactNeighborX="11" custLinFactNeighborY="-48533">
        <dgm:presLayoutVars>
          <dgm:chPref val="3"/>
        </dgm:presLayoutVars>
      </dgm:prSet>
      <dgm:spPr/>
      <dgm:t>
        <a:bodyPr/>
        <a:lstStyle/>
        <a:p>
          <a:endParaRPr lang="fr-FR"/>
        </a:p>
      </dgm:t>
    </dgm:pt>
    <dgm:pt modelId="{2502747C-4E1E-4E89-A00E-30C870FAEABB}" type="pres">
      <dgm:prSet presAssocID="{FC8AB890-7018-499F-82C6-C7B28D983A45}" presName="parTransOne" presStyleCnt="0"/>
      <dgm:spPr/>
    </dgm:pt>
    <dgm:pt modelId="{71919A49-0F8C-4586-BF18-34C96AC25DBB}" type="pres">
      <dgm:prSet presAssocID="{FC8AB890-7018-499F-82C6-C7B28D983A45}" presName="horzOne" presStyleCnt="0"/>
      <dgm:spPr/>
    </dgm:pt>
    <dgm:pt modelId="{8329F3E8-D2F0-437D-8271-387E9D41863F}" type="pres">
      <dgm:prSet presAssocID="{F7144B80-5A82-4475-A2A6-0EF5C890F3C6}" presName="vertTwo" presStyleCnt="0"/>
      <dgm:spPr/>
    </dgm:pt>
    <dgm:pt modelId="{366B5D60-554F-4E61-A466-FFF747A545E2}" type="pres">
      <dgm:prSet presAssocID="{F7144B80-5A82-4475-A2A6-0EF5C890F3C6}" presName="txTwo" presStyleLbl="node2" presStyleIdx="0" presStyleCnt="2">
        <dgm:presLayoutVars>
          <dgm:chPref val="3"/>
        </dgm:presLayoutVars>
      </dgm:prSet>
      <dgm:spPr/>
      <dgm:t>
        <a:bodyPr/>
        <a:lstStyle/>
        <a:p>
          <a:endParaRPr lang="fr-FR"/>
        </a:p>
      </dgm:t>
    </dgm:pt>
    <dgm:pt modelId="{A72DF048-9C1D-4AAB-8728-284E21E37B9E}" type="pres">
      <dgm:prSet presAssocID="{F7144B80-5A82-4475-A2A6-0EF5C890F3C6}" presName="parTransTwo" presStyleCnt="0"/>
      <dgm:spPr/>
    </dgm:pt>
    <dgm:pt modelId="{5DD778A3-0C65-4263-B6B6-D91B0876BFD4}" type="pres">
      <dgm:prSet presAssocID="{F7144B80-5A82-4475-A2A6-0EF5C890F3C6}" presName="horzTwo" presStyleCnt="0"/>
      <dgm:spPr/>
    </dgm:pt>
    <dgm:pt modelId="{7388DD82-3EBC-463B-BBC3-FBDD9016F6B4}" type="pres">
      <dgm:prSet presAssocID="{BE00A47A-3F3F-4325-831E-DB362CC2A01C}" presName="vertThree" presStyleCnt="0"/>
      <dgm:spPr/>
    </dgm:pt>
    <dgm:pt modelId="{74800296-ED5C-4452-BF6D-9073C33D50A8}" type="pres">
      <dgm:prSet presAssocID="{BE00A47A-3F3F-4325-831E-DB362CC2A01C}" presName="txThree" presStyleLbl="node3" presStyleIdx="0" presStyleCnt="3">
        <dgm:presLayoutVars>
          <dgm:chPref val="3"/>
        </dgm:presLayoutVars>
      </dgm:prSet>
      <dgm:spPr/>
      <dgm:t>
        <a:bodyPr/>
        <a:lstStyle/>
        <a:p>
          <a:endParaRPr lang="fr-FR"/>
        </a:p>
      </dgm:t>
    </dgm:pt>
    <dgm:pt modelId="{4E28EAB1-B300-4EC3-A748-4CA3E36190FA}" type="pres">
      <dgm:prSet presAssocID="{BE00A47A-3F3F-4325-831E-DB362CC2A01C}" presName="horzThree" presStyleCnt="0"/>
      <dgm:spPr/>
    </dgm:pt>
    <dgm:pt modelId="{CAF0D54B-A449-479D-BF79-DA29DF418358}" type="pres">
      <dgm:prSet presAssocID="{3EA0F158-9D60-4AE0-AB35-D2F562D8AF83}" presName="sibSpaceThree" presStyleCnt="0"/>
      <dgm:spPr/>
    </dgm:pt>
    <dgm:pt modelId="{F13DB6CA-E6E2-496D-A762-978D91C9060F}" type="pres">
      <dgm:prSet presAssocID="{21C8A576-2CCB-4D0E-8ADA-DC9F7AF8D733}" presName="vertThree" presStyleCnt="0"/>
      <dgm:spPr/>
    </dgm:pt>
    <dgm:pt modelId="{15BAC292-60EB-4E1F-A81B-C20F1D6DE3D3}" type="pres">
      <dgm:prSet presAssocID="{21C8A576-2CCB-4D0E-8ADA-DC9F7AF8D733}" presName="txThree" presStyleLbl="node3" presStyleIdx="1" presStyleCnt="3">
        <dgm:presLayoutVars>
          <dgm:chPref val="3"/>
        </dgm:presLayoutVars>
      </dgm:prSet>
      <dgm:spPr/>
      <dgm:t>
        <a:bodyPr/>
        <a:lstStyle/>
        <a:p>
          <a:endParaRPr lang="fr-FR"/>
        </a:p>
      </dgm:t>
    </dgm:pt>
    <dgm:pt modelId="{A97162FC-5F24-4F94-830F-0E63AB0FB9C4}" type="pres">
      <dgm:prSet presAssocID="{21C8A576-2CCB-4D0E-8ADA-DC9F7AF8D733}" presName="horzThree" presStyleCnt="0"/>
      <dgm:spPr/>
    </dgm:pt>
    <dgm:pt modelId="{59DC7E27-4141-453E-9293-B25AB8CC9EC5}" type="pres">
      <dgm:prSet presAssocID="{2BDA0216-DBAA-4E1F-B5C8-91036DEFADAC}" presName="sibSpaceTwo" presStyleCnt="0"/>
      <dgm:spPr/>
    </dgm:pt>
    <dgm:pt modelId="{173B1533-C0EF-4A68-8F1E-4BFCC76218C7}" type="pres">
      <dgm:prSet presAssocID="{7D153CD3-068C-43D0-A5D1-14BC119B3E1F}" presName="vertTwo" presStyleCnt="0"/>
      <dgm:spPr/>
    </dgm:pt>
    <dgm:pt modelId="{9E050D32-1C1A-43E0-B7CF-19C76C86FADB}" type="pres">
      <dgm:prSet presAssocID="{7D153CD3-068C-43D0-A5D1-14BC119B3E1F}" presName="txTwo" presStyleLbl="node2" presStyleIdx="1" presStyleCnt="2">
        <dgm:presLayoutVars>
          <dgm:chPref val="3"/>
        </dgm:presLayoutVars>
      </dgm:prSet>
      <dgm:spPr/>
      <dgm:t>
        <a:bodyPr/>
        <a:lstStyle/>
        <a:p>
          <a:endParaRPr lang="fr-FR"/>
        </a:p>
      </dgm:t>
    </dgm:pt>
    <dgm:pt modelId="{66D39B28-83EB-459D-B131-EF83D13A59BA}" type="pres">
      <dgm:prSet presAssocID="{7D153CD3-068C-43D0-A5D1-14BC119B3E1F}" presName="parTransTwo" presStyleCnt="0"/>
      <dgm:spPr/>
    </dgm:pt>
    <dgm:pt modelId="{52B29C7F-9ADF-4B35-B962-FF338EC88DA2}" type="pres">
      <dgm:prSet presAssocID="{7D153CD3-068C-43D0-A5D1-14BC119B3E1F}" presName="horzTwo" presStyleCnt="0"/>
      <dgm:spPr/>
    </dgm:pt>
    <dgm:pt modelId="{D015B4E8-8E70-48FE-84A4-66E1AF0DEFFE}" type="pres">
      <dgm:prSet presAssocID="{205D4CC5-C8DC-4667-AAC0-4DD83B386174}" presName="vertThree" presStyleCnt="0"/>
      <dgm:spPr/>
    </dgm:pt>
    <dgm:pt modelId="{3B020C2D-8369-452C-81E7-06541F27D6A1}" type="pres">
      <dgm:prSet presAssocID="{205D4CC5-C8DC-4667-AAC0-4DD83B386174}" presName="txThree" presStyleLbl="node3" presStyleIdx="2" presStyleCnt="3">
        <dgm:presLayoutVars>
          <dgm:chPref val="3"/>
        </dgm:presLayoutVars>
      </dgm:prSet>
      <dgm:spPr/>
      <dgm:t>
        <a:bodyPr/>
        <a:lstStyle/>
        <a:p>
          <a:endParaRPr lang="fr-FR"/>
        </a:p>
      </dgm:t>
    </dgm:pt>
    <dgm:pt modelId="{8B79F268-A386-478E-A099-EDA07BF65F57}" type="pres">
      <dgm:prSet presAssocID="{205D4CC5-C8DC-4667-AAC0-4DD83B386174}" presName="horzThree" presStyleCnt="0"/>
      <dgm:spPr/>
    </dgm:pt>
  </dgm:ptLst>
  <dgm:cxnLst>
    <dgm:cxn modelId="{3AFF2148-775C-4AF0-9CBD-2D57B0984D24}" type="presOf" srcId="{7D153CD3-068C-43D0-A5D1-14BC119B3E1F}" destId="{9E050D32-1C1A-43E0-B7CF-19C76C86FADB}" srcOrd="0" destOrd="0" presId="urn:microsoft.com/office/officeart/2005/8/layout/hierarchy4"/>
    <dgm:cxn modelId="{C972B361-B964-4908-9923-A344B8DF33BA}" type="presOf" srcId="{205D4CC5-C8DC-4667-AAC0-4DD83B386174}" destId="{3B020C2D-8369-452C-81E7-06541F27D6A1}" srcOrd="0" destOrd="0" presId="urn:microsoft.com/office/officeart/2005/8/layout/hierarchy4"/>
    <dgm:cxn modelId="{7918B887-33C3-4F9E-AE6F-7CC26CD3AB04}" type="presOf" srcId="{1DA706E7-1EE5-4AA7-91AF-3550400E49FC}" destId="{71DC47D8-14B4-4090-B143-3DF1CB962E44}" srcOrd="0" destOrd="0" presId="urn:microsoft.com/office/officeart/2005/8/layout/hierarchy4"/>
    <dgm:cxn modelId="{6532B95A-CEDC-4C32-938D-CDF44D97AC96}" type="presOf" srcId="{FC8AB890-7018-499F-82C6-C7B28D983A45}" destId="{D0DD473D-A1A3-4166-8EE3-328F9D3C5E50}" srcOrd="0" destOrd="0" presId="urn:microsoft.com/office/officeart/2005/8/layout/hierarchy4"/>
    <dgm:cxn modelId="{B3ED4831-A532-4142-B609-7A2B5D8416C4}" srcId="{FC8AB890-7018-499F-82C6-C7B28D983A45}" destId="{F7144B80-5A82-4475-A2A6-0EF5C890F3C6}" srcOrd="0" destOrd="0" parTransId="{95D3374C-C2F1-4713-B197-1EDD440825F7}" sibTransId="{2BDA0216-DBAA-4E1F-B5C8-91036DEFADAC}"/>
    <dgm:cxn modelId="{8AC8A104-9D46-493F-B94E-67266A57FA8F}" srcId="{F7144B80-5A82-4475-A2A6-0EF5C890F3C6}" destId="{BE00A47A-3F3F-4325-831E-DB362CC2A01C}" srcOrd="0" destOrd="0" parTransId="{69030701-18B2-4A6A-9DD5-C211C019D472}" sibTransId="{3EA0F158-9D60-4AE0-AB35-D2F562D8AF83}"/>
    <dgm:cxn modelId="{2E7A271C-3E3D-4C85-BB31-53DFC558B2F9}" srcId="{1DA706E7-1EE5-4AA7-91AF-3550400E49FC}" destId="{FC8AB890-7018-499F-82C6-C7B28D983A45}" srcOrd="0" destOrd="0" parTransId="{ACE0EC5E-5573-42BE-8C1E-3C8E1C8D25D9}" sibTransId="{5C64C55F-9B23-450E-BF3F-510F3AAA03C1}"/>
    <dgm:cxn modelId="{11AE01F3-2E92-4860-88B7-B4B2B6890D70}" type="presOf" srcId="{BE00A47A-3F3F-4325-831E-DB362CC2A01C}" destId="{74800296-ED5C-4452-BF6D-9073C33D50A8}" srcOrd="0" destOrd="0" presId="urn:microsoft.com/office/officeart/2005/8/layout/hierarchy4"/>
    <dgm:cxn modelId="{52B2540B-B1CF-4E4E-B966-3A27576128C2}" type="presOf" srcId="{F7144B80-5A82-4475-A2A6-0EF5C890F3C6}" destId="{366B5D60-554F-4E61-A466-FFF747A545E2}" srcOrd="0" destOrd="0" presId="urn:microsoft.com/office/officeart/2005/8/layout/hierarchy4"/>
    <dgm:cxn modelId="{50805B26-4C9D-4168-A511-FDB688879F19}" srcId="{7D153CD3-068C-43D0-A5D1-14BC119B3E1F}" destId="{205D4CC5-C8DC-4667-AAC0-4DD83B386174}" srcOrd="0" destOrd="0" parTransId="{2EF135B8-82A0-4758-9EF0-810ED7373350}" sibTransId="{1920C0C1-AE51-47E3-8477-982B78C4F243}"/>
    <dgm:cxn modelId="{9A513DA2-59C4-4426-905E-EED4EE12756A}" srcId="{F7144B80-5A82-4475-A2A6-0EF5C890F3C6}" destId="{21C8A576-2CCB-4D0E-8ADA-DC9F7AF8D733}" srcOrd="1" destOrd="0" parTransId="{25C865B2-C85B-49F7-A3EA-06AAAD6D6E24}" sibTransId="{C563F40C-91AA-4865-8B50-3739428ABC0C}"/>
    <dgm:cxn modelId="{78CBDCF1-C523-427A-B43C-690B1ED7E6EF}" srcId="{FC8AB890-7018-499F-82C6-C7B28D983A45}" destId="{7D153CD3-068C-43D0-A5D1-14BC119B3E1F}" srcOrd="1" destOrd="0" parTransId="{5F28B182-592F-4779-9362-9BB81453780E}" sibTransId="{29628BFB-728F-401E-9361-9664239BF494}"/>
    <dgm:cxn modelId="{C6FBA4DB-CD4B-4E17-9C24-83CDABD498C7}" type="presOf" srcId="{21C8A576-2CCB-4D0E-8ADA-DC9F7AF8D733}" destId="{15BAC292-60EB-4E1F-A81B-C20F1D6DE3D3}" srcOrd="0" destOrd="0" presId="urn:microsoft.com/office/officeart/2005/8/layout/hierarchy4"/>
    <dgm:cxn modelId="{185C61CC-1819-4EAD-B79F-CE48DEE8072B}" type="presParOf" srcId="{71DC47D8-14B4-4090-B143-3DF1CB962E44}" destId="{27E99A64-BD54-417C-9B3C-B90F85A85249}" srcOrd="0" destOrd="0" presId="urn:microsoft.com/office/officeart/2005/8/layout/hierarchy4"/>
    <dgm:cxn modelId="{E20AFF60-2C1C-410A-AAC2-ED648475AFD8}" type="presParOf" srcId="{27E99A64-BD54-417C-9B3C-B90F85A85249}" destId="{D0DD473D-A1A3-4166-8EE3-328F9D3C5E50}" srcOrd="0" destOrd="0" presId="urn:microsoft.com/office/officeart/2005/8/layout/hierarchy4"/>
    <dgm:cxn modelId="{8C118E67-0E1C-495E-B0AA-0727FB441FCF}" type="presParOf" srcId="{27E99A64-BD54-417C-9B3C-B90F85A85249}" destId="{2502747C-4E1E-4E89-A00E-30C870FAEABB}" srcOrd="1" destOrd="0" presId="urn:microsoft.com/office/officeart/2005/8/layout/hierarchy4"/>
    <dgm:cxn modelId="{3C3CF731-03B2-4DA7-8EC2-E7136BDBB4BA}" type="presParOf" srcId="{27E99A64-BD54-417C-9B3C-B90F85A85249}" destId="{71919A49-0F8C-4586-BF18-34C96AC25DBB}" srcOrd="2" destOrd="0" presId="urn:microsoft.com/office/officeart/2005/8/layout/hierarchy4"/>
    <dgm:cxn modelId="{3E28F1D7-13B0-495B-84C9-5AC59178212D}" type="presParOf" srcId="{71919A49-0F8C-4586-BF18-34C96AC25DBB}" destId="{8329F3E8-D2F0-437D-8271-387E9D41863F}" srcOrd="0" destOrd="0" presId="urn:microsoft.com/office/officeart/2005/8/layout/hierarchy4"/>
    <dgm:cxn modelId="{0DB128FD-53C2-4506-B29B-BF8BB83DC54A}" type="presParOf" srcId="{8329F3E8-D2F0-437D-8271-387E9D41863F}" destId="{366B5D60-554F-4E61-A466-FFF747A545E2}" srcOrd="0" destOrd="0" presId="urn:microsoft.com/office/officeart/2005/8/layout/hierarchy4"/>
    <dgm:cxn modelId="{9C9276FC-D265-410F-BEFC-7603847B54EF}" type="presParOf" srcId="{8329F3E8-D2F0-437D-8271-387E9D41863F}" destId="{A72DF048-9C1D-4AAB-8728-284E21E37B9E}" srcOrd="1" destOrd="0" presId="urn:microsoft.com/office/officeart/2005/8/layout/hierarchy4"/>
    <dgm:cxn modelId="{78E36BF9-6FED-460B-AD42-868A4290266C}" type="presParOf" srcId="{8329F3E8-D2F0-437D-8271-387E9D41863F}" destId="{5DD778A3-0C65-4263-B6B6-D91B0876BFD4}" srcOrd="2" destOrd="0" presId="urn:microsoft.com/office/officeart/2005/8/layout/hierarchy4"/>
    <dgm:cxn modelId="{16522E12-A430-4329-8710-BDB633CE104B}" type="presParOf" srcId="{5DD778A3-0C65-4263-B6B6-D91B0876BFD4}" destId="{7388DD82-3EBC-463B-BBC3-FBDD9016F6B4}" srcOrd="0" destOrd="0" presId="urn:microsoft.com/office/officeart/2005/8/layout/hierarchy4"/>
    <dgm:cxn modelId="{9B3FB542-04FB-4168-8F9F-835A35C0024B}" type="presParOf" srcId="{7388DD82-3EBC-463B-BBC3-FBDD9016F6B4}" destId="{74800296-ED5C-4452-BF6D-9073C33D50A8}" srcOrd="0" destOrd="0" presId="urn:microsoft.com/office/officeart/2005/8/layout/hierarchy4"/>
    <dgm:cxn modelId="{D53ED93E-0833-421B-86FD-55C4F51F5450}" type="presParOf" srcId="{7388DD82-3EBC-463B-BBC3-FBDD9016F6B4}" destId="{4E28EAB1-B300-4EC3-A748-4CA3E36190FA}" srcOrd="1" destOrd="0" presId="urn:microsoft.com/office/officeart/2005/8/layout/hierarchy4"/>
    <dgm:cxn modelId="{A8DFD1CD-1A7F-411E-BE57-31BF5E6DA61E}" type="presParOf" srcId="{5DD778A3-0C65-4263-B6B6-D91B0876BFD4}" destId="{CAF0D54B-A449-479D-BF79-DA29DF418358}" srcOrd="1" destOrd="0" presId="urn:microsoft.com/office/officeart/2005/8/layout/hierarchy4"/>
    <dgm:cxn modelId="{83C00AB4-8155-43DF-BEC5-30CEEF92F2A5}" type="presParOf" srcId="{5DD778A3-0C65-4263-B6B6-D91B0876BFD4}" destId="{F13DB6CA-E6E2-496D-A762-978D91C9060F}" srcOrd="2" destOrd="0" presId="urn:microsoft.com/office/officeart/2005/8/layout/hierarchy4"/>
    <dgm:cxn modelId="{B3EE016E-2E6A-4383-82BC-F634F664C167}" type="presParOf" srcId="{F13DB6CA-E6E2-496D-A762-978D91C9060F}" destId="{15BAC292-60EB-4E1F-A81B-C20F1D6DE3D3}" srcOrd="0" destOrd="0" presId="urn:microsoft.com/office/officeart/2005/8/layout/hierarchy4"/>
    <dgm:cxn modelId="{9937D944-39B9-445A-97B2-EC7E5C922EC7}" type="presParOf" srcId="{F13DB6CA-E6E2-496D-A762-978D91C9060F}" destId="{A97162FC-5F24-4F94-830F-0E63AB0FB9C4}" srcOrd="1" destOrd="0" presId="urn:microsoft.com/office/officeart/2005/8/layout/hierarchy4"/>
    <dgm:cxn modelId="{AF09091B-9858-4FC8-995B-DA61702AD537}" type="presParOf" srcId="{71919A49-0F8C-4586-BF18-34C96AC25DBB}" destId="{59DC7E27-4141-453E-9293-B25AB8CC9EC5}" srcOrd="1" destOrd="0" presId="urn:microsoft.com/office/officeart/2005/8/layout/hierarchy4"/>
    <dgm:cxn modelId="{B1D6C34B-3F9E-4107-9C38-439545596A78}" type="presParOf" srcId="{71919A49-0F8C-4586-BF18-34C96AC25DBB}" destId="{173B1533-C0EF-4A68-8F1E-4BFCC76218C7}" srcOrd="2" destOrd="0" presId="urn:microsoft.com/office/officeart/2005/8/layout/hierarchy4"/>
    <dgm:cxn modelId="{5F7C824B-F32D-42D7-BB14-B434E1732140}" type="presParOf" srcId="{173B1533-C0EF-4A68-8F1E-4BFCC76218C7}" destId="{9E050D32-1C1A-43E0-B7CF-19C76C86FADB}" srcOrd="0" destOrd="0" presId="urn:microsoft.com/office/officeart/2005/8/layout/hierarchy4"/>
    <dgm:cxn modelId="{1B1FADDB-2F02-4C97-98FD-A158FE7F8223}" type="presParOf" srcId="{173B1533-C0EF-4A68-8F1E-4BFCC76218C7}" destId="{66D39B28-83EB-459D-B131-EF83D13A59BA}" srcOrd="1" destOrd="0" presId="urn:microsoft.com/office/officeart/2005/8/layout/hierarchy4"/>
    <dgm:cxn modelId="{0A0E46FA-3032-48BD-9B20-5FCA44E6F3E7}" type="presParOf" srcId="{173B1533-C0EF-4A68-8F1E-4BFCC76218C7}" destId="{52B29C7F-9ADF-4B35-B962-FF338EC88DA2}" srcOrd="2" destOrd="0" presId="urn:microsoft.com/office/officeart/2005/8/layout/hierarchy4"/>
    <dgm:cxn modelId="{840B0578-E330-482A-87AE-D3A2888EEF17}" type="presParOf" srcId="{52B29C7F-9ADF-4B35-B962-FF338EC88DA2}" destId="{D015B4E8-8E70-48FE-84A4-66E1AF0DEFFE}" srcOrd="0" destOrd="0" presId="urn:microsoft.com/office/officeart/2005/8/layout/hierarchy4"/>
    <dgm:cxn modelId="{7DB8C82C-DB06-48BB-A391-64C1BDA85067}" type="presParOf" srcId="{D015B4E8-8E70-48FE-84A4-66E1AF0DEFFE}" destId="{3B020C2D-8369-452C-81E7-06541F27D6A1}" srcOrd="0" destOrd="0" presId="urn:microsoft.com/office/officeart/2005/8/layout/hierarchy4"/>
    <dgm:cxn modelId="{F5F3DCF0-64A1-4185-A1A8-CF341539E318}" type="presParOf" srcId="{D015B4E8-8E70-48FE-84A4-66E1AF0DEFFE}" destId="{8B79F268-A386-478E-A099-EDA07BF65F5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C4667-DDA5-427A-9B61-3B75A050BBF8}">
      <dsp:nvSpPr>
        <dsp:cNvPr id="0" name=""/>
        <dsp:cNvSpPr/>
      </dsp:nvSpPr>
      <dsp:spPr>
        <a:xfrm>
          <a:off x="1979314" y="589184"/>
          <a:ext cx="3663515" cy="3663515"/>
        </a:xfrm>
        <a:prstGeom prst="blockArc">
          <a:avLst>
            <a:gd name="adj1" fmla="val 8901636"/>
            <a:gd name="adj2" fmla="val 16545798"/>
            <a:gd name="adj3" fmla="val 4644"/>
          </a:avLst>
        </a:prstGeom>
        <a:solidFill>
          <a:schemeClr val="accent2">
            <a:shade val="90000"/>
            <a:hueOff val="0"/>
            <a:satOff val="-27650"/>
            <a:lumOff val="29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EFA8F1-89F9-48D2-8631-864591EF7374}">
      <dsp:nvSpPr>
        <dsp:cNvPr id="0" name=""/>
        <dsp:cNvSpPr/>
      </dsp:nvSpPr>
      <dsp:spPr>
        <a:xfrm>
          <a:off x="2202354" y="1138310"/>
          <a:ext cx="3663515" cy="3663515"/>
        </a:xfrm>
        <a:prstGeom prst="blockArc">
          <a:avLst>
            <a:gd name="adj1" fmla="val 545126"/>
            <a:gd name="adj2" fmla="val 10045685"/>
            <a:gd name="adj3" fmla="val 4644"/>
          </a:avLst>
        </a:prstGeom>
        <a:solidFill>
          <a:schemeClr val="accent2">
            <a:shade val="90000"/>
            <a:hueOff val="0"/>
            <a:satOff val="-13825"/>
            <a:lumOff val="148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297417-0C8B-4F73-A0FE-1823A4CF5DD3}">
      <dsp:nvSpPr>
        <dsp:cNvPr id="0" name=""/>
        <dsp:cNvSpPr/>
      </dsp:nvSpPr>
      <dsp:spPr>
        <a:xfrm>
          <a:off x="2387922" y="583522"/>
          <a:ext cx="3663515" cy="3663515"/>
        </a:xfrm>
        <a:prstGeom prst="blockArc">
          <a:avLst>
            <a:gd name="adj1" fmla="val 15758924"/>
            <a:gd name="adj2" fmla="val 1674189"/>
            <a:gd name="adj3" fmla="val 4644"/>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77DA1B-2192-4EDD-B8B9-1E0702777911}">
      <dsp:nvSpPr>
        <dsp:cNvPr id="0" name=""/>
        <dsp:cNvSpPr/>
      </dsp:nvSpPr>
      <dsp:spPr>
        <a:xfrm>
          <a:off x="3049963" y="1641243"/>
          <a:ext cx="1881561" cy="1577486"/>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a:t>Management</a:t>
          </a:r>
        </a:p>
      </dsp:txBody>
      <dsp:txXfrm>
        <a:off x="3325511" y="1872260"/>
        <a:ext cx="1330465" cy="1115452"/>
      </dsp:txXfrm>
    </dsp:sp>
    <dsp:sp modelId="{1BFA15FF-4006-4F06-B53F-BBEF53F03222}">
      <dsp:nvSpPr>
        <dsp:cNvPr id="0" name=""/>
        <dsp:cNvSpPr/>
      </dsp:nvSpPr>
      <dsp:spPr>
        <a:xfrm>
          <a:off x="3222339" y="-49419"/>
          <a:ext cx="1536809" cy="1380356"/>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a:t>À la rencontre du management des organisations</a:t>
          </a:r>
        </a:p>
      </dsp:txBody>
      <dsp:txXfrm>
        <a:off x="3447399" y="152729"/>
        <a:ext cx="1086689" cy="976060"/>
      </dsp:txXfrm>
    </dsp:sp>
    <dsp:sp modelId="{219475CC-E50D-42A8-B1DB-6D56D4DC9C3A}">
      <dsp:nvSpPr>
        <dsp:cNvPr id="0" name=""/>
        <dsp:cNvSpPr/>
      </dsp:nvSpPr>
      <dsp:spPr>
        <a:xfrm>
          <a:off x="5075542" y="2505341"/>
          <a:ext cx="1450697" cy="1494515"/>
        </a:xfrm>
        <a:prstGeom prst="ellipse">
          <a:avLst/>
        </a:prstGeom>
        <a:solidFill>
          <a:schemeClr val="accent2">
            <a:shade val="80000"/>
            <a:hueOff val="0"/>
            <a:satOff val="-14010"/>
            <a:lumOff val="15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a:t>Le management stratégique : du diagnostic à la fixation des objectifs</a:t>
          </a:r>
        </a:p>
      </dsp:txBody>
      <dsp:txXfrm>
        <a:off x="5287992" y="2724208"/>
        <a:ext cx="1025797" cy="1056781"/>
      </dsp:txXfrm>
    </dsp:sp>
    <dsp:sp modelId="{36478871-12E3-490E-AB46-D5E904AE90E6}">
      <dsp:nvSpPr>
        <dsp:cNvPr id="0" name=""/>
        <dsp:cNvSpPr/>
      </dsp:nvSpPr>
      <dsp:spPr>
        <a:xfrm>
          <a:off x="1619160" y="2721352"/>
          <a:ext cx="1337247" cy="1276334"/>
        </a:xfrm>
        <a:prstGeom prst="ellipse">
          <a:avLst/>
        </a:prstGeom>
        <a:solidFill>
          <a:schemeClr val="accent2">
            <a:shade val="80000"/>
            <a:hueOff val="0"/>
            <a:satOff val="-28019"/>
            <a:lumOff val="31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a:t>Les choix </a:t>
          </a:r>
          <a:r>
            <a:rPr lang="fr-FR" sz="1200" i="1" kern="1200" dirty="0"/>
            <a:t>stratégiqu</a:t>
          </a:r>
          <a:r>
            <a:rPr lang="fr-FR" sz="1200" kern="1200" dirty="0"/>
            <a:t>es des organisations</a:t>
          </a:r>
        </a:p>
      </dsp:txBody>
      <dsp:txXfrm>
        <a:off x="1814995" y="2908267"/>
        <a:ext cx="945577" cy="902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1529-29C7-456B-97FD-F41EB54D1164}">
      <dsp:nvSpPr>
        <dsp:cNvPr id="0" name=""/>
        <dsp:cNvSpPr/>
      </dsp:nvSpPr>
      <dsp:spPr>
        <a:xfrm>
          <a:off x="1907729" y="542634"/>
          <a:ext cx="3368304" cy="3368304"/>
        </a:xfrm>
        <a:prstGeom prst="blockArc">
          <a:avLst>
            <a:gd name="adj1" fmla="val 10800000"/>
            <a:gd name="adj2" fmla="val 16200000"/>
            <a:gd name="adj3" fmla="val 4640"/>
          </a:avLst>
        </a:prstGeom>
        <a:gradFill rotWithShape="0">
          <a:gsLst>
            <a:gs pos="0">
              <a:schemeClr val="accent2">
                <a:shade val="90000"/>
                <a:hueOff val="0"/>
                <a:satOff val="-27650"/>
                <a:lumOff val="29667"/>
                <a:alphaOff val="0"/>
                <a:satMod val="103000"/>
                <a:lumMod val="102000"/>
                <a:tint val="94000"/>
              </a:schemeClr>
            </a:gs>
            <a:gs pos="50000">
              <a:schemeClr val="accent2">
                <a:shade val="90000"/>
                <a:hueOff val="0"/>
                <a:satOff val="-27650"/>
                <a:lumOff val="29667"/>
                <a:alphaOff val="0"/>
                <a:satMod val="110000"/>
                <a:lumMod val="100000"/>
                <a:shade val="100000"/>
              </a:schemeClr>
            </a:gs>
            <a:gs pos="100000">
              <a:schemeClr val="accent2">
                <a:shade val="90000"/>
                <a:hueOff val="0"/>
                <a:satOff val="-27650"/>
                <a:lumOff val="296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B720A6-15E1-46AD-84F9-27D57405DC9D}">
      <dsp:nvSpPr>
        <dsp:cNvPr id="0" name=""/>
        <dsp:cNvSpPr/>
      </dsp:nvSpPr>
      <dsp:spPr>
        <a:xfrm>
          <a:off x="1907729" y="542634"/>
          <a:ext cx="3368304" cy="3368304"/>
        </a:xfrm>
        <a:prstGeom prst="blockArc">
          <a:avLst>
            <a:gd name="adj1" fmla="val 5400000"/>
            <a:gd name="adj2" fmla="val 10800000"/>
            <a:gd name="adj3" fmla="val 4640"/>
          </a:avLst>
        </a:prstGeom>
        <a:gradFill rotWithShape="0">
          <a:gsLst>
            <a:gs pos="0">
              <a:schemeClr val="accent2">
                <a:shade val="90000"/>
                <a:hueOff val="0"/>
                <a:satOff val="-18433"/>
                <a:lumOff val="19778"/>
                <a:alphaOff val="0"/>
                <a:satMod val="103000"/>
                <a:lumMod val="102000"/>
                <a:tint val="94000"/>
              </a:schemeClr>
            </a:gs>
            <a:gs pos="50000">
              <a:schemeClr val="accent2">
                <a:shade val="90000"/>
                <a:hueOff val="0"/>
                <a:satOff val="-18433"/>
                <a:lumOff val="19778"/>
                <a:alphaOff val="0"/>
                <a:satMod val="110000"/>
                <a:lumMod val="100000"/>
                <a:shade val="100000"/>
              </a:schemeClr>
            </a:gs>
            <a:gs pos="100000">
              <a:schemeClr val="accent2">
                <a:shade val="90000"/>
                <a:hueOff val="0"/>
                <a:satOff val="-18433"/>
                <a:lumOff val="197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EEA1B79-5ED6-4EE1-84BA-BF6990C245AD}">
      <dsp:nvSpPr>
        <dsp:cNvPr id="0" name=""/>
        <dsp:cNvSpPr/>
      </dsp:nvSpPr>
      <dsp:spPr>
        <a:xfrm>
          <a:off x="1907729" y="542634"/>
          <a:ext cx="3368304" cy="3368304"/>
        </a:xfrm>
        <a:prstGeom prst="blockArc">
          <a:avLst>
            <a:gd name="adj1" fmla="val 0"/>
            <a:gd name="adj2" fmla="val 5400000"/>
            <a:gd name="adj3" fmla="val 4640"/>
          </a:avLst>
        </a:prstGeom>
        <a:gradFill rotWithShape="0">
          <a:gsLst>
            <a:gs pos="0">
              <a:schemeClr val="accent2">
                <a:shade val="90000"/>
                <a:hueOff val="0"/>
                <a:satOff val="-9217"/>
                <a:lumOff val="9889"/>
                <a:alphaOff val="0"/>
                <a:satMod val="103000"/>
                <a:lumMod val="102000"/>
                <a:tint val="94000"/>
              </a:schemeClr>
            </a:gs>
            <a:gs pos="50000">
              <a:schemeClr val="accent2">
                <a:shade val="90000"/>
                <a:hueOff val="0"/>
                <a:satOff val="-9217"/>
                <a:lumOff val="9889"/>
                <a:alphaOff val="0"/>
                <a:satMod val="110000"/>
                <a:lumMod val="100000"/>
                <a:shade val="100000"/>
              </a:schemeClr>
            </a:gs>
            <a:gs pos="100000">
              <a:schemeClr val="accent2">
                <a:shade val="90000"/>
                <a:hueOff val="0"/>
                <a:satOff val="-9217"/>
                <a:lumOff val="98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8B7869-5EFA-4694-9E17-2766C66171B6}">
      <dsp:nvSpPr>
        <dsp:cNvPr id="0" name=""/>
        <dsp:cNvSpPr/>
      </dsp:nvSpPr>
      <dsp:spPr>
        <a:xfrm>
          <a:off x="1907729" y="542634"/>
          <a:ext cx="3368304" cy="3368304"/>
        </a:xfrm>
        <a:prstGeom prst="blockArc">
          <a:avLst>
            <a:gd name="adj1" fmla="val 16200000"/>
            <a:gd name="adj2" fmla="val 0"/>
            <a:gd name="adj3" fmla="val 464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FA64FBD-B70B-4000-97B4-2EAEBDAD6890}">
      <dsp:nvSpPr>
        <dsp:cNvPr id="0" name=""/>
        <dsp:cNvSpPr/>
      </dsp:nvSpPr>
      <dsp:spPr>
        <a:xfrm>
          <a:off x="2816680" y="1451585"/>
          <a:ext cx="1550402" cy="1550402"/>
        </a:xfrm>
        <a:prstGeom prst="ellips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a:t>Sciences de gestion et numérique</a:t>
          </a:r>
          <a:endParaRPr lang="fr-FR" sz="1600" kern="1200" dirty="0"/>
        </a:p>
      </dsp:txBody>
      <dsp:txXfrm>
        <a:off x="3043731" y="1678636"/>
        <a:ext cx="1096300" cy="1096300"/>
      </dsp:txXfrm>
    </dsp:sp>
    <dsp:sp modelId="{A04A526F-BDF5-42F6-B7F2-7806AF1BE30B}">
      <dsp:nvSpPr>
        <dsp:cNvPr id="0" name=""/>
        <dsp:cNvSpPr/>
      </dsp:nvSpPr>
      <dsp:spPr>
        <a:xfrm>
          <a:off x="2808308" y="-38848"/>
          <a:ext cx="1567146" cy="1241106"/>
        </a:xfrm>
        <a:prstGeom prst="ellipse">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b="1" kern="1200" dirty="0"/>
            <a:t>De l’individu à </a:t>
          </a:r>
          <a:r>
            <a:rPr lang="fr-FR" sz="900" kern="1200" dirty="0"/>
            <a:t>l’acteur</a:t>
          </a:r>
        </a:p>
      </dsp:txBody>
      <dsp:txXfrm>
        <a:off x="3037811" y="142908"/>
        <a:ext cx="1108140" cy="877594"/>
      </dsp:txXfrm>
    </dsp:sp>
    <dsp:sp modelId="{D91B23B8-271F-445D-81E0-2890E32FCFEB}">
      <dsp:nvSpPr>
        <dsp:cNvPr id="0" name=""/>
        <dsp:cNvSpPr/>
      </dsp:nvSpPr>
      <dsp:spPr>
        <a:xfrm>
          <a:off x="4694323" y="1684145"/>
          <a:ext cx="1085281" cy="1085281"/>
        </a:xfrm>
        <a:prstGeom prst="ellipse">
          <a:avLst/>
        </a:prstGeom>
        <a:gradFill rotWithShape="0">
          <a:gsLst>
            <a:gs pos="0">
              <a:schemeClr val="accent2">
                <a:shade val="80000"/>
                <a:hueOff val="0"/>
                <a:satOff val="-9340"/>
                <a:lumOff val="10584"/>
                <a:alphaOff val="0"/>
                <a:satMod val="103000"/>
                <a:lumMod val="102000"/>
                <a:tint val="94000"/>
              </a:schemeClr>
            </a:gs>
            <a:gs pos="50000">
              <a:schemeClr val="accent2">
                <a:shade val="80000"/>
                <a:hueOff val="0"/>
                <a:satOff val="-9340"/>
                <a:lumOff val="10584"/>
                <a:alphaOff val="0"/>
                <a:satMod val="110000"/>
                <a:lumMod val="100000"/>
                <a:shade val="100000"/>
              </a:schemeClr>
            </a:gs>
            <a:gs pos="100000">
              <a:schemeClr val="accent2">
                <a:shade val="80000"/>
                <a:hueOff val="0"/>
                <a:satOff val="-9340"/>
                <a:lumOff val="105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b="1" kern="1200" dirty="0"/>
            <a:t>Numérique et intelligence collective</a:t>
          </a:r>
          <a:endParaRPr lang="fr-FR" sz="900" kern="1200"/>
        </a:p>
      </dsp:txBody>
      <dsp:txXfrm>
        <a:off x="4853259" y="1843081"/>
        <a:ext cx="767409" cy="767409"/>
      </dsp:txXfrm>
    </dsp:sp>
    <dsp:sp modelId="{28976C92-1281-402A-A314-F4953054F898}">
      <dsp:nvSpPr>
        <dsp:cNvPr id="0" name=""/>
        <dsp:cNvSpPr/>
      </dsp:nvSpPr>
      <dsp:spPr>
        <a:xfrm>
          <a:off x="3049241" y="3329227"/>
          <a:ext cx="1085281" cy="1085281"/>
        </a:xfrm>
        <a:prstGeom prst="ellipse">
          <a:avLst/>
        </a:prstGeom>
        <a:gradFill rotWithShape="0">
          <a:gsLst>
            <a:gs pos="0">
              <a:schemeClr val="accent2">
                <a:shade val="80000"/>
                <a:hueOff val="0"/>
                <a:satOff val="-18679"/>
                <a:lumOff val="21168"/>
                <a:alphaOff val="0"/>
                <a:satMod val="103000"/>
                <a:lumMod val="102000"/>
                <a:tint val="94000"/>
              </a:schemeClr>
            </a:gs>
            <a:gs pos="50000">
              <a:schemeClr val="accent2">
                <a:shade val="80000"/>
                <a:hueOff val="0"/>
                <a:satOff val="-18679"/>
                <a:lumOff val="21168"/>
                <a:alphaOff val="0"/>
                <a:satMod val="110000"/>
                <a:lumMod val="100000"/>
                <a:shade val="100000"/>
              </a:schemeClr>
            </a:gs>
            <a:gs pos="100000">
              <a:schemeClr val="accent2">
                <a:shade val="80000"/>
                <a:hueOff val="0"/>
                <a:satOff val="-18679"/>
                <a:lumOff val="211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b="1" kern="1200" dirty="0"/>
            <a:t>Création de valeur et performance</a:t>
          </a:r>
          <a:endParaRPr lang="fr-FR" sz="900" kern="1200" dirty="0"/>
        </a:p>
      </dsp:txBody>
      <dsp:txXfrm>
        <a:off x="3208177" y="3488163"/>
        <a:ext cx="767409" cy="767409"/>
      </dsp:txXfrm>
    </dsp:sp>
    <dsp:sp modelId="{26345CD1-58F4-4E5B-B204-0C48B39FD43A}">
      <dsp:nvSpPr>
        <dsp:cNvPr id="0" name=""/>
        <dsp:cNvSpPr/>
      </dsp:nvSpPr>
      <dsp:spPr>
        <a:xfrm>
          <a:off x="1404159" y="1684145"/>
          <a:ext cx="1085281" cy="1085281"/>
        </a:xfrm>
        <a:prstGeom prst="ellipse">
          <a:avLst/>
        </a:prstGeom>
        <a:gradFill rotWithShape="0">
          <a:gsLst>
            <a:gs pos="0">
              <a:schemeClr val="accent2">
                <a:shade val="80000"/>
                <a:hueOff val="0"/>
                <a:satOff val="-28019"/>
                <a:lumOff val="31752"/>
                <a:alphaOff val="0"/>
                <a:satMod val="103000"/>
                <a:lumMod val="102000"/>
                <a:tint val="94000"/>
              </a:schemeClr>
            </a:gs>
            <a:gs pos="50000">
              <a:schemeClr val="accent2">
                <a:shade val="80000"/>
                <a:hueOff val="0"/>
                <a:satOff val="-28019"/>
                <a:lumOff val="31752"/>
                <a:alphaOff val="0"/>
                <a:satMod val="110000"/>
                <a:lumMod val="100000"/>
                <a:shade val="100000"/>
              </a:schemeClr>
            </a:gs>
            <a:gs pos="100000">
              <a:schemeClr val="accent2">
                <a:shade val="80000"/>
                <a:hueOff val="0"/>
                <a:satOff val="-28019"/>
                <a:lumOff val="3175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b="1" kern="1200" dirty="0"/>
            <a:t>Temps et risque</a:t>
          </a:r>
          <a:endParaRPr lang="fr-FR" sz="900" kern="1200"/>
        </a:p>
      </dsp:txBody>
      <dsp:txXfrm>
        <a:off x="1563095" y="1843081"/>
        <a:ext cx="767409" cy="767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86A1B-ABC4-4E84-A029-B8FBB8379C8D}">
      <dsp:nvSpPr>
        <dsp:cNvPr id="0" name=""/>
        <dsp:cNvSpPr/>
      </dsp:nvSpPr>
      <dsp:spPr>
        <a:xfrm>
          <a:off x="0" y="203199"/>
          <a:ext cx="3657600" cy="3657600"/>
        </a:xfrm>
        <a:prstGeom prst="pie">
          <a:avLst>
            <a:gd name="adj1" fmla="val 54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D2A929-759E-4E38-84B6-AB658F29F1BF}">
      <dsp:nvSpPr>
        <dsp:cNvPr id="0" name=""/>
        <dsp:cNvSpPr/>
      </dsp:nvSpPr>
      <dsp:spPr>
        <a:xfrm>
          <a:off x="1828800" y="203199"/>
          <a:ext cx="4267200" cy="36576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a:t>Conduire et faire évoluer </a:t>
          </a:r>
        </a:p>
      </dsp:txBody>
      <dsp:txXfrm>
        <a:off x="1828800" y="203199"/>
        <a:ext cx="2133600" cy="1097282"/>
      </dsp:txXfrm>
    </dsp:sp>
    <dsp:sp modelId="{EFB8790C-E8C6-4D00-8500-71296A53C83A}">
      <dsp:nvSpPr>
        <dsp:cNvPr id="0" name=""/>
        <dsp:cNvSpPr/>
      </dsp:nvSpPr>
      <dsp:spPr>
        <a:xfrm>
          <a:off x="640081" y="1300482"/>
          <a:ext cx="2377437" cy="2377437"/>
        </a:xfrm>
        <a:prstGeom prst="pie">
          <a:avLst>
            <a:gd name="adj1" fmla="val 5400000"/>
            <a:gd name="adj2" fmla="val 16200000"/>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059DD5-996E-400B-820A-51D28A768AC9}">
      <dsp:nvSpPr>
        <dsp:cNvPr id="0" name=""/>
        <dsp:cNvSpPr/>
      </dsp:nvSpPr>
      <dsp:spPr>
        <a:xfrm>
          <a:off x="1828800" y="1315721"/>
          <a:ext cx="4267200" cy="237743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a:t>Organiser et décider</a:t>
          </a:r>
        </a:p>
      </dsp:txBody>
      <dsp:txXfrm>
        <a:off x="1828800" y="1315721"/>
        <a:ext cx="2133600" cy="1097278"/>
      </dsp:txXfrm>
    </dsp:sp>
    <dsp:sp modelId="{9DFE0E58-AAA7-4EDF-B5CB-F4FAA7223D53}">
      <dsp:nvSpPr>
        <dsp:cNvPr id="0" name=""/>
        <dsp:cNvSpPr/>
      </dsp:nvSpPr>
      <dsp:spPr>
        <a:xfrm>
          <a:off x="1280160" y="2397761"/>
          <a:ext cx="1097278" cy="1097278"/>
        </a:xfrm>
        <a:prstGeom prst="pie">
          <a:avLst>
            <a:gd name="adj1" fmla="val 5400000"/>
            <a:gd name="adj2" fmla="val 1620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F50EBDC-E1A6-4A90-94E6-D57ED4AB5E47}">
      <dsp:nvSpPr>
        <dsp:cNvPr id="0" name=""/>
        <dsp:cNvSpPr/>
      </dsp:nvSpPr>
      <dsp:spPr>
        <a:xfrm>
          <a:off x="1828800" y="2397761"/>
          <a:ext cx="4267200" cy="10972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a:t>S’engager et entreprendre</a:t>
          </a:r>
        </a:p>
      </dsp:txBody>
      <dsp:txXfrm>
        <a:off x="1828800" y="2397761"/>
        <a:ext cx="2133600" cy="1097278"/>
      </dsp:txXfrm>
    </dsp:sp>
    <dsp:sp modelId="{850CF036-9915-4FF6-971E-C8B240B41E0D}">
      <dsp:nvSpPr>
        <dsp:cNvPr id="0" name=""/>
        <dsp:cNvSpPr/>
      </dsp:nvSpPr>
      <dsp:spPr>
        <a:xfrm>
          <a:off x="3962400" y="203199"/>
          <a:ext cx="2133600" cy="1097282"/>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fr-FR" sz="2000" i="1" kern="1200" dirty="0"/>
            <a:t>du pilotage au</a:t>
          </a:r>
          <a:r>
            <a:rPr lang="fr-FR" sz="2000" i="1" kern="1200" dirty="0">
              <a:solidFill>
                <a:schemeClr val="bg1">
                  <a:lumMod val="65000"/>
                </a:schemeClr>
              </a:solidFill>
            </a:rPr>
            <a:t>x</a:t>
          </a:r>
          <a:r>
            <a:rPr lang="fr-FR" sz="2000" i="1" kern="1200" dirty="0"/>
            <a:t> développement</a:t>
          </a:r>
          <a:r>
            <a:rPr lang="fr-FR" sz="2000" i="1" kern="1200" dirty="0">
              <a:solidFill>
                <a:schemeClr val="bg1">
                  <a:lumMod val="65000"/>
                </a:schemeClr>
              </a:solidFill>
            </a:rPr>
            <a:t>s numériques</a:t>
          </a:r>
        </a:p>
      </dsp:txBody>
      <dsp:txXfrm>
        <a:off x="3962400" y="203199"/>
        <a:ext cx="2133600" cy="1097282"/>
      </dsp:txXfrm>
    </dsp:sp>
    <dsp:sp modelId="{D96C7E42-2249-46DA-A61B-44FAA469E16D}">
      <dsp:nvSpPr>
        <dsp:cNvPr id="0" name=""/>
        <dsp:cNvSpPr/>
      </dsp:nvSpPr>
      <dsp:spPr>
        <a:xfrm>
          <a:off x="3962400" y="1300482"/>
          <a:ext cx="2133600" cy="109727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fr-FR" sz="2000" i="1" kern="1200" dirty="0"/>
            <a:t>des objectifs à la réalisation</a:t>
          </a:r>
          <a:r>
            <a:rPr lang="fr-FR" sz="2300" kern="1200" dirty="0"/>
            <a:t> </a:t>
          </a:r>
        </a:p>
      </dsp:txBody>
      <dsp:txXfrm>
        <a:off x="3962400" y="1300482"/>
        <a:ext cx="2133600" cy="1097278"/>
      </dsp:txXfrm>
    </dsp:sp>
    <dsp:sp modelId="{8A999734-C6A3-44B6-9976-9BDA103B7100}">
      <dsp:nvSpPr>
        <dsp:cNvPr id="0" name=""/>
        <dsp:cNvSpPr/>
      </dsp:nvSpPr>
      <dsp:spPr>
        <a:xfrm>
          <a:off x="3962400" y="2397761"/>
          <a:ext cx="2133600" cy="1097278"/>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fr-FR" sz="2000" i="1" kern="1200" dirty="0"/>
            <a:t>de l’intention à la création</a:t>
          </a:r>
          <a:r>
            <a:rPr lang="x-none" sz="2400" kern="1200"/>
            <a:t> </a:t>
          </a:r>
          <a:r>
            <a:rPr lang="fr-FR" sz="2400" kern="1200" dirty="0"/>
            <a:t> </a:t>
          </a:r>
        </a:p>
      </dsp:txBody>
      <dsp:txXfrm>
        <a:off x="3962400" y="2397761"/>
        <a:ext cx="2133600" cy="1097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D473D-A1A3-4166-8EE3-328F9D3C5E50}">
      <dsp:nvSpPr>
        <dsp:cNvPr id="0" name=""/>
        <dsp:cNvSpPr/>
      </dsp:nvSpPr>
      <dsp:spPr>
        <a:xfrm>
          <a:off x="1369" y="0"/>
          <a:ext cx="6094601" cy="1281906"/>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fr-FR" sz="3300" kern="1200" dirty="0"/>
            <a:t>Développement de l'esprit critique</a:t>
          </a:r>
        </a:p>
      </dsp:txBody>
      <dsp:txXfrm>
        <a:off x="38915" y="37546"/>
        <a:ext cx="6019509" cy="1206814"/>
      </dsp:txXfrm>
    </dsp:sp>
    <dsp:sp modelId="{366B5D60-554F-4E61-A466-FFF747A545E2}">
      <dsp:nvSpPr>
        <dsp:cNvPr id="0" name=""/>
        <dsp:cNvSpPr/>
      </dsp:nvSpPr>
      <dsp:spPr>
        <a:xfrm>
          <a:off x="699" y="1391046"/>
          <a:ext cx="3981182" cy="1281906"/>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Prise de conscience de la diversité et de la réalité des organisations</a:t>
          </a:r>
        </a:p>
      </dsp:txBody>
      <dsp:txXfrm>
        <a:off x="38245" y="1428592"/>
        <a:ext cx="3906090" cy="1206814"/>
      </dsp:txXfrm>
    </dsp:sp>
    <dsp:sp modelId="{74800296-ED5C-4452-BF6D-9073C33D50A8}">
      <dsp:nvSpPr>
        <dsp:cNvPr id="0" name=""/>
        <dsp:cNvSpPr/>
      </dsp:nvSpPr>
      <dsp:spPr>
        <a:xfrm>
          <a:off x="699" y="2780633"/>
          <a:ext cx="1949648" cy="1281906"/>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Recours pertinent et répété au numérique</a:t>
          </a:r>
        </a:p>
      </dsp:txBody>
      <dsp:txXfrm>
        <a:off x="38245" y="2818179"/>
        <a:ext cx="1874556" cy="1206814"/>
      </dsp:txXfrm>
    </dsp:sp>
    <dsp:sp modelId="{15BAC292-60EB-4E1F-A81B-C20F1D6DE3D3}">
      <dsp:nvSpPr>
        <dsp:cNvPr id="0" name=""/>
        <dsp:cNvSpPr/>
      </dsp:nvSpPr>
      <dsp:spPr>
        <a:xfrm>
          <a:off x="2032233" y="2780633"/>
          <a:ext cx="1949648" cy="1281906"/>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Recherche documentaire</a:t>
          </a:r>
        </a:p>
      </dsp:txBody>
      <dsp:txXfrm>
        <a:off x="2069779" y="2818179"/>
        <a:ext cx="1874556" cy="1206814"/>
      </dsp:txXfrm>
    </dsp:sp>
    <dsp:sp modelId="{9E050D32-1C1A-43E0-B7CF-19C76C86FADB}">
      <dsp:nvSpPr>
        <dsp:cNvPr id="0" name=""/>
        <dsp:cNvSpPr/>
      </dsp:nvSpPr>
      <dsp:spPr>
        <a:xfrm>
          <a:off x="4145652" y="1391046"/>
          <a:ext cx="1949648" cy="1281906"/>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a:t>Ancrage historique</a:t>
          </a:r>
        </a:p>
      </dsp:txBody>
      <dsp:txXfrm>
        <a:off x="4183198" y="1428592"/>
        <a:ext cx="1874556" cy="1206814"/>
      </dsp:txXfrm>
    </dsp:sp>
    <dsp:sp modelId="{3B020C2D-8369-452C-81E7-06541F27D6A1}">
      <dsp:nvSpPr>
        <dsp:cNvPr id="0" name=""/>
        <dsp:cNvSpPr/>
      </dsp:nvSpPr>
      <dsp:spPr>
        <a:xfrm>
          <a:off x="4145652" y="2780633"/>
          <a:ext cx="1949648" cy="1281906"/>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Manipulation de données chiffrées</a:t>
          </a:r>
        </a:p>
      </dsp:txBody>
      <dsp:txXfrm>
        <a:off x="4183198" y="2818179"/>
        <a:ext cx="1874556" cy="12068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fr-F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4CBDCE-DDB4-4163-A870-F3A33703278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F4CBDCE-DDB4-4163-A870-F3A337032787}" type="slidenum">
              <a:rPr lang="fr-FR" altLang="fr-FR" smtClean="0"/>
              <a:pPr>
                <a:defRPr/>
              </a:pPr>
              <a:t>5</a:t>
            </a:fld>
            <a:endParaRPr lang="fr-FR" altLang="fr-FR"/>
          </a:p>
        </p:txBody>
      </p:sp>
    </p:spTree>
    <p:extLst>
      <p:ext uri="{BB962C8B-B14F-4D97-AF65-F5344CB8AC3E}">
        <p14:creationId xmlns:p14="http://schemas.microsoft.com/office/powerpoint/2010/main" val="206557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p:spPr>
        <p:txBody>
          <a:bodyPr/>
          <a:lstStyle/>
          <a:p>
            <a:pPr defTabSz="482600"/>
            <a:r>
              <a:rPr lang="fr-FR" altLang="fr-FR" dirty="0"/>
              <a:t>Enseignements de management et de sciences de gestion et numérique étroitement liés : toute décision de gestion ne trouve en effet son sens qu’en référence à une pratique managériale bien identifiée, dans un contexte organisationnel qu’il est nécessaire de comprendre. C’est pourquoi les progressions respectives de ces enseignements doivent être articulées, dans le cadre d’une réflexion commune et intégrée.</a:t>
            </a:r>
          </a:p>
          <a:p>
            <a:pPr defTabSz="482600"/>
            <a:endParaRPr lang="fr-FR" altLang="fr-FR" dirty="0"/>
          </a:p>
          <a:p>
            <a:pPr defTabSz="482600"/>
            <a:r>
              <a:rPr lang="fr-FR" altLang="fr-FR" dirty="0"/>
              <a:t>Enseignements de management et de sciences de gestion et numérique étroitement liés : en terminale ils constitueront un seul enseignement de spécialité.</a:t>
            </a:r>
          </a:p>
          <a:p>
            <a:pPr defTabSz="482600"/>
            <a:endParaRPr lang="fr-FR" altLang="fr-FR" dirty="0"/>
          </a:p>
        </p:txBody>
      </p:sp>
      <p:sp>
        <p:nvSpPr>
          <p:cNvPr id="25604"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7155C8-0D32-487C-8DB1-E1FE505BBB3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313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p:spPr>
        <p:txBody>
          <a:bodyPr/>
          <a:lstStyle/>
          <a:p>
            <a:pPr defTabSz="482600"/>
            <a:r>
              <a:rPr lang="fr-FR" altLang="fr-FR"/>
              <a:t>Formellement l’appellation «  management des organisations » disparaît mais une approche du management à travers la variété des organisations est maintenue.</a:t>
            </a:r>
          </a:p>
          <a:p>
            <a:pPr defTabSz="482600"/>
            <a:r>
              <a:rPr lang="fr-FR" altLang="fr-FR"/>
              <a:t>Pas de prosélytisme/propagande idéologique sur les techniques de management mais une approche critique nourrie par un travail de fond sur les concepts. </a:t>
            </a:r>
          </a:p>
          <a:p>
            <a:pPr defTabSz="482600"/>
            <a:r>
              <a:rPr lang="fr-FR" altLang="fr-FR"/>
              <a:t>L’étude des organisations dans le secondaire est légitime car elle contribue à former des citoyens : nos élèves seront de futurs acteurs de ces organisations.</a:t>
            </a:r>
          </a:p>
          <a:p>
            <a:pPr defTabSz="482600"/>
            <a:endParaRPr lang="fr-FR" altLang="fr-FR"/>
          </a:p>
        </p:txBody>
      </p:sp>
      <p:sp>
        <p:nvSpPr>
          <p:cNvPr id="2765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9C6BDA-49FF-46C4-92A6-816059A486AD}"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142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p:spPr>
        <p:txBody>
          <a:bodyPr/>
          <a:lstStyle/>
          <a:p>
            <a:endParaRPr lang="fr-FR" altLang="fr-FR"/>
          </a:p>
        </p:txBody>
      </p:sp>
      <p:sp>
        <p:nvSpPr>
          <p:cNvPr id="2970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E0F33E-A4E6-4241-B226-CF9BC94E30C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2428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p:spPr>
        <p:txBody>
          <a:bodyPr/>
          <a:lstStyle/>
          <a:p>
            <a:r>
              <a:rPr lang="fr-FR" altLang="fr-FR"/>
              <a:t>L’idée d’un tronc commun introduit par la réforme de 2012 est conservée.</a:t>
            </a:r>
          </a:p>
        </p:txBody>
      </p:sp>
      <p:sp>
        <p:nvSpPr>
          <p:cNvPr id="31748"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CED42B-FC64-4789-A7C0-ADE5652EA079}"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108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p:spPr>
        <p:txBody>
          <a:bodyPr/>
          <a:lstStyle/>
          <a:p>
            <a:endParaRPr lang="fr-FR" altLang="fr-FR"/>
          </a:p>
        </p:txBody>
      </p:sp>
      <p:sp>
        <p:nvSpPr>
          <p:cNvPr id="3379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5C63A2-D317-4083-8B3C-0BD45E6129F4}"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2903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215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29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6572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082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596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p:spPr>
        <p:txBody>
          <a:bodyPr/>
          <a:lstStyle/>
          <a:p>
            <a:endParaRPr lang="fr-FR" altLang="fr-FR"/>
          </a:p>
        </p:txBody>
      </p:sp>
      <p:sp>
        <p:nvSpPr>
          <p:cNvPr id="35844"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F0E03C-D3CB-42A1-8C27-DA6A8092F26C}"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671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393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5251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199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dirty="0"/>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303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notes 2"/>
          <p:cNvSpPr>
            <a:spLocks noGrp="1"/>
          </p:cNvSpPr>
          <p:nvPr>
            <p:ph type="body" idx="1"/>
          </p:nvPr>
        </p:nvSpPr>
        <p:spPr>
          <a:noFill/>
        </p:spPr>
        <p:txBody>
          <a:bodyPr/>
          <a:lstStyle/>
          <a:p>
            <a:endParaRPr lang="fr-FR" altLang="fr-FR"/>
          </a:p>
        </p:txBody>
      </p:sp>
      <p:sp>
        <p:nvSpPr>
          <p:cNvPr id="5325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C963C8-C431-42F4-936E-1F6D3A6EE22D}"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947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notes 2"/>
          <p:cNvSpPr>
            <a:spLocks noGrp="1"/>
          </p:cNvSpPr>
          <p:nvPr>
            <p:ph type="body" idx="1"/>
          </p:nvPr>
        </p:nvSpPr>
        <p:spPr>
          <a:noFill/>
        </p:spPr>
        <p:txBody>
          <a:bodyPr/>
          <a:lstStyle/>
          <a:p>
            <a:endParaRPr lang="fr-FR" altLang="fr-FR"/>
          </a:p>
        </p:txBody>
      </p:sp>
      <p:sp>
        <p:nvSpPr>
          <p:cNvPr id="5530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7C2507-9024-4A49-B869-CE887C02320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8874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p:spPr>
        <p:txBody>
          <a:bodyPr/>
          <a:lstStyle/>
          <a:p>
            <a:endParaRPr lang="fr-FR" altLang="fr-FR"/>
          </a:p>
        </p:txBody>
      </p:sp>
      <p:sp>
        <p:nvSpPr>
          <p:cNvPr id="61444"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5D901E-A6D0-4FE2-A576-45CCE3850CF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1839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657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2914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69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p:spPr>
        <p:txBody>
          <a:bodyPr/>
          <a:lstStyle/>
          <a:p>
            <a:endParaRPr lang="fr-FR" altLang="fr-FR"/>
          </a:p>
        </p:txBody>
      </p:sp>
      <p:sp>
        <p:nvSpPr>
          <p:cNvPr id="3789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3915B7-36E6-4693-A6FF-1235C851F6DD}"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573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41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D7BDEA-8EA0-FE4F-8E67-406CE035A26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763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p:spPr>
        <p:txBody>
          <a:bodyPr/>
          <a:lstStyle/>
          <a:p>
            <a:endParaRPr lang="fr-FR" altLang="fr-FR"/>
          </a:p>
        </p:txBody>
      </p:sp>
      <p:sp>
        <p:nvSpPr>
          <p:cNvPr id="3994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1FD472-CC10-417C-BA0C-53D8E76FB970}"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939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p:spPr>
        <p:txBody>
          <a:bodyPr/>
          <a:lstStyle/>
          <a:p>
            <a:endParaRPr lang="fr-FR" altLang="fr-FR"/>
          </a:p>
        </p:txBody>
      </p:sp>
      <p:sp>
        <p:nvSpPr>
          <p:cNvPr id="41988"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BD40C0-FDC1-4E50-950C-BEBFF1222828}"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992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p:spPr>
        <p:txBody>
          <a:bodyPr/>
          <a:lstStyle/>
          <a:p>
            <a:endParaRPr lang="fr-FR" altLang="fr-FR"/>
          </a:p>
        </p:txBody>
      </p:sp>
      <p:sp>
        <p:nvSpPr>
          <p:cNvPr id="44036"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B5B210-EAD1-497C-8C11-242F43E85BA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4282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p:spPr>
        <p:txBody>
          <a:bodyPr/>
          <a:lstStyle/>
          <a:p>
            <a:endParaRPr lang="fr-FR" altLang="fr-FR"/>
          </a:p>
        </p:txBody>
      </p:sp>
      <p:sp>
        <p:nvSpPr>
          <p:cNvPr id="46084"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F26C57-AD96-48B9-8471-4728A6FF623E}"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949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p:spPr>
        <p:txBody>
          <a:bodyPr/>
          <a:lstStyle/>
          <a:p>
            <a:endParaRPr lang="fr-FR" altLang="fr-FR"/>
          </a:p>
        </p:txBody>
      </p:sp>
      <p:sp>
        <p:nvSpPr>
          <p:cNvPr id="48132"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18FA03-4113-40FC-A066-FF7256461786}"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7481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a:ln/>
        </p:spPr>
      </p:sp>
      <p:sp>
        <p:nvSpPr>
          <p:cNvPr id="50179" name="Espace réservé des commentaires 2"/>
          <p:cNvSpPr>
            <a:spLocks noGrp="1"/>
          </p:cNvSpPr>
          <p:nvPr>
            <p:ph type="body" idx="1"/>
          </p:nvPr>
        </p:nvSpPr>
        <p:spPr>
          <a:noFill/>
        </p:spPr>
        <p:txBody>
          <a:bodyPr/>
          <a:lstStyle/>
          <a:p>
            <a:endParaRPr lang="fr-FR" altLang="fr-FR"/>
          </a:p>
        </p:txBody>
      </p:sp>
      <p:sp>
        <p:nvSpPr>
          <p:cNvPr id="50180" name="Espace réservé du numéro de diapositive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A4D582-A504-468B-8145-460897103C9B}"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419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58A0E11-C924-4537-A37C-4750D965ED2A}" type="slidenum">
              <a:rPr lang="fr-FR" altLang="fr-FR"/>
              <a:pPr>
                <a:defRPr/>
              </a:pPr>
              <a:t>‹N°›</a:t>
            </a:fld>
            <a:endParaRPr lang="fr-FR" altLang="fr-FR"/>
          </a:p>
        </p:txBody>
      </p:sp>
    </p:spTree>
    <p:extLst>
      <p:ext uri="{BB962C8B-B14F-4D97-AF65-F5344CB8AC3E}">
        <p14:creationId xmlns:p14="http://schemas.microsoft.com/office/powerpoint/2010/main" val="393986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67B666F-900D-43B4-B212-81E441C2069A}" type="slidenum">
              <a:rPr lang="fr-FR" altLang="fr-FR"/>
              <a:pPr>
                <a:defRPr/>
              </a:pPr>
              <a:t>‹N°›</a:t>
            </a:fld>
            <a:endParaRPr lang="fr-FR" altLang="fr-FR"/>
          </a:p>
        </p:txBody>
      </p:sp>
    </p:spTree>
    <p:extLst>
      <p:ext uri="{BB962C8B-B14F-4D97-AF65-F5344CB8AC3E}">
        <p14:creationId xmlns:p14="http://schemas.microsoft.com/office/powerpoint/2010/main" val="295450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0CE11738-1BE3-428E-8CDE-B6C6B1D1DE29}" type="slidenum">
              <a:rPr lang="fr-FR" altLang="fr-FR"/>
              <a:pPr>
                <a:defRPr/>
              </a:pPr>
              <a:t>‹N°›</a:t>
            </a:fld>
            <a:endParaRPr lang="fr-FR" altLang="fr-FR"/>
          </a:p>
        </p:txBody>
      </p:sp>
    </p:spTree>
    <p:extLst>
      <p:ext uri="{BB962C8B-B14F-4D97-AF65-F5344CB8AC3E}">
        <p14:creationId xmlns:p14="http://schemas.microsoft.com/office/powerpoint/2010/main" val="129244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BA335EE2-CCA3-4E60-93E2-F09ADC3A0745}" type="slidenum">
              <a:rPr lang="fr-FR" altLang="fr-FR"/>
              <a:pPr>
                <a:defRPr/>
              </a:pPr>
              <a:t>‹N°›</a:t>
            </a:fld>
            <a:endParaRPr lang="fr-FR" altLang="fr-FR"/>
          </a:p>
        </p:txBody>
      </p:sp>
    </p:spTree>
    <p:extLst>
      <p:ext uri="{BB962C8B-B14F-4D97-AF65-F5344CB8AC3E}">
        <p14:creationId xmlns:p14="http://schemas.microsoft.com/office/powerpoint/2010/main" val="115592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D21CA421-9B95-4043-A6E2-ABDCC9EEC3FA}" type="slidenum">
              <a:rPr lang="fr-FR" altLang="fr-FR"/>
              <a:pPr>
                <a:defRPr/>
              </a:pPr>
              <a:t>‹N°›</a:t>
            </a:fld>
            <a:endParaRPr lang="fr-FR" altLang="fr-FR"/>
          </a:p>
        </p:txBody>
      </p:sp>
    </p:spTree>
    <p:extLst>
      <p:ext uri="{BB962C8B-B14F-4D97-AF65-F5344CB8AC3E}">
        <p14:creationId xmlns:p14="http://schemas.microsoft.com/office/powerpoint/2010/main" val="374184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A5AD636B-2C37-4AE9-9318-028FB38F453E}" type="slidenum">
              <a:rPr lang="fr-FR" altLang="fr-FR"/>
              <a:pPr>
                <a:defRPr/>
              </a:pPr>
              <a:t>‹N°›</a:t>
            </a:fld>
            <a:endParaRPr lang="fr-FR" altLang="fr-FR"/>
          </a:p>
        </p:txBody>
      </p:sp>
    </p:spTree>
    <p:extLst>
      <p:ext uri="{BB962C8B-B14F-4D97-AF65-F5344CB8AC3E}">
        <p14:creationId xmlns:p14="http://schemas.microsoft.com/office/powerpoint/2010/main" val="266651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287C1045-9E02-4434-9BE2-9443499033EE}" type="slidenum">
              <a:rPr lang="fr-FR" altLang="fr-FR"/>
              <a:pPr>
                <a:defRPr/>
              </a:pPr>
              <a:t>‹N°›</a:t>
            </a:fld>
            <a:endParaRPr lang="fr-FR" altLang="fr-FR"/>
          </a:p>
        </p:txBody>
      </p:sp>
    </p:spTree>
    <p:extLst>
      <p:ext uri="{BB962C8B-B14F-4D97-AF65-F5344CB8AC3E}">
        <p14:creationId xmlns:p14="http://schemas.microsoft.com/office/powerpoint/2010/main" val="218781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D88140D0-3F36-4FCE-8E8A-52E5A59E37A5}" type="slidenum">
              <a:rPr lang="fr-FR" altLang="fr-FR"/>
              <a:pPr>
                <a:defRPr/>
              </a:pPr>
              <a:t>‹N°›</a:t>
            </a:fld>
            <a:endParaRPr lang="fr-FR" altLang="fr-FR"/>
          </a:p>
        </p:txBody>
      </p:sp>
    </p:spTree>
    <p:extLst>
      <p:ext uri="{BB962C8B-B14F-4D97-AF65-F5344CB8AC3E}">
        <p14:creationId xmlns:p14="http://schemas.microsoft.com/office/powerpoint/2010/main" val="341380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FC83F3EE-F04C-4521-80FF-23B66E86D195}" type="slidenum">
              <a:rPr lang="fr-FR" altLang="fr-FR"/>
              <a:pPr>
                <a:defRPr/>
              </a:pPr>
              <a:t>‹N°›</a:t>
            </a:fld>
            <a:endParaRPr lang="fr-FR" altLang="fr-FR"/>
          </a:p>
        </p:txBody>
      </p:sp>
    </p:spTree>
    <p:extLst>
      <p:ext uri="{BB962C8B-B14F-4D97-AF65-F5344CB8AC3E}">
        <p14:creationId xmlns:p14="http://schemas.microsoft.com/office/powerpoint/2010/main" val="312053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C81DA804-DE85-4C09-834D-78374162B226}" type="slidenum">
              <a:rPr lang="fr-FR" altLang="fr-FR"/>
              <a:pPr>
                <a:defRPr/>
              </a:pPr>
              <a:t>‹N°›</a:t>
            </a:fld>
            <a:endParaRPr lang="fr-FR" altLang="fr-FR"/>
          </a:p>
        </p:txBody>
      </p:sp>
    </p:spTree>
    <p:extLst>
      <p:ext uri="{BB962C8B-B14F-4D97-AF65-F5344CB8AC3E}">
        <p14:creationId xmlns:p14="http://schemas.microsoft.com/office/powerpoint/2010/main" val="202003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9F444F95-7FA7-46AE-98E4-1E8A27A83624}" type="slidenum">
              <a:rPr lang="fr-FR" altLang="fr-FR"/>
              <a:pPr>
                <a:defRPr/>
              </a:pPr>
              <a:t>‹N°›</a:t>
            </a:fld>
            <a:endParaRPr lang="fr-FR" altLang="fr-FR"/>
          </a:p>
        </p:txBody>
      </p:sp>
    </p:spTree>
    <p:extLst>
      <p:ext uri="{BB962C8B-B14F-4D97-AF65-F5344CB8AC3E}">
        <p14:creationId xmlns:p14="http://schemas.microsoft.com/office/powerpoint/2010/main" val="152937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F2C735E2-8638-4852-90AA-AD2058B6525A}" type="slidenum">
              <a:rPr lang="fr-FR" altLang="fr-FR"/>
              <a:pPr>
                <a:defRPr/>
              </a:pPr>
              <a:t>‹N°›</a:t>
            </a:fld>
            <a:endParaRPr lang="fr-FR" altLang="fr-FR"/>
          </a:p>
        </p:txBody>
      </p:sp>
    </p:spTree>
    <p:extLst>
      <p:ext uri="{BB962C8B-B14F-4D97-AF65-F5344CB8AC3E}">
        <p14:creationId xmlns:p14="http://schemas.microsoft.com/office/powerpoint/2010/main" val="4084797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599EFE69-10DA-4544-A36B-A5406E286F59}" type="slidenum">
              <a:rPr lang="fr-FR" altLang="fr-FR"/>
              <a:pPr>
                <a:defRPr/>
              </a:pPr>
              <a:t>‹N°›</a:t>
            </a:fld>
            <a:endParaRPr lang="fr-FR" altLang="fr-FR"/>
          </a:p>
        </p:txBody>
      </p:sp>
    </p:spTree>
    <p:extLst>
      <p:ext uri="{BB962C8B-B14F-4D97-AF65-F5344CB8AC3E}">
        <p14:creationId xmlns:p14="http://schemas.microsoft.com/office/powerpoint/2010/main" val="399527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A95C3878-182C-407A-BAE3-68E72BEBF31A}" type="slidenum">
              <a:rPr lang="fr-FR" altLang="fr-FR"/>
              <a:pPr>
                <a:defRPr/>
              </a:pPr>
              <a:t>‹N°›</a:t>
            </a:fld>
            <a:endParaRPr lang="fr-FR" altLang="fr-FR"/>
          </a:p>
        </p:txBody>
      </p:sp>
    </p:spTree>
    <p:extLst>
      <p:ext uri="{BB962C8B-B14F-4D97-AF65-F5344CB8AC3E}">
        <p14:creationId xmlns:p14="http://schemas.microsoft.com/office/powerpoint/2010/main" val="321325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id="{5FEF71D1-56AA-6041-8220-C5313E8B3EE3}"/>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31B37D4F-F785-7049-A720-C68B236E5E1A}"/>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D52DA080-DC44-A045-A1BD-B281303B5B07}"/>
              </a:ext>
            </a:extLst>
          </p:cNvPr>
          <p:cNvSpPr>
            <a:spLocks noGrp="1" noChangeArrowheads="1"/>
          </p:cNvSpPr>
          <p:nvPr>
            <p:ph type="sldNum" sz="quarter" idx="12"/>
          </p:nvPr>
        </p:nvSpPr>
        <p:spPr>
          <a:ln/>
        </p:spPr>
        <p:txBody>
          <a:bodyPr/>
          <a:lstStyle>
            <a:lvl1pPr>
              <a:defRPr/>
            </a:lvl1pPr>
          </a:lstStyle>
          <a:p>
            <a:pPr>
              <a:defRPr/>
            </a:pPr>
            <a:fld id="{C7E24FC9-654D-47C4-8153-A73DF5240D0F}" type="slidenum">
              <a:rPr lang="fr-FR" altLang="fr-FR"/>
              <a:pPr>
                <a:defRPr/>
              </a:pPr>
              <a:t>‹N°›</a:t>
            </a:fld>
            <a:endParaRPr lang="fr-FR" altLang="fr-FR"/>
          </a:p>
        </p:txBody>
      </p:sp>
    </p:spTree>
    <p:extLst>
      <p:ext uri="{BB962C8B-B14F-4D97-AF65-F5344CB8AC3E}">
        <p14:creationId xmlns:p14="http://schemas.microsoft.com/office/powerpoint/2010/main" val="4010704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p:spPr>
        <p:txBody>
          <a:bodyPr anchor="t">
            <a:normAutofit/>
          </a:bodyPr>
          <a:lstStyle>
            <a:lvl1pPr>
              <a:defRPr sz="1500" baseline="0"/>
            </a:lvl1pPr>
          </a:lstStyle>
          <a:p>
            <a:r>
              <a:rPr lang="fr-FR"/>
              <a:t>Modifiez le style du titre</a:t>
            </a:r>
            <a:endParaRPr lang="fr-FR" dirty="0"/>
          </a:p>
        </p:txBody>
      </p:sp>
      <p:sp>
        <p:nvSpPr>
          <p:cNvPr id="3" name="Espace réservé du numéro de diapositive 4"/>
          <p:cNvSpPr>
            <a:spLocks noGrp="1"/>
          </p:cNvSpPr>
          <p:nvPr>
            <p:ph type="sldNum" sz="quarter" idx="10"/>
          </p:nvPr>
        </p:nvSpPr>
        <p:spPr/>
        <p:txBody>
          <a:bodyPr/>
          <a:lstStyle>
            <a:lvl1pPr>
              <a:defRPr/>
            </a:lvl1pPr>
          </a:lstStyle>
          <a:p>
            <a:pPr>
              <a:defRPr/>
            </a:pPr>
            <a:fld id="{2263580C-3B24-4606-B376-672FDF3DB791}" type="slidenum">
              <a:rPr lang="fr-FR"/>
              <a:pPr>
                <a:defRPr/>
              </a:pPr>
              <a:t>‹N°›</a:t>
            </a:fld>
            <a:endParaRPr lang="fr-FR" dirty="0"/>
          </a:p>
        </p:txBody>
      </p:sp>
    </p:spTree>
    <p:extLst>
      <p:ext uri="{BB962C8B-B14F-4D97-AF65-F5344CB8AC3E}">
        <p14:creationId xmlns:p14="http://schemas.microsoft.com/office/powerpoint/2010/main" val="3077387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4"/>
          <p:cNvSpPr>
            <a:spLocks noGrp="1"/>
          </p:cNvSpPr>
          <p:nvPr>
            <p:ph type="sldNum" sz="quarter" idx="14"/>
          </p:nvPr>
        </p:nvSpPr>
        <p:spPr/>
        <p:txBody>
          <a:bodyPr/>
          <a:lstStyle>
            <a:lvl1pPr>
              <a:defRPr/>
            </a:lvl1pPr>
          </a:lstStyle>
          <a:p>
            <a:fld id="{18AFE3A4-7978-44A2-B33B-7079857253DA}" type="slidenum">
              <a:rPr lang="fr-FR" altLang="fr-FR"/>
              <a:pPr/>
              <a:t>‹N°›</a:t>
            </a:fld>
            <a:endParaRPr lang="fr-FR" altLang="fr-FR"/>
          </a:p>
        </p:txBody>
      </p:sp>
    </p:spTree>
    <p:extLst>
      <p:ext uri="{BB962C8B-B14F-4D97-AF65-F5344CB8AC3E}">
        <p14:creationId xmlns:p14="http://schemas.microsoft.com/office/powerpoint/2010/main" val="2538633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Page de contenu avec infographie">
    <p:bg>
      <p:bgPr>
        <a:solidFill>
          <a:srgbClr val="95BCE5"/>
        </a:solidFill>
        <a:effectLst/>
      </p:bgPr>
    </p:bg>
    <p:spTree>
      <p:nvGrpSpPr>
        <p:cNvPr id="1" name=""/>
        <p:cNvGrpSpPr/>
        <p:nvPr/>
      </p:nvGrpSpPr>
      <p:grpSpPr>
        <a:xfrm>
          <a:off x="0" y="0"/>
          <a:ext cx="0" cy="0"/>
          <a:chOff x="0" y="0"/>
          <a:chExt cx="0" cy="0"/>
        </a:xfrm>
      </p:grpSpPr>
      <p:pic>
        <p:nvPicPr>
          <p:cNvPr id="4" name="Imag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numéro de diapositive 5"/>
          <p:cNvSpPr>
            <a:spLocks noGrp="1"/>
          </p:cNvSpPr>
          <p:nvPr>
            <p:ph type="sldNum" sz="quarter" idx="10"/>
          </p:nvPr>
        </p:nvSpPr>
        <p:spPr/>
        <p:txBody>
          <a:bodyPr/>
          <a:lstStyle>
            <a:lvl1pPr>
              <a:defRPr/>
            </a:lvl1pPr>
          </a:lstStyle>
          <a:p>
            <a:fld id="{30B48424-5D87-49E7-B56F-61D50F7C1A4F}" type="slidenum">
              <a:rPr lang="fr-FR" altLang="fr-FR"/>
              <a:pPr/>
              <a:t>‹N°›</a:t>
            </a:fld>
            <a:endParaRPr lang="fr-FR" altLang="fr-FR"/>
          </a:p>
        </p:txBody>
      </p:sp>
    </p:spTree>
    <p:extLst>
      <p:ext uri="{BB962C8B-B14F-4D97-AF65-F5344CB8AC3E}">
        <p14:creationId xmlns:p14="http://schemas.microsoft.com/office/powerpoint/2010/main" val="123563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fld id="{EC3F8B2B-9EAE-4D4A-BC57-1985F8EBE9FA}" type="slidenum">
              <a:rPr lang="fr-FR" altLang="fr-FR"/>
              <a:pPr/>
              <a:t>‹N°›</a:t>
            </a:fld>
            <a:endParaRPr lang="fr-FR" altLang="fr-FR"/>
          </a:p>
        </p:txBody>
      </p:sp>
    </p:spTree>
    <p:extLst>
      <p:ext uri="{BB962C8B-B14F-4D97-AF65-F5344CB8AC3E}">
        <p14:creationId xmlns:p14="http://schemas.microsoft.com/office/powerpoint/2010/main" val="1034346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fld id="{3DCDF724-CF79-4266-BD8A-A3DB2096F9B5}" type="slidenum">
              <a:rPr lang="fr-FR" altLang="fr-FR"/>
              <a:pPr/>
              <a:t>‹N°›</a:t>
            </a:fld>
            <a:endParaRPr lang="fr-FR" altLang="fr-FR"/>
          </a:p>
        </p:txBody>
      </p:sp>
    </p:spTree>
    <p:extLst>
      <p:ext uri="{BB962C8B-B14F-4D97-AF65-F5344CB8AC3E}">
        <p14:creationId xmlns:p14="http://schemas.microsoft.com/office/powerpoint/2010/main" val="423709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a:spLocks noChangeArrowheads="1"/>
          </p:cNvSpPr>
          <p:nvPr userDrawn="1"/>
        </p:nvSpPr>
        <p:spPr bwMode="auto">
          <a:xfrm>
            <a:off x="2362200" y="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LE NOUVEAU LYCEE</a:t>
            </a:r>
          </a:p>
          <a:p>
            <a:pPr>
              <a:defRPr/>
            </a:pPr>
            <a:endParaRPr lang="fr-FR" altLang="fr-FR" dirty="0">
              <a:latin typeface="Arial Black" pitchFamily="34" charset="0"/>
            </a:endParaRPr>
          </a:p>
        </p:txBody>
      </p:sp>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5D5DED54-56E0-4225-8A22-5943122DDE59}" type="slidenum">
              <a:rPr lang="fr-FR" altLang="fr-FR"/>
              <a:pPr/>
              <a:t>‹N°›</a:t>
            </a:fld>
            <a:endParaRPr lang="fr-FR" altLang="fr-FR"/>
          </a:p>
        </p:txBody>
      </p:sp>
    </p:spTree>
    <p:extLst>
      <p:ext uri="{BB962C8B-B14F-4D97-AF65-F5344CB8AC3E}">
        <p14:creationId xmlns:p14="http://schemas.microsoft.com/office/powerpoint/2010/main" val="121569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userDrawn="1"/>
        </p:nvSpPr>
        <p:spPr bwMode="auto">
          <a:xfrm>
            <a:off x="2362200" y="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LE NOUVEAU LYCEE</a:t>
            </a:r>
          </a:p>
          <a:p>
            <a:pPr>
              <a:defRPr/>
            </a:pPr>
            <a:endParaRPr lang="fr-FR" altLang="fr-FR" dirty="0">
              <a:latin typeface="Arial Black" pitchFamily="34" charset="0"/>
            </a:endParaRPr>
          </a:p>
        </p:txBody>
      </p:sp>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fld id="{94D2414F-99D3-41DB-B018-FA346BA2DBE3}" type="slidenum">
              <a:rPr lang="fr-FR" altLang="fr-FR"/>
              <a:pPr/>
              <a:t>‹N°›</a:t>
            </a:fld>
            <a:endParaRPr lang="fr-FR" altLang="fr-FR"/>
          </a:p>
        </p:txBody>
      </p:sp>
    </p:spTree>
    <p:extLst>
      <p:ext uri="{BB962C8B-B14F-4D97-AF65-F5344CB8AC3E}">
        <p14:creationId xmlns:p14="http://schemas.microsoft.com/office/powerpoint/2010/main" val="110789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38541A9-BC5C-4655-ADC5-E28278A8FCAE}" type="slidenum">
              <a:rPr lang="fr-FR" altLang="fr-FR"/>
              <a:pPr>
                <a:defRPr/>
              </a:pPr>
              <a:t>‹N°›</a:t>
            </a:fld>
            <a:endParaRPr lang="fr-FR" altLang="fr-FR"/>
          </a:p>
        </p:txBody>
      </p:sp>
    </p:spTree>
    <p:extLst>
      <p:ext uri="{BB962C8B-B14F-4D97-AF65-F5344CB8AC3E}">
        <p14:creationId xmlns:p14="http://schemas.microsoft.com/office/powerpoint/2010/main" val="2522688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fontAlgn="auto">
              <a:spcBef>
                <a:spcPts val="0"/>
              </a:spcBef>
              <a:spcAft>
                <a:spcPts val="0"/>
              </a:spcAft>
              <a:defRPr/>
            </a:pPr>
            <a:r>
              <a:rPr lang="fr-FR" cap="all" dirty="0">
                <a:solidFill>
                  <a:prstClr val="white"/>
                </a:solidFill>
                <a:latin typeface="Arial Black" panose="020B0A04020102020204" pitchFamily="34" charset="0"/>
                <a:cs typeface="+mn-cs"/>
              </a:rPr>
              <a:t>LA SECONDE GENERALE ET TECHNOLOGIQUE</a:t>
            </a: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4"/>
          <p:cNvSpPr>
            <a:spLocks noGrp="1"/>
          </p:cNvSpPr>
          <p:nvPr>
            <p:ph type="sldNum" sz="quarter" idx="14"/>
          </p:nvPr>
        </p:nvSpPr>
        <p:spPr/>
        <p:txBody>
          <a:bodyPr/>
          <a:lstStyle>
            <a:lvl1pPr>
              <a:defRPr/>
            </a:lvl1pPr>
          </a:lstStyle>
          <a:p>
            <a:fld id="{A5D15420-E7FC-4371-BC56-C577118A13C0}" type="slidenum">
              <a:rPr lang="fr-FR" altLang="fr-FR"/>
              <a:pPr/>
              <a:t>‹N°›</a:t>
            </a:fld>
            <a:endParaRPr lang="fr-FR" altLang="fr-FR"/>
          </a:p>
        </p:txBody>
      </p:sp>
    </p:spTree>
    <p:extLst>
      <p:ext uri="{BB962C8B-B14F-4D97-AF65-F5344CB8AC3E}">
        <p14:creationId xmlns:p14="http://schemas.microsoft.com/office/powerpoint/2010/main" val="3822339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fontAlgn="auto">
              <a:spcBef>
                <a:spcPts val="0"/>
              </a:spcBef>
              <a:spcAft>
                <a:spcPts val="0"/>
              </a:spcAft>
              <a:defRPr/>
            </a:pPr>
            <a:r>
              <a:rPr lang="fr-FR" cap="all" dirty="0">
                <a:solidFill>
                  <a:prstClr val="white"/>
                </a:solidFill>
                <a:latin typeface="Arial Black" panose="020B0A04020102020204" pitchFamily="34" charset="0"/>
                <a:cs typeface="+mn-cs"/>
              </a:rPr>
              <a:t>LA SECONDE GENERALE ET TECHNOLOGIQUE</a:t>
            </a: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fld id="{A68C9CE2-855A-4AD4-9A24-BF6A7B55E959}" type="slidenum">
              <a:rPr lang="fr-FR" altLang="fr-FR"/>
              <a:pPr/>
              <a:t>‹N°›</a:t>
            </a:fld>
            <a:endParaRPr lang="fr-FR" altLang="fr-FR"/>
          </a:p>
        </p:txBody>
      </p:sp>
    </p:spTree>
    <p:extLst>
      <p:ext uri="{BB962C8B-B14F-4D97-AF65-F5344CB8AC3E}">
        <p14:creationId xmlns:p14="http://schemas.microsoft.com/office/powerpoint/2010/main" val="9363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sz="1600"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userDrawn="1"/>
        </p:nvSpPr>
        <p:spPr>
          <a:xfrm>
            <a:off x="0" y="0"/>
            <a:ext cx="9144000" cy="369888"/>
          </a:xfrm>
          <a:prstGeom prst="rect">
            <a:avLst/>
          </a:prstGeom>
          <a:solidFill>
            <a:srgbClr val="95BCE5">
              <a:alpha val="0"/>
            </a:srgbClr>
          </a:solidFill>
        </p:spPr>
        <p:txBody>
          <a:bodyPr>
            <a:spAutoFit/>
          </a:bodyPr>
          <a:lstStyle/>
          <a:p>
            <a:pPr algn="r" fontAlgn="auto">
              <a:spcBef>
                <a:spcPts val="0"/>
              </a:spcBef>
              <a:spcAft>
                <a:spcPts val="0"/>
              </a:spcAft>
              <a:defRPr/>
            </a:pPr>
            <a:r>
              <a:rPr lang="fr-FR" cap="all" dirty="0">
                <a:solidFill>
                  <a:prstClr val="white"/>
                </a:solidFill>
                <a:latin typeface="Arial Black" panose="020B0A04020102020204" pitchFamily="34" charset="0"/>
                <a:cs typeface="+mn-cs"/>
              </a:rPr>
              <a:t>LA VOIE GENERALE</a:t>
            </a:r>
          </a:p>
        </p:txBody>
      </p:sp>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803CA463-7A95-443F-876A-2E6C91AE20C3}" type="slidenum">
              <a:rPr lang="fr-FR" altLang="fr-FR"/>
              <a:pPr/>
              <a:t>‹N°›</a:t>
            </a:fld>
            <a:endParaRPr lang="fr-FR" altLang="fr-FR"/>
          </a:p>
        </p:txBody>
      </p:sp>
    </p:spTree>
    <p:extLst>
      <p:ext uri="{BB962C8B-B14F-4D97-AF65-F5344CB8AC3E}">
        <p14:creationId xmlns:p14="http://schemas.microsoft.com/office/powerpoint/2010/main" val="307538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alpha val="0"/>
            </a:srgbClr>
          </a:solidFill>
        </p:spPr>
        <p:txBody>
          <a:bodyPr>
            <a:spAutoFit/>
          </a:bodyPr>
          <a:lstStyle/>
          <a:p>
            <a:pPr algn="r" fontAlgn="auto">
              <a:spcBef>
                <a:spcPts val="0"/>
              </a:spcBef>
              <a:spcAft>
                <a:spcPts val="0"/>
              </a:spcAft>
              <a:defRPr/>
            </a:pPr>
            <a:r>
              <a:rPr lang="fr-FR" cap="all" dirty="0">
                <a:solidFill>
                  <a:prstClr val="white"/>
                </a:solidFill>
                <a:latin typeface="Arial Black" panose="020B0A04020102020204" pitchFamily="34" charset="0"/>
                <a:cs typeface="+mn-cs"/>
              </a:rPr>
              <a:t>LA VOIE GENERALE</a:t>
            </a: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0"/>
          </p:nvPr>
        </p:nvSpPr>
        <p:spPr/>
        <p:txBody>
          <a:bodyPr/>
          <a:lstStyle>
            <a:lvl1pPr>
              <a:defRPr/>
            </a:lvl1pPr>
          </a:lstStyle>
          <a:p>
            <a:fld id="{02B7A58A-4B77-45E7-8E41-A7E32D7A0D47}" type="slidenum">
              <a:rPr lang="fr-FR" altLang="fr-FR"/>
              <a:pPr/>
              <a:t>‹N°›</a:t>
            </a:fld>
            <a:endParaRPr lang="fr-FR" altLang="fr-FR"/>
          </a:p>
        </p:txBody>
      </p:sp>
    </p:spTree>
    <p:extLst>
      <p:ext uri="{BB962C8B-B14F-4D97-AF65-F5344CB8AC3E}">
        <p14:creationId xmlns:p14="http://schemas.microsoft.com/office/powerpoint/2010/main" val="324270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5586413" y="0"/>
            <a:ext cx="355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LA VOIE TECHNOLOGIQUE</a:t>
            </a:r>
          </a:p>
        </p:txBody>
      </p:sp>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7A343CE8-EAA3-4458-98BF-1EC8071AC35A}" type="slidenum">
              <a:rPr lang="fr-FR" altLang="fr-FR"/>
              <a:pPr/>
              <a:t>‹N°›</a:t>
            </a:fld>
            <a:endParaRPr lang="fr-FR" altLang="fr-FR"/>
          </a:p>
        </p:txBody>
      </p:sp>
    </p:spTree>
    <p:extLst>
      <p:ext uri="{BB962C8B-B14F-4D97-AF65-F5344CB8AC3E}">
        <p14:creationId xmlns:p14="http://schemas.microsoft.com/office/powerpoint/2010/main" val="1579259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5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5586413" y="0"/>
            <a:ext cx="3557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LA VOIE TECHNOLOGIQUE</a:t>
            </a:r>
          </a:p>
        </p:txBody>
      </p:sp>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fld id="{1EF591E3-ABAF-4191-BB1A-9FC7A6CB0FE0}" type="slidenum">
              <a:rPr lang="fr-FR" altLang="fr-FR"/>
              <a:pPr/>
              <a:t>‹N°›</a:t>
            </a:fld>
            <a:endParaRPr lang="fr-FR" altLang="fr-FR"/>
          </a:p>
        </p:txBody>
      </p:sp>
    </p:spTree>
    <p:extLst>
      <p:ext uri="{BB962C8B-B14F-4D97-AF65-F5344CB8AC3E}">
        <p14:creationId xmlns:p14="http://schemas.microsoft.com/office/powerpoint/2010/main" val="1283659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page de contenu text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594100" y="-36513"/>
            <a:ext cx="554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LES EPREUVES DU BACCALAUREAT</a:t>
            </a:r>
          </a:p>
        </p:txBody>
      </p:sp>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AC244C98-D97F-4C28-9E64-59682F80062D}" type="slidenum">
              <a:rPr lang="fr-FR" altLang="fr-FR"/>
              <a:pPr/>
              <a:t>‹N°›</a:t>
            </a:fld>
            <a:endParaRPr lang="fr-FR" altLang="fr-FR"/>
          </a:p>
        </p:txBody>
      </p:sp>
    </p:spTree>
    <p:extLst>
      <p:ext uri="{BB962C8B-B14F-4D97-AF65-F5344CB8AC3E}">
        <p14:creationId xmlns:p14="http://schemas.microsoft.com/office/powerpoint/2010/main" val="1307588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6_Page de contenu avec infographie">
    <p:bg>
      <p:bgPr>
        <a:solidFill>
          <a:srgbClr val="95BCE5"/>
        </a:solidFill>
        <a:effectLst/>
      </p:bgPr>
    </p:bg>
    <p:spTree>
      <p:nvGrpSpPr>
        <p:cNvPr id="1" name=""/>
        <p:cNvGrpSpPr/>
        <p:nvPr/>
      </p:nvGrpSpPr>
      <p:grpSpPr>
        <a:xfrm>
          <a:off x="0" y="0"/>
          <a:ext cx="0" cy="0"/>
          <a:chOff x="0" y="0"/>
          <a:chExt cx="0" cy="0"/>
        </a:xfrm>
      </p:grpSpPr>
      <p:sp>
        <p:nvSpPr>
          <p:cNvPr id="4" name="ZoneTexte 3"/>
          <p:cNvSpPr txBox="1"/>
          <p:nvPr userDrawn="1"/>
        </p:nvSpPr>
        <p:spPr>
          <a:xfrm>
            <a:off x="0" y="0"/>
            <a:ext cx="9144000" cy="3698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3771900" y="-36513"/>
            <a:ext cx="5372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LES EPREUVES DU BACCALAUREAT</a:t>
            </a:r>
          </a:p>
        </p:txBody>
      </p:sp>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chemeClr val="bg1"/>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1"/>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1"/>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1"/>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1"/>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5"/>
          <p:cNvSpPr>
            <a:spLocks noGrp="1"/>
          </p:cNvSpPr>
          <p:nvPr>
            <p:ph type="sldNum" sz="quarter" idx="10"/>
          </p:nvPr>
        </p:nvSpPr>
        <p:spPr/>
        <p:txBody>
          <a:bodyPr/>
          <a:lstStyle>
            <a:lvl1pPr>
              <a:defRPr/>
            </a:lvl1pPr>
          </a:lstStyle>
          <a:p>
            <a:fld id="{18B5F24B-B0B2-4832-BAF3-036C0376C7A0}" type="slidenum">
              <a:rPr lang="fr-FR" altLang="fr-FR"/>
              <a:pPr/>
              <a:t>‹N°›</a:t>
            </a:fld>
            <a:endParaRPr lang="fr-FR" altLang="fr-FR"/>
          </a:p>
        </p:txBody>
      </p:sp>
    </p:spTree>
    <p:extLst>
      <p:ext uri="{BB962C8B-B14F-4D97-AF65-F5344CB8AC3E}">
        <p14:creationId xmlns:p14="http://schemas.microsoft.com/office/powerpoint/2010/main" val="3967648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page de contenu texte_orientation seconde">
    <p:spTree>
      <p:nvGrpSpPr>
        <p:cNvPr id="1" name=""/>
        <p:cNvGrpSpPr/>
        <p:nvPr/>
      </p:nvGrpSpPr>
      <p:grpSpPr>
        <a:xfrm>
          <a:off x="0" y="0"/>
          <a:ext cx="0" cy="0"/>
          <a:chOff x="0" y="0"/>
          <a:chExt cx="0" cy="0"/>
        </a:xfrm>
      </p:grpSpPr>
      <p:sp>
        <p:nvSpPr>
          <p:cNvPr id="4" name="ZoneTexte 3"/>
          <p:cNvSpPr txBox="1"/>
          <p:nvPr userDrawn="1"/>
        </p:nvSpPr>
        <p:spPr>
          <a:xfrm>
            <a:off x="0" y="0"/>
            <a:ext cx="9144000" cy="573088"/>
          </a:xfrm>
          <a:prstGeom prst="rect">
            <a:avLst/>
          </a:prstGeom>
          <a:solidFill>
            <a:srgbClr val="95BCE5"/>
          </a:solidFill>
        </p:spPr>
        <p:txBody>
          <a:bodyPr>
            <a:spAutoFit/>
          </a:bodyPr>
          <a:lstStyle/>
          <a:p>
            <a:pPr algn="r" fontAlgn="auto">
              <a:spcBef>
                <a:spcPts val="0"/>
              </a:spcBef>
              <a:spcAft>
                <a:spcPts val="0"/>
              </a:spcAft>
              <a:defRPr/>
            </a:pPr>
            <a:endParaRPr lang="fr-FR" cap="all" dirty="0">
              <a:solidFill>
                <a:prstClr val="white"/>
              </a:solidFill>
              <a:latin typeface="Arial Black" panose="020B0A04020102020204" pitchFamily="34" charset="0"/>
              <a:cs typeface="+mn-cs"/>
            </a:endParaRP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302000" y="-36513"/>
            <a:ext cx="584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L’ORIENTATION EN CLASSE DE SECONDE</a:t>
            </a:r>
          </a:p>
        </p:txBody>
      </p:sp>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4"/>
          <p:cNvSpPr>
            <a:spLocks noGrp="1"/>
          </p:cNvSpPr>
          <p:nvPr>
            <p:ph type="sldNum" sz="quarter" idx="14"/>
          </p:nvPr>
        </p:nvSpPr>
        <p:spPr/>
        <p:txBody>
          <a:bodyPr/>
          <a:lstStyle>
            <a:lvl1pPr>
              <a:defRPr/>
            </a:lvl1pPr>
          </a:lstStyle>
          <a:p>
            <a:fld id="{A5ACDDB2-DA5A-4026-9927-24622D532718}" type="slidenum">
              <a:rPr lang="fr-FR" altLang="fr-FR"/>
              <a:pPr/>
              <a:t>‹N°›</a:t>
            </a:fld>
            <a:endParaRPr lang="fr-FR" altLang="fr-FR"/>
          </a:p>
        </p:txBody>
      </p:sp>
    </p:spTree>
    <p:extLst>
      <p:ext uri="{BB962C8B-B14F-4D97-AF65-F5344CB8AC3E}">
        <p14:creationId xmlns:p14="http://schemas.microsoft.com/office/powerpoint/2010/main" val="1066551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ge sommaire">
    <p:bg>
      <p:bgPr>
        <a:solidFill>
          <a:srgbClr val="95BCE5"/>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302000" y="-36513"/>
            <a:ext cx="584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defRPr/>
            </a:pPr>
            <a:r>
              <a:rPr lang="fr-FR" altLang="fr-FR" dirty="0">
                <a:solidFill>
                  <a:schemeClr val="bg1"/>
                </a:solidFill>
                <a:latin typeface="Arial Black" pitchFamily="34" charset="0"/>
              </a:rPr>
              <a:t>L’ORIENTATION EN CLASSE DE SECONDE</a:t>
            </a:r>
          </a:p>
        </p:txBody>
      </p:sp>
      <p:pic>
        <p:nvPicPr>
          <p:cNvPr id="5" name="Imag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2338" y="123825"/>
            <a:ext cx="9398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dirty="0"/>
              <a:t>Cliquez et modifiez le titre</a:t>
            </a:r>
          </a:p>
        </p:txBody>
      </p:sp>
      <p:sp>
        <p:nvSpPr>
          <p:cNvPr id="7" name="Espace réservé du texte 6"/>
          <p:cNvSpPr>
            <a:spLocks noGrp="1"/>
          </p:cNvSpPr>
          <p:nvPr>
            <p:ph type="body" sz="quarter" idx="13"/>
          </p:nvPr>
        </p:nvSpPr>
        <p:spPr>
          <a:xfrm>
            <a:off x="804863" y="1469378"/>
            <a:ext cx="7881937" cy="4397375"/>
          </a:xfrm>
        </p:spPr>
        <p:txBody>
          <a:bodyPr/>
          <a:lstStyle>
            <a:lvl1pPr>
              <a:buClr>
                <a:srgbClr val="EE7444"/>
              </a:buClr>
              <a:defRPr>
                <a:solidFill>
                  <a:srgbClr val="000000"/>
                </a:solidFill>
              </a:defRPr>
            </a:lvl1pPr>
          </a:lstStyle>
          <a:p>
            <a:pPr lvl="0"/>
            <a:r>
              <a:rPr lang="fr-FR"/>
              <a:t>Modifiez les styles du texte du masque</a:t>
            </a:r>
          </a:p>
        </p:txBody>
      </p:sp>
      <p:sp>
        <p:nvSpPr>
          <p:cNvPr id="6" name="Espace réservé du numéro de diapositive 5"/>
          <p:cNvSpPr>
            <a:spLocks noGrp="1"/>
          </p:cNvSpPr>
          <p:nvPr>
            <p:ph type="sldNum" sz="quarter" idx="14"/>
          </p:nvPr>
        </p:nvSpPr>
        <p:spPr/>
        <p:txBody>
          <a:bodyPr/>
          <a:lstStyle>
            <a:lvl1pPr>
              <a:defRPr/>
            </a:lvl1pPr>
          </a:lstStyle>
          <a:p>
            <a:fld id="{63D6715C-41D5-4A64-AE23-CF724DA45863}" type="slidenum">
              <a:rPr lang="fr-FR" altLang="fr-FR"/>
              <a:pPr/>
              <a:t>‹N°›</a:t>
            </a:fld>
            <a:endParaRPr lang="fr-FR" altLang="fr-FR"/>
          </a:p>
        </p:txBody>
      </p:sp>
    </p:spTree>
    <p:extLst>
      <p:ext uri="{BB962C8B-B14F-4D97-AF65-F5344CB8AC3E}">
        <p14:creationId xmlns:p14="http://schemas.microsoft.com/office/powerpoint/2010/main" val="36790160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2405B8CD-6953-4508-99D1-8BD8983B4DFB}" type="slidenum">
              <a:rPr lang="fr-FR" altLang="fr-FR"/>
              <a:pPr>
                <a:defRPr/>
              </a:pPr>
              <a:t>‹N°›</a:t>
            </a:fld>
            <a:endParaRPr lang="fr-FR" altLang="fr-FR"/>
          </a:p>
        </p:txBody>
      </p:sp>
    </p:spTree>
    <p:extLst>
      <p:ext uri="{BB962C8B-B14F-4D97-AF65-F5344CB8AC3E}">
        <p14:creationId xmlns:p14="http://schemas.microsoft.com/office/powerpoint/2010/main" val="434573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u numéro de diapositive 5"/>
          <p:cNvSpPr>
            <a:spLocks noGrp="1"/>
          </p:cNvSpPr>
          <p:nvPr>
            <p:ph type="sldNum" sz="quarter" idx="10"/>
          </p:nvPr>
        </p:nvSpPr>
        <p:spPr/>
        <p:txBody>
          <a:bodyPr/>
          <a:lstStyle>
            <a:lvl1pPr>
              <a:defRPr/>
            </a:lvl1pPr>
          </a:lstStyle>
          <a:p>
            <a:fld id="{AD8A5A0B-59CE-43F7-93DC-D61CF868E715}" type="slidenum">
              <a:rPr lang="fr-FR" altLang="fr-FR"/>
              <a:pPr/>
              <a:t>‹N°›</a:t>
            </a:fld>
            <a:endParaRPr lang="fr-FR" altLang="fr-FR"/>
          </a:p>
        </p:txBody>
      </p:sp>
    </p:spTree>
    <p:extLst>
      <p:ext uri="{BB962C8B-B14F-4D97-AF65-F5344CB8AC3E}">
        <p14:creationId xmlns:p14="http://schemas.microsoft.com/office/powerpoint/2010/main" val="4244845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4"/>
          <p:cNvSpPr>
            <a:spLocks noGrp="1"/>
          </p:cNvSpPr>
          <p:nvPr>
            <p:ph type="sldNum" sz="quarter" idx="15"/>
          </p:nvPr>
        </p:nvSpPr>
        <p:spPr>
          <a:xfrm>
            <a:off x="8250238" y="6391275"/>
            <a:ext cx="350837" cy="365125"/>
          </a:xfrm>
        </p:spPr>
        <p:txBody>
          <a:bodyPr/>
          <a:lstStyle>
            <a:lvl1pPr>
              <a:defRPr/>
            </a:lvl1pPr>
          </a:lstStyle>
          <a:p>
            <a:fld id="{2E1B6960-64D6-4099-925B-4AF887383FC5}" type="slidenum">
              <a:rPr lang="fr-FR" altLang="fr-FR"/>
              <a:pPr/>
              <a:t>‹N°›</a:t>
            </a:fld>
            <a:endParaRPr lang="fr-FR" altLang="fr-FR"/>
          </a:p>
        </p:txBody>
      </p:sp>
    </p:spTree>
    <p:extLst>
      <p:ext uri="{BB962C8B-B14F-4D97-AF65-F5344CB8AC3E}">
        <p14:creationId xmlns:p14="http://schemas.microsoft.com/office/powerpoint/2010/main" val="2410378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E7444"/>
                </a:solidFill>
              </a:defRPr>
            </a:lvl1pPr>
          </a:lstStyle>
          <a:p>
            <a:r>
              <a:rPr lang="fr-FR"/>
              <a:t>Modifiez le style du titre</a:t>
            </a:r>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
        <p:nvSpPr>
          <p:cNvPr id="5" name="Espace réservé du numéro de diapositive 5"/>
          <p:cNvSpPr>
            <a:spLocks noGrp="1"/>
          </p:cNvSpPr>
          <p:nvPr>
            <p:ph type="sldNum" sz="quarter" idx="15"/>
          </p:nvPr>
        </p:nvSpPr>
        <p:spPr/>
        <p:txBody>
          <a:bodyPr/>
          <a:lstStyle>
            <a:lvl1pPr>
              <a:defRPr/>
            </a:lvl1pPr>
          </a:lstStyle>
          <a:p>
            <a:fld id="{1E7463F2-718D-401C-98C1-A18369FFDA6B}" type="slidenum">
              <a:rPr lang="fr-FR" altLang="fr-FR"/>
              <a:pPr/>
              <a:t>‹N°›</a:t>
            </a:fld>
            <a:endParaRPr lang="fr-FR" altLang="fr-FR"/>
          </a:p>
        </p:txBody>
      </p:sp>
    </p:spTree>
    <p:extLst>
      <p:ext uri="{BB962C8B-B14F-4D97-AF65-F5344CB8AC3E}">
        <p14:creationId xmlns:p14="http://schemas.microsoft.com/office/powerpoint/2010/main" val="900808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869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3560581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9"/>
            <a:ext cx="7881937" cy="3901112"/>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40666085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79290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B943E5F4-09D2-4360-9945-EFD88536B773}" type="slidenum">
              <a:rPr lang="fr-FR" altLang="fr-FR"/>
              <a:pPr>
                <a:defRPr/>
              </a:pPr>
              <a:t>‹N°›</a:t>
            </a:fld>
            <a:endParaRPr lang="fr-FR" altLang="fr-FR"/>
          </a:p>
        </p:txBody>
      </p:sp>
    </p:spTree>
    <p:extLst>
      <p:ext uri="{BB962C8B-B14F-4D97-AF65-F5344CB8AC3E}">
        <p14:creationId xmlns:p14="http://schemas.microsoft.com/office/powerpoint/2010/main" val="83686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613DE069-E314-43D3-8EA0-EE7A53901F7A}" type="slidenum">
              <a:rPr lang="fr-FR" altLang="fr-FR"/>
              <a:pPr>
                <a:defRPr/>
              </a:pPr>
              <a:t>‹N°›</a:t>
            </a:fld>
            <a:endParaRPr lang="fr-FR" altLang="fr-FR"/>
          </a:p>
        </p:txBody>
      </p:sp>
    </p:spTree>
    <p:extLst>
      <p:ext uri="{BB962C8B-B14F-4D97-AF65-F5344CB8AC3E}">
        <p14:creationId xmlns:p14="http://schemas.microsoft.com/office/powerpoint/2010/main" val="64590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31DD42F0-39F6-4305-A5B2-AB824B981A60}" type="slidenum">
              <a:rPr lang="fr-FR" altLang="fr-FR"/>
              <a:pPr>
                <a:defRPr/>
              </a:pPr>
              <a:t>‹N°›</a:t>
            </a:fld>
            <a:endParaRPr lang="fr-FR" altLang="fr-FR"/>
          </a:p>
        </p:txBody>
      </p:sp>
    </p:spTree>
    <p:extLst>
      <p:ext uri="{BB962C8B-B14F-4D97-AF65-F5344CB8AC3E}">
        <p14:creationId xmlns:p14="http://schemas.microsoft.com/office/powerpoint/2010/main" val="38880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FB1E9B70-DD63-4082-BE46-0918884AD517}" type="slidenum">
              <a:rPr lang="fr-FR" altLang="fr-FR"/>
              <a:pPr>
                <a:defRPr/>
              </a:pPr>
              <a:t>‹N°›</a:t>
            </a:fld>
            <a:endParaRPr lang="fr-FR" altLang="fr-FR"/>
          </a:p>
        </p:txBody>
      </p:sp>
    </p:spTree>
    <p:extLst>
      <p:ext uri="{BB962C8B-B14F-4D97-AF65-F5344CB8AC3E}">
        <p14:creationId xmlns:p14="http://schemas.microsoft.com/office/powerpoint/2010/main" val="251181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A12F08C-4B22-4521-A43E-4BBF9957D531}" type="slidenum">
              <a:rPr lang="fr-FR" altLang="fr-FR"/>
              <a:pPr>
                <a:defRPr/>
              </a:pPr>
              <a:t>‹N°›</a:t>
            </a:fld>
            <a:endParaRPr lang="fr-FR" altLang="fr-FR"/>
          </a:p>
        </p:txBody>
      </p:sp>
    </p:spTree>
    <p:extLst>
      <p:ext uri="{BB962C8B-B14F-4D97-AF65-F5344CB8AC3E}">
        <p14:creationId xmlns:p14="http://schemas.microsoft.com/office/powerpoint/2010/main" val="201187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3.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7.jpeg"/><Relationship Id="rId5" Type="http://schemas.openxmlformats.org/officeDocument/2006/relationships/theme" Target="../theme/theme5.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93B3004-5AF2-4988-BBA7-D55C50B490B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5FEF71D1-56AA-6041-8220-C5313E8B3EE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a:extLst>
              <a:ext uri="{FF2B5EF4-FFF2-40B4-BE49-F238E27FC236}">
                <a16:creationId xmlns:a16="http://schemas.microsoft.com/office/drawing/2014/main" id="{31B37D4F-F785-7049-A720-C68B236E5E1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a:extLst>
              <a:ext uri="{FF2B5EF4-FFF2-40B4-BE49-F238E27FC236}">
                <a16:creationId xmlns:a16="http://schemas.microsoft.com/office/drawing/2014/main" id="{D52DA080-DC44-A045-A1BD-B281303B5B0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9A66359-3579-4776-85DC-6055FC42897E}" type="slidenum">
              <a:rPr lang="fr-FR" altLang="fr-FR"/>
              <a:pPr>
                <a:defRPr/>
              </a:pPr>
              <a:t>‹N°›</a:t>
            </a:fld>
            <a:endParaRPr lang="fr-FR" altLang="fr-FR"/>
          </a:p>
        </p:txBody>
      </p:sp>
    </p:spTree>
    <p:extLst>
      <p:ext uri="{BB962C8B-B14F-4D97-AF65-F5344CB8AC3E}">
        <p14:creationId xmlns:p14="http://schemas.microsoft.com/office/powerpoint/2010/main" val="292807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93750" y="354013"/>
            <a:ext cx="7881938" cy="1285875"/>
          </a:xfrm>
          <a:prstGeom prst="rect">
            <a:avLst/>
          </a:prstGeom>
        </p:spPr>
        <p:txBody>
          <a:bodyPr vert="horz" lIns="91440" tIns="45720" rIns="91440" bIns="45720" rtlCol="0" anchor="ctr">
            <a:normAutofit/>
          </a:bodyPr>
          <a:lstStyle/>
          <a:p>
            <a:r>
              <a:rPr lang="fr-FR" dirty="0"/>
              <a:t>Cliquez et modifiez le titre</a:t>
            </a:r>
          </a:p>
        </p:txBody>
      </p:sp>
      <p:sp>
        <p:nvSpPr>
          <p:cNvPr id="1027" name="Espace réservé du texte 2"/>
          <p:cNvSpPr>
            <a:spLocks noGrp="1"/>
          </p:cNvSpPr>
          <p:nvPr>
            <p:ph type="body" idx="1"/>
          </p:nvPr>
        </p:nvSpPr>
        <p:spPr bwMode="auto">
          <a:xfrm>
            <a:off x="804863" y="1476375"/>
            <a:ext cx="7881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 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numéro de diapositive 5"/>
          <p:cNvSpPr>
            <a:spLocks noGrp="1"/>
          </p:cNvSpPr>
          <p:nvPr>
            <p:ph type="sldNum" sz="quarter" idx="4"/>
          </p:nvPr>
        </p:nvSpPr>
        <p:spPr>
          <a:xfrm>
            <a:off x="8150225" y="6391275"/>
            <a:ext cx="450850" cy="365125"/>
          </a:xfrm>
          <a:prstGeom prst="rect">
            <a:avLst/>
          </a:prstGeom>
        </p:spPr>
        <p:txBody>
          <a:bodyPr vert="horz" wrap="square" lIns="91440" tIns="45720" rIns="91440" bIns="45720" numCol="1" anchor="ctr" anchorCtr="0" compatLnSpc="1">
            <a:prstTxWarp prst="textNoShape">
              <a:avLst/>
            </a:prstTxWarp>
          </a:bodyPr>
          <a:lstStyle>
            <a:lvl1pPr algn="r">
              <a:defRPr sz="900" b="1">
                <a:solidFill>
                  <a:srgbClr val="404040"/>
                </a:solidFill>
                <a:latin typeface="Arial" panose="020B0604020202020204" pitchFamily="34" charset="0"/>
              </a:defRPr>
            </a:lvl1pPr>
          </a:lstStyle>
          <a:p>
            <a:fld id="{F036D939-B2B3-434B-B46D-EF7E902F8B2B}" type="slidenum">
              <a:rPr lang="fr-FR" altLang="fr-FR"/>
              <a:pPr/>
              <a:t>‹N°›</a:t>
            </a:fld>
            <a:endParaRPr lang="fr-FR" altLang="fr-FR"/>
          </a:p>
        </p:txBody>
      </p:sp>
      <p:sp>
        <p:nvSpPr>
          <p:cNvPr id="14" name="Espace réservé du pied de page 4"/>
          <p:cNvSpPr txBox="1">
            <a:spLocks/>
          </p:cNvSpPr>
          <p:nvPr/>
        </p:nvSpPr>
        <p:spPr>
          <a:xfrm>
            <a:off x="2368550" y="6146800"/>
            <a:ext cx="3544888" cy="67627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defRPr/>
            </a:pPr>
            <a:endParaRPr lang="fr-FR" sz="900" dirty="0">
              <a:solidFill>
                <a:prstClr val="black">
                  <a:lumMod val="75000"/>
                  <a:lumOff val="25000"/>
                </a:prstClr>
              </a:solidFill>
              <a:latin typeface="Arial" charset="0"/>
              <a:ea typeface="Arial" charset="0"/>
              <a:cs typeface="Arial" charset="0"/>
            </a:endParaRPr>
          </a:p>
          <a:p>
            <a:pPr>
              <a:lnSpc>
                <a:spcPts val="1320"/>
              </a:lnSpc>
              <a:defRPr/>
            </a:pPr>
            <a:r>
              <a:rPr lang="fr-FR" sz="900" dirty="0">
                <a:solidFill>
                  <a:prstClr val="black">
                    <a:lumMod val="75000"/>
                    <a:lumOff val="25000"/>
                  </a:prstClr>
                </a:solidFill>
                <a:latin typeface="Arial" charset="0"/>
                <a:ea typeface="Arial" charset="0"/>
                <a:cs typeface="Arial" charset="0"/>
              </a:rPr>
              <a:t>BACCALAUREAT 2021</a:t>
            </a:r>
          </a:p>
        </p:txBody>
      </p:sp>
      <p:sp>
        <p:nvSpPr>
          <p:cNvPr id="15"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lnSpc>
                <a:spcPts val="1320"/>
              </a:lnSpc>
              <a:defRPr/>
            </a:pPr>
            <a:endParaRPr lang="fr-FR" sz="900" dirty="0">
              <a:solidFill>
                <a:prstClr val="black">
                  <a:lumMod val="75000"/>
                  <a:lumOff val="25000"/>
                </a:prstClr>
              </a:solidFill>
              <a:latin typeface="Arial" charset="0"/>
              <a:ea typeface="Arial" charset="0"/>
              <a:cs typeface="Arial" charset="0"/>
            </a:endParaRPr>
          </a:p>
          <a:p>
            <a:pPr>
              <a:defRPr/>
            </a:pPr>
            <a:endParaRPr lang="fr-FR" dirty="0">
              <a:solidFill>
                <a:prstClr val="black">
                  <a:tint val="75000"/>
                </a:prstClr>
              </a:solidFill>
            </a:endParaRPr>
          </a:p>
        </p:txBody>
      </p:sp>
      <p:pic>
        <p:nvPicPr>
          <p:cNvPr id="1031" name="Image 8"/>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11838" y="6249988"/>
            <a:ext cx="12192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ZoneTexte 3"/>
          <p:cNvSpPr txBox="1">
            <a:spLocks noChangeArrowheads="1"/>
          </p:cNvSpPr>
          <p:nvPr/>
        </p:nvSpPr>
        <p:spPr bwMode="auto">
          <a:xfrm>
            <a:off x="804863" y="0"/>
            <a:ext cx="788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endParaRPr lang="fr-FR" altLang="fr-FR" b="1">
              <a:solidFill>
                <a:srgbClr val="005E8B"/>
              </a:solidFill>
            </a:endParaRPr>
          </a:p>
        </p:txBody>
      </p:sp>
      <p:pic>
        <p:nvPicPr>
          <p:cNvPr id="3" name="Picture 10"/>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576263" y="6284913"/>
            <a:ext cx="13414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507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hf hdr="0"/>
  <p:txStyles>
    <p:titleStyle>
      <a:lvl1pPr algn="l" defTabSz="457200" rtl="0" eaLnBrk="0" fontAlgn="base" hangingPunct="0">
        <a:spcBef>
          <a:spcPct val="0"/>
        </a:spcBef>
        <a:spcAft>
          <a:spcPct val="0"/>
        </a:spcAft>
        <a:defRPr sz="2500" b="1" kern="1200" cap="all">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vl2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2pPr>
      <a:lvl3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3pPr>
      <a:lvl4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4pPr>
      <a:lvl5pPr algn="l" defTabSz="457200" rtl="0" eaLnBrk="0" fontAlgn="base" hangingPunct="0">
        <a:spcBef>
          <a:spcPct val="0"/>
        </a:spcBef>
        <a:spcAft>
          <a:spcPct val="0"/>
        </a:spcAft>
        <a:defRPr sz="2500" b="1">
          <a:solidFill>
            <a:schemeClr val="tx1"/>
          </a:solidFill>
          <a:latin typeface="Arial Black" pitchFamily="34" charset="0"/>
          <a:ea typeface="Arial Black" pitchFamily="34" charset="0"/>
          <a:cs typeface="Arial Black" pitchFamily="34" charset="0"/>
        </a:defRPr>
      </a:lvl5pPr>
      <a:lvl6pPr marL="4572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6pPr>
      <a:lvl7pPr marL="9144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7pPr>
      <a:lvl8pPr marL="13716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8pPr>
      <a:lvl9pPr marL="1828800" algn="l" defTabSz="457200" rtl="0" fontAlgn="base">
        <a:spcBef>
          <a:spcPct val="0"/>
        </a:spcBef>
        <a:spcAft>
          <a:spcPct val="0"/>
        </a:spcAft>
        <a:defRPr sz="2500" b="1">
          <a:solidFill>
            <a:schemeClr val="tx1"/>
          </a:solidFill>
          <a:latin typeface="Arial Black" pitchFamily="34" charset="0"/>
          <a:ea typeface="Arial Black" pitchFamily="34" charset="0"/>
          <a:cs typeface="Arial Black" pitchFamily="34" charset="0"/>
        </a:defRPr>
      </a:lvl9pPr>
    </p:titleStyle>
    <p:bodyStyle>
      <a:lvl1pPr marL="177800" indent="-177800" algn="l" defTabSz="457200" rtl="0" eaLnBrk="0" fontAlgn="base" hangingPunct="0">
        <a:spcBef>
          <a:spcPct val="20000"/>
        </a:spcBef>
        <a:spcAft>
          <a:spcPct val="0"/>
        </a:spcAft>
        <a:buClr>
          <a:schemeClr val="bg2"/>
        </a:buClr>
        <a:buSzPct val="100000"/>
        <a:buFont typeface="Arial" panose="020B0604020202020204" pitchFamily="34" charset="0"/>
        <a:buChar char="■"/>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indent="-169863" algn="l" defTabSz="457200" rtl="0" eaLnBrk="0" fontAlgn="base" hangingPunct="0">
        <a:spcBef>
          <a:spcPct val="20000"/>
        </a:spcBef>
        <a:spcAft>
          <a:spcPct val="0"/>
        </a:spcAft>
        <a:buClr>
          <a:schemeClr val="bg2"/>
        </a:buClr>
        <a:buFont typeface="Arial Italic"/>
        <a:buChar char="■"/>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algn="l" defTabSz="457200" rtl="0" eaLnBrk="0" fontAlgn="base" hangingPunct="0">
        <a:spcBef>
          <a:spcPct val="20000"/>
        </a:spcBef>
        <a:spcAft>
          <a:spcPct val="0"/>
        </a:spcAft>
        <a:buFont typeface="Arial" panose="020B0604020202020204" pitchFamily="34" charset="0"/>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indent="177800" algn="l" defTabSz="457200" rtl="0" eaLnBrk="0" fontAlgn="base" hangingPunct="0">
        <a:spcBef>
          <a:spcPct val="20000"/>
        </a:spcBef>
        <a:spcAft>
          <a:spcPct val="0"/>
        </a:spcAft>
        <a:buClr>
          <a:schemeClr val="bg2"/>
        </a:buClr>
        <a:buFont typeface="Arial" panose="020B0604020202020204" pitchFamily="34" charset="0"/>
        <a:buChar char="–"/>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algn="l" defTabSz="457200" rtl="0" eaLnBrk="0" fontAlgn="base" hangingPunct="0">
        <a:spcBef>
          <a:spcPct val="20000"/>
        </a:spcBef>
        <a:spcAft>
          <a:spcPct val="0"/>
        </a:spcAft>
        <a:buFont typeface="Arial" panose="020B0604020202020204" pitchFamily="34" charset="0"/>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M:\str-delcom\BAC 2021\PPT\PPT POUR PARENTS 3E\Visuels\éléments graphiques\PPT_BAC_intercalaire_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01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Espace réservé du titre 1"/>
          <p:cNvSpPr>
            <a:spLocks noGrp="1"/>
          </p:cNvSpPr>
          <p:nvPr>
            <p:ph type="title"/>
          </p:nvPr>
        </p:nvSpPr>
        <p:spPr bwMode="auto">
          <a:xfrm>
            <a:off x="3011488" y="1855788"/>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a:t>
            </a:r>
            <a:br>
              <a:rPr lang="fr-FR" altLang="fr-FR"/>
            </a:br>
            <a:r>
              <a:rPr lang="fr-FR" altLang="fr-FR"/>
              <a:t>ET MODIFIEZ LE TITRE</a:t>
            </a:r>
          </a:p>
        </p:txBody>
      </p:sp>
      <p:sp>
        <p:nvSpPr>
          <p:cNvPr id="3076" name="Espace réservé du texte 2"/>
          <p:cNvSpPr>
            <a:spLocks noGrp="1"/>
          </p:cNvSpPr>
          <p:nvPr>
            <p:ph type="body" idx="1"/>
          </p:nvPr>
        </p:nvSpPr>
        <p:spPr bwMode="auto">
          <a:xfrm>
            <a:off x="3011488" y="3578225"/>
            <a:ext cx="558958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a:t>
            </a:r>
            <a:br>
              <a:rPr lang="fr-FR" altLang="fr-FR"/>
            </a:br>
            <a:r>
              <a:rPr lang="fr-FR" altLang="fr-FR"/>
              <a:t>les styles du texte du masque</a:t>
            </a:r>
          </a:p>
          <a:p>
            <a:pPr lvl="0"/>
            <a:endParaRPr lang="fr-FR" altLang="fr-FR"/>
          </a:p>
        </p:txBody>
      </p:sp>
      <p:sp>
        <p:nvSpPr>
          <p:cNvPr id="6" name="Espace réservé du numéro de diapositive 5"/>
          <p:cNvSpPr>
            <a:spLocks noGrp="1"/>
          </p:cNvSpPr>
          <p:nvPr>
            <p:ph type="sldNum" sz="quarter" idx="4"/>
          </p:nvPr>
        </p:nvSpPr>
        <p:spPr>
          <a:xfrm>
            <a:off x="8250238" y="6391275"/>
            <a:ext cx="350837"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000000"/>
                </a:solidFill>
              </a:defRPr>
            </a:lvl1pPr>
          </a:lstStyle>
          <a:p>
            <a:fld id="{3F072821-395D-43A4-9E96-544F6C34F80E}" type="slidenum">
              <a:rPr lang="fr-FR" altLang="fr-FR"/>
              <a:pPr/>
              <a:t>‹N°›</a:t>
            </a:fld>
            <a:endParaRPr lang="fr-FR" altLang="fr-FR"/>
          </a:p>
        </p:txBody>
      </p:sp>
      <p:sp>
        <p:nvSpPr>
          <p:cNvPr id="12" name="Espace réservé du pied de page 4"/>
          <p:cNvSpPr txBox="1">
            <a:spLocks/>
          </p:cNvSpPr>
          <p:nvPr/>
        </p:nvSpPr>
        <p:spPr>
          <a:xfrm>
            <a:off x="6989763" y="6391275"/>
            <a:ext cx="1160462" cy="365125"/>
          </a:xfrm>
          <a:prstGeom prst="rect">
            <a:avLst/>
          </a:prstGeom>
        </p:spPr>
        <p:txBody>
          <a:bodyPr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fr-FR" dirty="0">
              <a:solidFill>
                <a:srgbClr val="1B8ED9"/>
              </a:solidFill>
            </a:endParaRPr>
          </a:p>
          <a:p>
            <a:pPr>
              <a:defRPr/>
            </a:pPr>
            <a:endParaRPr lang="fr-FR" dirty="0">
              <a:solidFill>
                <a:prstClr val="black">
                  <a:tint val="75000"/>
                </a:prstClr>
              </a:solidFill>
            </a:endParaRPr>
          </a:p>
        </p:txBody>
      </p:sp>
    </p:spTree>
    <p:extLst>
      <p:ext uri="{BB962C8B-B14F-4D97-AF65-F5344CB8AC3E}">
        <p14:creationId xmlns:p14="http://schemas.microsoft.com/office/powerpoint/2010/main" val="2175996697"/>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l" defTabSz="457200" rtl="0" eaLnBrk="0" fontAlgn="base" hangingPunct="0">
        <a:spcBef>
          <a:spcPct val="0"/>
        </a:spcBef>
        <a:spcAft>
          <a:spcPct val="0"/>
        </a:spcAft>
        <a:defRPr sz="3200" b="1" kern="1200">
          <a:solidFill>
            <a:srgbClr val="EE7444"/>
          </a:solidFill>
          <a:latin typeface="Arial Black" panose="020B0A04020102020204" pitchFamily="34" charset="0"/>
          <a:ea typeface="Archive" pitchFamily="50" charset="0"/>
          <a:cs typeface="Archive" pitchFamily="50" charset="0"/>
        </a:defRPr>
      </a:lvl1pPr>
      <a:lvl2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2pPr>
      <a:lvl3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3pPr>
      <a:lvl4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4pPr>
      <a:lvl5pPr algn="l" defTabSz="457200" rtl="0" eaLnBrk="0" fontAlgn="base" hangingPunct="0">
        <a:spcBef>
          <a:spcPct val="0"/>
        </a:spcBef>
        <a:spcAft>
          <a:spcPct val="0"/>
        </a:spcAft>
        <a:defRPr sz="3200" b="1">
          <a:solidFill>
            <a:srgbClr val="EE7444"/>
          </a:solidFill>
          <a:latin typeface="Arial Black" pitchFamily="34" charset="0"/>
          <a:ea typeface="Archive" pitchFamily="50" charset="0"/>
          <a:cs typeface="Archive" pitchFamily="50" charset="0"/>
        </a:defRPr>
      </a:lvl5pPr>
      <a:lvl6pPr marL="4572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6pPr>
      <a:lvl7pPr marL="9144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7pPr>
      <a:lvl8pPr marL="13716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8pPr>
      <a:lvl9pPr marL="1828800" algn="l" defTabSz="457200" rtl="0" fontAlgn="base">
        <a:spcBef>
          <a:spcPct val="0"/>
        </a:spcBef>
        <a:spcAft>
          <a:spcPct val="0"/>
        </a:spcAft>
        <a:defRPr sz="3200" b="1">
          <a:solidFill>
            <a:srgbClr val="EE7444"/>
          </a:solidFill>
          <a:latin typeface="Arial Black" pitchFamily="34" charset="0"/>
          <a:ea typeface="Archive" pitchFamily="50" charset="0"/>
          <a:cs typeface="Archive" pitchFamily="50" charset="0"/>
        </a:defRPr>
      </a:lvl9pPr>
    </p:titleStyle>
    <p:bodyStyle>
      <a:lvl1pPr algn="l" defTabSz="457200" rtl="0" eaLnBrk="0" fontAlgn="base" hangingPunct="0">
        <a:spcBef>
          <a:spcPct val="20000"/>
        </a:spcBef>
        <a:spcAft>
          <a:spcPct val="0"/>
        </a:spcAft>
        <a:buFont typeface="Arial" panose="020B0604020202020204" pitchFamily="34" charset="0"/>
        <a:defRPr sz="2800" kern="1200">
          <a:solidFill>
            <a:schemeClr val="tx1"/>
          </a:solidFill>
          <a:latin typeface="Arial" panose="020B0604020202020204" pitchFamily="34" charset="0"/>
          <a:ea typeface="Roboto" panose="02000000000000000000" pitchFamily="2" charset="0"/>
          <a:cs typeface="Arial"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Roboto" pitchFamily="2" charset="0"/>
          <a:cs typeface="Roboto" pitchFamily="2"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Roboto" pitchFamily="2" charset="0"/>
          <a:cs typeface="Roboto" pitchFamily="2"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Roboto" pitchFamily="2" charset="0"/>
          <a:cs typeface="Roboto" pitchFamily="2"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Roboto" pitchFamily="2" charset="0"/>
          <a:cs typeface="Roboto"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cxnSp>
        <p:nvCxnSpPr>
          <p:cNvPr id="13" name="Connecteur droit 12"/>
          <p:cNvCxnSpPr/>
          <p:nvPr/>
        </p:nvCxnSpPr>
        <p:spPr>
          <a:xfrm>
            <a:off x="698885" y="1295400"/>
            <a:ext cx="7173849" cy="0"/>
          </a:xfrm>
          <a:prstGeom prst="line">
            <a:avLst/>
          </a:prstGeom>
          <a:ln w="57150" cap="rnd" cmpd="sng">
            <a:solidFill>
              <a:srgbClr val="002060"/>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002060"/>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flipH="1" flipV="1">
            <a:off x="699180" y="0"/>
            <a:ext cx="1" cy="1286937"/>
          </a:xfrm>
          <a:prstGeom prst="line">
            <a:avLst/>
          </a:prstGeom>
          <a:ln w="57150" cap="rnd" cmpd="sng">
            <a:solidFill>
              <a:srgbClr val="000066"/>
            </a:solidFill>
            <a:round/>
          </a:ln>
          <a:effectLst/>
        </p:spPr>
        <p:style>
          <a:lnRef idx="2">
            <a:schemeClr val="accent1"/>
          </a:lnRef>
          <a:fillRef idx="0">
            <a:schemeClr val="accent1"/>
          </a:fillRef>
          <a:effectRef idx="1">
            <a:schemeClr val="accent1"/>
          </a:effectRef>
          <a:fontRef idx="minor">
            <a:schemeClr val="tx1"/>
          </a:fontRef>
        </p:style>
      </p:cxnSp>
      <p:sp>
        <p:nvSpPr>
          <p:cNvPr id="24" name="Rectangle 23"/>
          <p:cNvSpPr/>
          <p:nvPr userDrawn="1"/>
        </p:nvSpPr>
        <p:spPr>
          <a:xfrm>
            <a:off x="3320780" y="6210616"/>
            <a:ext cx="3156219" cy="415498"/>
          </a:xfrm>
          <a:prstGeom prst="rect">
            <a:avLst/>
          </a:prstGeom>
        </p:spPr>
        <p:txBody>
          <a:bodyPr wrap="square">
            <a:spAutoFit/>
          </a:bodyPr>
          <a:lstStyle/>
          <a:p>
            <a:pPr algn="ctr"/>
            <a:r>
              <a:rPr lang="fr-FR" sz="1200" kern="1200" dirty="0">
                <a:solidFill>
                  <a:schemeClr val="tx2">
                    <a:lumMod val="75000"/>
                  </a:schemeClr>
                </a:solidFill>
                <a:effectLst/>
                <a:latin typeface="+mn-lt"/>
                <a:ea typeface="+mn-ea"/>
                <a:cs typeface="+mn-cs"/>
              </a:rPr>
              <a:t>Séminaire STMG</a:t>
            </a:r>
            <a:r>
              <a:rPr lang="fr-FR" sz="1200" kern="1200" baseline="0" dirty="0">
                <a:solidFill>
                  <a:schemeClr val="tx2">
                    <a:lumMod val="75000"/>
                  </a:schemeClr>
                </a:solidFill>
                <a:effectLst/>
                <a:latin typeface="+mn-lt"/>
                <a:ea typeface="+mn-ea"/>
                <a:cs typeface="+mn-cs"/>
              </a:rPr>
              <a:t> Paris – Nanterre </a:t>
            </a:r>
            <a:r>
              <a:rPr lang="fr-FR" sz="1200" kern="1200" dirty="0">
                <a:solidFill>
                  <a:schemeClr val="tx2">
                    <a:lumMod val="75000"/>
                  </a:schemeClr>
                </a:solidFill>
                <a:effectLst/>
                <a:latin typeface="+mn-lt"/>
                <a:ea typeface="+mn-ea"/>
                <a:cs typeface="+mn-cs"/>
              </a:rPr>
              <a:t> </a:t>
            </a:r>
            <a:endParaRPr lang="fr-FR" sz="900" kern="1200" dirty="0">
              <a:solidFill>
                <a:schemeClr val="tx2">
                  <a:lumMod val="75000"/>
                </a:schemeClr>
              </a:solidFill>
              <a:effectLst/>
              <a:latin typeface="+mn-lt"/>
              <a:ea typeface="+mn-ea"/>
              <a:cs typeface="+mn-cs"/>
            </a:endParaRPr>
          </a:p>
          <a:p>
            <a:pPr algn="ctr"/>
            <a:r>
              <a:rPr lang="fr-FR" sz="900" kern="1200" dirty="0">
                <a:solidFill>
                  <a:schemeClr val="tx2">
                    <a:lumMod val="75000"/>
                  </a:schemeClr>
                </a:solidFill>
                <a:effectLst/>
                <a:latin typeface="+mn-lt"/>
                <a:ea typeface="+mn-ea"/>
                <a:cs typeface="+mn-cs"/>
              </a:rPr>
              <a:t>Lundi 25 et mardi 26 mars 2019 </a:t>
            </a:r>
          </a:p>
        </p:txBody>
      </p:sp>
      <p:grpSp>
        <p:nvGrpSpPr>
          <p:cNvPr id="19" name="Groupe 18"/>
          <p:cNvGrpSpPr/>
          <p:nvPr userDrawn="1"/>
        </p:nvGrpSpPr>
        <p:grpSpPr>
          <a:xfrm>
            <a:off x="7397136" y="5585625"/>
            <a:ext cx="1292689" cy="936155"/>
            <a:chOff x="2171700" y="3761770"/>
            <a:chExt cx="1993376" cy="1283615"/>
          </a:xfrm>
        </p:grpSpPr>
        <p:grpSp>
          <p:nvGrpSpPr>
            <p:cNvPr id="25" name="Groupe 24"/>
            <p:cNvGrpSpPr/>
            <p:nvPr/>
          </p:nvGrpSpPr>
          <p:grpSpPr>
            <a:xfrm>
              <a:off x="2171700" y="3800041"/>
              <a:ext cx="1746257" cy="1245344"/>
              <a:chOff x="1880982" y="2648572"/>
              <a:chExt cx="2835550" cy="2328600"/>
            </a:xfrm>
          </p:grpSpPr>
          <p:sp>
            <p:nvSpPr>
              <p:cNvPr id="28" name="Rectangle 27"/>
              <p:cNvSpPr/>
              <p:nvPr/>
            </p:nvSpPr>
            <p:spPr>
              <a:xfrm>
                <a:off x="1880982" y="2648572"/>
                <a:ext cx="2835550" cy="1580161"/>
              </a:xfrm>
              <a:prstGeom prst="rect">
                <a:avLst/>
              </a:prstGeom>
              <a:noFill/>
              <a:ln w="381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Rectangle 28"/>
              <p:cNvSpPr/>
              <p:nvPr/>
            </p:nvSpPr>
            <p:spPr>
              <a:xfrm>
                <a:off x="2336891" y="3706702"/>
                <a:ext cx="1552533" cy="1270470"/>
              </a:xfrm>
              <a:prstGeom prst="rect">
                <a:avLst/>
              </a:prstGeom>
              <a:noFill/>
              <a:ln w="38100" cmpd="sng">
                <a:solidFill>
                  <a:srgbClr val="00B050"/>
                </a:solidFill>
              </a:ln>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p:nvPr/>
            </p:nvSpPr>
            <p:spPr>
              <a:xfrm>
                <a:off x="3128629" y="3341419"/>
                <a:ext cx="997307" cy="1407357"/>
              </a:xfrm>
              <a:prstGeom prst="rect">
                <a:avLst/>
              </a:prstGeom>
              <a:noFill/>
              <a:ln w="38100" cmpd="sng">
                <a:solidFill>
                  <a:srgbClr val="FFFF00"/>
                </a:solidFill>
              </a:ln>
              <a:scene3d>
                <a:camera prst="orthographicFront"/>
                <a:lightRig rig="threePt" dir="t"/>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26" name="Rectangle 25"/>
            <p:cNvSpPr/>
            <p:nvPr/>
          </p:nvSpPr>
          <p:spPr>
            <a:xfrm>
              <a:off x="3210607" y="4464142"/>
              <a:ext cx="954469" cy="361950"/>
            </a:xfrm>
            <a:prstGeom prst="rect">
              <a:avLst/>
            </a:prstGeom>
            <a:noFill/>
            <a:ln w="38100">
              <a:solidFill>
                <a:srgbClr val="FF0000"/>
              </a:solidFill>
            </a:ln>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65703" y="3761770"/>
              <a:ext cx="1652254" cy="37980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r-FR" sz="1200" b="1" spc="-100" dirty="0">
                  <a:solidFill>
                    <a:srgbClr val="777777"/>
                  </a:solidFill>
                  <a:cs typeface="Arial" panose="020B0604020202020204" pitchFamily="34" charset="0"/>
                </a:rPr>
                <a:t>STMG </a:t>
              </a:r>
              <a:r>
                <a:rPr lang="fr-FR" sz="1200" b="1" spc="-100" dirty="0">
                  <a:solidFill>
                    <a:srgbClr val="C0C0C0"/>
                  </a:solidFill>
                  <a:effectLst>
                    <a:outerShdw blurRad="38100" dist="38100" dir="2700000" algn="tl">
                      <a:srgbClr val="000000">
                        <a:alpha val="43137"/>
                      </a:srgbClr>
                    </a:outerShdw>
                  </a:effectLst>
                  <a:cs typeface="Arial" panose="020B0604020202020204" pitchFamily="34" charset="0"/>
                </a:rPr>
                <a:t>2021</a:t>
              </a:r>
            </a:p>
          </p:txBody>
        </p:sp>
      </p:grpSp>
      <p:pic>
        <p:nvPicPr>
          <p:cNvPr id="2050" name="Image 2" descr="Ministère de l'éducation nationale, de l'enseignement supèrieur et de la recherche"/>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99181" y="6137422"/>
            <a:ext cx="19240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1449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p:txStyles>
    <p:titleStyle>
      <a:lvl1pPr algn="l" defTabSz="457200" rtl="0" eaLnBrk="1" latinLnBrk="0" hangingPunct="1">
        <a:spcBef>
          <a:spcPct val="0"/>
        </a:spcBef>
        <a:buNone/>
        <a:defRPr sz="3000" b="1" kern="1200" cap="all">
          <a:solidFill>
            <a:srgbClr val="000066"/>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C00000"/>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rgbClr val="000066"/>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000066"/>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rgbClr val="000066"/>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00006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36.pn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2.xml"/><Relationship Id="rId7" Type="http://schemas.openxmlformats.org/officeDocument/2006/relationships/hyperlink" Target="http://www.secondes2018-2019.fr/Sites-annexes/Secondes-2018-2019/Je-decouvre-le-nouveau-lycee/En-route-vers-le-bac-2021?id=1019041" TargetMode="External"/><Relationship Id="rId2" Type="http://schemas.openxmlformats.org/officeDocument/2006/relationships/video" Target="file:///C:\Users\ptassion\Documents\2018-2019\001%20Formation%20STMG\bo%2019%20JUILLET%202018\En%20route%20vers%20le%20bac%202021%20-%20Secondes%2020182019.mp4" TargetMode="External"/><Relationship Id="rId1" Type="http://schemas.microsoft.com/office/2007/relationships/media" Target="file:///C:\Users\ptassion\Documents\2018-2019\001%20Formation%20STMG\bo%2019%20JUILLET%202018\En%20route%20vers%20le%20bac%202021%20-%20Secondes%2020182019.mp4" TargetMode="External"/><Relationship Id="rId6" Type="http://schemas.openxmlformats.org/officeDocument/2006/relationships/image" Target="../media/image12.png"/><Relationship Id="rId5" Type="http://schemas.openxmlformats.org/officeDocument/2006/relationships/image" Target="../media/image10.jpeg"/><Relationship Id="rId4"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hyperlink" Target="http://quandjepasselebac.education.fr/bac-general-cours-communs-et-specialites/"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hyperlink" Target="http://www.horizons2021.fr/" TargetMode="External"/><Relationship Id="rId9" Type="http://schemas.openxmlformats.org/officeDocument/2006/relationships/hyperlink" Target="http://eduscol.education.fr/ecogest"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4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re 2"/>
          <p:cNvSpPr>
            <a:spLocks/>
          </p:cNvSpPr>
          <p:nvPr/>
        </p:nvSpPr>
        <p:spPr bwMode="auto">
          <a:xfrm>
            <a:off x="3173120" y="2492896"/>
            <a:ext cx="59055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chemeClr val="bg1"/>
                </a:solidFill>
                <a:latin typeface="Arial Black" panose="020B0A04020102020204" pitchFamily="34" charset="0"/>
              </a:rPr>
              <a:t>La réforme du lycée en STMG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p:txBody>
          <a:bodyPr/>
          <a:lstStyle/>
          <a:p>
            <a:pPr eaLnBrk="1" fontAlgn="auto" hangingPunct="1">
              <a:spcAft>
                <a:spcPts val="0"/>
              </a:spcAft>
              <a:defRPr/>
            </a:pPr>
            <a:r>
              <a:rPr lang="fr-FR" dirty="0"/>
              <a:t>Les nouveautés à partir de 2019/2020</a:t>
            </a:r>
          </a:p>
        </p:txBody>
      </p:sp>
      <p:sp>
        <p:nvSpPr>
          <p:cNvPr id="3" name="Espace réservé du contenu 2"/>
          <p:cNvSpPr>
            <a:spLocks noGrp="1"/>
          </p:cNvSpPr>
          <p:nvPr>
            <p:ph type="body" sz="quarter" idx="13"/>
          </p:nvPr>
        </p:nvSpPr>
        <p:spPr>
          <a:xfrm>
            <a:off x="804863" y="1471082"/>
            <a:ext cx="7881937" cy="4802717"/>
          </a:xfrm>
          <a:extLst/>
        </p:spPr>
        <p:txBody>
          <a:bodyPr rtlCol="0">
            <a:normAutofit fontScale="55000" lnSpcReduction="20000"/>
          </a:bodyPr>
          <a:lstStyle/>
          <a:p>
            <a:pPr>
              <a:lnSpc>
                <a:spcPct val="170000"/>
              </a:lnSpc>
              <a:defRPr/>
            </a:pPr>
            <a:r>
              <a:rPr lang="fr-FR" sz="2500" dirty="0"/>
              <a:t>Les lycées proposeront des enseignements de spécialité parmi les suivants :</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Mathématiques</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Physique-chimie</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Sciences de la Vie et de la Terre</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Sciences économiques et sociales</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Histoire géographie, géopolitique et sciences politiques</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Humanités, littérature et philosophie</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Langues, littératures et cultures étrangères et régionales</a:t>
            </a:r>
          </a:p>
          <a:p>
            <a:pPr marL="657900" lvl="5" indent="0" algn="just">
              <a:lnSpc>
                <a:spcPct val="115000"/>
              </a:lnSpc>
              <a:buClr>
                <a:schemeClr val="tx1"/>
              </a:buClr>
              <a:buFont typeface="Arial"/>
              <a:buNone/>
              <a:defRPr/>
            </a:pPr>
            <a:endParaRPr lang="fr-FR" sz="2200" dirty="0">
              <a:latin typeface="Arial" panose="020B0604020202020204" pitchFamily="34" charset="0"/>
              <a:ea typeface="Calibri"/>
              <a:cs typeface="Arial" panose="020B0604020202020204" pitchFamily="34" charset="0"/>
            </a:endParaRP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Numérique et sciences informatiques</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Sciences de l'ingénieur </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Littérature, langues et cultures de l’Antiquité </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Arts (arts plastiques ou musique ou théâtre ou cinéma-audiovisuel ou danse ou histoire des arts)</a:t>
            </a:r>
          </a:p>
          <a:p>
            <a:pPr marL="1000800" lvl="5" indent="-342900" algn="just">
              <a:lnSpc>
                <a:spcPct val="115000"/>
              </a:lnSpc>
              <a:buClr>
                <a:schemeClr val="tx1"/>
              </a:buClr>
              <a:buFont typeface="Arial" panose="020B0604020202020204" pitchFamily="34" charset="0"/>
              <a:buChar char="•"/>
              <a:defRPr/>
            </a:pPr>
            <a:r>
              <a:rPr lang="fr-FR" sz="2200" dirty="0">
                <a:latin typeface="Arial" panose="020B0604020202020204" pitchFamily="34" charset="0"/>
                <a:ea typeface="Calibri"/>
                <a:cs typeface="Arial" panose="020B0604020202020204" pitchFamily="34" charset="0"/>
              </a:rPr>
              <a:t>Biologie écologie (dans les lycées agricoles uniquement)</a:t>
            </a:r>
          </a:p>
          <a:p>
            <a:pPr marL="0" indent="0">
              <a:lnSpc>
                <a:spcPct val="120000"/>
              </a:lnSpc>
              <a:buClr>
                <a:srgbClr val="EE7444"/>
              </a:buClr>
              <a:buFont typeface="Arial"/>
              <a:buNone/>
              <a:defRPr/>
            </a:pPr>
            <a:endParaRPr lang="fr-FR" sz="2500" dirty="0">
              <a:solidFill>
                <a:prstClr val="black"/>
              </a:solidFill>
            </a:endParaRPr>
          </a:p>
          <a:p>
            <a:pPr>
              <a:lnSpc>
                <a:spcPct val="120000"/>
              </a:lnSpc>
              <a:buClr>
                <a:srgbClr val="EE7444"/>
              </a:buClr>
              <a:defRPr/>
            </a:pPr>
            <a:r>
              <a:rPr lang="fr-FR" sz="2500" dirty="0"/>
              <a:t>Les lycées offrant aujourd’hui les trois séries ES, L et S devraient pouvoir offrir au moins les sept premiers de ces douze enseignements de spécialité.</a:t>
            </a:r>
          </a:p>
          <a:p>
            <a:pPr marL="0" indent="0">
              <a:lnSpc>
                <a:spcPct val="120000"/>
              </a:lnSpc>
              <a:buClr>
                <a:srgbClr val="EE7444"/>
              </a:buClr>
              <a:buFont typeface="Arial"/>
              <a:buNone/>
              <a:defRPr/>
            </a:pPr>
            <a:endParaRPr lang="fr-FR" sz="2500" dirty="0"/>
          </a:p>
          <a:p>
            <a:pPr>
              <a:lnSpc>
                <a:spcPct val="120000"/>
              </a:lnSpc>
              <a:buClr>
                <a:srgbClr val="EE7444"/>
              </a:buClr>
              <a:defRPr/>
            </a:pPr>
            <a:r>
              <a:rPr lang="fr-FR" sz="2500" dirty="0"/>
              <a:t>L’implantation des enseignements de spécialité les moins courants tient compte de l’offre actuelle des établissements</a:t>
            </a:r>
          </a:p>
          <a:p>
            <a:pPr marL="457200" lvl="1" indent="0">
              <a:buFont typeface="Arial Italic"/>
              <a:buNone/>
              <a:defRPr/>
            </a:pPr>
            <a:endParaRPr lang="fr-FR" sz="1600" dirty="0"/>
          </a:p>
        </p:txBody>
      </p:sp>
      <p:sp>
        <p:nvSpPr>
          <p:cNvPr id="52228"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59734FF-9E2C-46F7-B9CD-C305FC7F19DE}"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75175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lstStyle/>
          <a:p>
            <a:pPr eaLnBrk="1" fontAlgn="auto" hangingPunct="1">
              <a:spcAft>
                <a:spcPts val="0"/>
              </a:spcAft>
              <a:defRPr/>
            </a:pPr>
            <a:r>
              <a:rPr lang="fr-FR" dirty="0"/>
              <a:t>Les nouveautés à partir de 2019/2020</a:t>
            </a:r>
          </a:p>
        </p:txBody>
      </p:sp>
      <p:sp>
        <p:nvSpPr>
          <p:cNvPr id="53251" name="Espace réservé du contenu 2"/>
          <p:cNvSpPr>
            <a:spLocks noGrp="1"/>
          </p:cNvSpPr>
          <p:nvPr>
            <p:ph type="body" sz="quarter" idx="13"/>
          </p:nvPr>
        </p:nvSpPr>
        <p:spPr>
          <a:xfrm>
            <a:off x="804863" y="1471613"/>
            <a:ext cx="7881937" cy="4598987"/>
          </a:xfrm>
        </p:spPr>
        <p:txBody>
          <a:bodyPr/>
          <a:lstStyle/>
          <a:p>
            <a:pPr fontAlgn="base">
              <a:spcAft>
                <a:spcPct val="0"/>
              </a:spcAft>
              <a:buFont typeface="Arial" panose="020B0604020202020204" pitchFamily="34" charset="0"/>
              <a:buChar char="■"/>
            </a:pPr>
            <a:r>
              <a:rPr lang="fr-FR" altLang="fr-FR" sz="1600"/>
              <a:t>Des enseignements optionnels pour renforcer ses connaissances ou compléter son profil :</a:t>
            </a:r>
          </a:p>
          <a:p>
            <a:pPr lvl="1" fontAlgn="base">
              <a:spcBef>
                <a:spcPts val="600"/>
              </a:spcBef>
              <a:spcAft>
                <a:spcPct val="0"/>
              </a:spcAft>
              <a:buFont typeface="Arial" panose="020B0604020202020204" pitchFamily="34" charset="0"/>
              <a:buChar char="•"/>
            </a:pPr>
            <a:r>
              <a:rPr lang="fr-FR" altLang="fr-FR" sz="1600"/>
              <a:t>En première et en terminale les élèves de la voie générale pourront choisir un enseignement optionnel parmi : </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Langue vivante</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Arts</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Éducation physique et sportive</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Langues et cultures de l’antiquité (cumulable avec une autre option)</a:t>
            </a:r>
          </a:p>
          <a:p>
            <a:pPr lvl="1" fontAlgn="base">
              <a:spcBef>
                <a:spcPts val="600"/>
              </a:spcBef>
              <a:spcAft>
                <a:spcPct val="0"/>
              </a:spcAft>
              <a:buFont typeface="Arial" panose="020B0604020202020204" pitchFamily="34" charset="0"/>
              <a:buChar char="•"/>
            </a:pPr>
            <a:r>
              <a:rPr lang="fr-FR" altLang="fr-FR" sz="1600"/>
              <a:t>En terminale, les élèves pourront également ajouter un enseignement optionnel pour enrichir leur parcours :</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 Droit et grands enjeux du monde contemporain »</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 Mathématiques expertes » </a:t>
            </a:r>
            <a:r>
              <a:rPr lang="fr-FR" altLang="fr-FR" sz="1400"/>
              <a:t>s’adresse aux élèves qui ont choisi la spécialité « mathématiques » en terminale</a:t>
            </a:r>
          </a:p>
          <a:p>
            <a:pPr marL="1000125" lvl="3" indent="269875" fontAlgn="base">
              <a:spcBef>
                <a:spcPts val="600"/>
              </a:spcBef>
              <a:spcAft>
                <a:spcPct val="0"/>
              </a:spcAft>
              <a:buClr>
                <a:schemeClr val="tx1"/>
              </a:buClr>
              <a:buFont typeface="Arial" panose="020B0604020202020204" pitchFamily="34" charset="0"/>
              <a:buChar char="•"/>
            </a:pPr>
            <a:r>
              <a:rPr lang="fr-FR" altLang="fr-FR" sz="1600"/>
              <a:t>« Mathématiques complémentaires » </a:t>
            </a:r>
            <a:r>
              <a:rPr lang="fr-FR" altLang="fr-FR" sz="1400"/>
              <a:t>s’adresse aux élèves qui n’ont pas choisi la spécialité « mathématiques » en terminale</a:t>
            </a:r>
          </a:p>
        </p:txBody>
      </p:sp>
      <p:sp>
        <p:nvSpPr>
          <p:cNvPr id="53252"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27D3921-DCD6-4DA4-9AF3-25CAC48183E4}"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604261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12</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La voie technologique </a:t>
            </a:r>
          </a:p>
          <a:p>
            <a:pPr eaLnBrk="1" hangingPunct="1">
              <a:spcBef>
                <a:spcPct val="0"/>
              </a:spcBef>
              <a:buFontTx/>
              <a:buNone/>
            </a:pPr>
            <a:r>
              <a:rPr lang="fr-FR" altLang="fr-FR" dirty="0">
                <a:solidFill>
                  <a:srgbClr val="0067B2"/>
                </a:solidFill>
              </a:rPr>
              <a:t>STMG</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2800" dirty="0"/>
              <a:t>Évolutions</a:t>
            </a:r>
          </a:p>
          <a:p>
            <a:pPr eaLnBrk="1" hangingPunct="1">
              <a:buFontTx/>
              <a:buNone/>
            </a:pPr>
            <a:r>
              <a:rPr lang="fr-FR" altLang="fr-FR" sz="2800" dirty="0"/>
              <a:t>Horaires - programmes</a:t>
            </a:r>
          </a:p>
        </p:txBody>
      </p:sp>
    </p:spTree>
    <p:extLst>
      <p:ext uri="{BB962C8B-B14F-4D97-AF65-F5344CB8AC3E}">
        <p14:creationId xmlns:p14="http://schemas.microsoft.com/office/powerpoint/2010/main" val="169225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AD3DFFB-87C5-4DDE-B283-9585790B635D}" type="slidenum">
              <a:rPr lang="fr-FR" altLang="fr-FR" sz="1400" smtClean="0"/>
              <a:pPr>
                <a:spcBef>
                  <a:spcPct val="0"/>
                </a:spcBef>
                <a:buFontTx/>
                <a:buNone/>
              </a:pPr>
              <a:t>13</a:t>
            </a:fld>
            <a:endParaRPr lang="fr-FR" altLang="fr-FR" sz="1400"/>
          </a:p>
        </p:txBody>
      </p:sp>
      <p:sp>
        <p:nvSpPr>
          <p:cNvPr id="10243"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a:solidFill>
                  <a:schemeClr val="tx2"/>
                </a:solidFill>
                <a:latin typeface="Arial Black" panose="020B0A04020102020204" pitchFamily="34" charset="0"/>
              </a:rPr>
              <a:t>La réforme du lycée – la voie technologique</a:t>
            </a:r>
          </a:p>
        </p:txBody>
      </p:sp>
      <p:sp>
        <p:nvSpPr>
          <p:cNvPr id="10244"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sp>
        <p:nvSpPr>
          <p:cNvPr id="10245" name="Rectangle 4"/>
          <p:cNvSpPr>
            <a:spLocks noChangeArrowheads="1"/>
          </p:cNvSpPr>
          <p:nvPr/>
        </p:nvSpPr>
        <p:spPr bwMode="auto">
          <a:xfrm>
            <a:off x="827088" y="1916113"/>
            <a:ext cx="80962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a:t>    STL : Sciences et technologies de laboratoire</a:t>
            </a:r>
          </a:p>
          <a:p>
            <a:r>
              <a:rPr lang="fr-FR" altLang="fr-FR"/>
              <a:t>    TMD : Techniques de la musique et de la danse</a:t>
            </a:r>
          </a:p>
          <a:p>
            <a:r>
              <a:rPr lang="fr-FR" altLang="fr-FR"/>
              <a:t>    ST2S : Sciences et technologies de la santé et du social</a:t>
            </a:r>
          </a:p>
          <a:p>
            <a:r>
              <a:rPr lang="fr-FR" altLang="fr-FR"/>
              <a:t>    STAV : Sciences et technologies de l’agronomie et du vivant</a:t>
            </a:r>
          </a:p>
          <a:p>
            <a:r>
              <a:rPr lang="fr-FR" altLang="fr-FR"/>
              <a:t>    STD2A : Sciences et technologies du design et des arts appliqués</a:t>
            </a:r>
            <a:br>
              <a:rPr lang="fr-FR" altLang="fr-FR"/>
            </a:br>
            <a:endParaRPr lang="fr-FR" altLang="fr-FR"/>
          </a:p>
          <a:p>
            <a:r>
              <a:rPr lang="fr-FR" altLang="fr-FR"/>
              <a:t>    </a:t>
            </a:r>
            <a:r>
              <a:rPr lang="fr-FR" altLang="fr-FR" b="1"/>
              <a:t>STMG : Sciences et technologies du management et de la gestion</a:t>
            </a:r>
          </a:p>
          <a:p>
            <a:endParaRPr lang="fr-FR" altLang="fr-FR" b="1"/>
          </a:p>
          <a:p>
            <a:r>
              <a:rPr lang="fr-FR" altLang="fr-FR"/>
              <a:t>    </a:t>
            </a:r>
            <a:r>
              <a:rPr lang="fr-FR" altLang="fr-FR" b="1"/>
              <a:t>STHR : Sciences et technologies de l’hôtellerie et de la restauration</a:t>
            </a:r>
          </a:p>
          <a:p>
            <a:endParaRPr lang="fr-FR" altLang="fr-FR" b="1"/>
          </a:p>
          <a:p>
            <a:r>
              <a:rPr lang="fr-FR" altLang="fr-FR"/>
              <a:t>    STI2D : Sciences et technologies de l’industrie et du développement durable</a:t>
            </a:r>
          </a:p>
        </p:txBody>
      </p:sp>
      <p:pic>
        <p:nvPicPr>
          <p:cNvPr id="1024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5988" y="0"/>
            <a:ext cx="18780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6032541-DF42-40FD-B779-4FCBD67CCFF1}" type="slidenum">
              <a:rPr lang="fr-FR" altLang="fr-FR" sz="1400" smtClean="0"/>
              <a:pPr>
                <a:spcBef>
                  <a:spcPct val="0"/>
                </a:spcBef>
                <a:buFontTx/>
                <a:buNone/>
              </a:pPr>
              <a:t>14</a:t>
            </a:fld>
            <a:endParaRPr lang="fr-FR" altLang="fr-FR" sz="1400"/>
          </a:p>
        </p:txBody>
      </p:sp>
      <p:sp>
        <p:nvSpPr>
          <p:cNvPr id="17411"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dirty="0">
                <a:solidFill>
                  <a:schemeClr val="tx2"/>
                </a:solidFill>
                <a:latin typeface="Arial Black" panose="020B0A04020102020204" pitchFamily="34" charset="0"/>
              </a:rPr>
              <a:t>La réforme du lycée – STMG</a:t>
            </a:r>
          </a:p>
        </p:txBody>
      </p:sp>
      <p:sp>
        <p:nvSpPr>
          <p:cNvPr id="17412"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17413"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65988" y="0"/>
            <a:ext cx="187801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a:extLst>
              <a:ext uri="{FF2B5EF4-FFF2-40B4-BE49-F238E27FC236}">
                <a16:creationId xmlns:a16="http://schemas.microsoft.com/office/drawing/2014/main" id="{A25BAC4E-86F4-0B40-9045-611B9B82C04B}"/>
              </a:ext>
            </a:extLst>
          </p:cNvPr>
          <p:cNvSpPr>
            <a:spLocks noGrp="1"/>
          </p:cNvSpPr>
          <p:nvPr>
            <p:ph idx="1"/>
          </p:nvPr>
        </p:nvSpPr>
        <p:spPr>
          <a:xfrm>
            <a:off x="796925" y="1341438"/>
            <a:ext cx="7886700" cy="4735512"/>
          </a:xfrm>
        </p:spPr>
        <p:txBody>
          <a:bodyPr>
            <a:normAutofit/>
          </a:bodyPr>
          <a:lstStyle/>
          <a:p>
            <a:pPr marL="0" indent="0">
              <a:buFontTx/>
              <a:buNone/>
              <a:defRPr/>
            </a:pPr>
            <a:r>
              <a:rPr lang="fr-FR" sz="1800" dirty="0"/>
              <a:t>La maquette de formation a été publiée au BO n° 29 du 19 juillet 2018. </a:t>
            </a:r>
          </a:p>
          <a:p>
            <a:pPr>
              <a:buFontTx/>
              <a:buChar char="-"/>
              <a:defRPr/>
            </a:pPr>
            <a:r>
              <a:rPr lang="fr-FR" sz="1800" dirty="0"/>
              <a:t>Des enseignements communs</a:t>
            </a:r>
          </a:p>
          <a:p>
            <a:pPr>
              <a:buFontTx/>
              <a:buChar char="-"/>
              <a:defRPr/>
            </a:pPr>
            <a:r>
              <a:rPr lang="fr-FR" sz="1800" dirty="0"/>
              <a:t>Des enseignements de spécialité</a:t>
            </a:r>
          </a:p>
          <a:p>
            <a:pPr>
              <a:buFontTx/>
              <a:buChar char="-"/>
              <a:defRPr/>
            </a:pPr>
            <a:r>
              <a:rPr lang="fr-FR" sz="1800" dirty="0"/>
              <a:t>Des enseignements optionnels</a:t>
            </a:r>
          </a:p>
          <a:p>
            <a:pPr marL="0" indent="0">
              <a:buFontTx/>
              <a:buNone/>
              <a:defRPr/>
            </a:pPr>
            <a:endParaRPr lang="fr-FR" sz="1800" dirty="0"/>
          </a:p>
          <a:p>
            <a:pPr marL="0" indent="0">
              <a:buFontTx/>
              <a:buNone/>
              <a:defRPr/>
            </a:pPr>
            <a:r>
              <a:rPr lang="fr-FR" sz="1800" dirty="0"/>
              <a:t>A noter :</a:t>
            </a:r>
          </a:p>
          <a:p>
            <a:pPr marL="0" indent="0">
              <a:buFontTx/>
              <a:buNone/>
              <a:defRPr/>
            </a:pPr>
            <a:r>
              <a:rPr lang="fr-FR" sz="1800" dirty="0"/>
              <a:t>- Un enseignement facultatif en seconde est proposé : Management et gestion (une heure trente par semaine).</a:t>
            </a:r>
          </a:p>
          <a:p>
            <a:pPr marL="0" indent="0">
              <a:buFontTx/>
              <a:buNone/>
              <a:defRPr/>
            </a:pPr>
            <a:r>
              <a:rPr lang="fr-FR" sz="1800" dirty="0"/>
              <a:t>- introduction de l’enseignement technologique en langue vivante (ETLV).</a:t>
            </a:r>
          </a:p>
          <a:p>
            <a:pPr marL="0" indent="0">
              <a:buFontTx/>
              <a:buNone/>
              <a:defRPr/>
            </a:pPr>
            <a:endParaRPr lang="fr-FR" dirty="0"/>
          </a:p>
        </p:txBody>
      </p:sp>
    </p:spTree>
    <p:extLst>
      <p:ext uri="{BB962C8B-B14F-4D97-AF65-F5344CB8AC3E}">
        <p14:creationId xmlns:p14="http://schemas.microsoft.com/office/powerpoint/2010/main" val="2911773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Les enseignements</a:t>
            </a:r>
          </a:p>
        </p:txBody>
      </p:sp>
      <p:sp>
        <p:nvSpPr>
          <p:cNvPr id="56323" name="Espace réservé du texte 2"/>
          <p:cNvSpPr>
            <a:spLocks noGrp="1"/>
          </p:cNvSpPr>
          <p:nvPr>
            <p:ph type="body" sz="quarter" idx="13"/>
          </p:nvPr>
        </p:nvSpPr>
        <p:spPr>
          <a:xfrm>
            <a:off x="804863" y="1471613"/>
            <a:ext cx="7881937" cy="4598987"/>
          </a:xfrm>
        </p:spPr>
        <p:txBody>
          <a:bodyPr/>
          <a:lstStyle/>
          <a:p>
            <a:pPr fontAlgn="base">
              <a:spcAft>
                <a:spcPct val="0"/>
              </a:spcAft>
              <a:buFont typeface="Arial" panose="020B0604020202020204" pitchFamily="34" charset="0"/>
              <a:buChar char="■"/>
            </a:pPr>
            <a:r>
              <a:rPr lang="fr-FR" altLang="fr-FR" dirty="0"/>
              <a:t>Enseignements communs :</a:t>
            </a:r>
          </a:p>
          <a:p>
            <a:pPr lvl="1" fontAlgn="base">
              <a:spcAft>
                <a:spcPct val="0"/>
              </a:spcAft>
            </a:pPr>
            <a:r>
              <a:rPr lang="fr-FR" altLang="fr-FR" dirty="0"/>
              <a:t>Français (en première) : 3h</a:t>
            </a:r>
          </a:p>
          <a:p>
            <a:pPr lvl="1" fontAlgn="base">
              <a:spcAft>
                <a:spcPct val="0"/>
              </a:spcAft>
            </a:pPr>
            <a:r>
              <a:rPr lang="fr-FR" altLang="fr-FR" dirty="0"/>
              <a:t>Philosophie (en terminale) : 2h</a:t>
            </a:r>
          </a:p>
          <a:p>
            <a:pPr lvl="1" fontAlgn="base">
              <a:spcAft>
                <a:spcPct val="0"/>
              </a:spcAft>
            </a:pPr>
            <a:r>
              <a:rPr lang="fr-FR" altLang="fr-FR" dirty="0"/>
              <a:t>Histoire Géographie : 1h30</a:t>
            </a:r>
          </a:p>
          <a:p>
            <a:pPr lvl="1" fontAlgn="base">
              <a:spcAft>
                <a:spcPct val="0"/>
              </a:spcAft>
            </a:pPr>
            <a:r>
              <a:rPr lang="fr-FR" altLang="fr-FR" dirty="0"/>
              <a:t>Langues vivantes (A et B) : 4h</a:t>
            </a:r>
          </a:p>
          <a:p>
            <a:pPr lvl="1" fontAlgn="base">
              <a:spcAft>
                <a:spcPct val="0"/>
              </a:spcAft>
            </a:pPr>
            <a:r>
              <a:rPr lang="fr-FR" altLang="fr-FR" dirty="0"/>
              <a:t>Education physique et sportive : 2h</a:t>
            </a:r>
          </a:p>
          <a:p>
            <a:pPr lvl="1" fontAlgn="base">
              <a:spcAft>
                <a:spcPct val="0"/>
              </a:spcAft>
            </a:pPr>
            <a:r>
              <a:rPr lang="fr-FR" altLang="fr-FR" dirty="0"/>
              <a:t>Mathématiques : 3h</a:t>
            </a:r>
          </a:p>
          <a:p>
            <a:pPr lvl="1" fontAlgn="base">
              <a:spcAft>
                <a:spcPct val="0"/>
              </a:spcAft>
            </a:pPr>
            <a:r>
              <a:rPr lang="fr-FR" altLang="fr-FR" dirty="0"/>
              <a:t>Enseignement moral et civique : 18h30 sur l’année</a:t>
            </a:r>
          </a:p>
          <a:p>
            <a:pPr lvl="1" fontAlgn="base">
              <a:spcAft>
                <a:spcPct val="0"/>
              </a:spcAft>
            </a:pPr>
            <a:endParaRPr lang="fr-FR" altLang="fr-FR" dirty="0"/>
          </a:p>
          <a:p>
            <a:pPr fontAlgn="base">
              <a:spcAft>
                <a:spcPct val="0"/>
              </a:spcAft>
              <a:buFont typeface="Arial" panose="020B0604020202020204" pitchFamily="34" charset="0"/>
              <a:buChar char="■"/>
            </a:pPr>
            <a:r>
              <a:rPr lang="fr-FR" altLang="fr-FR" dirty="0"/>
              <a:t>Enseignements de spécialité :</a:t>
            </a:r>
          </a:p>
          <a:p>
            <a:pPr lvl="1" fontAlgn="base">
              <a:spcAft>
                <a:spcPct val="0"/>
              </a:spcAft>
            </a:pPr>
            <a:r>
              <a:rPr lang="fr-FR" altLang="fr-FR" dirty="0"/>
              <a:t>3 enseignements de spécialité en première</a:t>
            </a:r>
          </a:p>
          <a:p>
            <a:pPr lvl="1" fontAlgn="base">
              <a:spcAft>
                <a:spcPct val="0"/>
              </a:spcAft>
            </a:pPr>
            <a:r>
              <a:rPr lang="fr-FR" altLang="fr-FR" dirty="0"/>
              <a:t>2 enseignements de spécialité en terminale</a:t>
            </a:r>
          </a:p>
          <a:p>
            <a:pPr lvl="1" fontAlgn="base">
              <a:spcAft>
                <a:spcPct val="0"/>
              </a:spcAft>
            </a:pPr>
            <a:r>
              <a:rPr lang="fr-FR" altLang="fr-FR" dirty="0"/>
              <a:t>Les enseignements de spécialité sont déterminés par la série</a:t>
            </a:r>
          </a:p>
          <a:p>
            <a:pPr lvl="1" fontAlgn="base">
              <a:spcAft>
                <a:spcPct val="0"/>
              </a:spcAft>
            </a:pPr>
            <a:endParaRPr lang="fr-FR" altLang="fr-FR" dirty="0"/>
          </a:p>
          <a:p>
            <a:pPr lvl="1" fontAlgn="base">
              <a:spcAft>
                <a:spcPct val="0"/>
              </a:spcAft>
            </a:pPr>
            <a:endParaRPr lang="fr-FR" altLang="fr-FR" dirty="0"/>
          </a:p>
        </p:txBody>
      </p:sp>
      <p:sp>
        <p:nvSpPr>
          <p:cNvPr id="56324"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2C938AF-6341-4CB4-8102-247B0274FB51}"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6050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noChangeArrowheads="1"/>
          </p:cNvSpPr>
          <p:nvPr>
            <p:ph type="title"/>
          </p:nvPr>
        </p:nvSpPr>
        <p:spPr/>
        <p:txBody>
          <a:bodyPr/>
          <a:lstStyle/>
          <a:p>
            <a:endParaRPr lang="fr-FR" altLang="fr-FR"/>
          </a:p>
        </p:txBody>
      </p:sp>
      <p:pic>
        <p:nvPicPr>
          <p:cNvPr id="18435" name="Espace réservé du contenu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938" y="0"/>
            <a:ext cx="9036051" cy="6348413"/>
          </a:xfrm>
        </p:spPr>
      </p:pic>
      <p:sp>
        <p:nvSpPr>
          <p:cNvPr id="18436" name="Espace réservé du numéro de diapositive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1A1D19A-AE49-4641-B711-11156AA8061B}" type="slidenum">
              <a:rPr lang="fr-FR" altLang="fr-FR" sz="1400" smtClean="0"/>
              <a:pPr>
                <a:spcBef>
                  <a:spcPct val="0"/>
                </a:spcBef>
                <a:buFontTx/>
                <a:buNone/>
              </a:pPr>
              <a:t>16</a:t>
            </a:fld>
            <a:endParaRPr lang="fr-FR" altLang="fr-FR" sz="1400"/>
          </a:p>
        </p:txBody>
      </p:sp>
    </p:spTree>
    <p:extLst>
      <p:ext uri="{BB962C8B-B14F-4D97-AF65-F5344CB8AC3E}">
        <p14:creationId xmlns:p14="http://schemas.microsoft.com/office/powerpoint/2010/main" val="385116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2005BF3-9A9B-419D-A225-FDF48BA4119E}" type="slidenum">
              <a:rPr lang="fr-FR" altLang="fr-FR" sz="1400" smtClean="0"/>
              <a:pPr>
                <a:spcBef>
                  <a:spcPct val="0"/>
                </a:spcBef>
                <a:buFontTx/>
                <a:buNone/>
              </a:pPr>
              <a:t>17</a:t>
            </a:fld>
            <a:endParaRPr lang="fr-FR" altLang="fr-FR" sz="1400"/>
          </a:p>
        </p:txBody>
      </p:sp>
      <p:sp>
        <p:nvSpPr>
          <p:cNvPr id="11267"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a:solidFill>
                  <a:schemeClr val="tx2"/>
                </a:solidFill>
                <a:latin typeface="Arial Black" panose="020B0A04020102020204" pitchFamily="34" charset="0"/>
              </a:rPr>
              <a:t>Horaires</a:t>
            </a:r>
          </a:p>
          <a:p>
            <a:pPr eaLnBrk="1" hangingPunct="1">
              <a:spcBef>
                <a:spcPct val="0"/>
              </a:spcBef>
              <a:buFontTx/>
              <a:buNone/>
            </a:pPr>
            <a:r>
              <a:rPr lang="fr-FR" altLang="fr-FR" sz="2500">
                <a:solidFill>
                  <a:schemeClr val="tx2"/>
                </a:solidFill>
                <a:latin typeface="Arial Black" panose="020B0A04020102020204" pitchFamily="34" charset="0"/>
              </a:rPr>
              <a:t>Enseignements communs</a:t>
            </a:r>
          </a:p>
        </p:txBody>
      </p:sp>
      <p:sp>
        <p:nvSpPr>
          <p:cNvPr id="11268"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1126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1416050"/>
            <a:ext cx="66198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5713" y="3540125"/>
            <a:ext cx="42576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151438"/>
            <a:ext cx="87153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448175"/>
            <a:ext cx="923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ag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19763" y="90488"/>
            <a:ext cx="33353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95EF818-B0AE-493E-9830-B3D9DD7E384F}" type="slidenum">
              <a:rPr lang="fr-FR" altLang="fr-FR" sz="1400" smtClean="0"/>
              <a:pPr>
                <a:spcBef>
                  <a:spcPct val="0"/>
                </a:spcBef>
                <a:buFontTx/>
                <a:buNone/>
              </a:pPr>
              <a:t>18</a:t>
            </a:fld>
            <a:endParaRPr lang="fr-FR" altLang="fr-FR" sz="1400"/>
          </a:p>
        </p:txBody>
      </p:sp>
      <p:sp>
        <p:nvSpPr>
          <p:cNvPr id="12291"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a:solidFill>
                  <a:schemeClr val="tx2"/>
                </a:solidFill>
                <a:latin typeface="Arial Black" panose="020B0A04020102020204" pitchFamily="34" charset="0"/>
              </a:rPr>
              <a:t>Horaires</a:t>
            </a:r>
          </a:p>
          <a:p>
            <a:pPr eaLnBrk="1" hangingPunct="1">
              <a:spcBef>
                <a:spcPct val="0"/>
              </a:spcBef>
              <a:buFontTx/>
              <a:buNone/>
            </a:pPr>
            <a:r>
              <a:rPr lang="fr-FR" altLang="fr-FR" sz="2500">
                <a:solidFill>
                  <a:schemeClr val="tx2"/>
                </a:solidFill>
                <a:latin typeface="Arial Black" panose="020B0A04020102020204" pitchFamily="34" charset="0"/>
              </a:rPr>
              <a:t>Enseignements de spécialité - première</a:t>
            </a:r>
          </a:p>
        </p:txBody>
      </p:sp>
      <p:sp>
        <p:nvSpPr>
          <p:cNvPr id="12292"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12293"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773238"/>
            <a:ext cx="5191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4038" y="2654300"/>
            <a:ext cx="419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 y="3500438"/>
            <a:ext cx="51244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09738" y="4770438"/>
            <a:ext cx="43053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Imag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158750"/>
            <a:ext cx="33353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DB9DF58-0D18-4B42-BCC1-8EBB3DFF81BA}" type="slidenum">
              <a:rPr lang="fr-FR" altLang="fr-FR" sz="1400" smtClean="0"/>
              <a:pPr>
                <a:spcBef>
                  <a:spcPct val="0"/>
                </a:spcBef>
                <a:buFontTx/>
                <a:buNone/>
              </a:pPr>
              <a:t>19</a:t>
            </a:fld>
            <a:endParaRPr lang="fr-FR" altLang="fr-FR" sz="1400"/>
          </a:p>
        </p:txBody>
      </p:sp>
      <p:sp>
        <p:nvSpPr>
          <p:cNvPr id="13315"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dirty="0">
                <a:solidFill>
                  <a:schemeClr val="tx2"/>
                </a:solidFill>
                <a:latin typeface="Arial Black" panose="020B0A04020102020204" pitchFamily="34" charset="0"/>
              </a:rPr>
              <a:t>Horaires</a:t>
            </a:r>
          </a:p>
          <a:p>
            <a:pPr eaLnBrk="1" hangingPunct="1">
              <a:spcBef>
                <a:spcPct val="0"/>
              </a:spcBef>
              <a:buFontTx/>
              <a:buNone/>
            </a:pPr>
            <a:r>
              <a:rPr lang="fr-FR" altLang="fr-FR" sz="2500" dirty="0">
                <a:solidFill>
                  <a:schemeClr val="tx2"/>
                </a:solidFill>
                <a:latin typeface="Arial Black" panose="020B0A04020102020204" pitchFamily="34" charset="0"/>
              </a:rPr>
              <a:t>Enseignements de spécialité - terminale</a:t>
            </a:r>
          </a:p>
        </p:txBody>
      </p:sp>
      <p:sp>
        <p:nvSpPr>
          <p:cNvPr id="13316"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1331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476375"/>
            <a:ext cx="49720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4075113"/>
            <a:ext cx="50196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365625"/>
            <a:ext cx="847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71638" y="2060575"/>
            <a:ext cx="800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46038"/>
            <a:ext cx="33337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0238" y="-23529"/>
            <a:ext cx="7886700" cy="1325563"/>
          </a:xfrm>
        </p:spPr>
        <p:txBody>
          <a:bodyPr/>
          <a:lstStyle/>
          <a:p>
            <a:r>
              <a:rPr lang="fr-FR" dirty="0"/>
              <a:t>La journée</a:t>
            </a:r>
          </a:p>
        </p:txBody>
      </p:sp>
      <p:sp>
        <p:nvSpPr>
          <p:cNvPr id="4" name="Espace réservé du contenu 3"/>
          <p:cNvSpPr>
            <a:spLocks noGrp="1"/>
          </p:cNvSpPr>
          <p:nvPr>
            <p:ph sz="half" idx="2"/>
          </p:nvPr>
        </p:nvSpPr>
        <p:spPr>
          <a:xfrm>
            <a:off x="630238" y="1124744"/>
            <a:ext cx="7038106" cy="4498975"/>
          </a:xfrm>
        </p:spPr>
        <p:txBody>
          <a:bodyPr/>
          <a:lstStyle/>
          <a:p>
            <a:pPr eaLnBrk="1" hangingPunct="1">
              <a:buClr>
                <a:srgbClr val="0067B2"/>
              </a:buClr>
              <a:buFont typeface="Wingdings" panose="05000000000000000000" pitchFamily="2" charset="2"/>
              <a:buChar char="§"/>
            </a:pPr>
            <a:r>
              <a:rPr lang="fr-FR" altLang="fr-FR" sz="2000" dirty="0"/>
              <a:t>Les objectifs de la réforme</a:t>
            </a:r>
          </a:p>
          <a:p>
            <a:pPr eaLnBrk="1" hangingPunct="1">
              <a:buClr>
                <a:srgbClr val="0067B2"/>
              </a:buClr>
              <a:buFont typeface="Wingdings" panose="05000000000000000000" pitchFamily="2" charset="2"/>
              <a:buChar char="§"/>
            </a:pPr>
            <a:r>
              <a:rPr lang="fr-FR" altLang="fr-FR" sz="2000" dirty="0"/>
              <a:t>La voie générale</a:t>
            </a:r>
          </a:p>
          <a:p>
            <a:pPr eaLnBrk="1" hangingPunct="1">
              <a:buClr>
                <a:srgbClr val="0067B2"/>
              </a:buClr>
              <a:buFont typeface="Wingdings" panose="05000000000000000000" pitchFamily="2" charset="2"/>
              <a:buChar char="§"/>
            </a:pPr>
            <a:r>
              <a:rPr lang="fr-FR" altLang="fr-FR" sz="2000" dirty="0"/>
              <a:t>La voie technologique STMG</a:t>
            </a:r>
          </a:p>
          <a:p>
            <a:pPr lvl="1" eaLnBrk="1" hangingPunct="1">
              <a:buClr>
                <a:srgbClr val="0067B2"/>
              </a:buClr>
              <a:buFont typeface="Wingdings" panose="05000000000000000000" pitchFamily="2" charset="2"/>
              <a:buChar char="§"/>
            </a:pPr>
            <a:r>
              <a:rPr lang="fr-FR" altLang="fr-FR" sz="2000" dirty="0"/>
              <a:t>Évolutions, horaires, programme</a:t>
            </a:r>
          </a:p>
          <a:p>
            <a:pPr eaLnBrk="1" hangingPunct="1">
              <a:buClr>
                <a:srgbClr val="0067B2"/>
              </a:buClr>
              <a:buFont typeface="Wingdings" panose="05000000000000000000" pitchFamily="2" charset="2"/>
              <a:buChar char="§"/>
            </a:pPr>
            <a:r>
              <a:rPr lang="fr-FR" altLang="fr-FR" sz="2000" dirty="0"/>
              <a:t> Les enseignements de première STMG</a:t>
            </a:r>
          </a:p>
          <a:p>
            <a:pPr lvl="1" eaLnBrk="1" hangingPunct="1">
              <a:buClr>
                <a:srgbClr val="0067B2"/>
              </a:buClr>
              <a:buFont typeface="Wingdings" panose="05000000000000000000" pitchFamily="2" charset="2"/>
              <a:buChar char="§"/>
            </a:pPr>
            <a:r>
              <a:rPr lang="fr-FR" altLang="fr-FR" sz="2000" dirty="0"/>
              <a:t>Management, SGN, droit et économie </a:t>
            </a:r>
          </a:p>
          <a:p>
            <a:pPr lvl="1" eaLnBrk="1" hangingPunct="1">
              <a:buClr>
                <a:srgbClr val="0067B2"/>
              </a:buClr>
              <a:buFont typeface="Wingdings" panose="05000000000000000000" pitchFamily="2" charset="2"/>
              <a:buChar char="§"/>
            </a:pPr>
            <a:r>
              <a:rPr lang="fr-FR" altLang="fr-FR" sz="2000" dirty="0"/>
              <a:t>ETLV</a:t>
            </a:r>
          </a:p>
          <a:p>
            <a:pPr eaLnBrk="1" hangingPunct="1">
              <a:buClr>
                <a:srgbClr val="0067B2"/>
              </a:buClr>
              <a:buFont typeface="Wingdings" panose="05000000000000000000" pitchFamily="2" charset="2"/>
              <a:buChar char="§"/>
            </a:pPr>
            <a:r>
              <a:rPr lang="fr-FR" altLang="fr-FR" sz="2000" dirty="0"/>
              <a:t>STMG : quelle pédagogie ?</a:t>
            </a:r>
          </a:p>
          <a:p>
            <a:pPr eaLnBrk="1" hangingPunct="1">
              <a:buClr>
                <a:srgbClr val="0067B2"/>
              </a:buClr>
              <a:buFont typeface="Wingdings" panose="05000000000000000000" pitchFamily="2" charset="2"/>
              <a:buChar char="§"/>
            </a:pPr>
            <a:r>
              <a:rPr lang="fr-FR" altLang="fr-FR" sz="2000" dirty="0"/>
              <a:t>STMG : Quelle certification ?</a:t>
            </a:r>
          </a:p>
          <a:p>
            <a:pPr eaLnBrk="1" hangingPunct="1">
              <a:buClr>
                <a:srgbClr val="0067B2"/>
              </a:buClr>
              <a:buFont typeface="Wingdings" panose="05000000000000000000" pitchFamily="2" charset="2"/>
              <a:buChar char="§"/>
            </a:pPr>
            <a:r>
              <a:rPr lang="fr-FR" altLang="fr-FR" sz="2000" dirty="0"/>
              <a:t>La seconde générale et technologique</a:t>
            </a:r>
          </a:p>
          <a:p>
            <a:pPr lvl="1" eaLnBrk="1" hangingPunct="1">
              <a:buClr>
                <a:srgbClr val="0067B2"/>
              </a:buClr>
              <a:buFont typeface="Wingdings" panose="05000000000000000000" pitchFamily="2" charset="2"/>
              <a:buChar char="§"/>
            </a:pPr>
            <a:r>
              <a:rPr lang="fr-FR" altLang="fr-FR" sz="2000" dirty="0"/>
              <a:t>L’orientation</a:t>
            </a:r>
          </a:p>
          <a:p>
            <a:pPr lvl="1" eaLnBrk="1" hangingPunct="1">
              <a:buClr>
                <a:srgbClr val="0067B2"/>
              </a:buClr>
              <a:buFont typeface="Wingdings" panose="05000000000000000000" pitchFamily="2" charset="2"/>
              <a:buChar char="§"/>
            </a:pPr>
            <a:r>
              <a:rPr lang="fr-FR" altLang="fr-FR" sz="2000" dirty="0"/>
              <a:t>Management et gestion</a:t>
            </a:r>
          </a:p>
          <a:p>
            <a:pPr eaLnBrk="1" hangingPunct="1">
              <a:buClr>
                <a:srgbClr val="0067B2"/>
              </a:buClr>
              <a:buFont typeface="Wingdings" panose="05000000000000000000" pitchFamily="2" charset="2"/>
              <a:buChar char="§"/>
            </a:pPr>
            <a:endParaRPr lang="fr-FR" altLang="fr-FR" sz="2000" dirty="0"/>
          </a:p>
          <a:p>
            <a:pPr eaLnBrk="1" hangingPunct="1">
              <a:buClr>
                <a:srgbClr val="0067B2"/>
              </a:buClr>
              <a:buFont typeface="Wingdings" panose="05000000000000000000" pitchFamily="2" charset="2"/>
              <a:buChar char="§"/>
            </a:pPr>
            <a:r>
              <a:rPr lang="fr-FR" altLang="fr-FR" sz="2000" dirty="0"/>
              <a:t>Echanges / questions…</a:t>
            </a:r>
          </a:p>
          <a:p>
            <a:pPr marL="457200" lvl="1" indent="0" eaLnBrk="1" hangingPunct="1">
              <a:buClr>
                <a:srgbClr val="0067B2"/>
              </a:buClr>
              <a:buNone/>
            </a:pPr>
            <a:endParaRPr lang="fr-FR" altLang="fr-FR" sz="1400" dirty="0"/>
          </a:p>
          <a:p>
            <a:endParaRPr lang="fr-FR" dirty="0"/>
          </a:p>
        </p:txBody>
      </p:sp>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C032A8A-2A3D-4C8B-B2D5-577A5421E1B1}" type="slidenum">
              <a:rPr lang="fr-FR" altLang="fr-FR" sz="1400" smtClean="0"/>
              <a:pPr>
                <a:spcBef>
                  <a:spcPct val="0"/>
                </a:spcBef>
                <a:buFontTx/>
                <a:buNone/>
              </a:pPr>
              <a:t>2</a:t>
            </a:fld>
            <a:endParaRPr lang="fr-FR" altLang="fr-FR" sz="1400" dirty="0"/>
          </a:p>
        </p:txBody>
      </p:sp>
      <p:sp>
        <p:nvSpPr>
          <p:cNvPr id="5124" name="Text Box 7"/>
          <p:cNvSpPr txBox="1">
            <a:spLocks noChangeArrowheads="1"/>
          </p:cNvSpPr>
          <p:nvPr/>
        </p:nvSpPr>
        <p:spPr bwMode="auto">
          <a:xfrm>
            <a:off x="3059832" y="6256354"/>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fr-FR" altLang="fr-FR" sz="1400" dirty="0"/>
              <a:t>La réforme du Lycée</a:t>
            </a:r>
          </a:p>
        </p:txBody>
      </p:sp>
      <p:sp>
        <p:nvSpPr>
          <p:cNvPr id="5125" name="Espace réservé du texte 5"/>
          <p:cNvSpPr>
            <a:spLocks/>
          </p:cNvSpPr>
          <p:nvPr/>
        </p:nvSpPr>
        <p:spPr bwMode="auto">
          <a:xfrm>
            <a:off x="-2412776" y="2238943"/>
            <a:ext cx="4176464"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eaLnBrk="1" hangingPunct="1">
              <a:buClr>
                <a:srgbClr val="0067B2"/>
              </a:buClr>
              <a:buNone/>
            </a:pPr>
            <a:endParaRPr lang="fr-FR" altLang="fr-FR" sz="1800" dirty="0"/>
          </a:p>
          <a:p>
            <a:pPr eaLnBrk="1" hangingPunct="1">
              <a:buClr>
                <a:srgbClr val="E96667"/>
              </a:buClr>
            </a:pPr>
            <a:endParaRPr lang="fr-FR" altLang="fr-FR" sz="1800" dirty="0">
              <a:solidFill>
                <a:srgbClr val="005E8B"/>
              </a:solidFill>
            </a:endParaRPr>
          </a:p>
        </p:txBody>
      </p:sp>
    </p:spTree>
    <p:extLst>
      <p:ext uri="{BB962C8B-B14F-4D97-AF65-F5344CB8AC3E}">
        <p14:creationId xmlns:p14="http://schemas.microsoft.com/office/powerpoint/2010/main" val="3437188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9F1FD7C-BA5D-488A-B0D0-C61D29DBCD5F}" type="slidenum">
              <a:rPr lang="fr-FR" altLang="fr-FR" sz="1400" smtClean="0"/>
              <a:pPr>
                <a:spcBef>
                  <a:spcPct val="0"/>
                </a:spcBef>
                <a:buFontTx/>
                <a:buNone/>
              </a:pPr>
              <a:t>20</a:t>
            </a:fld>
            <a:endParaRPr lang="fr-FR" altLang="fr-FR" sz="1400"/>
          </a:p>
        </p:txBody>
      </p:sp>
      <p:sp>
        <p:nvSpPr>
          <p:cNvPr id="14339"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dirty="0">
                <a:solidFill>
                  <a:schemeClr val="tx2"/>
                </a:solidFill>
                <a:latin typeface="Arial Black" panose="020B0A04020102020204" pitchFamily="34" charset="0"/>
              </a:rPr>
              <a:t>Horaires</a:t>
            </a:r>
          </a:p>
          <a:p>
            <a:pPr eaLnBrk="1" hangingPunct="1">
              <a:spcBef>
                <a:spcPct val="0"/>
              </a:spcBef>
              <a:buFontTx/>
              <a:buNone/>
            </a:pPr>
            <a:r>
              <a:rPr lang="fr-FR" altLang="fr-FR" sz="2500" dirty="0">
                <a:solidFill>
                  <a:schemeClr val="tx2"/>
                </a:solidFill>
                <a:latin typeface="Arial Black" panose="020B0A04020102020204" pitchFamily="34" charset="0"/>
              </a:rPr>
              <a:t>Enseignements optionnels cycle terminal</a:t>
            </a:r>
          </a:p>
        </p:txBody>
      </p:sp>
      <p:sp>
        <p:nvSpPr>
          <p:cNvPr id="14340"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1434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28775"/>
            <a:ext cx="52673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3789363"/>
            <a:ext cx="91821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3100" y="107950"/>
            <a:ext cx="33337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21</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Les enseignements de première STMG</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2800" dirty="0"/>
              <a:t>Droit et économie, Management, SGN</a:t>
            </a:r>
          </a:p>
        </p:txBody>
      </p:sp>
    </p:spTree>
    <p:extLst>
      <p:ext uri="{BB962C8B-B14F-4D97-AF65-F5344CB8AC3E}">
        <p14:creationId xmlns:p14="http://schemas.microsoft.com/office/powerpoint/2010/main" val="3418047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71DDF-EE7F-44BA-9710-3BD749C57A93}"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smtClean="0">
                <a:solidFill>
                  <a:srgbClr val="0067B2"/>
                </a:solidFill>
              </a:rPr>
              <a:t>Droit et économie</a:t>
            </a:r>
            <a:endParaRPr kumimoji="0" lang="fr-FR" altLang="fr-FR" sz="3200" b="0" i="0" u="none" strike="noStrike" kern="1200" cap="none" spc="0" normalizeH="0" baseline="0" noProof="0" dirty="0">
              <a:ln>
                <a:noFill/>
              </a:ln>
              <a:solidFill>
                <a:srgbClr val="0067B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1978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4819" name="Titre 1"/>
          <p:cNvSpPr>
            <a:spLocks noGrp="1"/>
          </p:cNvSpPr>
          <p:nvPr>
            <p:ph type="title"/>
          </p:nvPr>
        </p:nvSpPr>
        <p:spPr>
          <a:xfrm>
            <a:off x="878606" y="548680"/>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 contexte de la rénovation de l’enseignement du DROIT et de l’ÉCONOMIE</a:t>
            </a:r>
          </a:p>
        </p:txBody>
      </p:sp>
      <p:sp>
        <p:nvSpPr>
          <p:cNvPr id="3" name="Espace réservé du contenu 2">
            <a:extLst>
              <a:ext uri="{FF2B5EF4-FFF2-40B4-BE49-F238E27FC236}">
                <a16:creationId xmlns:a16="http://schemas.microsoft.com/office/drawing/2014/main" id="{103D17DA-E1B1-472E-A30D-D3AE0F6AAB82}"/>
              </a:ext>
            </a:extLst>
          </p:cNvPr>
          <p:cNvSpPr>
            <a:spLocks noGrp="1" noRot="1" noChangeAspect="1" noMove="1" noResize="1" noEditPoints="1" noAdjustHandles="1" noChangeArrowheads="1" noChangeShapeType="1" noTextEdit="1"/>
          </p:cNvSpPr>
          <p:nvPr>
            <p:ph idx="1"/>
          </p:nvPr>
        </p:nvSpPr>
        <p:spPr>
          <a:xfrm>
            <a:off x="628650" y="1607139"/>
            <a:ext cx="7886700" cy="4736090"/>
          </a:xfrm>
          <a:blipFill>
            <a:blip r:embed="rId5"/>
            <a:stretch>
              <a:fillRect l="-1468"/>
            </a:stretch>
          </a:blipFill>
          <a:extLst/>
        </p:spPr>
        <p:txBody>
          <a:bodyPr/>
          <a:lstStyle/>
          <a:p>
            <a:pPr>
              <a:defRPr/>
            </a:pPr>
            <a:r>
              <a:rPr lang="fr-FR" dirty="0">
                <a:noFill/>
              </a:rPr>
              <a:t> </a:t>
            </a:r>
          </a:p>
        </p:txBody>
      </p:sp>
    </p:spTree>
    <p:extLst>
      <p:ext uri="{BB962C8B-B14F-4D97-AF65-F5344CB8AC3E}">
        <p14:creationId xmlns:p14="http://schemas.microsoft.com/office/powerpoint/2010/main" val="334910079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1"/>
          <p:cNvSpPr>
            <a:spLocks noGrp="1"/>
          </p:cNvSpPr>
          <p:nvPr>
            <p:ph idx="1"/>
          </p:nvPr>
        </p:nvSpPr>
        <p:spPr>
          <a:xfrm>
            <a:off x="871538" y="1795463"/>
            <a:ext cx="7408862" cy="4330700"/>
          </a:xfrm>
        </p:spPr>
        <p:txBody>
          <a:bodyPr/>
          <a:lstStyle/>
          <a:p>
            <a:pPr>
              <a:buFont typeface="Wingdings" panose="05000000000000000000" pitchFamily="2" charset="2"/>
              <a:buChar char="Ø"/>
            </a:pPr>
            <a:r>
              <a:rPr lang="fr-FR" altLang="fr-FR" sz="2400"/>
              <a:t>Pour les élèves, mieux maîtriser des notions fondamentales liées à chaque discipline.</a:t>
            </a:r>
          </a:p>
          <a:p>
            <a:pPr>
              <a:buFont typeface="Wingdings" panose="05000000000000000000" pitchFamily="2" charset="2"/>
              <a:buChar char="Ø"/>
            </a:pPr>
            <a:r>
              <a:rPr lang="fr-FR" altLang="fr-FR" sz="2400"/>
              <a:t>Développer les aspects méthodologiques pour répondre plus efficacement aux exigences de l’enseignement supérieur (travail personnel, autonomie, capacité de réflexion et d’argumentation orale et écrite).</a:t>
            </a:r>
          </a:p>
          <a:p>
            <a:pPr>
              <a:buFont typeface="Wingdings" panose="05000000000000000000" pitchFamily="2" charset="2"/>
              <a:buChar char="Ø"/>
            </a:pPr>
            <a:r>
              <a:rPr lang="fr-FR" altLang="fr-FR" sz="2400"/>
              <a:t>Développer l’usage du numérique et l’esprit critique vis-à-vis des usages et des ressources numériques.</a:t>
            </a:r>
          </a:p>
          <a:p>
            <a:endParaRPr lang="fr-FR" altLang="fr-FR" sz="1800"/>
          </a:p>
        </p:txBody>
      </p:sp>
      <p:sp>
        <p:nvSpPr>
          <p:cNvPr id="36867" name="Titre 2"/>
          <p:cNvSpPr>
            <a:spLocks noGrp="1"/>
          </p:cNvSpPr>
          <p:nvPr>
            <p:ph type="title"/>
          </p:nvPr>
        </p:nvSpPr>
        <p:spPr>
          <a:xfrm>
            <a:off x="871538" y="404664"/>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Les objectifs du groupe de travail</a:t>
            </a:r>
            <a:br>
              <a:rPr lang="fr-FR" altLang="fr-FR" sz="2500" dirty="0">
                <a:latin typeface="Arial Black" panose="020B0A04020102020204" pitchFamily="34" charset="0"/>
                <a:ea typeface="+mn-ea"/>
                <a:cs typeface="Arial" panose="020B0604020202020204" pitchFamily="34" charset="0"/>
              </a:rPr>
            </a:br>
            <a:r>
              <a:rPr lang="fr-FR" altLang="fr-FR" sz="2500" dirty="0">
                <a:latin typeface="Arial Black" panose="020B0A04020102020204" pitchFamily="34" charset="0"/>
                <a:ea typeface="+mn-ea"/>
                <a:cs typeface="Arial" panose="020B0604020202020204" pitchFamily="34" charset="0"/>
              </a:rPr>
              <a:t>Droit et économie</a:t>
            </a:r>
          </a:p>
        </p:txBody>
      </p:sp>
    </p:spTree>
    <p:extLst>
      <p:ext uri="{BB962C8B-B14F-4D97-AF65-F5344CB8AC3E}">
        <p14:creationId xmlns:p14="http://schemas.microsoft.com/office/powerpoint/2010/main" val="119740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628650" y="1628800"/>
            <a:ext cx="7903790" cy="3868713"/>
          </a:xfrm>
        </p:spPr>
        <p:txBody>
          <a:bodyPr>
            <a:normAutofit fontScale="70000" lnSpcReduction="20000"/>
          </a:bodyPr>
          <a:lstStyle/>
          <a:p>
            <a:pPr marL="0" indent="0">
              <a:buFontTx/>
              <a:buNone/>
              <a:defRPr/>
            </a:pPr>
            <a:r>
              <a:rPr lang="fr-FR" b="1" dirty="0"/>
              <a:t>Des principes fortement affirmés :</a:t>
            </a:r>
          </a:p>
          <a:p>
            <a:pPr>
              <a:buFont typeface="Wingdings" panose="05000000000000000000" pitchFamily="2" charset="2"/>
              <a:buChar char="Ø"/>
              <a:defRPr/>
            </a:pPr>
            <a:r>
              <a:rPr lang="fr-FR" dirty="0"/>
              <a:t>Un travail de fond doit être conduit sur un nombre de thèmes resserré, en droit comme en économie,</a:t>
            </a:r>
          </a:p>
          <a:p>
            <a:pPr>
              <a:buFont typeface="Wingdings" panose="05000000000000000000" pitchFamily="2" charset="2"/>
              <a:buChar char="Ø"/>
              <a:defRPr/>
            </a:pPr>
            <a:r>
              <a:rPr lang="fr-FR" dirty="0"/>
              <a:t>Parallèlement un effort doit être fait pour favoriser l’appropriation de méthodes propres à chaque discipline,</a:t>
            </a:r>
          </a:p>
          <a:p>
            <a:pPr>
              <a:buFont typeface="Wingdings" panose="05000000000000000000" pitchFamily="2" charset="2"/>
              <a:buChar char="Ø"/>
              <a:defRPr/>
            </a:pPr>
            <a:r>
              <a:rPr lang="fr-FR" dirty="0"/>
              <a:t>Des capacités ont été systématiquement ajoutées en introduction de chaque thème. Ces capacités constituent des objectifs pédagogiques à part entière et, de fait, des limitations aux notions à étudier et à l’épreuve du baccalauréat.</a:t>
            </a:r>
          </a:p>
          <a:p>
            <a:pPr>
              <a:buFont typeface="Wingdings" panose="05000000000000000000" pitchFamily="2" charset="2"/>
              <a:buChar char="Ø"/>
              <a:defRPr/>
            </a:pPr>
            <a:r>
              <a:rPr lang="fr-FR" dirty="0"/>
              <a:t>L’outil numérique doit être utilisé autant que possible (recherche documentaires, tableurs, graphiques, jeux de simulation, etc.). </a:t>
            </a:r>
          </a:p>
          <a:p>
            <a:pPr marL="0" indent="0">
              <a:buFontTx/>
              <a:buNone/>
              <a:defRPr/>
            </a:pPr>
            <a:endParaRPr lang="fr-FR" u="sng" dirty="0"/>
          </a:p>
          <a:p>
            <a:pPr marL="0" indent="0">
              <a:buFontTx/>
              <a:buNone/>
              <a:defRPr/>
            </a:pPr>
            <a:endParaRPr lang="fr-FR" dirty="0"/>
          </a:p>
          <a:p>
            <a:pPr>
              <a:buFont typeface="Wingdings" panose="05000000000000000000" pitchFamily="2" charset="2"/>
              <a:buChar char="Ø"/>
              <a:defRPr/>
            </a:pPr>
            <a:endParaRPr lang="fr-FR" dirty="0"/>
          </a:p>
          <a:p>
            <a:pPr>
              <a:defRPr/>
            </a:pPr>
            <a:endParaRPr lang="fr-FR" dirty="0"/>
          </a:p>
        </p:txBody>
      </p:sp>
      <p:sp>
        <p:nvSpPr>
          <p:cNvPr id="38915" name="Titre 1"/>
          <p:cNvSpPr>
            <a:spLocks noGrp="1"/>
          </p:cNvSpPr>
          <p:nvPr>
            <p:ph type="title"/>
          </p:nvPr>
        </p:nvSpPr>
        <p:spPr>
          <a:xfrm>
            <a:off x="914400" y="455499"/>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Une évolution significative </a:t>
            </a:r>
            <a:br>
              <a:rPr lang="fr-FR" altLang="fr-FR" sz="2500" dirty="0">
                <a:latin typeface="Arial Black" panose="020B0A04020102020204" pitchFamily="34" charset="0"/>
                <a:ea typeface="+mn-ea"/>
                <a:cs typeface="Arial" panose="020B0604020202020204" pitchFamily="34" charset="0"/>
              </a:rPr>
            </a:br>
            <a:r>
              <a:rPr lang="fr-FR" altLang="fr-FR" sz="2500" dirty="0">
                <a:latin typeface="Arial Black" panose="020B0A04020102020204" pitchFamily="34" charset="0"/>
                <a:ea typeface="+mn-ea"/>
                <a:cs typeface="Arial" panose="020B0604020202020204" pitchFamily="34" charset="0"/>
              </a:rPr>
              <a:t>droit et économie</a:t>
            </a:r>
          </a:p>
        </p:txBody>
      </p:sp>
    </p:spTree>
    <p:extLst>
      <p:ext uri="{BB962C8B-B14F-4D97-AF65-F5344CB8AC3E}">
        <p14:creationId xmlns:p14="http://schemas.microsoft.com/office/powerpoint/2010/main" val="3177544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628650" y="1798638"/>
            <a:ext cx="7886700" cy="4351337"/>
          </a:xfrm>
        </p:spPr>
        <p:txBody>
          <a:bodyPr>
            <a:normAutofit fontScale="70000" lnSpcReduction="20000"/>
          </a:bodyPr>
          <a:lstStyle/>
          <a:p>
            <a:pPr marL="0" indent="0">
              <a:buFontTx/>
              <a:buNone/>
              <a:defRPr/>
            </a:pPr>
            <a:r>
              <a:rPr lang="fr-FR" u="sng" dirty="0"/>
              <a:t>Articulation Droit-Économie </a:t>
            </a:r>
            <a:r>
              <a:rPr lang="fr-FR" dirty="0"/>
              <a:t>: </a:t>
            </a:r>
          </a:p>
          <a:p>
            <a:pPr>
              <a:buFont typeface="Wingdings" panose="05000000000000000000" pitchFamily="2" charset="2"/>
              <a:buChar char="Ø"/>
              <a:defRPr/>
            </a:pPr>
            <a:r>
              <a:rPr lang="fr-FR" dirty="0"/>
              <a:t>La logique d’un enseignement de droit d’une part, d’économie d’autre part, avec leurs démarches et leurs méthodes propres, doit être préservée.</a:t>
            </a:r>
          </a:p>
          <a:p>
            <a:pPr>
              <a:buFont typeface="Wingdings" panose="05000000000000000000" pitchFamily="2" charset="2"/>
              <a:buChar char="Ø"/>
              <a:defRPr/>
            </a:pPr>
            <a:r>
              <a:rPr lang="fr-FR" dirty="0"/>
              <a:t>Des transversalités peuvent être trouvées dans les programmes et éventuellement proposées dans le cadre du projet des élèves…</a:t>
            </a:r>
          </a:p>
          <a:p>
            <a:pPr marL="0" indent="0">
              <a:buFontTx/>
              <a:buNone/>
              <a:defRPr/>
            </a:pPr>
            <a:endParaRPr lang="fr-FR" u="sng" dirty="0"/>
          </a:p>
          <a:p>
            <a:pPr marL="0" indent="0">
              <a:buFontTx/>
              <a:buNone/>
              <a:defRPr/>
            </a:pPr>
            <a:r>
              <a:rPr lang="fr-FR" u="sng" dirty="0"/>
              <a:t>Articulation avec le tronc commun :</a:t>
            </a:r>
          </a:p>
          <a:p>
            <a:pPr>
              <a:buFont typeface="Wingdings" panose="05000000000000000000" pitchFamily="2" charset="2"/>
              <a:buChar char="Ø"/>
              <a:defRPr/>
            </a:pPr>
            <a:r>
              <a:rPr lang="fr-FR" dirty="0"/>
              <a:t>Des liens doivent être établis avec les programmes dispensés dans le tronc commun, et cela afin que les thèmes abordés à cette occasion puissent être réinvestis en droit et en économie. </a:t>
            </a:r>
          </a:p>
          <a:p>
            <a:pPr marL="0" indent="0">
              <a:buFontTx/>
              <a:buNone/>
              <a:defRPr/>
            </a:pPr>
            <a:endParaRPr lang="fr-FR" dirty="0"/>
          </a:p>
          <a:p>
            <a:pPr>
              <a:buFont typeface="Wingdings" panose="05000000000000000000" pitchFamily="2" charset="2"/>
              <a:buChar char="Ø"/>
              <a:defRPr/>
            </a:pPr>
            <a:endParaRPr lang="fr-FR" dirty="0"/>
          </a:p>
          <a:p>
            <a:pPr>
              <a:defRPr/>
            </a:pPr>
            <a:endParaRPr lang="fr-FR" dirty="0"/>
          </a:p>
        </p:txBody>
      </p:sp>
      <p:sp>
        <p:nvSpPr>
          <p:cNvPr id="40963" name="Titre 1"/>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Les transversalités</a:t>
            </a:r>
          </a:p>
        </p:txBody>
      </p:sp>
    </p:spTree>
    <p:extLst>
      <p:ext uri="{BB962C8B-B14F-4D97-AF65-F5344CB8AC3E}">
        <p14:creationId xmlns:p14="http://schemas.microsoft.com/office/powerpoint/2010/main" val="3224263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extLst/>
        </p:spPr>
        <p:txBody>
          <a:bodyPr>
            <a:normAutofit fontScale="70000" lnSpcReduction="20000"/>
          </a:bodyPr>
          <a:lstStyle/>
          <a:p>
            <a:pPr>
              <a:buFont typeface="Wingdings" panose="05000000000000000000" pitchFamily="2" charset="2"/>
              <a:buChar char="Ø"/>
              <a:defRPr/>
            </a:pPr>
            <a:r>
              <a:rPr lang="fr-FR" dirty="0"/>
              <a:t>Une appropriation des notions juridiques fondamentales avec une attention particulière au vocabulaire juridique,</a:t>
            </a:r>
          </a:p>
          <a:p>
            <a:pPr>
              <a:buFont typeface="Wingdings" panose="05000000000000000000" pitchFamily="2" charset="2"/>
              <a:buChar char="Ø"/>
              <a:defRPr/>
            </a:pPr>
            <a:r>
              <a:rPr lang="fr-FR" dirty="0"/>
              <a:t>Une répartition claire entre les programmes de première et de terminale,</a:t>
            </a:r>
          </a:p>
          <a:p>
            <a:pPr>
              <a:buFont typeface="Wingdings" panose="05000000000000000000" pitchFamily="2" charset="2"/>
              <a:buChar char="Ø"/>
              <a:defRPr/>
            </a:pPr>
            <a:r>
              <a:rPr lang="fr-FR" dirty="0"/>
              <a:t>Un allègement des programmes sur les deux ans (disparition du droit de la concurrence),</a:t>
            </a:r>
          </a:p>
          <a:p>
            <a:pPr>
              <a:buFont typeface="Wingdings" panose="05000000000000000000" pitchFamily="2" charset="2"/>
              <a:buChar char="Ø"/>
              <a:defRPr/>
            </a:pPr>
            <a:r>
              <a:rPr lang="fr-FR" dirty="0"/>
              <a:t>Un souci constant sur l’argumentation : les mêmes faits peuvent donner lieu à deux argumentations différentes et opposées.  Il n’y a pas d’application mécanique des règles,</a:t>
            </a:r>
          </a:p>
          <a:p>
            <a:pPr>
              <a:buFont typeface="Wingdings" panose="05000000000000000000" pitchFamily="2" charset="2"/>
              <a:buChar char="Ø"/>
              <a:defRPr/>
            </a:pPr>
            <a:r>
              <a:rPr lang="fr-FR" dirty="0"/>
              <a:t>La volonté d’interroger davantage interroger les élèves sur :</a:t>
            </a:r>
          </a:p>
          <a:p>
            <a:pPr marL="635000" lvl="7" indent="-177800">
              <a:buSzPct val="100000"/>
              <a:buFont typeface="Wingdings" panose="05000000000000000000" pitchFamily="2" charset="2"/>
              <a:buChar char="Ø"/>
              <a:defRPr/>
            </a:pPr>
            <a:r>
              <a:rPr lang="fr-FR" dirty="0">
                <a:solidFill>
                  <a:srgbClr val="683086"/>
                </a:solidFill>
              </a:rPr>
              <a:t>le sens, </a:t>
            </a:r>
          </a:p>
          <a:p>
            <a:pPr marL="635000" lvl="7" indent="-177800">
              <a:buSzPct val="100000"/>
              <a:buFont typeface="Wingdings" panose="05000000000000000000" pitchFamily="2" charset="2"/>
              <a:buChar char="Ø"/>
              <a:defRPr/>
            </a:pPr>
            <a:r>
              <a:rPr lang="fr-FR" dirty="0">
                <a:solidFill>
                  <a:srgbClr val="683086"/>
                </a:solidFill>
              </a:rPr>
              <a:t>Les enjeux,</a:t>
            </a:r>
          </a:p>
          <a:p>
            <a:pPr marL="635000" lvl="7" indent="-177800">
              <a:buSzPct val="100000"/>
              <a:buFont typeface="Wingdings" panose="05000000000000000000" pitchFamily="2" charset="2"/>
              <a:buChar char="Ø"/>
              <a:defRPr/>
            </a:pPr>
            <a:r>
              <a:rPr lang="fr-FR" dirty="0">
                <a:solidFill>
                  <a:srgbClr val="683086"/>
                </a:solidFill>
              </a:rPr>
              <a:t>Les évolutions du droit en relation avec les évolutions sociétales.</a:t>
            </a:r>
          </a:p>
        </p:txBody>
      </p:sp>
      <p:sp>
        <p:nvSpPr>
          <p:cNvPr id="43011" name="Titre 2"/>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Les objectifs de l’enseignement du droit</a:t>
            </a:r>
          </a:p>
        </p:txBody>
      </p:sp>
    </p:spTree>
    <p:extLst>
      <p:ext uri="{BB962C8B-B14F-4D97-AF65-F5344CB8AC3E}">
        <p14:creationId xmlns:p14="http://schemas.microsoft.com/office/powerpoint/2010/main" val="3276649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87925" y="302500"/>
            <a:ext cx="8229600" cy="1143000"/>
          </a:xfrm>
        </p:spPr>
        <p:txBody>
          <a:bodyPr>
            <a:normAutofit/>
          </a:bodyPr>
          <a:lstStyle/>
          <a:p>
            <a:pPr algn="l">
              <a:defRPr/>
            </a:pPr>
            <a:r>
              <a:rPr lang="fr-FR" sz="2500" dirty="0">
                <a:latin typeface="Arial Black" panose="020B0A04020102020204" pitchFamily="34" charset="0"/>
              </a:rPr>
              <a:t>Évolution du programme de Droit</a:t>
            </a:r>
          </a:p>
        </p:txBody>
      </p:sp>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805400" y="1445500"/>
            <a:ext cx="7362824" cy="4098050"/>
          </a:xfrm>
          <a:extLst/>
        </p:spPr>
        <p:txBody>
          <a:bodyPr>
            <a:normAutofit fontScale="92500" lnSpcReduction="20000"/>
          </a:bodyPr>
          <a:lstStyle/>
          <a:p>
            <a:pPr marL="0" indent="0">
              <a:buFontTx/>
              <a:buNone/>
              <a:defRPr/>
            </a:pPr>
            <a:r>
              <a:rPr lang="fr-FR" sz="2000" b="1" dirty="0"/>
              <a:t>Classe de première</a:t>
            </a:r>
          </a:p>
          <a:p>
            <a:pPr marL="0" indent="0">
              <a:buFontTx/>
              <a:buNone/>
              <a:defRPr/>
            </a:pPr>
            <a:r>
              <a:rPr lang="fr-FR" sz="2000" dirty="0"/>
              <a:t>Thème 1 – Qu’est-ce que le droit ?</a:t>
            </a:r>
          </a:p>
          <a:p>
            <a:pPr marL="0" indent="0">
              <a:buFontTx/>
              <a:buNone/>
              <a:defRPr/>
            </a:pPr>
            <a:r>
              <a:rPr lang="fr-FR" sz="2000" dirty="0"/>
              <a:t>Thème 2 – Comment le droit permet-il de régler un litige ?</a:t>
            </a:r>
          </a:p>
          <a:p>
            <a:pPr marL="0" indent="0">
              <a:buFontTx/>
              <a:buNone/>
              <a:defRPr/>
            </a:pPr>
            <a:r>
              <a:rPr lang="fr-FR" sz="2000" dirty="0"/>
              <a:t>Thème 3 – Qui peut faire valoir les droits ?</a:t>
            </a:r>
          </a:p>
          <a:p>
            <a:pPr marL="0" indent="0">
              <a:buFontTx/>
              <a:buNone/>
              <a:defRPr/>
            </a:pPr>
            <a:r>
              <a:rPr lang="fr-FR" sz="2000" dirty="0"/>
              <a:t>Thème 4 -  Quels sont les droits reconnus aux personnes ?</a:t>
            </a:r>
          </a:p>
          <a:p>
            <a:pPr marL="0" indent="0">
              <a:buFontTx/>
              <a:buNone/>
              <a:defRPr/>
            </a:pPr>
            <a:endParaRPr lang="fr-FR" dirty="0"/>
          </a:p>
          <a:p>
            <a:pPr marL="0" indent="0">
              <a:buFontTx/>
              <a:buNone/>
              <a:defRPr/>
            </a:pPr>
            <a:r>
              <a:rPr lang="fr-FR" b="1" dirty="0"/>
              <a:t>Classe de terminale</a:t>
            </a:r>
            <a:endParaRPr lang="fr-FR" sz="2000" b="1" dirty="0"/>
          </a:p>
          <a:p>
            <a:pPr marL="0" indent="0">
              <a:buFontTx/>
              <a:buNone/>
              <a:defRPr/>
            </a:pPr>
            <a:r>
              <a:rPr lang="fr-FR" sz="2000" b="1" dirty="0">
                <a:solidFill>
                  <a:srgbClr val="C00000"/>
                </a:solidFill>
              </a:rPr>
              <a:t>Thème 5 – Quel est le rôle du contrat ?</a:t>
            </a:r>
          </a:p>
          <a:p>
            <a:pPr marL="0" indent="0">
              <a:buFontTx/>
              <a:buNone/>
              <a:defRPr/>
            </a:pPr>
            <a:r>
              <a:rPr lang="fr-FR" sz="2000" dirty="0"/>
              <a:t>Thème 6 – Qu’est-ce qu’être responsable ?</a:t>
            </a:r>
          </a:p>
          <a:p>
            <a:pPr marL="0" indent="0">
              <a:buFontTx/>
              <a:buNone/>
              <a:defRPr/>
            </a:pPr>
            <a:r>
              <a:rPr lang="fr-FR" sz="2000" dirty="0"/>
              <a:t>Thème 7 – Comment le droit encadre-t-il le travail salarié ?</a:t>
            </a:r>
          </a:p>
          <a:p>
            <a:pPr marL="0" indent="0">
              <a:buFontTx/>
              <a:buNone/>
              <a:defRPr/>
            </a:pPr>
            <a:r>
              <a:rPr lang="fr-FR" sz="2000" b="1" strike="sngStrike" dirty="0">
                <a:solidFill>
                  <a:srgbClr val="FF0000"/>
                </a:solidFill>
              </a:rPr>
              <a:t>Thème 8 – Comment le droit organise-t-il l’activité économique ?</a:t>
            </a:r>
          </a:p>
          <a:p>
            <a:pPr marL="0" indent="0">
              <a:buFontTx/>
              <a:buNone/>
              <a:defRPr/>
            </a:pPr>
            <a:r>
              <a:rPr lang="fr-FR" sz="2000" dirty="0"/>
              <a:t>Thème 8 – Comment entreprendre ?</a:t>
            </a:r>
          </a:p>
          <a:p>
            <a:pPr>
              <a:buFont typeface="Wingdings" panose="05000000000000000000" pitchFamily="2" charset="2"/>
              <a:buChar char="Ø"/>
              <a:defRPr/>
            </a:pPr>
            <a:endParaRPr lang="fr-FR" dirty="0"/>
          </a:p>
          <a:p>
            <a:pPr>
              <a:defRPr/>
            </a:pPr>
            <a:endParaRPr lang="fr-FR" dirty="0"/>
          </a:p>
        </p:txBody>
      </p:sp>
    </p:spTree>
    <p:extLst>
      <p:ext uri="{BB962C8B-B14F-4D97-AF65-F5344CB8AC3E}">
        <p14:creationId xmlns:p14="http://schemas.microsoft.com/office/powerpoint/2010/main" val="149234530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2"/>
          <p:cNvSpPr>
            <a:spLocks noGrp="1"/>
          </p:cNvSpPr>
          <p:nvPr>
            <p:ph type="title"/>
          </p:nvPr>
        </p:nvSpPr>
        <p:spPr>
          <a:xfrm>
            <a:off x="804863"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Les objectifs du programme d’économie</a:t>
            </a:r>
          </a:p>
        </p:txBody>
      </p:sp>
      <p:sp>
        <p:nvSpPr>
          <p:cNvPr id="2" name="Espace réservé du contenu 1"/>
          <p:cNvSpPr>
            <a:spLocks noGrp="1"/>
          </p:cNvSpPr>
          <p:nvPr>
            <p:ph idx="1"/>
          </p:nvPr>
        </p:nvSpPr>
        <p:spPr>
          <a:xfrm>
            <a:off x="804863" y="1724025"/>
            <a:ext cx="7408862" cy="3762375"/>
          </a:xfrm>
        </p:spPr>
        <p:txBody>
          <a:bodyPr>
            <a:normAutofit fontScale="85000" lnSpcReduction="10000"/>
          </a:bodyPr>
          <a:lstStyle/>
          <a:p>
            <a:pPr>
              <a:buFont typeface="Wingdings" panose="05000000000000000000" pitchFamily="2" charset="2"/>
              <a:buChar char="Ø"/>
              <a:defRPr/>
            </a:pPr>
            <a:r>
              <a:rPr lang="fr-FR" dirty="0"/>
              <a:t>Des objectifs affirmés :</a:t>
            </a:r>
          </a:p>
          <a:p>
            <a:pPr marL="900113" lvl="1" indent="-177800">
              <a:buSzPct val="100000"/>
              <a:buFont typeface="Wingdings" panose="05000000000000000000" pitchFamily="2" charset="2"/>
              <a:buChar char="Ø"/>
              <a:defRPr/>
            </a:pPr>
            <a:r>
              <a:rPr lang="fr-FR" sz="2000" dirty="0">
                <a:solidFill>
                  <a:srgbClr val="683086"/>
                </a:solidFill>
              </a:rPr>
              <a:t>Une maîtrise réelle d’un certain nombre de concepts,</a:t>
            </a:r>
          </a:p>
          <a:p>
            <a:pPr marL="900113" lvl="1" indent="-177800">
              <a:buSzPct val="100000"/>
              <a:buFont typeface="Wingdings" panose="05000000000000000000" pitchFamily="2" charset="2"/>
              <a:buChar char="Ø"/>
              <a:defRPr/>
            </a:pPr>
            <a:r>
              <a:rPr lang="fr-FR" sz="2000" dirty="0">
                <a:solidFill>
                  <a:srgbClr val="683086"/>
                </a:solidFill>
              </a:rPr>
              <a:t>Une compréhension approfondie des mécanismes de base,</a:t>
            </a:r>
          </a:p>
          <a:p>
            <a:pPr marL="900113" lvl="1" indent="-177800">
              <a:buSzPct val="100000"/>
              <a:buFont typeface="Wingdings" panose="05000000000000000000" pitchFamily="2" charset="2"/>
              <a:buChar char="Ø"/>
              <a:defRPr/>
            </a:pPr>
            <a:r>
              <a:rPr lang="fr-FR" sz="2000" dirty="0">
                <a:solidFill>
                  <a:srgbClr val="683086"/>
                </a:solidFill>
              </a:rPr>
              <a:t>Un accès réfléchi aux informations économiques, en particulier statistiques.</a:t>
            </a:r>
          </a:p>
          <a:p>
            <a:pPr>
              <a:buFont typeface="Wingdings" panose="05000000000000000000" pitchFamily="2" charset="2"/>
              <a:buChar char="Ø"/>
              <a:defRPr/>
            </a:pPr>
            <a:r>
              <a:rPr lang="fr-FR" dirty="0"/>
              <a:t>Un programme réaménagé :</a:t>
            </a:r>
          </a:p>
          <a:p>
            <a:pPr marL="900113" lvl="1" indent="-177800">
              <a:buSzPct val="100000"/>
              <a:buFont typeface="Wingdings" panose="05000000000000000000" pitchFamily="2" charset="2"/>
              <a:buChar char="Ø"/>
              <a:defRPr/>
            </a:pPr>
            <a:r>
              <a:rPr lang="fr-FR" sz="2000" dirty="0">
                <a:solidFill>
                  <a:srgbClr val="683086"/>
                </a:solidFill>
              </a:rPr>
              <a:t>Un affichage des capacités en introduction de chaque thème,</a:t>
            </a:r>
          </a:p>
          <a:p>
            <a:pPr marL="900113" lvl="1" indent="-177800">
              <a:buSzPct val="100000"/>
              <a:buFont typeface="Wingdings" panose="05000000000000000000" pitchFamily="2" charset="2"/>
              <a:buChar char="Ø"/>
              <a:defRPr/>
            </a:pPr>
            <a:r>
              <a:rPr lang="fr-FR" sz="2000" dirty="0">
                <a:solidFill>
                  <a:srgbClr val="683086"/>
                </a:solidFill>
              </a:rPr>
              <a:t>Une clarification plus claire entre le programme de première et de terminale,</a:t>
            </a:r>
          </a:p>
          <a:p>
            <a:pPr marL="900113" lvl="1" indent="-177800">
              <a:buSzPct val="100000"/>
              <a:buFont typeface="Wingdings" panose="05000000000000000000" pitchFamily="2" charset="2"/>
              <a:buChar char="Ø"/>
              <a:defRPr/>
            </a:pPr>
            <a:r>
              <a:rPr lang="fr-FR" sz="2000" dirty="0">
                <a:solidFill>
                  <a:srgbClr val="683086"/>
                </a:solidFill>
              </a:rPr>
              <a:t>Une réorganisation de l’étude de l’intervention de l’État,</a:t>
            </a:r>
          </a:p>
          <a:p>
            <a:pPr marL="900113" lvl="1" indent="-177800">
              <a:buSzPct val="100000"/>
              <a:buFont typeface="Wingdings" panose="05000000000000000000" pitchFamily="2" charset="2"/>
              <a:buChar char="Ø"/>
              <a:defRPr/>
            </a:pPr>
            <a:r>
              <a:rPr lang="fr-FR" sz="2000" dirty="0">
                <a:solidFill>
                  <a:srgbClr val="683086"/>
                </a:solidFill>
              </a:rPr>
              <a:t>Un programme qui ouvre sur des questions vives et actuelles et qui nécessite de développer les capacités d’argumentation.</a:t>
            </a:r>
          </a:p>
          <a:p>
            <a:pPr lvl="3">
              <a:buFont typeface="Wingdings" panose="05000000000000000000" pitchFamily="2" charset="2"/>
              <a:buChar char="Ø"/>
              <a:defRPr/>
            </a:pPr>
            <a:endParaRPr lang="fr-FR" dirty="0"/>
          </a:p>
        </p:txBody>
      </p:sp>
    </p:spTree>
    <p:extLst>
      <p:ext uri="{BB962C8B-B14F-4D97-AF65-F5344CB8AC3E}">
        <p14:creationId xmlns:p14="http://schemas.microsoft.com/office/powerpoint/2010/main" val="3680160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3</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Les objectifs de la réforme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1043609" y="1879600"/>
            <a:ext cx="7301880" cy="3633788"/>
          </a:xfrm>
        </p:spPr>
        <p:txBody>
          <a:bodyPr>
            <a:normAutofit fontScale="70000" lnSpcReduction="20000"/>
          </a:bodyPr>
          <a:lstStyle/>
          <a:p>
            <a:pPr marL="0" indent="0">
              <a:buFontTx/>
              <a:buNone/>
              <a:defRPr/>
            </a:pPr>
            <a:r>
              <a:rPr lang="fr-FR" sz="2000" b="1" dirty="0"/>
              <a:t>Classe de première</a:t>
            </a:r>
          </a:p>
          <a:p>
            <a:pPr marL="0" indent="0">
              <a:buFontTx/>
              <a:buNone/>
              <a:defRPr/>
            </a:pPr>
            <a:r>
              <a:rPr lang="fr-FR" sz="2000" dirty="0"/>
              <a:t>Thème 1 – Quelles sont les grandes questions économiques et leurs enjeux actuels ?</a:t>
            </a:r>
          </a:p>
          <a:p>
            <a:pPr marL="0" indent="0">
              <a:buFontTx/>
              <a:buNone/>
              <a:defRPr/>
            </a:pPr>
            <a:r>
              <a:rPr lang="fr-FR" sz="2000" dirty="0"/>
              <a:t>Thème 2 – Comment se crée et se répartit la richesse ?</a:t>
            </a:r>
          </a:p>
          <a:p>
            <a:pPr marL="0" indent="0">
              <a:buFontTx/>
              <a:buNone/>
              <a:defRPr/>
            </a:pPr>
            <a:r>
              <a:rPr lang="fr-FR" sz="2000" dirty="0"/>
              <a:t>Thème 3 – Comment les ménages décident-ils d’affecter leur revenu ?</a:t>
            </a:r>
          </a:p>
          <a:p>
            <a:pPr marL="0" indent="0">
              <a:buFontTx/>
              <a:buNone/>
              <a:defRPr/>
            </a:pPr>
            <a:r>
              <a:rPr lang="fr-FR" sz="2000" dirty="0"/>
              <a:t>Thème 4 – Quels modes de financement de l’activité économique ?</a:t>
            </a:r>
          </a:p>
          <a:p>
            <a:pPr marL="0" indent="0">
              <a:buFontTx/>
              <a:buNone/>
              <a:defRPr/>
            </a:pPr>
            <a:r>
              <a:rPr lang="fr-FR" sz="2000" dirty="0"/>
              <a:t>Thème 5 – Les marchés des biens et services sont-ils concurrentiels ?</a:t>
            </a:r>
          </a:p>
          <a:p>
            <a:pPr marL="0" indent="0">
              <a:buFontTx/>
              <a:buNone/>
              <a:defRPr/>
            </a:pPr>
            <a:endParaRPr lang="fr-FR" dirty="0"/>
          </a:p>
          <a:p>
            <a:pPr marL="0" indent="0">
              <a:buFontTx/>
              <a:buNone/>
              <a:defRPr/>
            </a:pPr>
            <a:r>
              <a:rPr lang="fr-FR" b="1" dirty="0"/>
              <a:t>Classe de terminale</a:t>
            </a:r>
            <a:endParaRPr lang="fr-FR" sz="2000" b="1" dirty="0"/>
          </a:p>
          <a:p>
            <a:pPr marL="0" indent="0">
              <a:buFontTx/>
              <a:buNone/>
              <a:defRPr/>
            </a:pPr>
            <a:r>
              <a:rPr lang="fr-FR" sz="2000" b="1" dirty="0">
                <a:solidFill>
                  <a:srgbClr val="FF0000"/>
                </a:solidFill>
              </a:rPr>
              <a:t>Thème 6 – L’État doit-il intervenir sur les marchés ?</a:t>
            </a:r>
          </a:p>
          <a:p>
            <a:pPr marL="0" indent="0">
              <a:buFontTx/>
              <a:buNone/>
              <a:defRPr/>
            </a:pPr>
            <a:r>
              <a:rPr lang="fr-FR" sz="2000" b="1" dirty="0">
                <a:solidFill>
                  <a:srgbClr val="FF0000"/>
                </a:solidFill>
              </a:rPr>
              <a:t>Thème 7 – Le chômage résulte-t-il de dysfonctionnements sur le marché du travail ?</a:t>
            </a:r>
          </a:p>
          <a:p>
            <a:pPr marL="0" indent="0">
              <a:buFontTx/>
              <a:buNone/>
              <a:defRPr/>
            </a:pPr>
            <a:r>
              <a:rPr lang="fr-FR" sz="2000" b="1" dirty="0">
                <a:solidFill>
                  <a:srgbClr val="FF0000"/>
                </a:solidFill>
              </a:rPr>
              <a:t>Thème 8 – Une régulation des échanges internationaux est-elle nécessaire ? </a:t>
            </a:r>
          </a:p>
          <a:p>
            <a:pPr marL="0" indent="0">
              <a:buFontTx/>
              <a:buNone/>
              <a:defRPr/>
            </a:pPr>
            <a:r>
              <a:rPr lang="fr-FR" sz="2000" b="1" dirty="0">
                <a:solidFill>
                  <a:srgbClr val="FF0000"/>
                </a:solidFill>
              </a:rPr>
              <a:t>Thème 9 – Pourquoi mettre en œuvre une croissance soutenable ?</a:t>
            </a:r>
          </a:p>
          <a:p>
            <a:pPr marL="0" indent="0">
              <a:buFontTx/>
              <a:buNone/>
              <a:defRPr/>
            </a:pPr>
            <a:endParaRPr lang="fr-FR" dirty="0"/>
          </a:p>
          <a:p>
            <a:pPr>
              <a:defRPr/>
            </a:pPr>
            <a:endParaRPr lang="fr-FR" dirty="0"/>
          </a:p>
        </p:txBody>
      </p:sp>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sz="2500" dirty="0">
                <a:latin typeface="Arial Black" panose="020B0A04020102020204" pitchFamily="34" charset="0"/>
                <a:ea typeface="+mn-ea"/>
                <a:cs typeface="Arial" panose="020B0604020202020204" pitchFamily="34" charset="0"/>
              </a:rPr>
              <a:t>Évolution du programme d’économie</a:t>
            </a:r>
          </a:p>
        </p:txBody>
      </p:sp>
    </p:spTree>
    <p:extLst>
      <p:ext uri="{BB962C8B-B14F-4D97-AF65-F5344CB8AC3E}">
        <p14:creationId xmlns:p14="http://schemas.microsoft.com/office/powerpoint/2010/main" val="279087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71DDF-EE7F-44BA-9710-3BD749C57A93}"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smtClean="0">
                <a:solidFill>
                  <a:srgbClr val="0067B2"/>
                </a:solidFill>
              </a:rPr>
              <a:t>Management</a:t>
            </a:r>
            <a:endParaRPr kumimoji="0" lang="fr-FR" altLang="fr-FR" sz="3200" b="0" i="0" u="none" strike="noStrike" kern="1200" cap="none" spc="0" normalizeH="0" baseline="0" noProof="0" dirty="0">
              <a:ln>
                <a:noFill/>
              </a:ln>
              <a:solidFill>
                <a:srgbClr val="0067B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620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989670" y="1495999"/>
            <a:ext cx="7886700" cy="4737100"/>
          </a:xfrm>
        </p:spPr>
        <p:txBody>
          <a:bodyPr>
            <a:normAutofit fontScale="77500" lnSpcReduction="20000"/>
          </a:bodyPr>
          <a:lstStyle/>
          <a:p>
            <a:pPr>
              <a:spcAft>
                <a:spcPts val="800"/>
              </a:spcAft>
              <a:defRPr/>
            </a:pPr>
            <a:r>
              <a:rPr lang="fr-FR" dirty="0"/>
              <a:t>Objectif : Développer l’approche critique des notions</a:t>
            </a:r>
          </a:p>
          <a:p>
            <a:pPr>
              <a:spcAft>
                <a:spcPts val="800"/>
              </a:spcAft>
              <a:defRPr/>
            </a:pPr>
            <a:r>
              <a:rPr lang="fr-FR" dirty="0"/>
              <a:t>Chaque thème est étudié à partir de questions rédigées de manière à développer l’approche critique</a:t>
            </a:r>
          </a:p>
          <a:p>
            <a:pPr>
              <a:spcAft>
                <a:spcPts val="800"/>
              </a:spcAft>
              <a:defRPr/>
            </a:pPr>
            <a:r>
              <a:rPr lang="fr-FR" dirty="0"/>
              <a:t>On cherche à répondre aux questions en mobilisant les savoirs (notions).</a:t>
            </a:r>
          </a:p>
          <a:p>
            <a:pPr>
              <a:spcAft>
                <a:spcPts val="800"/>
              </a:spcAft>
              <a:defRPr/>
            </a:pPr>
            <a:r>
              <a:rPr lang="fr-FR" dirty="0"/>
              <a:t>Chaque programme précise les capacités attendues et les intentions didactiques, par des indications complémentaires.</a:t>
            </a:r>
          </a:p>
          <a:p>
            <a:pPr>
              <a:spcAft>
                <a:spcPts val="800"/>
              </a:spcAft>
              <a:defRPr/>
            </a:pPr>
            <a:r>
              <a:rPr lang="fr-FR" dirty="0"/>
              <a:t>Les enseignements de management et de sciences de gestion et numérique sont étroitement liés. </a:t>
            </a:r>
          </a:p>
        </p:txBody>
      </p:sp>
      <p:sp>
        <p:nvSpPr>
          <p:cNvPr id="24579" name="Titre 1"/>
          <p:cNvSpPr>
            <a:spLocks noGrp="1"/>
          </p:cNvSpPr>
          <p:nvPr>
            <p:ph type="title"/>
          </p:nvPr>
        </p:nvSpPr>
        <p:spPr>
          <a:xfrm>
            <a:off x="971600" y="332656"/>
            <a:ext cx="7507956"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fr-FR" altLang="fr-FR" sz="2500" dirty="0">
                <a:latin typeface="Arial Black" panose="020B0A04020102020204" pitchFamily="34" charset="0"/>
                <a:ea typeface="+mn-ea"/>
                <a:cs typeface="Arial" panose="020B0604020202020204" pitchFamily="34" charset="0"/>
              </a:rPr>
              <a:t>Management et SGN</a:t>
            </a:r>
          </a:p>
        </p:txBody>
      </p:sp>
    </p:spTree>
    <p:extLst>
      <p:ext uri="{BB962C8B-B14F-4D97-AF65-F5344CB8AC3E}">
        <p14:creationId xmlns:p14="http://schemas.microsoft.com/office/powerpoint/2010/main" val="2991314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914400" y="1606550"/>
            <a:ext cx="7474024" cy="4486746"/>
          </a:xfrm>
        </p:spPr>
        <p:txBody>
          <a:bodyPr>
            <a:normAutofit fontScale="77500" lnSpcReduction="20000"/>
          </a:bodyPr>
          <a:lstStyle/>
          <a:p>
            <a:pPr marL="0" indent="0">
              <a:spcAft>
                <a:spcPts val="800"/>
              </a:spcAft>
              <a:buFontTx/>
              <a:buNone/>
              <a:defRPr/>
            </a:pPr>
            <a:r>
              <a:rPr lang="fr-FR" dirty="0"/>
              <a:t>Ses objectifs :</a:t>
            </a:r>
          </a:p>
          <a:p>
            <a:pPr marL="285750" indent="-285750">
              <a:spcAft>
                <a:spcPts val="800"/>
              </a:spcAft>
              <a:buFont typeface="Wingdings" panose="05000000000000000000" pitchFamily="2" charset="2"/>
              <a:buChar char="Ø"/>
              <a:defRPr/>
            </a:pPr>
            <a:r>
              <a:rPr lang="fr-FR" dirty="0"/>
              <a:t>Donner aux élèves une introduction au fonctionnement des entreprises, des organisations publiques et des associations</a:t>
            </a:r>
          </a:p>
          <a:p>
            <a:pPr marL="285750" indent="-285750">
              <a:spcAft>
                <a:spcPts val="800"/>
              </a:spcAft>
              <a:buFont typeface="Wingdings" panose="05000000000000000000" pitchFamily="2" charset="2"/>
              <a:buChar char="Ø"/>
              <a:defRPr/>
            </a:pPr>
            <a:r>
              <a:rPr lang="fr-FR" dirty="0"/>
              <a:t>Leur apporter une regard distancié sur ces organisations en développant progressivement leur sens critique par l’analyse des concepts et des pratiques de management</a:t>
            </a:r>
          </a:p>
          <a:p>
            <a:pPr marL="285750" indent="-285750">
              <a:spcAft>
                <a:spcPts val="800"/>
              </a:spcAft>
              <a:buFont typeface="Wingdings" panose="05000000000000000000" pitchFamily="2" charset="2"/>
              <a:buChar char="Ø"/>
              <a:defRPr/>
            </a:pPr>
            <a:r>
              <a:rPr lang="fr-FR" dirty="0"/>
              <a:t>Contribuer à la formation civique en saisissant mieux les enjeux sociétaux des organisations , auxquelles les élèves sont et seront confrontés.</a:t>
            </a:r>
          </a:p>
          <a:p>
            <a:pPr marL="0" indent="0">
              <a:buFontTx/>
              <a:buNone/>
              <a:defRPr/>
            </a:pPr>
            <a:endParaRPr lang="fr-FR" dirty="0"/>
          </a:p>
          <a:p>
            <a:pPr>
              <a:defRPr/>
            </a:pPr>
            <a:endParaRPr lang="fr-FR" dirty="0"/>
          </a:p>
        </p:txBody>
      </p:sp>
      <p:sp>
        <p:nvSpPr>
          <p:cNvPr id="26627" name="Titre 1"/>
          <p:cNvSpPr>
            <a:spLocks noGrp="1"/>
          </p:cNvSpPr>
          <p:nvPr>
            <p:ph type="title"/>
          </p:nvPr>
        </p:nvSpPr>
        <p:spPr>
          <a:xfrm>
            <a:off x="914400" y="463550"/>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L’ENSEIGNEMENTS DE SPÉCIALITÉ MANAGEMENT</a:t>
            </a:r>
          </a:p>
        </p:txBody>
      </p:sp>
    </p:spTree>
    <p:extLst>
      <p:ext uri="{BB962C8B-B14F-4D97-AF65-F5344CB8AC3E}">
        <p14:creationId xmlns:p14="http://schemas.microsoft.com/office/powerpoint/2010/main" val="3498342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900113" y="447935"/>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L’ENSEIGNEMENTS DE SPÉCIALITÉ MANAGEMENT</a:t>
            </a:r>
          </a:p>
        </p:txBody>
      </p:sp>
      <p:graphicFrame>
        <p:nvGraphicFramePr>
          <p:cNvPr id="5" name="Diagramme 4"/>
          <p:cNvGraphicFramePr/>
          <p:nvPr/>
        </p:nvGraphicFramePr>
        <p:xfrm>
          <a:off x="648586" y="1715753"/>
          <a:ext cx="8038214" cy="4449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ZoneTexte 3"/>
          <p:cNvSpPr txBox="1">
            <a:spLocks noChangeArrowheads="1"/>
          </p:cNvSpPr>
          <p:nvPr/>
        </p:nvSpPr>
        <p:spPr bwMode="auto">
          <a:xfrm>
            <a:off x="900113" y="2565400"/>
            <a:ext cx="180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 enseignement hebdomadaire de 4 heures</a:t>
            </a:r>
          </a:p>
        </p:txBody>
      </p:sp>
    </p:spTree>
    <p:extLst>
      <p:ext uri="{BB962C8B-B14F-4D97-AF65-F5344CB8AC3E}">
        <p14:creationId xmlns:p14="http://schemas.microsoft.com/office/powerpoint/2010/main" val="70093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671DDF-EE7F-44BA-9710-3BD749C57A93}"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dirty="0" smtClean="0">
                <a:solidFill>
                  <a:srgbClr val="0067B2"/>
                </a:solidFill>
              </a:rPr>
              <a:t>Sciences de Gestion et Numérique</a:t>
            </a:r>
            <a:endParaRPr kumimoji="0" lang="fr-FR" altLang="fr-FR" sz="3200" b="0" i="0" u="none" strike="noStrike" kern="1200" cap="none" spc="0" normalizeH="0" baseline="0" noProof="0" dirty="0">
              <a:ln>
                <a:noFill/>
              </a:ln>
              <a:solidFill>
                <a:srgbClr val="0067B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3618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3D17DA-E1B1-472E-A30D-D3AE0F6AAB82}"/>
              </a:ext>
            </a:extLst>
          </p:cNvPr>
          <p:cNvSpPr>
            <a:spLocks noGrp="1"/>
          </p:cNvSpPr>
          <p:nvPr>
            <p:ph idx="1"/>
          </p:nvPr>
        </p:nvSpPr>
        <p:spPr>
          <a:xfrm>
            <a:off x="1043608" y="1916832"/>
            <a:ext cx="7471741" cy="4426818"/>
          </a:xfrm>
        </p:spPr>
        <p:txBody>
          <a:bodyPr>
            <a:normAutofit fontScale="77500" lnSpcReduction="20000"/>
          </a:bodyPr>
          <a:lstStyle/>
          <a:p>
            <a:pPr marL="0" indent="0">
              <a:spcAft>
                <a:spcPts val="800"/>
              </a:spcAft>
              <a:buFontTx/>
              <a:buNone/>
              <a:defRPr/>
            </a:pPr>
            <a:r>
              <a:rPr lang="fr-FR" dirty="0"/>
              <a:t>Ses objectifs :</a:t>
            </a:r>
          </a:p>
          <a:p>
            <a:pPr marL="285750" indent="-285750">
              <a:spcAft>
                <a:spcPts val="800"/>
              </a:spcAft>
              <a:buFont typeface="Wingdings" panose="05000000000000000000" pitchFamily="2" charset="2"/>
              <a:buChar char="Ø"/>
              <a:defRPr/>
            </a:pPr>
            <a:r>
              <a:rPr lang="fr-FR" dirty="0"/>
              <a:t>Donner aux élèves des repères de compréhension des principes généraux de gestion des organisations quelle que soit leur nature, avant tout approfondissement des notions propres à chaque </a:t>
            </a:r>
            <a:r>
              <a:rPr lang="fr-FR" b="1" u="sng" dirty="0"/>
              <a:t>enseignement spécifique </a:t>
            </a:r>
            <a:r>
              <a:rPr lang="fr-FR" dirty="0"/>
              <a:t>: ressources humaines et communication, gestion et finance, mercatique (marketing), systèmes d’information de gestion. </a:t>
            </a:r>
          </a:p>
          <a:p>
            <a:pPr marL="285750" indent="-285750">
              <a:spcAft>
                <a:spcPts val="800"/>
              </a:spcAft>
              <a:buFont typeface="Wingdings" panose="05000000000000000000" pitchFamily="2" charset="2"/>
              <a:buChar char="Ø"/>
              <a:defRPr/>
            </a:pPr>
            <a:r>
              <a:rPr lang="fr-FR" dirty="0"/>
              <a:t>Acquérir un corpus de connaissances qui seront approfondies en terminale.</a:t>
            </a:r>
          </a:p>
          <a:p>
            <a:pPr>
              <a:defRPr/>
            </a:pPr>
            <a:endParaRPr lang="fr-FR" dirty="0"/>
          </a:p>
        </p:txBody>
      </p:sp>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87925" y="620688"/>
            <a:ext cx="7716523"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sz="2500" dirty="0">
                <a:latin typeface="Arial Black" panose="020B0A04020102020204" pitchFamily="34" charset="0"/>
                <a:ea typeface="+mn-ea"/>
                <a:cs typeface="Arial" panose="020B0604020202020204" pitchFamily="34" charset="0"/>
              </a:rPr>
              <a:t>L’ENSEIGNEMENTS DE SPÉCIALITÉ SCIENCES DE GESTION ET NUMÉRIQUE</a:t>
            </a:r>
          </a:p>
        </p:txBody>
      </p:sp>
    </p:spTree>
    <p:extLst>
      <p:ext uri="{BB962C8B-B14F-4D97-AF65-F5344CB8AC3E}">
        <p14:creationId xmlns:p14="http://schemas.microsoft.com/office/powerpoint/2010/main" val="4245429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914400" y="496888"/>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sz="2500" dirty="0">
                <a:latin typeface="Arial Black" panose="020B0A04020102020204" pitchFamily="34" charset="0"/>
                <a:ea typeface="+mn-ea"/>
                <a:cs typeface="Arial" panose="020B0604020202020204" pitchFamily="34" charset="0"/>
              </a:rPr>
              <a:t>L’ENSEIGNEMENTS DE SPÉCIALITÉ SCIENCES DE GESTION ET NUMÉRIQUE</a:t>
            </a:r>
          </a:p>
        </p:txBody>
      </p:sp>
      <p:graphicFrame>
        <p:nvGraphicFramePr>
          <p:cNvPr id="5" name="Diagramme 4"/>
          <p:cNvGraphicFramePr/>
          <p:nvPr/>
        </p:nvGraphicFramePr>
        <p:xfrm>
          <a:off x="1204660" y="1573618"/>
          <a:ext cx="7183764" cy="437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ZoneTexte 2"/>
          <p:cNvSpPr txBox="1">
            <a:spLocks noChangeArrowheads="1"/>
          </p:cNvSpPr>
          <p:nvPr/>
        </p:nvSpPr>
        <p:spPr bwMode="auto">
          <a:xfrm>
            <a:off x="488950" y="2828925"/>
            <a:ext cx="1808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 enseignement hebdomadaire de 7 heures</a:t>
            </a:r>
          </a:p>
        </p:txBody>
      </p:sp>
    </p:spTree>
    <p:extLst>
      <p:ext uri="{BB962C8B-B14F-4D97-AF65-F5344CB8AC3E}">
        <p14:creationId xmlns:p14="http://schemas.microsoft.com/office/powerpoint/2010/main" val="1498471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38</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Les enseignements de première STMG</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2800" dirty="0"/>
              <a:t>Enseignement technologique en langue vivante (ETLV)</a:t>
            </a:r>
          </a:p>
        </p:txBody>
      </p:sp>
    </p:spTree>
    <p:extLst>
      <p:ext uri="{BB962C8B-B14F-4D97-AF65-F5344CB8AC3E}">
        <p14:creationId xmlns:p14="http://schemas.microsoft.com/office/powerpoint/2010/main" val="1615198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sz="2500" dirty="0">
                <a:latin typeface="Arial Black" panose="020B0A04020102020204" pitchFamily="34" charset="0"/>
                <a:ea typeface="+mn-ea"/>
                <a:cs typeface="Arial" panose="020B0604020202020204" pitchFamily="34" charset="0"/>
              </a:rPr>
              <a:t>Organisation et volumes horaires </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2348880"/>
            <a:ext cx="8229600" cy="1684784"/>
          </a:xfrm>
        </p:spPr>
        <p:txBody>
          <a:bodyPr/>
          <a:lstStyle/>
          <a:p>
            <a:r>
              <a:rPr lang="fr-FR" sz="1800" dirty="0"/>
              <a:t>Le volume horaire de l’enseignement technologique en langue vivante A est de trente-six heures annuelles, soit une heure hebdomadaire. </a:t>
            </a:r>
          </a:p>
          <a:p>
            <a:pPr marL="0" indent="0">
              <a:buNone/>
            </a:pPr>
            <a:endParaRPr lang="fr-FR" sz="1800" dirty="0"/>
          </a:p>
          <a:p>
            <a:r>
              <a:rPr lang="fr-FR" sz="1800" dirty="0"/>
              <a:t>Langues vivantes A et B + enseignement technologique en langue vivante – 4 heures (dont une heure d’ETLV). </a:t>
            </a:r>
          </a:p>
          <a:p>
            <a:endParaRPr lang="fr-FR" dirty="0"/>
          </a:p>
        </p:txBody>
      </p:sp>
    </p:spTree>
    <p:extLst>
      <p:ext uri="{BB962C8B-B14F-4D97-AF65-F5344CB8AC3E}">
        <p14:creationId xmlns:p14="http://schemas.microsoft.com/office/powerpoint/2010/main" val="345755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D412CEB-4A3F-45DE-9D88-EA15EEFE6F45}" type="slidenum">
              <a:rPr lang="fr-FR" altLang="fr-FR" sz="1400" smtClean="0"/>
              <a:pPr>
                <a:spcBef>
                  <a:spcPct val="0"/>
                </a:spcBef>
                <a:buFontTx/>
                <a:buNone/>
              </a:pPr>
              <a:t>4</a:t>
            </a:fld>
            <a:endParaRPr lang="fr-FR" altLang="fr-FR" sz="1400"/>
          </a:p>
        </p:txBody>
      </p:sp>
      <p:sp>
        <p:nvSpPr>
          <p:cNvPr id="7171"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a:solidFill>
                  <a:schemeClr val="tx2"/>
                </a:solidFill>
                <a:latin typeface="Arial Black" panose="020B0A04020102020204" pitchFamily="34" charset="0"/>
              </a:rPr>
              <a:t>La réforme du lycée</a:t>
            </a:r>
          </a:p>
        </p:txBody>
      </p:sp>
      <p:sp>
        <p:nvSpPr>
          <p:cNvPr id="7172"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7173"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07950"/>
            <a:ext cx="33337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4"/>
          <p:cNvSpPr>
            <a:spLocks noChangeArrowheads="1"/>
          </p:cNvSpPr>
          <p:nvPr/>
        </p:nvSpPr>
        <p:spPr bwMode="auto">
          <a:xfrm>
            <a:off x="509588" y="2133600"/>
            <a:ext cx="85169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rgbClr val="000000"/>
                </a:solidFill>
              </a:rPr>
              <a:t>l'examen du baccalauréat général ne fait plus référence à des séries</a:t>
            </a:r>
          </a:p>
          <a:p>
            <a:r>
              <a:rPr lang="fr-FR" altLang="fr-FR" b="1">
                <a:solidFill>
                  <a:srgbClr val="000000"/>
                </a:solidFill>
              </a:rPr>
              <a:t> </a:t>
            </a:r>
          </a:p>
          <a:p>
            <a:r>
              <a:rPr lang="fr-FR" altLang="fr-FR" b="1">
                <a:solidFill>
                  <a:srgbClr val="000000"/>
                </a:solidFill>
              </a:rPr>
              <a:t>L'examen du baccalauréat technologique conserve la référence aux séries existantes.</a:t>
            </a:r>
            <a:r>
              <a:rPr lang="fr-FR" altLang="fr-FR">
                <a:solidFill>
                  <a:srgbClr val="000000"/>
                </a:solidFill>
              </a:rPr>
              <a:t> </a:t>
            </a:r>
          </a:p>
          <a:p>
            <a:endParaRPr lang="fr-FR" altLang="fr-FR">
              <a:solidFill>
                <a:srgbClr val="000000"/>
              </a:solidFill>
            </a:endParaRPr>
          </a:p>
          <a:p>
            <a:r>
              <a:rPr lang="fr-FR" altLang="fr-FR">
                <a:solidFill>
                  <a:srgbClr val="000000"/>
                </a:solidFill>
              </a:rPr>
              <a:t>L'examen des baccalauréats général et technologique évalue désormais</a:t>
            </a:r>
          </a:p>
          <a:p>
            <a:endParaRPr lang="fr-FR" altLang="fr-FR">
              <a:solidFill>
                <a:srgbClr val="000000"/>
              </a:solidFill>
            </a:endParaRPr>
          </a:p>
          <a:p>
            <a:r>
              <a:rPr lang="fr-FR" altLang="fr-FR">
                <a:solidFill>
                  <a:srgbClr val="000000"/>
                </a:solidFill>
              </a:rPr>
              <a:t>	les enseignements communs, </a:t>
            </a:r>
          </a:p>
          <a:p>
            <a:r>
              <a:rPr lang="fr-FR" altLang="fr-FR">
                <a:solidFill>
                  <a:srgbClr val="000000"/>
                </a:solidFill>
              </a:rPr>
              <a:t>	les enseignements de spécialité choisis par l'élève et,</a:t>
            </a:r>
          </a:p>
          <a:p>
            <a:r>
              <a:rPr lang="fr-FR" altLang="fr-FR">
                <a:solidFill>
                  <a:srgbClr val="000000"/>
                </a:solidFill>
              </a:rPr>
              <a:t>	le cas échéant, des enseignements optionnels. </a:t>
            </a:r>
            <a:br>
              <a:rPr lang="fr-FR" altLang="fr-FR">
                <a:solidFill>
                  <a:srgbClr val="000000"/>
                </a:solidFill>
              </a:rPr>
            </a:br>
            <a:r>
              <a:rPr lang="fr-FR" altLang="fr-FR">
                <a:solidFill>
                  <a:srgbClr val="000000"/>
                </a:solidFill>
              </a:rPr>
              <a:t/>
            </a:r>
            <a:br>
              <a:rPr lang="fr-FR" altLang="fr-FR">
                <a:solidFill>
                  <a:srgbClr val="000000"/>
                </a:solidFill>
              </a:rPr>
            </a:br>
            <a:endParaRPr lang="fr-FR" altLang="fr-F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L’ETLV dans le programme de langue vivante </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p:txBody>
          <a:bodyPr/>
          <a:lstStyle/>
          <a:p>
            <a:pPr marL="0" indent="0">
              <a:buNone/>
            </a:pPr>
            <a:r>
              <a:rPr lang="fr-FR" sz="2000" dirty="0"/>
              <a:t>L’enseignement technologique en langue vivante (ETLV) repose sur </a:t>
            </a:r>
            <a:r>
              <a:rPr lang="fr-FR" sz="2000" b="1" dirty="0"/>
              <a:t>le programme de langue vivante </a:t>
            </a:r>
            <a:r>
              <a:rPr lang="fr-FR" sz="2000" dirty="0"/>
              <a:t>et sur celui de </a:t>
            </a:r>
            <a:r>
              <a:rPr lang="fr-FR" sz="2000" b="1" dirty="0"/>
              <a:t>la spécialité qui lui sert d’appui</a:t>
            </a:r>
            <a:r>
              <a:rPr lang="fr-FR" sz="2000" dirty="0"/>
              <a:t>. </a:t>
            </a:r>
          </a:p>
          <a:p>
            <a:pPr marL="0" indent="0">
              <a:buNone/>
            </a:pPr>
            <a:endParaRPr lang="fr-FR" sz="2000" dirty="0"/>
          </a:p>
          <a:p>
            <a:pPr marL="0" indent="0">
              <a:buNone/>
            </a:pPr>
            <a:r>
              <a:rPr lang="fr-FR" sz="2000" dirty="0"/>
              <a:t>Il est </a:t>
            </a:r>
            <a:r>
              <a:rPr lang="fr-FR" sz="2000" b="1" dirty="0"/>
              <a:t>pris en charge conjointement </a:t>
            </a:r>
            <a:r>
              <a:rPr lang="fr-FR" sz="2000" dirty="0"/>
              <a:t>par deux enseignants, un enseignant de langue vivante et un enseignant de la spécialité de science et technologie concernée. </a:t>
            </a:r>
          </a:p>
          <a:p>
            <a:pPr marL="0" indent="0">
              <a:buNone/>
            </a:pPr>
            <a:endParaRPr lang="fr-FR" sz="2000" dirty="0"/>
          </a:p>
          <a:p>
            <a:pPr marL="0" indent="0">
              <a:buNone/>
            </a:pPr>
            <a:r>
              <a:rPr lang="fr-FR" sz="2000" dirty="0"/>
              <a:t>La langue vivante est une LVA. </a:t>
            </a:r>
          </a:p>
          <a:p>
            <a:pPr marL="0" indent="0">
              <a:buNone/>
            </a:pPr>
            <a:r>
              <a:rPr lang="fr-FR" sz="2000" dirty="0"/>
              <a:t>Le niveau de maîtrise visé est B2.</a:t>
            </a:r>
          </a:p>
        </p:txBody>
      </p:sp>
    </p:spTree>
    <p:extLst>
      <p:ext uri="{BB962C8B-B14F-4D97-AF65-F5344CB8AC3E}">
        <p14:creationId xmlns:p14="http://schemas.microsoft.com/office/powerpoint/2010/main" val="189618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Les enseignements de spécialités concernés</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988840"/>
            <a:ext cx="8229600" cy="3196952"/>
          </a:xfrm>
        </p:spPr>
        <p:txBody>
          <a:bodyPr/>
          <a:lstStyle/>
          <a:p>
            <a:pPr marL="0" indent="0">
              <a:buNone/>
            </a:pPr>
            <a:r>
              <a:rPr lang="fr-FR" sz="2000" dirty="0"/>
              <a:t>STMG :</a:t>
            </a:r>
          </a:p>
          <a:p>
            <a:r>
              <a:rPr lang="fr-FR" sz="2000" dirty="0"/>
              <a:t>Première : Management</a:t>
            </a:r>
          </a:p>
          <a:p>
            <a:r>
              <a:rPr lang="fr-FR" sz="2000" dirty="0"/>
              <a:t>Terminale : Management, sciences de gestion et numérique</a:t>
            </a:r>
          </a:p>
          <a:p>
            <a:endParaRPr lang="fr-FR" sz="2000" dirty="0"/>
          </a:p>
          <a:p>
            <a:pPr marL="0" indent="0">
              <a:buNone/>
            </a:pPr>
            <a:endParaRPr lang="fr-FR" sz="2000" dirty="0"/>
          </a:p>
          <a:p>
            <a:pPr marL="0" indent="0">
              <a:buNone/>
            </a:pPr>
            <a:r>
              <a:rPr lang="fr-FR" sz="2000" dirty="0"/>
              <a:t>STHR : </a:t>
            </a:r>
          </a:p>
          <a:p>
            <a:r>
              <a:rPr lang="fr-FR" sz="2000" dirty="0"/>
              <a:t>Première : Sciences et technologies culinaires et des services </a:t>
            </a:r>
          </a:p>
          <a:p>
            <a:r>
              <a:rPr lang="fr-FR" sz="2000" dirty="0"/>
              <a:t>Terminale : Sciences et technologies culinaires et des services </a:t>
            </a:r>
          </a:p>
        </p:txBody>
      </p:sp>
    </p:spTree>
    <p:extLst>
      <p:ext uri="{BB962C8B-B14F-4D97-AF65-F5344CB8AC3E}">
        <p14:creationId xmlns:p14="http://schemas.microsoft.com/office/powerpoint/2010/main" val="1667688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Coordination des enseignements</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988840"/>
            <a:ext cx="8229600" cy="3816424"/>
          </a:xfrm>
        </p:spPr>
        <p:txBody>
          <a:bodyPr/>
          <a:lstStyle/>
          <a:p>
            <a:r>
              <a:rPr lang="fr-FR" sz="1800" dirty="0"/>
              <a:t>L’ETLV implique un pilotage partagé autour d’</a:t>
            </a:r>
            <a:r>
              <a:rPr lang="fr-FR" sz="1800" b="1" dirty="0"/>
              <a:t>objets d’étude communs </a:t>
            </a:r>
            <a:r>
              <a:rPr lang="fr-FR" sz="1800" dirty="0"/>
              <a:t>ancrés dans la spécialité technologique et dans le contexte de référence de la langue vivante. </a:t>
            </a:r>
          </a:p>
          <a:p>
            <a:endParaRPr lang="fr-FR" sz="1800" dirty="0"/>
          </a:p>
          <a:p>
            <a:r>
              <a:rPr lang="fr-FR" sz="1800" dirty="0"/>
              <a:t>Les thématiques abordées et les progressions élaborées font l’objet d’une concertation entre les deux enseignants.</a:t>
            </a:r>
          </a:p>
          <a:p>
            <a:endParaRPr lang="fr-FR" sz="1800" dirty="0"/>
          </a:p>
          <a:p>
            <a:r>
              <a:rPr lang="fr-FR" sz="1800" dirty="0"/>
              <a:t>Les trois points prioritaires à coordonner :</a:t>
            </a:r>
          </a:p>
          <a:p>
            <a:pPr lvl="1">
              <a:buFont typeface="Arial" panose="020B0604020202020204" pitchFamily="34" charset="0"/>
              <a:buChar char="•"/>
            </a:pPr>
            <a:r>
              <a:rPr lang="fr-FR" sz="1400" dirty="0"/>
              <a:t>l’objet d’étude</a:t>
            </a:r>
          </a:p>
          <a:p>
            <a:pPr lvl="1">
              <a:buFont typeface="Arial" panose="020B0604020202020204" pitchFamily="34" charset="0"/>
              <a:buChar char="•"/>
            </a:pPr>
            <a:r>
              <a:rPr lang="fr-FR" sz="1400" dirty="0"/>
              <a:t>l’approche pédagogique</a:t>
            </a:r>
          </a:p>
          <a:p>
            <a:pPr lvl="1">
              <a:buFont typeface="Arial" panose="020B0604020202020204" pitchFamily="34" charset="0"/>
              <a:buChar char="•"/>
            </a:pPr>
            <a:r>
              <a:rPr lang="fr-FR" sz="1400" dirty="0"/>
              <a:t>l’évaluation au fil de l’eau</a:t>
            </a:r>
            <a:endParaRPr lang="fr-FR" sz="1600" dirty="0"/>
          </a:p>
        </p:txBody>
      </p:sp>
    </p:spTree>
    <p:extLst>
      <p:ext uri="{BB962C8B-B14F-4D97-AF65-F5344CB8AC3E}">
        <p14:creationId xmlns:p14="http://schemas.microsoft.com/office/powerpoint/2010/main" val="3715503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L’objet d’étude</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268760"/>
            <a:ext cx="8229600" cy="4536504"/>
          </a:xfrm>
        </p:spPr>
        <p:txBody>
          <a:bodyPr/>
          <a:lstStyle/>
          <a:p>
            <a:pPr marL="0" indent="0">
              <a:buNone/>
            </a:pPr>
            <a:r>
              <a:rPr lang="fr-FR" sz="2000" dirty="0"/>
              <a:t>À </a:t>
            </a:r>
            <a:r>
              <a:rPr lang="fr-FR" sz="2000" dirty="0" err="1"/>
              <a:t>déterminer</a:t>
            </a:r>
            <a:r>
              <a:rPr lang="fr-FR" sz="2000" dirty="0"/>
              <a:t> en croisant </a:t>
            </a:r>
          </a:p>
          <a:p>
            <a:pPr marL="0" indent="0">
              <a:buNone/>
            </a:pPr>
            <a:endParaRPr lang="fr-FR" sz="2000" dirty="0"/>
          </a:p>
          <a:p>
            <a:r>
              <a:rPr lang="fr-FR" sz="2000" b="1" dirty="0"/>
              <a:t>le programme de langue vivante </a:t>
            </a:r>
            <a:r>
              <a:rPr lang="fr-FR" sz="2000" dirty="0"/>
              <a:t>:</a:t>
            </a:r>
          </a:p>
          <a:p>
            <a:pPr marL="0" indent="0">
              <a:buNone/>
            </a:pPr>
            <a:r>
              <a:rPr lang="fr-FR" sz="2000" dirty="0"/>
              <a:t>	 ‐ </a:t>
            </a:r>
            <a:r>
              <a:rPr lang="fr-FR" sz="2000" dirty="0" err="1"/>
              <a:t>activités</a:t>
            </a:r>
            <a:r>
              <a:rPr lang="fr-FR" sz="2000" dirty="0"/>
              <a:t> </a:t>
            </a:r>
            <a:r>
              <a:rPr lang="fr-FR" sz="2000" dirty="0" err="1"/>
              <a:t>langagières</a:t>
            </a:r>
            <a:r>
              <a:rPr lang="fr-FR" sz="2000" dirty="0"/>
              <a:t> de </a:t>
            </a:r>
            <a:r>
              <a:rPr lang="fr-FR" sz="2000" dirty="0" err="1"/>
              <a:t>réception</a:t>
            </a:r>
            <a:r>
              <a:rPr lang="fr-FR" sz="2000" dirty="0"/>
              <a:t> et de production ; </a:t>
            </a:r>
          </a:p>
          <a:p>
            <a:pPr marL="0" indent="0">
              <a:buNone/>
            </a:pPr>
            <a:r>
              <a:rPr lang="fr-FR" sz="2000" dirty="0"/>
              <a:t>	‐ axes </a:t>
            </a:r>
            <a:r>
              <a:rPr lang="fr-FR" sz="2000" dirty="0" err="1"/>
              <a:t>thématiques</a:t>
            </a:r>
            <a:r>
              <a:rPr lang="fr-FR" sz="2000" dirty="0"/>
              <a:t>. </a:t>
            </a:r>
          </a:p>
          <a:p>
            <a:pPr marL="0" indent="0">
              <a:buNone/>
            </a:pPr>
            <a:endParaRPr lang="fr-FR" sz="2000" dirty="0"/>
          </a:p>
          <a:p>
            <a:r>
              <a:rPr lang="fr-FR" sz="2000" b="1" dirty="0"/>
              <a:t>le programme de management, sciences de gestion et </a:t>
            </a:r>
            <a:r>
              <a:rPr lang="fr-FR" sz="2000" b="1" dirty="0" err="1"/>
              <a:t>numérique</a:t>
            </a:r>
            <a:r>
              <a:rPr lang="fr-FR" sz="2000" b="1" dirty="0"/>
              <a:t> </a:t>
            </a:r>
            <a:r>
              <a:rPr lang="fr-FR" sz="2000" dirty="0"/>
              <a:t>: </a:t>
            </a:r>
          </a:p>
          <a:p>
            <a:pPr marL="0" indent="0">
              <a:buNone/>
            </a:pPr>
            <a:r>
              <a:rPr lang="fr-FR" sz="2000" dirty="0"/>
              <a:t>	- </a:t>
            </a:r>
            <a:r>
              <a:rPr lang="fr-FR" sz="2000" dirty="0" err="1"/>
              <a:t>évolutions</a:t>
            </a:r>
            <a:r>
              <a:rPr lang="fr-FR" sz="2000" dirty="0"/>
              <a:t> des pratiques, </a:t>
            </a:r>
          </a:p>
          <a:p>
            <a:pPr marL="0" indent="0">
              <a:buNone/>
            </a:pPr>
            <a:r>
              <a:rPr lang="fr-FR" sz="2000" dirty="0"/>
              <a:t>	- enjeux </a:t>
            </a:r>
            <a:r>
              <a:rPr lang="fr-FR" sz="2000" dirty="0" err="1"/>
              <a:t>sociétaux</a:t>
            </a:r>
            <a:r>
              <a:rPr lang="fr-FR" sz="2000" dirty="0"/>
              <a:t>, </a:t>
            </a:r>
          </a:p>
          <a:p>
            <a:pPr marL="0" indent="0">
              <a:buNone/>
            </a:pPr>
            <a:r>
              <a:rPr lang="fr-FR" sz="2000" dirty="0"/>
              <a:t>	- rapport au travail, </a:t>
            </a:r>
          </a:p>
          <a:p>
            <a:pPr marL="0" indent="0">
              <a:buNone/>
            </a:pPr>
            <a:r>
              <a:rPr lang="fr-FR" sz="2000" dirty="0"/>
              <a:t>	- </a:t>
            </a:r>
            <a:r>
              <a:rPr lang="fr-FR" sz="2000" dirty="0" err="1"/>
              <a:t>développement</a:t>
            </a:r>
            <a:r>
              <a:rPr lang="fr-FR" sz="2000" dirty="0"/>
              <a:t> de l’intelligence artificielle, etc. </a:t>
            </a:r>
          </a:p>
        </p:txBody>
      </p:sp>
    </p:spTree>
    <p:extLst>
      <p:ext uri="{BB962C8B-B14F-4D97-AF65-F5344CB8AC3E}">
        <p14:creationId xmlns:p14="http://schemas.microsoft.com/office/powerpoint/2010/main" val="3162046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La démarche</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916832"/>
            <a:ext cx="8229600" cy="3816424"/>
          </a:xfrm>
        </p:spPr>
        <p:txBody>
          <a:bodyPr/>
          <a:lstStyle/>
          <a:p>
            <a:pPr marL="0" indent="0">
              <a:buNone/>
            </a:pPr>
            <a:r>
              <a:rPr lang="fr-FR" sz="2000" dirty="0"/>
              <a:t>Un travail en mode projet, qui associe l’oral et l’écrit et fait porter l’accent sur : </a:t>
            </a:r>
          </a:p>
          <a:p>
            <a:endParaRPr lang="fr-FR" sz="2000" dirty="0"/>
          </a:p>
          <a:p>
            <a:pPr marL="457200" lvl="1" indent="0">
              <a:buNone/>
            </a:pPr>
            <a:r>
              <a:rPr lang="fr-FR" sz="1800" dirty="0"/>
              <a:t>	‐ la verbalisation,</a:t>
            </a:r>
            <a:br>
              <a:rPr lang="fr-FR" sz="1800" dirty="0"/>
            </a:br>
            <a:r>
              <a:rPr lang="fr-FR" sz="1800" dirty="0"/>
              <a:t>	‐ l’explicitation,</a:t>
            </a:r>
          </a:p>
          <a:p>
            <a:pPr marL="457200" lvl="1" indent="0">
              <a:buNone/>
            </a:pPr>
            <a:r>
              <a:rPr lang="fr-FR" sz="1800" dirty="0"/>
              <a:t>	- la reformulation des connaissances, </a:t>
            </a:r>
          </a:p>
          <a:p>
            <a:pPr marL="914400" lvl="2" indent="0">
              <a:buNone/>
            </a:pPr>
            <a:r>
              <a:rPr lang="fr-FR" sz="1800" dirty="0"/>
              <a:t>- les </a:t>
            </a:r>
            <a:r>
              <a:rPr lang="fr-FR" sz="1800" dirty="0" err="1"/>
              <a:t>compétences</a:t>
            </a:r>
            <a:r>
              <a:rPr lang="fr-FR" sz="1800" dirty="0"/>
              <a:t> de communication</a:t>
            </a:r>
            <a:r>
              <a:rPr lang="fr-FR" sz="1200" dirty="0"/>
              <a:t>. </a:t>
            </a:r>
          </a:p>
        </p:txBody>
      </p:sp>
    </p:spTree>
    <p:extLst>
      <p:ext uri="{BB962C8B-B14F-4D97-AF65-F5344CB8AC3E}">
        <p14:creationId xmlns:p14="http://schemas.microsoft.com/office/powerpoint/2010/main" val="365591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L’évaluation en mode interdisciplinaire</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916832"/>
            <a:ext cx="8229600" cy="3816424"/>
          </a:xfrm>
        </p:spPr>
        <p:txBody>
          <a:bodyPr/>
          <a:lstStyle/>
          <a:p>
            <a:pPr marL="0" indent="0">
              <a:buNone/>
            </a:pPr>
            <a:r>
              <a:rPr lang="fr-FR" sz="2000" b="1" dirty="0"/>
              <a:t>Les questions à se poser : </a:t>
            </a:r>
          </a:p>
          <a:p>
            <a:pPr marL="0" indent="0">
              <a:buNone/>
            </a:pPr>
            <a:endParaRPr lang="fr-FR" sz="2000" dirty="0"/>
          </a:p>
          <a:p>
            <a:r>
              <a:rPr lang="fr-FR" sz="2000" dirty="0"/>
              <a:t>les </a:t>
            </a:r>
            <a:r>
              <a:rPr lang="fr-FR" sz="2000" dirty="0" err="1"/>
              <a:t>critères</a:t>
            </a:r>
            <a:r>
              <a:rPr lang="fr-FR" sz="2000" dirty="0"/>
              <a:t> de </a:t>
            </a:r>
            <a:r>
              <a:rPr lang="fr-FR" sz="2000" dirty="0" err="1"/>
              <a:t>réussite</a:t>
            </a:r>
            <a:r>
              <a:rPr lang="fr-FR" sz="2000" dirty="0"/>
              <a:t> de l’oral, la part du contenu disciplinaire, la prise en compte des </a:t>
            </a:r>
            <a:r>
              <a:rPr lang="fr-FR" sz="2000" dirty="0" err="1"/>
              <a:t>compétences</a:t>
            </a:r>
            <a:r>
              <a:rPr lang="fr-FR" sz="2000" dirty="0"/>
              <a:t> communicatives (et leur </a:t>
            </a:r>
            <a:r>
              <a:rPr lang="fr-FR" sz="2000" dirty="0" err="1"/>
              <a:t>préparation</a:t>
            </a:r>
            <a:r>
              <a:rPr lang="fr-FR" sz="2000" dirty="0"/>
              <a:t> en amont) ; </a:t>
            </a:r>
          </a:p>
          <a:p>
            <a:endParaRPr lang="fr-FR" sz="2000" dirty="0"/>
          </a:p>
          <a:p>
            <a:r>
              <a:rPr lang="fr-FR" sz="2000" dirty="0"/>
              <a:t>la situation d’</a:t>
            </a:r>
            <a:r>
              <a:rPr lang="fr-FR" sz="2000" dirty="0" err="1"/>
              <a:t>évaluation</a:t>
            </a:r>
            <a:r>
              <a:rPr lang="fr-FR" sz="2000" dirty="0"/>
              <a:t> : la part du questionnement dans l’entretien, la participation des deux disciplines (qui interroge sur quoi ?). </a:t>
            </a:r>
          </a:p>
        </p:txBody>
      </p:sp>
    </p:spTree>
    <p:extLst>
      <p:ext uri="{BB962C8B-B14F-4D97-AF65-F5344CB8AC3E}">
        <p14:creationId xmlns:p14="http://schemas.microsoft.com/office/powerpoint/2010/main" val="1209867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L’évaluation de l’ETLV dans le contrôle continu (en attente de validation)</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475656"/>
            <a:ext cx="8229600" cy="4689648"/>
          </a:xfrm>
        </p:spPr>
        <p:txBody>
          <a:bodyPr/>
          <a:lstStyle/>
          <a:p>
            <a:pPr marL="0" indent="0">
              <a:buNone/>
            </a:pPr>
            <a:r>
              <a:rPr lang="fr-FR" sz="1800" b="1" dirty="0"/>
              <a:t>Modalités envisagées :</a:t>
            </a:r>
          </a:p>
          <a:p>
            <a:r>
              <a:rPr lang="fr-FR" sz="1800" dirty="0"/>
              <a:t>l’</a:t>
            </a:r>
            <a:r>
              <a:rPr lang="fr-FR" sz="1800" dirty="0" err="1"/>
              <a:t>épreuve</a:t>
            </a:r>
            <a:r>
              <a:rPr lang="fr-FR" sz="1800" dirty="0"/>
              <a:t> se substitue à l’</a:t>
            </a:r>
            <a:r>
              <a:rPr lang="fr-FR" sz="1800" dirty="0" err="1"/>
              <a:t>épreuve</a:t>
            </a:r>
            <a:r>
              <a:rPr lang="fr-FR" sz="1800" dirty="0"/>
              <a:t> orale du </a:t>
            </a:r>
            <a:r>
              <a:rPr lang="fr-FR" sz="1800" dirty="0" err="1"/>
              <a:t>troisième</a:t>
            </a:r>
            <a:r>
              <a:rPr lang="fr-FR" sz="1800" dirty="0"/>
              <a:t> </a:t>
            </a:r>
            <a:r>
              <a:rPr lang="fr-FR" sz="1800" dirty="0" err="1"/>
              <a:t>contrôle</a:t>
            </a:r>
            <a:r>
              <a:rPr lang="fr-FR" sz="1800" dirty="0"/>
              <a:t> continu de langue vivante, au </a:t>
            </a:r>
            <a:r>
              <a:rPr lang="fr-FR" sz="1800" dirty="0" err="1"/>
              <a:t>deuxième</a:t>
            </a:r>
            <a:r>
              <a:rPr lang="fr-FR" sz="1800" dirty="0"/>
              <a:t> trimestre de l’</a:t>
            </a:r>
            <a:r>
              <a:rPr lang="fr-FR" sz="1800" dirty="0" err="1"/>
              <a:t>année</a:t>
            </a:r>
            <a:r>
              <a:rPr lang="fr-FR" sz="1800" dirty="0"/>
              <a:t> de terminale ; </a:t>
            </a:r>
          </a:p>
          <a:p>
            <a:endParaRPr lang="fr-FR" sz="1800" dirty="0"/>
          </a:p>
          <a:p>
            <a:r>
              <a:rPr lang="fr-FR" sz="1800" dirty="0"/>
              <a:t>la </a:t>
            </a:r>
            <a:r>
              <a:rPr lang="fr-FR" sz="1800" dirty="0" err="1"/>
              <a:t>durée</a:t>
            </a:r>
            <a:r>
              <a:rPr lang="fr-FR" sz="1800" dirty="0"/>
              <a:t> est de 10 minutes, sans </a:t>
            </a:r>
            <a:r>
              <a:rPr lang="fr-FR" sz="1800" dirty="0" err="1"/>
              <a:t>préparation</a:t>
            </a:r>
            <a:r>
              <a:rPr lang="fr-FR" sz="1800" dirty="0"/>
              <a:t> : 5 minutes de prise de parole en continu par le candidat, puis 5 minutes d’interaction avec le jury ; </a:t>
            </a:r>
          </a:p>
          <a:p>
            <a:endParaRPr lang="fr-FR" sz="1800" dirty="0"/>
          </a:p>
          <a:p>
            <a:r>
              <a:rPr lang="fr-FR" sz="1800" dirty="0"/>
              <a:t>le contexte de l’</a:t>
            </a:r>
            <a:r>
              <a:rPr lang="fr-FR" sz="1800" dirty="0" err="1"/>
              <a:t>évaluation</a:t>
            </a:r>
            <a:r>
              <a:rPr lang="fr-FR" sz="1800" dirty="0"/>
              <a:t> est celui des enseignements de </a:t>
            </a:r>
            <a:r>
              <a:rPr lang="fr-FR" sz="1800" dirty="0" err="1"/>
              <a:t>spécialite</a:t>
            </a:r>
            <a:r>
              <a:rPr lang="fr-FR" sz="1800" dirty="0"/>
              <a:t>́ de chaque </a:t>
            </a:r>
            <a:r>
              <a:rPr lang="fr-FR" sz="1800" dirty="0" err="1"/>
              <a:t>série</a:t>
            </a:r>
            <a:r>
              <a:rPr lang="fr-FR" sz="1800" dirty="0"/>
              <a:t> ; </a:t>
            </a:r>
          </a:p>
          <a:p>
            <a:endParaRPr lang="fr-FR" sz="1800" dirty="0"/>
          </a:p>
          <a:p>
            <a:r>
              <a:rPr lang="fr-FR" sz="1800" dirty="0"/>
              <a:t>deux examinateurs : un enseignant de langue vivante et un enseignant de la discipline de </a:t>
            </a:r>
            <a:r>
              <a:rPr lang="fr-FR" sz="1800" dirty="0" err="1"/>
              <a:t>spécialite</a:t>
            </a:r>
            <a:r>
              <a:rPr lang="fr-FR" sz="1800" dirty="0"/>
              <a:t>́ (selon la </a:t>
            </a:r>
            <a:r>
              <a:rPr lang="fr-FR" sz="1800" dirty="0" err="1"/>
              <a:t>série</a:t>
            </a:r>
            <a:r>
              <a:rPr lang="fr-FR" sz="1800" dirty="0"/>
              <a:t>) ; </a:t>
            </a:r>
          </a:p>
          <a:p>
            <a:endParaRPr lang="fr-FR" sz="1800" dirty="0"/>
          </a:p>
          <a:p>
            <a:r>
              <a:rPr lang="fr-FR" sz="1800" dirty="0"/>
              <a:t>les supports </a:t>
            </a:r>
            <a:r>
              <a:rPr lang="fr-FR" sz="1800" dirty="0" err="1"/>
              <a:t>utilisés</a:t>
            </a:r>
            <a:r>
              <a:rPr lang="fr-FR" sz="1800" dirty="0"/>
              <a:t> sont fournis par le candidat. </a:t>
            </a:r>
          </a:p>
        </p:txBody>
      </p:sp>
    </p:spTree>
    <p:extLst>
      <p:ext uri="{BB962C8B-B14F-4D97-AF65-F5344CB8AC3E}">
        <p14:creationId xmlns:p14="http://schemas.microsoft.com/office/powerpoint/2010/main" val="3058646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50B69-6C2E-44A9-9D97-6AC8F262826F}"/>
              </a:ext>
            </a:extLst>
          </p:cNvPr>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fr-FR" sz="2500" dirty="0">
                <a:latin typeface="Arial Black" panose="020B0A04020102020204" pitchFamily="34" charset="0"/>
                <a:ea typeface="+mn-ea"/>
                <a:cs typeface="Arial" panose="020B0604020202020204" pitchFamily="34" charset="0"/>
              </a:rPr>
              <a:t>Pistes à envisager</a:t>
            </a:r>
          </a:p>
        </p:txBody>
      </p:sp>
      <p:sp>
        <p:nvSpPr>
          <p:cNvPr id="5" name="Espace réservé du contenu 4">
            <a:extLst>
              <a:ext uri="{FF2B5EF4-FFF2-40B4-BE49-F238E27FC236}">
                <a16:creationId xmlns:a16="http://schemas.microsoft.com/office/drawing/2014/main" id="{76FEAC51-300C-0140-89DB-56884AB324F6}"/>
              </a:ext>
            </a:extLst>
          </p:cNvPr>
          <p:cNvSpPr>
            <a:spLocks noGrp="1"/>
          </p:cNvSpPr>
          <p:nvPr>
            <p:ph idx="1"/>
          </p:nvPr>
        </p:nvSpPr>
        <p:spPr>
          <a:xfrm>
            <a:off x="467544" y="1916832"/>
            <a:ext cx="8229600" cy="3816424"/>
          </a:xfrm>
        </p:spPr>
        <p:txBody>
          <a:bodyPr/>
          <a:lstStyle/>
          <a:p>
            <a:r>
              <a:rPr lang="fr-FR" sz="2000" dirty="0"/>
              <a:t>Un bon niveau de langue n’est pas un </a:t>
            </a:r>
            <a:r>
              <a:rPr lang="fr-FR" sz="2000" dirty="0" err="1"/>
              <a:t>pre</a:t>
            </a:r>
            <a:r>
              <a:rPr lang="fr-FR" sz="2000" dirty="0"/>
              <a:t>́- requis pour s’engager dans l’ETLV pour les enseignants de </a:t>
            </a:r>
            <a:r>
              <a:rPr lang="fr-FR" sz="2000" dirty="0" err="1"/>
              <a:t>spécialite</a:t>
            </a:r>
            <a:r>
              <a:rPr lang="fr-FR" sz="2000" dirty="0"/>
              <a:t>́ technologique. La </a:t>
            </a:r>
            <a:r>
              <a:rPr lang="fr-FR" sz="2000" dirty="0" err="1"/>
              <a:t>co</a:t>
            </a:r>
            <a:r>
              <a:rPr lang="fr-FR" sz="2000" dirty="0"/>
              <a:t>-animation est la </a:t>
            </a:r>
            <a:r>
              <a:rPr lang="fr-FR" sz="2000" dirty="0" err="1"/>
              <a:t>première</a:t>
            </a:r>
            <a:r>
              <a:rPr lang="fr-FR" sz="2000" dirty="0"/>
              <a:t> </a:t>
            </a:r>
            <a:r>
              <a:rPr lang="fr-FR" sz="2000" dirty="0" err="1"/>
              <a:t>étape</a:t>
            </a:r>
            <a:r>
              <a:rPr lang="fr-FR" sz="2000" dirty="0"/>
              <a:t> dans l’</a:t>
            </a:r>
            <a:r>
              <a:rPr lang="fr-FR" sz="2000" dirty="0" err="1"/>
              <a:t>amélioration</a:t>
            </a:r>
            <a:r>
              <a:rPr lang="fr-FR" sz="2000" dirty="0"/>
              <a:t> des </a:t>
            </a:r>
            <a:r>
              <a:rPr lang="fr-FR" sz="2000" dirty="0" err="1"/>
              <a:t>compétences</a:t>
            </a:r>
            <a:r>
              <a:rPr lang="fr-FR" sz="2000" dirty="0"/>
              <a:t> linguistiques. </a:t>
            </a:r>
          </a:p>
          <a:p>
            <a:pPr marL="0" indent="0">
              <a:buNone/>
            </a:pPr>
            <a:endParaRPr lang="fr-FR" sz="2000" dirty="0"/>
          </a:p>
          <a:p>
            <a:r>
              <a:rPr lang="fr-FR" sz="2000" dirty="0"/>
              <a:t>Préparer la certification </a:t>
            </a:r>
            <a:r>
              <a:rPr lang="fr-FR" sz="2000" dirty="0" err="1"/>
              <a:t>complémentaire</a:t>
            </a:r>
            <a:r>
              <a:rPr lang="fr-FR" sz="2000" dirty="0"/>
              <a:t> en langues vivantes pour les enseignants des disciplines technologiques. </a:t>
            </a:r>
          </a:p>
          <a:p>
            <a:pPr marL="0" indent="0">
              <a:buNone/>
            </a:pPr>
            <a:endParaRPr lang="fr-FR" sz="2000" dirty="0"/>
          </a:p>
          <a:p>
            <a:r>
              <a:rPr lang="fr-FR" sz="2000" dirty="0"/>
              <a:t>Un groupe de travail </a:t>
            </a:r>
            <a:r>
              <a:rPr lang="fr-FR" sz="2000" dirty="0" err="1"/>
              <a:t>interlangue</a:t>
            </a:r>
            <a:r>
              <a:rPr lang="fr-FR" sz="2000" dirty="0"/>
              <a:t> et interdisciplinaire se met en place pour produire des ressources pour l’ETLV. </a:t>
            </a:r>
          </a:p>
          <a:p>
            <a:endParaRPr lang="fr-FR" sz="2000" dirty="0"/>
          </a:p>
        </p:txBody>
      </p:sp>
    </p:spTree>
    <p:extLst>
      <p:ext uri="{BB962C8B-B14F-4D97-AF65-F5344CB8AC3E}">
        <p14:creationId xmlns:p14="http://schemas.microsoft.com/office/powerpoint/2010/main" val="160058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48</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STMG : Quelle pédagogie ?</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2800" dirty="0"/>
              <a:t>Droit et économie, Management, SGN</a:t>
            </a:r>
          </a:p>
        </p:txBody>
      </p:sp>
    </p:spTree>
    <p:extLst>
      <p:ext uri="{BB962C8B-B14F-4D97-AF65-F5344CB8AC3E}">
        <p14:creationId xmlns:p14="http://schemas.microsoft.com/office/powerpoint/2010/main" val="12260726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827584" y="332656"/>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Management et SGN</a:t>
            </a:r>
          </a:p>
        </p:txBody>
      </p:sp>
      <p:sp>
        <p:nvSpPr>
          <p:cNvPr id="52227"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38656D-67AA-4AB3-9370-E12F014751E5}"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2228" name="Espace réservé du contenu 1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27234"/>
            <a:ext cx="8229599" cy="4798930"/>
          </a:xfrm>
        </p:spPr>
      </p:pic>
    </p:spTree>
    <p:extLst>
      <p:ext uri="{BB962C8B-B14F-4D97-AF65-F5344CB8AC3E}">
        <p14:creationId xmlns:p14="http://schemas.microsoft.com/office/powerpoint/2010/main" val="233237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8194"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EA1D847-7B9F-43DD-804C-7479D2A7015A}" type="slidenum">
              <a:rPr lang="fr-FR" altLang="fr-FR" sz="1400" smtClean="0"/>
              <a:pPr>
                <a:spcBef>
                  <a:spcPct val="0"/>
                </a:spcBef>
                <a:buFontTx/>
                <a:buNone/>
              </a:pPr>
              <a:t>5</a:t>
            </a:fld>
            <a:endParaRPr lang="fr-FR" altLang="fr-FR" sz="1400"/>
          </a:p>
        </p:txBody>
      </p:sp>
      <p:sp>
        <p:nvSpPr>
          <p:cNvPr id="8195"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a:solidFill>
                  <a:schemeClr val="tx2"/>
                </a:solidFill>
                <a:latin typeface="Arial Black" panose="020B0A04020102020204" pitchFamily="34" charset="0"/>
              </a:rPr>
              <a:t>La réforme du lycée </a:t>
            </a:r>
          </a:p>
        </p:txBody>
      </p:sp>
      <p:sp>
        <p:nvSpPr>
          <p:cNvPr id="8196"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9" name="En route vers le bac 2021 - Secondes 20182019.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0" y="1676400"/>
            <a:ext cx="609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 9">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67575" y="0"/>
            <a:ext cx="18764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153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16075"/>
            <a:ext cx="8229600" cy="4494213"/>
          </a:xfrm>
        </p:spPr>
      </p:pic>
      <p:sp>
        <p:nvSpPr>
          <p:cNvPr id="54276"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090A82-BC4F-4948-B104-B4C9C4DA5868}"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itre 1"/>
          <p:cNvSpPr>
            <a:spLocks noGrp="1"/>
          </p:cNvSpPr>
          <p:nvPr>
            <p:ph type="title"/>
          </p:nvPr>
        </p:nvSpPr>
        <p:spPr>
          <a:xfrm>
            <a:off x="914400" y="338138"/>
            <a:ext cx="8229600" cy="1143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fr-FR" altLang="fr-FR" sz="2500" dirty="0">
                <a:latin typeface="Arial Black" panose="020B0A04020102020204" pitchFamily="34" charset="0"/>
                <a:ea typeface="+mn-ea"/>
                <a:cs typeface="Arial" panose="020B0604020202020204" pitchFamily="34" charset="0"/>
              </a:rPr>
              <a:t>Management et SGN</a:t>
            </a:r>
          </a:p>
        </p:txBody>
      </p:sp>
    </p:spTree>
    <p:extLst>
      <p:ext uri="{BB962C8B-B14F-4D97-AF65-F5344CB8AC3E}">
        <p14:creationId xmlns:p14="http://schemas.microsoft.com/office/powerpoint/2010/main" val="2221606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81633D-BDC8-49DB-A16A-CF70F5A05719}"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7347"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260350"/>
            <a:ext cx="8335962"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362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lstStyle/>
          <a:p>
            <a:endParaRPr lang="fr-FR" altLang="fr-FR" dirty="0"/>
          </a:p>
        </p:txBody>
      </p:sp>
      <p:pic>
        <p:nvPicPr>
          <p:cNvPr id="56323"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2938" y="260350"/>
            <a:ext cx="7858125" cy="5927725"/>
          </a:xfrm>
        </p:spPr>
      </p:pic>
      <p:sp>
        <p:nvSpPr>
          <p:cNvPr id="56324"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043A5F7-B511-43DB-8F0D-DE8C13489B78}"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3134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lstStyle/>
          <a:p>
            <a:r>
              <a:rPr lang="fr-FR" altLang="fr-FR"/>
              <a:t>Tableau Excel capacité</a:t>
            </a:r>
          </a:p>
        </p:txBody>
      </p:sp>
      <p:sp>
        <p:nvSpPr>
          <p:cNvPr id="58371" name="Espace réservé du contenu 2"/>
          <p:cNvSpPr>
            <a:spLocks noGrp="1"/>
          </p:cNvSpPr>
          <p:nvPr>
            <p:ph idx="1"/>
          </p:nvPr>
        </p:nvSpPr>
        <p:spPr/>
        <p:txBody>
          <a:bodyPr/>
          <a:lstStyle/>
          <a:p>
            <a:endParaRPr lang="fr-FR" altLang="fr-FR"/>
          </a:p>
        </p:txBody>
      </p:sp>
      <p:sp>
        <p:nvSpPr>
          <p:cNvPr id="58372"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4E5648-38F1-483F-AB35-4D737FD5641F}"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7821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54</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STMG  : Quelle certification ?</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endParaRPr lang="fr-FR" altLang="fr-FR" sz="2800" dirty="0"/>
          </a:p>
        </p:txBody>
      </p:sp>
    </p:spTree>
    <p:extLst>
      <p:ext uri="{BB962C8B-B14F-4D97-AF65-F5344CB8AC3E}">
        <p14:creationId xmlns:p14="http://schemas.microsoft.com/office/powerpoint/2010/main" val="996716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a:t>Étapes de la Scolarité des futurs bacheliers 2021</a:t>
            </a:r>
          </a:p>
        </p:txBody>
      </p:sp>
      <p:sp>
        <p:nvSpPr>
          <p:cNvPr id="31748" name="Espace réservé du contenu 2"/>
          <p:cNvSpPr>
            <a:spLocks noGrp="1"/>
          </p:cNvSpPr>
          <p:nvPr>
            <p:ph type="body" sz="quarter" idx="13"/>
          </p:nvPr>
        </p:nvSpPr>
        <p:spPr>
          <a:xfrm>
            <a:off x="203200" y="1471613"/>
            <a:ext cx="8750300" cy="4751387"/>
          </a:xfrm>
        </p:spPr>
        <p:txBody>
          <a:bodyPr/>
          <a:lstStyle/>
          <a:p>
            <a:pPr marL="0" indent="0" fontAlgn="base">
              <a:spcAft>
                <a:spcPct val="0"/>
              </a:spcAft>
              <a:buFont typeface="Arial"/>
              <a:buNone/>
              <a:defRPr/>
            </a:pPr>
            <a:r>
              <a:rPr lang="fr-FR" altLang="fr-FR" sz="1600" b="1" dirty="0"/>
              <a:t>Rentrée 2018 </a:t>
            </a:r>
            <a:r>
              <a:rPr lang="fr-FR" altLang="fr-FR" sz="1600" dirty="0"/>
              <a:t>:</a:t>
            </a:r>
          </a:p>
          <a:p>
            <a:pPr marL="715963" lvl="1" indent="-266700" fontAlgn="base">
              <a:spcAft>
                <a:spcPct val="0"/>
              </a:spcAft>
              <a:buFont typeface="Arial" pitchFamily="34" charset="0"/>
              <a:buChar char="■"/>
              <a:defRPr/>
            </a:pPr>
            <a:r>
              <a:rPr lang="fr-FR" altLang="fr-FR" sz="1400" dirty="0"/>
              <a:t>la seconde générale et technologique connaît des ajustements</a:t>
            </a:r>
          </a:p>
          <a:p>
            <a:pPr marL="266700" indent="-266700" fontAlgn="base">
              <a:spcAft>
                <a:spcPct val="0"/>
              </a:spcAft>
              <a:buFont typeface="Arial" pitchFamily="34" charset="0"/>
              <a:buChar char="■"/>
              <a:defRPr/>
            </a:pPr>
            <a:endParaRPr lang="fr-FR" altLang="fr-FR" sz="1600" dirty="0"/>
          </a:p>
          <a:p>
            <a:pPr marL="0" indent="0" fontAlgn="base">
              <a:spcAft>
                <a:spcPct val="0"/>
              </a:spcAft>
              <a:buFont typeface="Arial"/>
              <a:buNone/>
              <a:defRPr/>
            </a:pPr>
            <a:r>
              <a:rPr lang="fr-FR" altLang="fr-FR" sz="1600" b="1" dirty="0"/>
              <a:t>Rentrée 2019 </a:t>
            </a:r>
            <a:r>
              <a:rPr lang="fr-FR" altLang="fr-FR" sz="1600" dirty="0"/>
              <a:t>:</a:t>
            </a:r>
          </a:p>
          <a:p>
            <a:pPr marL="723900" indent="-266700" fontAlgn="base">
              <a:spcAft>
                <a:spcPct val="0"/>
              </a:spcAft>
              <a:buFont typeface="Arial" pitchFamily="34" charset="0"/>
              <a:buChar char="■"/>
              <a:defRPr/>
            </a:pPr>
            <a:r>
              <a:rPr lang="fr-FR" altLang="fr-FR" sz="1400" dirty="0"/>
              <a:t>les classes de seconde et de première sont rénovées avec de nouveaux horaires et de nouveaux programmes</a:t>
            </a:r>
          </a:p>
          <a:p>
            <a:pPr marL="723900" indent="-266700" fontAlgn="base">
              <a:spcAft>
                <a:spcPct val="0"/>
              </a:spcAft>
              <a:buFont typeface="Arial" pitchFamily="34" charset="0"/>
              <a:buChar char="■"/>
              <a:defRPr/>
            </a:pPr>
            <a:r>
              <a:rPr lang="fr-FR" altLang="fr-FR" sz="1400" dirty="0"/>
              <a:t>2</a:t>
            </a:r>
            <a:r>
              <a:rPr lang="fr-FR" altLang="fr-FR" sz="1400" baseline="30000" dirty="0"/>
              <a:t>ème</a:t>
            </a:r>
            <a:r>
              <a:rPr lang="fr-FR" altLang="fr-FR" sz="1400" dirty="0"/>
              <a:t> et 3</a:t>
            </a:r>
            <a:r>
              <a:rPr lang="fr-FR" altLang="fr-FR" sz="1400" baseline="30000" dirty="0"/>
              <a:t>ème</a:t>
            </a:r>
            <a:r>
              <a:rPr lang="fr-FR" altLang="fr-FR" sz="1400" dirty="0"/>
              <a:t> trimestre de l’année scolaire 2019-2020 : deux séquences d’épreuves communes de contrôle continu en classe de première</a:t>
            </a:r>
          </a:p>
          <a:p>
            <a:pPr marL="723900" indent="-266700" fontAlgn="base">
              <a:spcAft>
                <a:spcPct val="0"/>
              </a:spcAft>
              <a:buFont typeface="Arial" pitchFamily="34" charset="0"/>
              <a:buChar char="■"/>
              <a:defRPr/>
            </a:pPr>
            <a:r>
              <a:rPr lang="fr-FR" altLang="fr-FR" sz="1400" dirty="0"/>
              <a:t>Juin 2020 : épreuves anticipées de français en première</a:t>
            </a:r>
          </a:p>
          <a:p>
            <a:pPr marL="266700" indent="-266700" fontAlgn="base">
              <a:spcAft>
                <a:spcPct val="0"/>
              </a:spcAft>
              <a:buFont typeface="Arial" pitchFamily="34" charset="0"/>
              <a:buChar char="■"/>
              <a:defRPr/>
            </a:pPr>
            <a:endParaRPr lang="fr-FR" altLang="fr-FR" sz="1600" dirty="0"/>
          </a:p>
          <a:p>
            <a:pPr marL="0" indent="0" fontAlgn="base">
              <a:spcAft>
                <a:spcPct val="0"/>
              </a:spcAft>
              <a:buFont typeface="Arial"/>
              <a:buNone/>
              <a:defRPr/>
            </a:pPr>
            <a:r>
              <a:rPr lang="fr-FR" altLang="fr-FR" sz="1600" b="1" dirty="0"/>
              <a:t>Rentrée 2020 </a:t>
            </a:r>
            <a:r>
              <a:rPr lang="fr-FR" altLang="fr-FR" sz="1600" dirty="0"/>
              <a:t>: </a:t>
            </a:r>
          </a:p>
          <a:p>
            <a:pPr marL="723900" indent="-266700" fontAlgn="base">
              <a:spcAft>
                <a:spcPct val="0"/>
              </a:spcAft>
              <a:buFont typeface="Arial" pitchFamily="34" charset="0"/>
              <a:buChar char="■"/>
              <a:defRPr/>
            </a:pPr>
            <a:r>
              <a:rPr lang="fr-FR" altLang="fr-FR" sz="1400" dirty="0"/>
              <a:t>la classe de terminale est rénovée avec de nouveaux horaires et de nouveaux programmes</a:t>
            </a:r>
          </a:p>
          <a:p>
            <a:pPr marL="723900" indent="-266700" fontAlgn="base">
              <a:spcAft>
                <a:spcPct val="0"/>
              </a:spcAft>
              <a:buFont typeface="Arial" pitchFamily="34" charset="0"/>
              <a:buChar char="■"/>
              <a:defRPr/>
            </a:pPr>
            <a:r>
              <a:rPr lang="fr-FR" altLang="fr-FR" sz="1400" dirty="0"/>
              <a:t>2</a:t>
            </a:r>
            <a:r>
              <a:rPr lang="fr-FR" altLang="fr-FR" sz="1400" baseline="30000" dirty="0"/>
              <a:t>ème</a:t>
            </a:r>
            <a:r>
              <a:rPr lang="fr-FR" altLang="fr-FR" sz="1400" dirty="0"/>
              <a:t> trimestre de l’année scolaire 2020-2021 : une séquence d’épreuves communes de contrôle continu</a:t>
            </a:r>
          </a:p>
          <a:p>
            <a:pPr marL="723900" indent="-266700" fontAlgn="base">
              <a:spcAft>
                <a:spcPct val="0"/>
              </a:spcAft>
              <a:buFont typeface="Arial" pitchFamily="34" charset="0"/>
              <a:buChar char="■"/>
              <a:defRPr/>
            </a:pPr>
            <a:r>
              <a:rPr lang="fr-FR" altLang="fr-FR" sz="1400" dirty="0"/>
              <a:t>Printemps 2021 : deux épreuves de spécialités</a:t>
            </a:r>
          </a:p>
          <a:p>
            <a:pPr marL="723900" indent="-266700" fontAlgn="base">
              <a:spcAft>
                <a:spcPct val="0"/>
              </a:spcAft>
              <a:buFont typeface="Arial" pitchFamily="34" charset="0"/>
              <a:buChar char="■"/>
              <a:defRPr/>
            </a:pPr>
            <a:r>
              <a:rPr lang="fr-FR" altLang="fr-FR" sz="1400" dirty="0"/>
              <a:t>Juin 2021 : épreuves écrite de philosophie et épreuve orale terminale</a:t>
            </a:r>
          </a:p>
          <a:p>
            <a:pPr marL="266700" indent="-266700" fontAlgn="base">
              <a:spcAft>
                <a:spcPct val="0"/>
              </a:spcAft>
              <a:buFont typeface="Arial" pitchFamily="34" charset="0"/>
              <a:buChar char="■"/>
              <a:defRPr/>
            </a:pPr>
            <a:endParaRPr lang="fr-FR" altLang="fr-FR" sz="1600" dirty="0"/>
          </a:p>
          <a:p>
            <a:pPr marL="0" indent="0" fontAlgn="base">
              <a:spcAft>
                <a:spcPct val="0"/>
              </a:spcAft>
              <a:buFont typeface="Arial"/>
              <a:buNone/>
              <a:defRPr/>
            </a:pPr>
            <a:r>
              <a:rPr lang="fr-FR" altLang="fr-FR" sz="1400" b="1" dirty="0"/>
              <a:t>Juillet 2021 </a:t>
            </a:r>
            <a:r>
              <a:rPr lang="fr-FR" altLang="fr-FR" sz="1400" dirty="0"/>
              <a:t>: délivrance du nouveau baccalauréat</a:t>
            </a:r>
          </a:p>
        </p:txBody>
      </p:sp>
      <p:sp>
        <p:nvSpPr>
          <p:cNvPr id="60420"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1C58559-B206-4A22-A0B0-60E58F46FDB0}"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1273186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1935163" y="60325"/>
            <a:ext cx="7881937" cy="1285875"/>
          </a:xfrm>
        </p:spPr>
        <p:txBody>
          <a:bodyPr/>
          <a:lstStyle/>
          <a:p>
            <a:pPr>
              <a:defRPr/>
            </a:pPr>
            <a:r>
              <a:rPr lang="fr-FR" dirty="0"/>
              <a:t>Les épreuves du baccalauréat</a:t>
            </a:r>
          </a:p>
        </p:txBody>
      </p:sp>
      <p:sp>
        <p:nvSpPr>
          <p:cNvPr id="45059" name="Espace réservé du contenu 6"/>
          <p:cNvSpPr>
            <a:spLocks noGrp="1"/>
          </p:cNvSpPr>
          <p:nvPr>
            <p:ph idx="1"/>
          </p:nvPr>
        </p:nvSpPr>
        <p:spPr>
          <a:xfrm>
            <a:off x="804863" y="1476375"/>
            <a:ext cx="7881937" cy="4525963"/>
          </a:xfrm>
        </p:spPr>
        <p:txBody>
          <a:bodyPr/>
          <a:lstStyle/>
          <a:p>
            <a:pPr fontAlgn="base">
              <a:spcAft>
                <a:spcPct val="0"/>
              </a:spcAft>
              <a:buFont typeface="Arial" panose="020B0604020202020204" pitchFamily="34" charset="0"/>
              <a:buChar char="■"/>
            </a:pPr>
            <a:endParaRPr lang="fr-FR" altLang="fr-FR"/>
          </a:p>
        </p:txBody>
      </p:sp>
      <p:sp>
        <p:nvSpPr>
          <p:cNvPr id="45060" name="Espace réservé du numéro de diapositive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E578890-6D3C-4494-9771-669A64D6CE10}"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45061" name="Picture 2" descr="M:\str-delcom\BAC 2021\PPT\PPT POUR PARENTS 3E\Visuels\épreuves\epreuves_grap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054100"/>
            <a:ext cx="8250237"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551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4D2414F-99D3-41DB-B018-FA346BA2DBE3}" type="slidenum">
              <a:rPr lang="fr-FR" altLang="fr-FR" smtClean="0"/>
              <a:pPr/>
              <a:t>57</a:t>
            </a:fld>
            <a:endParaRPr lang="fr-FR" altLang="fr-FR"/>
          </a:p>
        </p:txBody>
      </p:sp>
      <p:pic>
        <p:nvPicPr>
          <p:cNvPr id="5" name="Image 4"/>
          <p:cNvPicPr>
            <a:picLocks noChangeAspect="1"/>
          </p:cNvPicPr>
          <p:nvPr/>
        </p:nvPicPr>
        <p:blipFill>
          <a:blip r:embed="rId2"/>
          <a:stretch>
            <a:fillRect/>
          </a:stretch>
        </p:blipFill>
        <p:spPr>
          <a:xfrm>
            <a:off x="793750" y="504786"/>
            <a:ext cx="7416824" cy="5691981"/>
          </a:xfrm>
          <a:prstGeom prst="rect">
            <a:avLst/>
          </a:prstGeom>
        </p:spPr>
      </p:pic>
    </p:spTree>
    <p:extLst>
      <p:ext uri="{BB962C8B-B14F-4D97-AF65-F5344CB8AC3E}">
        <p14:creationId xmlns:p14="http://schemas.microsoft.com/office/powerpoint/2010/main" val="3416058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a:t>le Baccalauréat 2021</a:t>
            </a:r>
          </a:p>
        </p:txBody>
      </p:sp>
      <p:sp>
        <p:nvSpPr>
          <p:cNvPr id="6" name="Espace réservé du texte 5"/>
          <p:cNvSpPr>
            <a:spLocks noGrp="1"/>
          </p:cNvSpPr>
          <p:nvPr>
            <p:ph type="body" sz="quarter" idx="13"/>
          </p:nvPr>
        </p:nvSpPr>
        <p:spPr>
          <a:xfrm>
            <a:off x="804863" y="1471613"/>
            <a:ext cx="7881937" cy="4598987"/>
          </a:xfrm>
        </p:spPr>
        <p:txBody>
          <a:bodyPr rtlCol="0">
            <a:normAutofit/>
          </a:bodyPr>
          <a:lstStyle/>
          <a:p>
            <a:pPr marL="0" indent="0">
              <a:buFont typeface="Arial"/>
              <a:buNone/>
              <a:defRPr/>
            </a:pPr>
            <a:endParaRPr lang="fr-FR" sz="1600" dirty="0"/>
          </a:p>
          <a:p>
            <a:pPr>
              <a:defRPr/>
            </a:pPr>
            <a:endParaRPr lang="fr-FR" sz="1600" dirty="0"/>
          </a:p>
          <a:p>
            <a:pPr>
              <a:defRPr/>
            </a:pPr>
            <a:endParaRPr lang="fr-FR" sz="1600" dirty="0"/>
          </a:p>
        </p:txBody>
      </p:sp>
      <p:sp>
        <p:nvSpPr>
          <p:cNvPr id="5837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39C0E2A-0A34-4688-8DD3-F04871D78624}"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Rectangle 2"/>
          <p:cNvSpPr/>
          <p:nvPr/>
        </p:nvSpPr>
        <p:spPr>
          <a:xfrm>
            <a:off x="295275" y="1946275"/>
            <a:ext cx="1347788" cy="1828800"/>
          </a:xfrm>
          <a:prstGeom prst="rect">
            <a:avLst/>
          </a:prstGeom>
          <a:solidFill>
            <a:srgbClr val="95BC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Pour tous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voie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générale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voie technologique</a:t>
            </a:r>
          </a:p>
        </p:txBody>
      </p:sp>
      <p:sp>
        <p:nvSpPr>
          <p:cNvPr id="7" name="Accolade ouvrante 6"/>
          <p:cNvSpPr/>
          <p:nvPr/>
        </p:nvSpPr>
        <p:spPr>
          <a:xfrm>
            <a:off x="1824038" y="1584325"/>
            <a:ext cx="238125" cy="2552700"/>
          </a:xfrm>
          <a:prstGeom prst="leftBrace">
            <a:avLst/>
          </a:prstGeom>
          <a:ln>
            <a:solidFill>
              <a:srgbClr val="95BCE5"/>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ZoneTexte 7"/>
          <p:cNvSpPr txBox="1"/>
          <p:nvPr/>
        </p:nvSpPr>
        <p:spPr>
          <a:xfrm>
            <a:off x="2120900" y="1584325"/>
            <a:ext cx="6692900" cy="2609850"/>
          </a:xfrm>
          <a:prstGeom prst="rect">
            <a:avLst/>
          </a:prstGeom>
          <a:noFill/>
        </p:spPr>
        <p:txBody>
          <a:bodyPr>
            <a:spAutoFit/>
          </a:bodyPr>
          <a:lstStyle/>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Les épreuves terminales comptent pour 60 % de la note finale</a:t>
            </a:r>
          </a:p>
          <a:p>
            <a:pPr marL="627063" marR="0" lvl="1" indent="-169863" algn="l" defTabSz="457200" rtl="0" eaLnBrk="1" fontAlgn="auto" latinLnBrk="0" hangingPunct="1">
              <a:lnSpc>
                <a:spcPct val="110000"/>
              </a:lnSpc>
              <a:spcBef>
                <a:spcPct val="20000"/>
              </a:spcBef>
              <a:spcAft>
                <a:spcPts val="0"/>
              </a:spcAft>
              <a:buClr>
                <a:srgbClr val="EE7444"/>
              </a:buClr>
              <a:buSzTx/>
              <a:buFont typeface="Arial Italic"/>
              <a:buChar char="■"/>
              <a:tabLst/>
              <a:defRPr/>
            </a:pP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1 épreuve anticipée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de français en 1</a:t>
            </a:r>
            <a:r>
              <a:rPr kumimoji="0" lang="fr-FR" sz="1200" b="0" i="0" u="none" strike="noStrike" kern="1200" cap="none" spc="0" normalizeH="0" baseline="3000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re</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(écrit et oral).</a:t>
            </a:r>
          </a:p>
          <a:p>
            <a:pPr marL="627063" marR="0" lvl="1" indent="-169863" algn="l" defTabSz="457200" rtl="0" eaLnBrk="1" fontAlgn="auto" latinLnBrk="0" hangingPunct="1">
              <a:lnSpc>
                <a:spcPct val="110000"/>
              </a:lnSpc>
              <a:spcBef>
                <a:spcPct val="20000"/>
              </a:spcBef>
              <a:spcAft>
                <a:spcPts val="0"/>
              </a:spcAft>
              <a:buClr>
                <a:srgbClr val="EE7444"/>
              </a:buClr>
              <a:buSzTx/>
              <a:buFont typeface="Arial Italic"/>
              <a:buChar char="■"/>
              <a:tabLst/>
              <a:defRPr/>
            </a:pP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4 épreuves en terminale</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 2 épreuves de spécialité, 1 épreuve de philosophie et une épreuve orale terminale.</a:t>
            </a:r>
          </a:p>
          <a:p>
            <a:pPr marL="627063" marR="0" lvl="1" indent="-169863" algn="l" defTabSz="457200" rtl="0" eaLnBrk="1" fontAlgn="auto" latinLnBrk="0" hangingPunct="1">
              <a:lnSpc>
                <a:spcPct val="110000"/>
              </a:lnSpc>
              <a:spcBef>
                <a:spcPct val="20000"/>
              </a:spcBef>
              <a:spcAft>
                <a:spcPts val="0"/>
              </a:spcAft>
              <a:buClr>
                <a:srgbClr val="EE7444"/>
              </a:buClr>
              <a:buSzTx/>
              <a:buFont typeface="Arial Italic"/>
              <a:buChar char="■"/>
              <a:tabLst/>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Ces épreuves sont organisées sur le modèle des épreuves actuelles du baccalauréat.</a:t>
            </a:r>
          </a:p>
          <a:p>
            <a:pPr marL="457200" marR="0" lvl="1" indent="0" algn="l" defTabSz="457200" rtl="0" eaLnBrk="1" fontAlgn="auto" latinLnBrk="0" hangingPunct="1">
              <a:lnSpc>
                <a:spcPct val="110000"/>
              </a:lnSpc>
              <a:spcBef>
                <a:spcPct val="20000"/>
              </a:spcBef>
              <a:spcAft>
                <a:spcPts val="0"/>
              </a:spcAft>
              <a:buClr>
                <a:srgbClr val="EE7444"/>
              </a:buClr>
              <a:buSzTx/>
              <a:buFontTx/>
              <a:buNone/>
              <a:tabLst/>
              <a:defRPr/>
            </a:pPr>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Le contrôle continu représente 40% de la note finale</a:t>
            </a:r>
          </a:p>
          <a:p>
            <a:pPr marL="627063" marR="0" lvl="1" indent="-169863" algn="l" defTabSz="457200" rtl="0" eaLnBrk="1" fontAlgn="auto" latinLnBrk="0" hangingPunct="1">
              <a:lnSpc>
                <a:spcPct val="100000"/>
              </a:lnSpc>
              <a:spcBef>
                <a:spcPct val="20000"/>
              </a:spcBef>
              <a:spcAft>
                <a:spcPts val="0"/>
              </a:spcAft>
              <a:buClr>
                <a:srgbClr val="EE7444"/>
              </a:buClr>
              <a:buSzTx/>
              <a:buFont typeface="Arial Italic"/>
              <a:buChar char="■"/>
              <a:tabLst/>
              <a:defRPr/>
            </a:pP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10 % pour la prise en compte des bulletins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de 1</a:t>
            </a:r>
            <a:r>
              <a:rPr kumimoji="0" lang="fr-FR" sz="1200" b="0" i="0" u="none" strike="noStrike" kern="1200" cap="none" spc="0" normalizeH="0" baseline="3000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re</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et de terminale dans l’ensemble des enseignements pour encourager la régularité du travail des élèves.</a:t>
            </a:r>
          </a:p>
          <a:p>
            <a:pPr marL="627063" marR="0" lvl="1" indent="-169863" algn="l" defTabSz="457200" rtl="0" eaLnBrk="1" fontAlgn="auto" latinLnBrk="0" hangingPunct="1">
              <a:lnSpc>
                <a:spcPct val="100000"/>
              </a:lnSpc>
              <a:spcBef>
                <a:spcPct val="20000"/>
              </a:spcBef>
              <a:spcAft>
                <a:spcPts val="0"/>
              </a:spcAft>
              <a:buClr>
                <a:srgbClr val="EE7444"/>
              </a:buClr>
              <a:buSzTx/>
              <a:buFont typeface="Arial Italic"/>
              <a:buChar char="■"/>
              <a:tabLst/>
              <a:defRPr/>
            </a:pP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30 % pour des épreuves communes </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de contrôle continu organisées pendant les années de 1</a:t>
            </a:r>
            <a:r>
              <a:rPr kumimoji="0" lang="fr-FR" sz="1200" b="0" i="0" u="none" strike="noStrike" kern="1200" cap="none" spc="0" normalizeH="0" baseline="3000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re</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 et de terminale afin de valoriser le travail des lycéens. </a:t>
            </a:r>
          </a:p>
        </p:txBody>
      </p:sp>
      <p:sp>
        <p:nvSpPr>
          <p:cNvPr id="9" name="Espace réservé du contenu 2"/>
          <p:cNvSpPr txBox="1">
            <a:spLocks/>
          </p:cNvSpPr>
          <p:nvPr/>
        </p:nvSpPr>
        <p:spPr bwMode="auto">
          <a:xfrm>
            <a:off x="295275" y="4914900"/>
            <a:ext cx="8518525" cy="1155700"/>
          </a:xfrm>
          <a:prstGeom prst="rect">
            <a:avLst/>
          </a:prstGeom>
          <a:solidFill>
            <a:schemeClr val="accent2">
              <a:lumMod val="20000"/>
              <a:lumOff val="80000"/>
            </a:schemeClr>
          </a:solidFill>
          <a:ln>
            <a:noFill/>
          </a:ln>
        </p:spPr>
        <p:txBody>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r>
              <a:rPr kumimoji="0" lang="fr-FR" sz="14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Les épreuves de rattrapage :</a:t>
            </a:r>
          </a:p>
          <a:p>
            <a:pPr marL="177800" marR="0" lvl="1" indent="0" algn="l" defTabSz="457200" rtl="0" eaLnBrk="1" fontAlgn="auto" latinLnBrk="0" hangingPunct="1">
              <a:lnSpc>
                <a:spcPct val="100000"/>
              </a:lnSpc>
              <a:spcBef>
                <a:spcPct val="20000"/>
              </a:spcBef>
              <a:spcAft>
                <a:spcPts val="0"/>
              </a:spcAft>
              <a:buClr>
                <a:srgbClr val="EE7444"/>
              </a:buClr>
              <a:buSzTx/>
              <a:buFont typeface="Arial Italic"/>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Un élève ayant obtenu une note supérieure ou égale à 8 et inférieure à 10 au baccalauréat peut se présenter aux épreuves de rattrapage : deux épreuves orales, dans les disciplines des épreuves finales écrites (français, philosophie, ou enseignements de spécialité).</a:t>
            </a:r>
          </a:p>
        </p:txBody>
      </p:sp>
    </p:spTree>
    <p:extLst>
      <p:ext uri="{BB962C8B-B14F-4D97-AF65-F5344CB8AC3E}">
        <p14:creationId xmlns:p14="http://schemas.microsoft.com/office/powerpoint/2010/main" val="11702587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a:t>Le contrôle continu</a:t>
            </a:r>
          </a:p>
        </p:txBody>
      </p:sp>
      <p:sp>
        <p:nvSpPr>
          <p:cNvPr id="3" name="Espace réservé du contenu 2"/>
          <p:cNvSpPr>
            <a:spLocks noGrp="1"/>
          </p:cNvSpPr>
          <p:nvPr>
            <p:ph type="body" sz="quarter" idx="13"/>
          </p:nvPr>
        </p:nvSpPr>
        <p:spPr>
          <a:xfrm>
            <a:off x="596900" y="1471613"/>
            <a:ext cx="8191500" cy="4598987"/>
          </a:xfrm>
        </p:spPr>
        <p:txBody>
          <a:bodyPr rtlCol="0">
            <a:normAutofit/>
          </a:bodyPr>
          <a:lstStyle/>
          <a:p>
            <a:pPr marL="0" indent="0">
              <a:buFont typeface="Arial"/>
              <a:buNone/>
              <a:defRPr/>
            </a:pPr>
            <a:r>
              <a:rPr lang="fr-FR" dirty="0"/>
              <a:t>Le contrôle continu compte pour </a:t>
            </a:r>
            <a:r>
              <a:rPr lang="fr-FR" b="1" dirty="0"/>
              <a:t>40%</a:t>
            </a:r>
            <a:r>
              <a:rPr lang="fr-FR" dirty="0"/>
              <a:t> dans la note finale du baccalauréat avec deux types d’évaluation :</a:t>
            </a:r>
          </a:p>
          <a:p>
            <a:pPr>
              <a:defRPr/>
            </a:pPr>
            <a:endParaRPr lang="fr-FR" dirty="0"/>
          </a:p>
          <a:p>
            <a:pPr>
              <a:defRPr/>
            </a:pPr>
            <a:r>
              <a:rPr lang="fr-FR" dirty="0"/>
              <a:t>Des épreuves communes de contrôle continu qui représentent </a:t>
            </a:r>
            <a:r>
              <a:rPr lang="fr-FR" b="1" dirty="0"/>
              <a:t>30%</a:t>
            </a:r>
            <a:r>
              <a:rPr lang="fr-FR" dirty="0"/>
              <a:t> de la note finale du baccalauréat et sont organisées en première et en terminale</a:t>
            </a:r>
          </a:p>
          <a:p>
            <a:pPr lvl="1">
              <a:defRPr/>
            </a:pPr>
            <a:r>
              <a:rPr lang="fr-FR" sz="1400" dirty="0"/>
              <a:t>Elles sont organisées en trois séquences, sur le modèle des « bacs blancs » actuels :</a:t>
            </a:r>
          </a:p>
          <a:p>
            <a:pPr marL="912813" lvl="2" indent="-285750">
              <a:buFont typeface="Arial" panose="020B0604020202020204" pitchFamily="34" charset="0"/>
              <a:buChar char="•"/>
              <a:defRPr/>
            </a:pPr>
            <a:r>
              <a:rPr lang="fr-FR" sz="1400" dirty="0"/>
              <a:t>Deux séquences d’épreuves lors des deuxième et troisième trimestres de la classe de 1</a:t>
            </a:r>
            <a:r>
              <a:rPr lang="fr-FR" sz="1400" baseline="30000" dirty="0"/>
              <a:t>re</a:t>
            </a:r>
            <a:endParaRPr lang="fr-FR" sz="1400" dirty="0"/>
          </a:p>
          <a:p>
            <a:pPr marL="912813" lvl="2" indent="-285750">
              <a:buFont typeface="Arial" panose="020B0604020202020204" pitchFamily="34" charset="0"/>
              <a:buChar char="•"/>
              <a:defRPr/>
            </a:pPr>
            <a:r>
              <a:rPr lang="fr-FR" sz="1400" dirty="0"/>
              <a:t>Une séquence d’épreuves au cours du deuxième trimestre de la classe de terminale.</a:t>
            </a:r>
          </a:p>
          <a:p>
            <a:pPr lvl="1">
              <a:defRPr/>
            </a:pPr>
            <a:r>
              <a:rPr lang="fr-FR" sz="1400" dirty="0"/>
              <a:t>Elles portent sur les enseignements communs qui ne font pas l’objet d’une épreuve terminale. </a:t>
            </a:r>
          </a:p>
          <a:p>
            <a:pPr lvl="1">
              <a:defRPr/>
            </a:pPr>
            <a:r>
              <a:rPr lang="fr-FR" sz="1400" dirty="0">
                <a:solidFill>
                  <a:prstClr val="black"/>
                </a:solidFill>
              </a:rPr>
              <a:t>Elles sont organisées dans chaque lycée. Les sujets sont sélectionnés dans une banque nationale numérique, afin de garantir l’équité entre tous les établissements. </a:t>
            </a:r>
            <a:r>
              <a:rPr lang="fr-FR" sz="1400" dirty="0"/>
              <a:t>Les copies sont </a:t>
            </a:r>
            <a:r>
              <a:rPr lang="fr-FR" sz="1400" dirty="0" err="1"/>
              <a:t>anonymées</a:t>
            </a:r>
            <a:r>
              <a:rPr lang="fr-FR" sz="1400" dirty="0"/>
              <a:t> et corrigées par d’autres professeurs que ceux de l’élève.</a:t>
            </a:r>
          </a:p>
          <a:p>
            <a:pPr>
              <a:defRPr/>
            </a:pPr>
            <a:endParaRPr lang="fr-FR" dirty="0">
              <a:solidFill>
                <a:prstClr val="black"/>
              </a:solidFill>
            </a:endParaRPr>
          </a:p>
          <a:p>
            <a:pPr>
              <a:defRPr/>
            </a:pPr>
            <a:r>
              <a:rPr lang="fr-FR" dirty="0"/>
              <a:t>Les notes des bulletins scolaires de première et de terminale compteront pour l’obtention du baccalauréat, à hauteur de </a:t>
            </a:r>
            <a:r>
              <a:rPr lang="fr-FR" b="1" dirty="0"/>
              <a:t>10%</a:t>
            </a:r>
          </a:p>
          <a:p>
            <a:pPr marL="912813" lvl="2" indent="-285750">
              <a:buFont typeface="Arial" panose="020B0604020202020204" pitchFamily="34" charset="0"/>
              <a:buChar char="•"/>
              <a:defRPr/>
            </a:pPr>
            <a:endParaRPr lang="fr-FR" dirty="0"/>
          </a:p>
        </p:txBody>
      </p:sp>
      <p:sp>
        <p:nvSpPr>
          <p:cNvPr id="59396"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204722A-A0FC-4BD4-BB12-57F75225778B}"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246506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D3C3B33-379A-403F-A693-5F5660CD0514}" type="slidenum">
              <a:rPr lang="fr-FR" altLang="fr-FR" sz="1400" smtClean="0"/>
              <a:pPr>
                <a:spcBef>
                  <a:spcPct val="0"/>
                </a:spcBef>
                <a:buFontTx/>
                <a:buNone/>
              </a:pPr>
              <a:t>6</a:t>
            </a:fld>
            <a:endParaRPr lang="fr-FR" altLang="fr-FR" sz="1400"/>
          </a:p>
        </p:txBody>
      </p:sp>
      <p:sp>
        <p:nvSpPr>
          <p:cNvPr id="9219" name="Titre 1"/>
          <p:cNvSpPr>
            <a:spLocks/>
          </p:cNvSpPr>
          <p:nvPr/>
        </p:nvSpPr>
        <p:spPr bwMode="auto">
          <a:xfrm>
            <a:off x="827088" y="188913"/>
            <a:ext cx="7881937"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sz="2500">
                <a:solidFill>
                  <a:schemeClr val="tx2"/>
                </a:solidFill>
                <a:latin typeface="Arial Black" panose="020B0A04020102020204" pitchFamily="34" charset="0"/>
              </a:rPr>
              <a:t>La réforme du lycée</a:t>
            </a:r>
          </a:p>
        </p:txBody>
      </p:sp>
      <p:sp>
        <p:nvSpPr>
          <p:cNvPr id="9220" name="Text Box 7"/>
          <p:cNvSpPr txBox="1">
            <a:spLocks noChangeArrowheads="1"/>
          </p:cNvSpPr>
          <p:nvPr/>
        </p:nvSpPr>
        <p:spPr bwMode="auto">
          <a:xfrm>
            <a:off x="2987675" y="6308725"/>
            <a:ext cx="215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1400"/>
              <a:t>STMG - 2019</a:t>
            </a:r>
          </a:p>
        </p:txBody>
      </p:sp>
      <p:pic>
        <p:nvPicPr>
          <p:cNvPr id="9221"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107950"/>
            <a:ext cx="33337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765175" y="2551113"/>
            <a:ext cx="290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a:t>http://www.horizons2021.fr</a:t>
            </a:r>
          </a:p>
        </p:txBody>
      </p:sp>
      <p:pic>
        <p:nvPicPr>
          <p:cNvPr id="9223" name="Image 2">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88" y="1463675"/>
            <a:ext cx="193357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Imag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338" y="1293813"/>
            <a:ext cx="22352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6"/>
          <p:cNvSpPr>
            <a:spLocks noChangeArrowheads="1"/>
          </p:cNvSpPr>
          <p:nvPr/>
        </p:nvSpPr>
        <p:spPr bwMode="auto">
          <a:xfrm>
            <a:off x="4572000" y="2620963"/>
            <a:ext cx="3608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a:t>http://www.secondes2018-2019.fr</a:t>
            </a:r>
          </a:p>
        </p:txBody>
      </p:sp>
      <p:pic>
        <p:nvPicPr>
          <p:cNvPr id="2" name="Image 1">
            <a:hlinkClick r:id="rId7"/>
          </p:cNvPr>
          <p:cNvPicPr>
            <a:picLocks noChangeAspect="1"/>
          </p:cNvPicPr>
          <p:nvPr/>
        </p:nvPicPr>
        <p:blipFill>
          <a:blip r:embed="rId8"/>
          <a:stretch>
            <a:fillRect/>
          </a:stretch>
        </p:blipFill>
        <p:spPr>
          <a:xfrm>
            <a:off x="1038225" y="3545357"/>
            <a:ext cx="4272403" cy="518644"/>
          </a:xfrm>
          <a:prstGeom prst="rect">
            <a:avLst/>
          </a:prstGeom>
        </p:spPr>
      </p:pic>
      <p:sp>
        <p:nvSpPr>
          <p:cNvPr id="3" name="Rectangle 2"/>
          <p:cNvSpPr/>
          <p:nvPr/>
        </p:nvSpPr>
        <p:spPr>
          <a:xfrm>
            <a:off x="992188" y="4181342"/>
            <a:ext cx="4572000" cy="646331"/>
          </a:xfrm>
          <a:prstGeom prst="rect">
            <a:avLst/>
          </a:prstGeom>
        </p:spPr>
        <p:txBody>
          <a:bodyPr>
            <a:spAutoFit/>
          </a:bodyPr>
          <a:lstStyle/>
          <a:p>
            <a:r>
              <a:rPr lang="fr-FR"/>
              <a:t>http://quandjepasselebac.education.fr/bac-general-cours-communs-et-specialites/</a:t>
            </a:r>
          </a:p>
        </p:txBody>
      </p:sp>
      <p:pic>
        <p:nvPicPr>
          <p:cNvPr id="4" name="Image 3">
            <a:hlinkClick r:id="rId9"/>
          </p:cNvPr>
          <p:cNvPicPr>
            <a:picLocks noChangeAspect="1"/>
          </p:cNvPicPr>
          <p:nvPr/>
        </p:nvPicPr>
        <p:blipFill>
          <a:blip r:embed="rId10"/>
          <a:stretch>
            <a:fillRect/>
          </a:stretch>
        </p:blipFill>
        <p:spPr>
          <a:xfrm>
            <a:off x="4333081" y="4945014"/>
            <a:ext cx="4086225" cy="857250"/>
          </a:xfrm>
          <a:prstGeom prst="rect">
            <a:avLst/>
          </a:prstGeom>
        </p:spPr>
      </p:pic>
      <p:sp>
        <p:nvSpPr>
          <p:cNvPr id="5" name="Rectangle 4"/>
          <p:cNvSpPr/>
          <p:nvPr/>
        </p:nvSpPr>
        <p:spPr>
          <a:xfrm>
            <a:off x="4950856" y="4827673"/>
            <a:ext cx="3698448" cy="369332"/>
          </a:xfrm>
          <a:prstGeom prst="rect">
            <a:avLst/>
          </a:prstGeom>
        </p:spPr>
        <p:txBody>
          <a:bodyPr wrap="none">
            <a:spAutoFit/>
          </a:bodyPr>
          <a:lstStyle/>
          <a:p>
            <a:r>
              <a:rPr lang="fr-FR" dirty="0"/>
              <a:t>http://eduscol.education.fr/ecogest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2"/>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F8204F-17EC-4030-ABAA-340A05EEC042}"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fr-FR" altLang="fr-F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60420" name="Objet 6"/>
          <p:cNvGraphicFramePr>
            <a:graphicFrameLocks noChangeAspect="1"/>
          </p:cNvGraphicFramePr>
          <p:nvPr>
            <p:extLst>
              <p:ext uri="{D42A27DB-BD31-4B8C-83A1-F6EECF244321}">
                <p14:modId xmlns:p14="http://schemas.microsoft.com/office/powerpoint/2010/main" val="4068551991"/>
              </p:ext>
            </p:extLst>
          </p:nvPr>
        </p:nvGraphicFramePr>
        <p:xfrm>
          <a:off x="2336747" y="1412776"/>
          <a:ext cx="4422675" cy="5004693"/>
        </p:xfrm>
        <a:graphic>
          <a:graphicData uri="http://schemas.openxmlformats.org/presentationml/2006/ole">
            <mc:AlternateContent xmlns:mc="http://schemas.openxmlformats.org/markup-compatibility/2006">
              <mc:Choice xmlns:v="urn:schemas-microsoft-com:vml" Requires="v">
                <p:oleObj spid="_x0000_s29718" name="Document" r:id="rId4" imgW="5901230" imgH="6676080" progId="Word.Document.12">
                  <p:embed/>
                </p:oleObj>
              </mc:Choice>
              <mc:Fallback>
                <p:oleObj name="Document" r:id="rId4" imgW="5901230" imgH="6676080" progId="Word.Document.12">
                  <p:embed/>
                  <p:pic>
                    <p:nvPicPr>
                      <p:cNvPr id="60420" name="Obje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6747" y="1412776"/>
                        <a:ext cx="4422675" cy="5004693"/>
                      </a:xfrm>
                      <a:prstGeom prst="rect">
                        <a:avLst/>
                      </a:prstGeom>
                      <a:noFill/>
                      <a:ln>
                        <a:noFill/>
                      </a:ln>
                    </p:spPr>
                  </p:pic>
                </p:oleObj>
              </mc:Fallback>
            </mc:AlternateContent>
          </a:graphicData>
        </a:graphic>
      </p:graphicFrame>
      <p:sp>
        <p:nvSpPr>
          <p:cNvPr id="2" name="ZoneTexte 1"/>
          <p:cNvSpPr txBox="1"/>
          <p:nvPr/>
        </p:nvSpPr>
        <p:spPr>
          <a:xfrm>
            <a:off x="838712" y="791608"/>
            <a:ext cx="6092825"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2500">
                <a:solidFill>
                  <a:schemeClr val="tx2"/>
                </a:solidFill>
                <a:latin typeface="Arial Black" panose="020B0A04020102020204" pitchFamily="34"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r>
              <a:rPr lang="fr-FR" dirty="0"/>
              <a:t>LE BACCALAURÉAT STMG 2021</a:t>
            </a:r>
          </a:p>
          <a:p>
            <a:endParaRPr lang="fr-FR" dirty="0"/>
          </a:p>
        </p:txBody>
      </p:sp>
    </p:spTree>
    <p:extLst>
      <p:ext uri="{BB962C8B-B14F-4D97-AF65-F5344CB8AC3E}">
        <p14:creationId xmlns:p14="http://schemas.microsoft.com/office/powerpoint/2010/main" val="3772162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61</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L’orientation en seconde générale et technologique</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2800" dirty="0"/>
              <a:t>Management et gestion</a:t>
            </a:r>
          </a:p>
        </p:txBody>
      </p:sp>
    </p:spTree>
    <p:extLst>
      <p:ext uri="{BB962C8B-B14F-4D97-AF65-F5344CB8AC3E}">
        <p14:creationId xmlns:p14="http://schemas.microsoft.com/office/powerpoint/2010/main" val="3901867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a:t>Les choix pour les voies générale et technologique</a:t>
            </a:r>
          </a:p>
        </p:txBody>
      </p:sp>
      <p:sp>
        <p:nvSpPr>
          <p:cNvPr id="67587" name="Espace réservé du texte 2"/>
          <p:cNvSpPr>
            <a:spLocks noGrp="1"/>
          </p:cNvSpPr>
          <p:nvPr>
            <p:ph type="body" sz="quarter" idx="13"/>
          </p:nvPr>
        </p:nvSpPr>
        <p:spPr>
          <a:xfrm>
            <a:off x="457200" y="1436688"/>
            <a:ext cx="8318500" cy="4799012"/>
          </a:xfrm>
        </p:spPr>
        <p:txBody>
          <a:bodyPr/>
          <a:lstStyle/>
          <a:p>
            <a:pPr fontAlgn="base">
              <a:spcAft>
                <a:spcPct val="0"/>
              </a:spcAft>
              <a:buFont typeface="Arial" pitchFamily="34" charset="0"/>
              <a:buChar char="■"/>
              <a:defRPr/>
            </a:pPr>
            <a:r>
              <a:rPr lang="fr-FR" altLang="fr-FR" dirty="0"/>
              <a:t>Pour la </a:t>
            </a:r>
            <a:r>
              <a:rPr lang="fr-FR" altLang="fr-FR" b="1" dirty="0"/>
              <a:t>voie générale</a:t>
            </a:r>
            <a:r>
              <a:rPr lang="fr-FR" altLang="fr-FR" dirty="0"/>
              <a:t>, au 2</a:t>
            </a:r>
            <a:r>
              <a:rPr lang="fr-FR" altLang="fr-FR" baseline="30000" dirty="0"/>
              <a:t>ème</a:t>
            </a:r>
            <a:r>
              <a:rPr lang="fr-FR" altLang="fr-FR" dirty="0"/>
              <a:t> trimestre, chaque élève devra indiquer </a:t>
            </a:r>
            <a:r>
              <a:rPr lang="fr-FR" altLang="fr-FR" b="1" dirty="0"/>
              <a:t>4 enseignements de spécialité</a:t>
            </a:r>
            <a:r>
              <a:rPr lang="fr-FR" altLang="fr-FR" sz="2000" b="1" dirty="0"/>
              <a:t>*</a:t>
            </a:r>
            <a:r>
              <a:rPr lang="fr-FR" altLang="fr-FR" b="1" dirty="0"/>
              <a:t> </a:t>
            </a:r>
            <a:r>
              <a:rPr lang="fr-FR" altLang="fr-FR" dirty="0"/>
              <a:t>qui l’intéressent pour la classe de 1</a:t>
            </a:r>
            <a:r>
              <a:rPr lang="fr-FR" altLang="fr-FR" baseline="30000" dirty="0"/>
              <a:t>re</a:t>
            </a:r>
            <a:r>
              <a:rPr lang="fr-FR" altLang="fr-FR" dirty="0"/>
              <a:t> </a:t>
            </a:r>
          </a:p>
          <a:p>
            <a:pPr marL="0" indent="0" fontAlgn="base">
              <a:spcAft>
                <a:spcPct val="0"/>
              </a:spcAft>
              <a:buFont typeface="Arial"/>
              <a:buNone/>
              <a:defRPr/>
            </a:pPr>
            <a:endParaRPr lang="fr-FR" altLang="fr-FR" dirty="0"/>
          </a:p>
          <a:p>
            <a:pPr fontAlgn="base">
              <a:spcAft>
                <a:spcPct val="0"/>
              </a:spcAft>
              <a:buFont typeface="Arial" pitchFamily="34" charset="0"/>
              <a:buChar char="■"/>
              <a:defRPr/>
            </a:pPr>
            <a:r>
              <a:rPr lang="fr-FR" altLang="fr-FR" dirty="0"/>
              <a:t>Le conseil de classe émet des recommandations sur ces souhaits, en fonction du potentiel de l’élève et des organisations de l’établissement. </a:t>
            </a:r>
          </a:p>
          <a:p>
            <a:pPr marL="0" indent="0" fontAlgn="base">
              <a:spcAft>
                <a:spcPct val="0"/>
              </a:spcAft>
              <a:buFont typeface="Arial"/>
              <a:buNone/>
              <a:defRPr/>
            </a:pPr>
            <a:endParaRPr lang="fr-FR" altLang="fr-FR" dirty="0"/>
          </a:p>
          <a:p>
            <a:pPr fontAlgn="base">
              <a:spcAft>
                <a:spcPct val="0"/>
              </a:spcAft>
              <a:buFont typeface="Arial" pitchFamily="34" charset="0"/>
              <a:buChar char="■"/>
              <a:defRPr/>
            </a:pPr>
            <a:r>
              <a:rPr lang="fr-FR" altLang="fr-FR" dirty="0"/>
              <a:t>Ces pistes font l’objet d’échanges entre la famille, l’élève et l’équipe éducative pour aboutir, après avis du conseil de classe du troisième trimestre, au </a:t>
            </a:r>
            <a:r>
              <a:rPr lang="fr-FR" altLang="fr-FR" b="1" dirty="0"/>
              <a:t>choix de 3 spécialités</a:t>
            </a:r>
            <a:r>
              <a:rPr lang="fr-FR" altLang="fr-FR" dirty="0"/>
              <a:t> pour la classe de 1</a:t>
            </a:r>
            <a:r>
              <a:rPr lang="fr-FR" altLang="fr-FR" baseline="30000" dirty="0"/>
              <a:t>re</a:t>
            </a:r>
            <a:r>
              <a:rPr lang="fr-FR" altLang="fr-FR" dirty="0"/>
              <a:t>.</a:t>
            </a:r>
          </a:p>
          <a:p>
            <a:pPr marL="0" indent="0" fontAlgn="base">
              <a:spcAft>
                <a:spcPct val="0"/>
              </a:spcAft>
              <a:buFont typeface="Arial"/>
              <a:buNone/>
              <a:defRPr/>
            </a:pPr>
            <a:endParaRPr lang="fr-FR" altLang="fr-FR" dirty="0"/>
          </a:p>
          <a:p>
            <a:pPr fontAlgn="base">
              <a:spcAft>
                <a:spcPct val="0"/>
              </a:spcAft>
              <a:buFont typeface="Arial" pitchFamily="34" charset="0"/>
              <a:buChar char="■"/>
              <a:defRPr/>
            </a:pPr>
            <a:r>
              <a:rPr lang="fr-FR" altLang="fr-FR" dirty="0"/>
              <a:t>Pour la </a:t>
            </a:r>
            <a:r>
              <a:rPr lang="fr-FR" altLang="fr-FR" b="1" dirty="0"/>
              <a:t>voie technologique</a:t>
            </a:r>
            <a:r>
              <a:rPr lang="fr-FR" altLang="fr-FR" dirty="0"/>
              <a:t>, l’élève et sa famille indiquent leurs souhaits de série qui fera l’objet d’une décision d’orientation au troisième trimestre après discussion avec l’équipe éducative.</a:t>
            </a:r>
          </a:p>
          <a:p>
            <a:pPr fontAlgn="base">
              <a:spcAft>
                <a:spcPct val="0"/>
              </a:spcAft>
              <a:buFont typeface="Arial" pitchFamily="34" charset="0"/>
              <a:buChar char="■"/>
              <a:defRPr/>
            </a:pPr>
            <a:endParaRPr lang="fr-FR" altLang="fr-FR" sz="2000" dirty="0"/>
          </a:p>
        </p:txBody>
      </p:sp>
      <p:sp>
        <p:nvSpPr>
          <p:cNvPr id="64516"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E3AA73-A02C-45F3-ABEB-A011BA08763C}"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00910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652098" y="0"/>
            <a:ext cx="7881400" cy="1286937"/>
          </a:xfrm>
        </p:spPr>
        <p:txBody>
          <a:bodyPr>
            <a:normAutofit/>
          </a:bodyPr>
          <a:lstStyle/>
          <a:p>
            <a:pPr lvl="0"/>
            <a:r>
              <a:rPr lang="fr-FR" sz="2400" dirty="0">
                <a:solidFill>
                  <a:srgbClr val="002060"/>
                </a:solidFill>
              </a:rPr>
              <a:t>LES INTENTIONS</a:t>
            </a:r>
            <a:br>
              <a:rPr lang="fr-FR" sz="2400" dirty="0">
                <a:solidFill>
                  <a:srgbClr val="002060"/>
                </a:solidFill>
              </a:rPr>
            </a:br>
            <a:r>
              <a:rPr lang="fr-FR" sz="2800" b="0" i="1" cap="none" dirty="0">
                <a:solidFill>
                  <a:srgbClr val="002060"/>
                </a:solidFill>
                <a:latin typeface="Times New Roman" panose="02020603050405020304" pitchFamily="18" charset="0"/>
                <a:cs typeface="Times New Roman" panose="02020603050405020304" pitchFamily="18" charset="0"/>
              </a:rPr>
              <a:t>« Penser l’organisation, penser dans l’organisation »</a:t>
            </a:r>
          </a:p>
        </p:txBody>
      </p:sp>
      <p:sp>
        <p:nvSpPr>
          <p:cNvPr id="8" name="Triangle isocèle 7"/>
          <p:cNvSpPr/>
          <p:nvPr/>
        </p:nvSpPr>
        <p:spPr>
          <a:xfrm>
            <a:off x="2400958" y="1625597"/>
            <a:ext cx="4037965" cy="4107543"/>
          </a:xfrm>
          <a:prstGeom prst="triangle">
            <a:avLst/>
          </a:prstGeom>
          <a:solidFill>
            <a:srgbClr val="FFC000"/>
          </a:solidFill>
          <a:ln w="0">
            <a:noFill/>
          </a:ln>
          <a:scene3d>
            <a:camera prst="orthographicFront"/>
            <a:lightRig rig="threePt" dir="t">
              <a:rot lat="0" lon="0" rev="1200000"/>
            </a:lightRig>
          </a:scene3d>
          <a:sp3d contourW="12700">
            <a:bevelT w="152400" h="50800" prst="softRound"/>
            <a:contourClr>
              <a:srgbClr val="00B050"/>
            </a:contourClr>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0099"/>
              </a:solidFill>
              <a:effectLst/>
              <a:uLnTx/>
              <a:uFillTx/>
              <a:latin typeface="Calibri"/>
              <a:ea typeface="+mn-ea"/>
              <a:cs typeface="+mn-cs"/>
            </a:endParaRPr>
          </a:p>
        </p:txBody>
      </p:sp>
      <p:sp>
        <p:nvSpPr>
          <p:cNvPr id="10" name="Rectangle 9"/>
          <p:cNvSpPr/>
          <p:nvPr/>
        </p:nvSpPr>
        <p:spPr>
          <a:xfrm>
            <a:off x="2964188" y="3217704"/>
            <a:ext cx="2911503" cy="461665"/>
          </a:xfrm>
          <a:prstGeom prst="rect">
            <a:avLst/>
          </a:prstGeom>
          <a:solidFill>
            <a:schemeClr val="bg1">
              <a:lumMod val="8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99"/>
                </a:solidFill>
                <a:effectLst/>
                <a:uLnTx/>
                <a:uFillTx/>
                <a:latin typeface="Calibri Light" panose="020F0302020204030204" pitchFamily="34" charset="0"/>
                <a:ea typeface="+mn-ea"/>
                <a:cs typeface="+mn-cs"/>
              </a:rPr>
              <a:t>Exercer sa citoyenneté</a:t>
            </a:r>
          </a:p>
        </p:txBody>
      </p:sp>
      <p:sp>
        <p:nvSpPr>
          <p:cNvPr id="11" name="Rectangle 10"/>
          <p:cNvSpPr/>
          <p:nvPr/>
        </p:nvSpPr>
        <p:spPr>
          <a:xfrm>
            <a:off x="3669286" y="3885361"/>
            <a:ext cx="1501308" cy="461665"/>
          </a:xfrm>
          <a:prstGeom prst="rect">
            <a:avLst/>
          </a:prstGeom>
          <a:solidFill>
            <a:schemeClr val="bg1">
              <a:lumMod val="8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99"/>
                </a:solidFill>
                <a:effectLst/>
                <a:uLnTx/>
                <a:uFillTx/>
                <a:latin typeface="Calibri Light" panose="020F0302020204030204" pitchFamily="34" charset="0"/>
                <a:ea typeface="+mn-ea"/>
                <a:cs typeface="+mn-cs"/>
              </a:rPr>
              <a:t>S’organiser</a:t>
            </a:r>
          </a:p>
        </p:txBody>
      </p:sp>
      <p:sp>
        <p:nvSpPr>
          <p:cNvPr id="12" name="Rectangle 11"/>
          <p:cNvSpPr/>
          <p:nvPr/>
        </p:nvSpPr>
        <p:spPr>
          <a:xfrm>
            <a:off x="1883213" y="4565131"/>
            <a:ext cx="5402313" cy="461665"/>
          </a:xfrm>
          <a:prstGeom prst="rect">
            <a:avLst/>
          </a:prstGeom>
          <a:solidFill>
            <a:schemeClr val="bg1">
              <a:lumMod val="8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99"/>
                </a:solidFill>
                <a:effectLst/>
                <a:uLnTx/>
                <a:uFillTx/>
                <a:latin typeface="Calibri Light" panose="020F0302020204030204" pitchFamily="34" charset="0"/>
                <a:ea typeface="+mn-ea"/>
                <a:cs typeface="+mn-cs"/>
              </a:rPr>
              <a:t>Approcher les organisations dans la société</a:t>
            </a:r>
          </a:p>
        </p:txBody>
      </p:sp>
      <p:sp>
        <p:nvSpPr>
          <p:cNvPr id="13" name="Rectangle 12"/>
          <p:cNvSpPr/>
          <p:nvPr/>
        </p:nvSpPr>
        <p:spPr>
          <a:xfrm>
            <a:off x="2107512" y="5182489"/>
            <a:ext cx="4624856" cy="461665"/>
          </a:xfrm>
          <a:prstGeom prst="rect">
            <a:avLst/>
          </a:prstGeom>
          <a:solidFill>
            <a:schemeClr val="bg1">
              <a:lumMod val="8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99"/>
                </a:solidFill>
                <a:effectLst/>
                <a:uLnTx/>
                <a:uFillTx/>
                <a:latin typeface="Calibri Light" panose="020F0302020204030204" pitchFamily="34" charset="0"/>
                <a:ea typeface="+mn-ea"/>
                <a:cs typeface="+mn-cs"/>
              </a:rPr>
              <a:t>Découvrir les SDG et le management</a:t>
            </a:r>
          </a:p>
        </p:txBody>
      </p:sp>
      <p:sp>
        <p:nvSpPr>
          <p:cNvPr id="14" name="Rectangle 13"/>
          <p:cNvSpPr/>
          <p:nvPr/>
        </p:nvSpPr>
        <p:spPr>
          <a:xfrm>
            <a:off x="1491111" y="1900686"/>
            <a:ext cx="6203374" cy="461665"/>
          </a:xfrm>
          <a:prstGeom prst="rect">
            <a:avLst/>
          </a:prstGeom>
          <a:solidFill>
            <a:schemeClr val="bg1">
              <a:lumMod val="8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99"/>
                </a:solidFill>
                <a:effectLst/>
                <a:uLnTx/>
                <a:uFillTx/>
                <a:latin typeface="Calibri Light" panose="020F0302020204030204" pitchFamily="34" charset="0"/>
                <a:ea typeface="+mn-ea"/>
                <a:cs typeface="+mn-cs"/>
              </a:rPr>
              <a:t>Devenir un (inter)acteur éclairé des organisations</a:t>
            </a:r>
          </a:p>
        </p:txBody>
      </p:sp>
      <p:sp>
        <p:nvSpPr>
          <p:cNvPr id="15" name="Rectangle 14"/>
          <p:cNvSpPr/>
          <p:nvPr/>
        </p:nvSpPr>
        <p:spPr>
          <a:xfrm>
            <a:off x="2400958" y="2537077"/>
            <a:ext cx="4037965" cy="461665"/>
          </a:xfrm>
          <a:prstGeom prst="rect">
            <a:avLst/>
          </a:prstGeom>
          <a:solidFill>
            <a:schemeClr val="bg1">
              <a:lumMod val="85000"/>
            </a:scheme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0099"/>
                </a:solidFill>
                <a:effectLst/>
                <a:uLnTx/>
                <a:uFillTx/>
                <a:latin typeface="Calibri Light" panose="020F0302020204030204" pitchFamily="34" charset="0"/>
                <a:ea typeface="+mn-ea"/>
                <a:cs typeface="+mn-cs"/>
              </a:rPr>
              <a:t>Réfléchir à son projet personnel</a:t>
            </a:r>
          </a:p>
        </p:txBody>
      </p:sp>
    </p:spTree>
    <p:extLst>
      <p:ext uri="{BB962C8B-B14F-4D97-AF65-F5344CB8AC3E}">
        <p14:creationId xmlns:p14="http://schemas.microsoft.com/office/powerpoint/2010/main" val="36550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855298" y="0"/>
            <a:ext cx="7881400" cy="1286937"/>
          </a:xfrm>
        </p:spPr>
        <p:txBody>
          <a:bodyPr>
            <a:normAutofit/>
          </a:bodyPr>
          <a:lstStyle/>
          <a:p>
            <a:pPr lvl="0"/>
            <a:r>
              <a:rPr lang="fr-FR" sz="2400" dirty="0">
                <a:solidFill>
                  <a:srgbClr val="002060"/>
                </a:solidFill>
              </a:rPr>
              <a:t>STRUCTURATION DU PROGRAMME</a:t>
            </a:r>
            <a:br>
              <a:rPr lang="fr-FR" sz="2400" dirty="0">
                <a:solidFill>
                  <a:srgbClr val="002060"/>
                </a:solidFill>
              </a:rPr>
            </a:br>
            <a:r>
              <a:rPr lang="fr-FR" sz="2800" b="0" i="1" cap="none" dirty="0">
                <a:solidFill>
                  <a:srgbClr val="002060"/>
                </a:solidFill>
                <a:latin typeface="Times New Roman" panose="02020603050405020304" pitchFamily="18" charset="0"/>
                <a:cs typeface="Times New Roman" panose="02020603050405020304" pitchFamily="18" charset="0"/>
              </a:rPr>
              <a:t>« Les étapes d’un projet collectif »</a:t>
            </a:r>
          </a:p>
        </p:txBody>
      </p:sp>
      <p:graphicFrame>
        <p:nvGraphicFramePr>
          <p:cNvPr id="2" name="Diagramme 1"/>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8A999734-C6A3-44B6-9976-9BDA103B71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DFE0E58-AAA7-4EDF-B5CB-F4FAA7223D5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DF50EBDC-E1A6-4A90-94E6-D57ED4AB5E4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graphicEl>
                                              <a:dgm id="{D96C7E42-2249-46DA-A61B-44FAA469E16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EFB8790C-E8C6-4D00-8500-71296A53C83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26059DD5-996E-400B-820A-51D28A768AC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850CF036-9915-4FF6-971E-C8B240B41E0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9D286A1B-ABC4-4E84-A029-B8FBB8379C8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EDD2A929-759E-4E38-84B6-AB658F29F1B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855298" y="0"/>
            <a:ext cx="7881400" cy="1286937"/>
          </a:xfrm>
        </p:spPr>
        <p:txBody>
          <a:bodyPr>
            <a:normAutofit/>
          </a:bodyPr>
          <a:lstStyle/>
          <a:p>
            <a:r>
              <a:rPr lang="x-none" sz="2400">
                <a:solidFill>
                  <a:srgbClr val="C00000"/>
                </a:solidFill>
              </a:rPr>
              <a:t>Thème </a:t>
            </a:r>
            <a:r>
              <a:rPr lang="fr-FR" sz="2400" dirty="0">
                <a:solidFill>
                  <a:srgbClr val="C00000"/>
                </a:solidFill>
              </a:rPr>
              <a:t>1</a:t>
            </a:r>
            <a:r>
              <a:rPr lang="fr-FR" sz="2400" dirty="0">
                <a:solidFill>
                  <a:srgbClr val="002060"/>
                </a:solidFill>
              </a:rPr>
              <a:t> </a:t>
            </a:r>
            <a:r>
              <a:rPr lang="x-none" sz="2400">
                <a:solidFill>
                  <a:srgbClr val="002060"/>
                </a:solidFill>
              </a:rPr>
              <a:t>: </a:t>
            </a:r>
            <a:r>
              <a:rPr lang="fr-FR" sz="2400" dirty="0">
                <a:solidFill>
                  <a:srgbClr val="002060"/>
                </a:solidFill>
              </a:rPr>
              <a:t>S</a:t>
            </a:r>
            <a:r>
              <a:rPr lang="x-none" sz="2400">
                <a:solidFill>
                  <a:srgbClr val="002060"/>
                </a:solidFill>
              </a:rPr>
              <a:t>’engager et entreprendre, de l’intention à </a:t>
            </a:r>
            <a:r>
              <a:rPr lang="fr-FR" sz="2400" dirty="0">
                <a:solidFill>
                  <a:srgbClr val="002060"/>
                </a:solidFill>
              </a:rPr>
              <a:t>la création</a:t>
            </a:r>
            <a:endParaRPr lang="fr-FR" sz="2400" b="0" i="1" cap="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nvPr>
        </p:nvGraphicFramePr>
        <p:xfrm>
          <a:off x="337625" y="2757267"/>
          <a:ext cx="7568124" cy="3028600"/>
        </p:xfrm>
        <a:graphic>
          <a:graphicData uri="http://schemas.openxmlformats.org/drawingml/2006/table">
            <a:tbl>
              <a:tblPr firstRow="1" firstCol="1" bandRow="1">
                <a:tableStyleId>{5C22544A-7EE6-4342-B048-85BDC9FD1C3A}</a:tableStyleId>
              </a:tblPr>
              <a:tblGrid>
                <a:gridCol w="3784062">
                  <a:extLst>
                    <a:ext uri="{9D8B030D-6E8A-4147-A177-3AD203B41FA5}">
                      <a16:colId xmlns:a16="http://schemas.microsoft.com/office/drawing/2014/main" val="20000"/>
                    </a:ext>
                  </a:extLst>
                </a:gridCol>
                <a:gridCol w="3784062">
                  <a:extLst>
                    <a:ext uri="{9D8B030D-6E8A-4147-A177-3AD203B41FA5}">
                      <a16:colId xmlns:a16="http://schemas.microsoft.com/office/drawing/2014/main" val="20001"/>
                    </a:ext>
                  </a:extLst>
                </a:gridCol>
              </a:tblGrid>
              <a:tr h="7280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effectLst/>
                          <a:latin typeface="+mn-lt"/>
                          <a:ea typeface="+mn-ea"/>
                          <a:cs typeface="+mn-cs"/>
                        </a:rPr>
                        <a:t>Comment passer de l’idée créatrice à sa réalisation ? </a:t>
                      </a:r>
                    </a:p>
                  </a:txBody>
                  <a:tcPr marL="68580" marR="68580" marT="0" marB="0" anchor="ctr"/>
                </a:tc>
                <a:tc>
                  <a:txBody>
                    <a:bodyPr/>
                    <a:lstStyle/>
                    <a:p>
                      <a:pPr>
                        <a:spcAft>
                          <a:spcPts val="0"/>
                        </a:spcAft>
                      </a:pPr>
                      <a:r>
                        <a:rPr lang="fr-FR" sz="1200" b="1" dirty="0">
                          <a:solidFill>
                            <a:srgbClr val="002060"/>
                          </a:solidFill>
                          <a:effectLst/>
                          <a:latin typeface="+mn-lt"/>
                        </a:rPr>
                        <a:t>Diversité,</a:t>
                      </a:r>
                      <a:r>
                        <a:rPr lang="fr-FR" sz="1200" b="1" baseline="0" dirty="0">
                          <a:solidFill>
                            <a:srgbClr val="002060"/>
                          </a:solidFill>
                          <a:effectLst/>
                          <a:latin typeface="+mn-lt"/>
                        </a:rPr>
                        <a:t> Inventeur/Entrepreneur, Engagement - Adhésion</a:t>
                      </a:r>
                      <a:endParaRPr lang="fr-FR" sz="1200" b="1" dirty="0">
                        <a:solidFill>
                          <a:srgbClr val="002060"/>
                        </a:solidFill>
                        <a:effectLst/>
                        <a:latin typeface="+mn-lt"/>
                      </a:endParaRPr>
                    </a:p>
                  </a:txBody>
                  <a:tcPr marL="68580" marR="68580" marT="0" marB="0" anchor="ctr">
                    <a:noFill/>
                  </a:tcPr>
                </a:tc>
                <a:extLst>
                  <a:ext uri="{0D108BD9-81ED-4DB2-BD59-A6C34878D82A}">
                    <a16:rowId xmlns:a16="http://schemas.microsoft.com/office/drawing/2014/main" val="10000"/>
                  </a:ext>
                </a:extLst>
              </a:tr>
              <a:tr h="721489">
                <a:tc>
                  <a:txBody>
                    <a:bodyPr/>
                    <a:lstStyle/>
                    <a:p>
                      <a:pPr>
                        <a:spcAft>
                          <a:spcPts val="0"/>
                        </a:spcAft>
                      </a:pPr>
                      <a:r>
                        <a:rPr lang="fr-FR" sz="1400" b="1" kern="1200" dirty="0">
                          <a:solidFill>
                            <a:schemeClr val="lt1"/>
                          </a:solidFill>
                          <a:effectLst/>
                          <a:latin typeface="+mn-lt"/>
                          <a:ea typeface="+mn-ea"/>
                          <a:cs typeface="+mn-cs"/>
                        </a:rPr>
                        <a:t>En quoi est-il nécessaire de s’organiser et d’organiser ?</a:t>
                      </a:r>
                      <a:endParaRPr lang="fr-FR" sz="1400" dirty="0">
                        <a:effectLst/>
                        <a:latin typeface="Calibri"/>
                        <a:ea typeface="Calibri"/>
                        <a:cs typeface="Times New Roman"/>
                      </a:endParaRPr>
                    </a:p>
                  </a:txBody>
                  <a:tcPr marL="68580" marR="68580" marT="0" marB="0" anchor="ctr"/>
                </a:tc>
                <a:tc>
                  <a:txBody>
                    <a:bodyPr/>
                    <a:lstStyle/>
                    <a:p>
                      <a:pPr marL="0" algn="l" defTabSz="457200" rtl="0" eaLnBrk="1" latinLnBrk="0" hangingPunct="1">
                        <a:spcAft>
                          <a:spcPts val="0"/>
                        </a:spcAft>
                      </a:pPr>
                      <a:r>
                        <a:rPr lang="fr-FR" sz="1200" b="1" kern="1200" dirty="0">
                          <a:solidFill>
                            <a:srgbClr val="002060"/>
                          </a:solidFill>
                          <a:effectLst/>
                          <a:latin typeface="+mn-lt"/>
                          <a:ea typeface="+mn-ea"/>
                          <a:cs typeface="+mn-cs"/>
                        </a:rPr>
                        <a:t>Structure – Coordination – Contraintes espace temps – Mobilisation de compétences,  ressources et technologies – Finalités communes</a:t>
                      </a:r>
                    </a:p>
                  </a:txBody>
                  <a:tcPr marL="68580" marR="68580" marT="0" marB="0" anchor="ctr">
                    <a:noFill/>
                  </a:tcPr>
                </a:tc>
                <a:extLst>
                  <a:ext uri="{0D108BD9-81ED-4DB2-BD59-A6C34878D82A}">
                    <a16:rowId xmlns:a16="http://schemas.microsoft.com/office/drawing/2014/main" val="10001"/>
                  </a:ext>
                </a:extLst>
              </a:tr>
              <a:tr h="737861">
                <a:tc>
                  <a:txBody>
                    <a:bodyPr/>
                    <a:lstStyle/>
                    <a:p>
                      <a:pPr>
                        <a:spcAft>
                          <a:spcPts val="0"/>
                        </a:spcAft>
                      </a:pPr>
                      <a:r>
                        <a:rPr lang="fr-FR" sz="1400" b="1" kern="1200" dirty="0">
                          <a:solidFill>
                            <a:schemeClr val="lt1"/>
                          </a:solidFill>
                          <a:effectLst/>
                          <a:latin typeface="+mn-lt"/>
                          <a:ea typeface="+mn-ea"/>
                          <a:cs typeface="+mn-cs"/>
                        </a:rPr>
                        <a:t>Quelle est la contribution du numérique à la démarche créative ?</a:t>
                      </a:r>
                      <a:endParaRPr lang="fr-FR" sz="1400" dirty="0">
                        <a:effectLst/>
                      </a:endParaRPr>
                    </a:p>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fr-FR" sz="1200" b="1" dirty="0">
                          <a:solidFill>
                            <a:srgbClr val="002060"/>
                          </a:solidFill>
                          <a:effectLst/>
                          <a:latin typeface="+mn-lt"/>
                          <a:ea typeface="Calibri"/>
                          <a:cs typeface="Times New Roman"/>
                        </a:rPr>
                        <a:t>Changement</a:t>
                      </a:r>
                      <a:r>
                        <a:rPr lang="fr-FR" sz="1200" b="1" baseline="0" dirty="0">
                          <a:solidFill>
                            <a:srgbClr val="002060"/>
                          </a:solidFill>
                          <a:effectLst/>
                          <a:latin typeface="+mn-lt"/>
                          <a:ea typeface="Calibri"/>
                          <a:cs typeface="Times New Roman"/>
                        </a:rPr>
                        <a:t> – Rapport au temps et à l’espace – </a:t>
                      </a:r>
                      <a:r>
                        <a:rPr lang="fr-FR" sz="1200" b="1" baseline="0" dirty="0" err="1">
                          <a:solidFill>
                            <a:srgbClr val="002060"/>
                          </a:solidFill>
                          <a:effectLst/>
                          <a:latin typeface="+mn-lt"/>
                          <a:ea typeface="Calibri"/>
                          <a:cs typeface="Times New Roman"/>
                        </a:rPr>
                        <a:t>Tranformation</a:t>
                      </a:r>
                      <a:r>
                        <a:rPr lang="fr-FR" sz="1200" b="1" baseline="0" dirty="0">
                          <a:solidFill>
                            <a:srgbClr val="002060"/>
                          </a:solidFill>
                          <a:effectLst/>
                          <a:latin typeface="+mn-lt"/>
                          <a:ea typeface="Calibri"/>
                          <a:cs typeface="Times New Roman"/>
                        </a:rPr>
                        <a:t> des relations et interactions – Autres  modes de conception de projets</a:t>
                      </a:r>
                      <a:endParaRPr lang="fr-FR" sz="1200" b="1" dirty="0">
                        <a:solidFill>
                          <a:srgbClr val="002060"/>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837203">
                <a:tc>
                  <a:txBody>
                    <a:bodyPr/>
                    <a:lstStyle/>
                    <a:p>
                      <a:pPr>
                        <a:spcAft>
                          <a:spcPts val="0"/>
                        </a:spcAft>
                      </a:pPr>
                      <a:r>
                        <a:rPr lang="fr-FR" sz="1400" b="1" kern="1200" dirty="0">
                          <a:solidFill>
                            <a:schemeClr val="lt1"/>
                          </a:solidFill>
                          <a:effectLst/>
                          <a:latin typeface="+mn-lt"/>
                          <a:ea typeface="+mn-ea"/>
                          <a:cs typeface="+mn-cs"/>
                        </a:rPr>
                        <a:t>Existe-t-il une forme idéale  d’organisation ? </a:t>
                      </a:r>
                      <a:endParaRPr lang="fr-FR" sz="1400" dirty="0">
                        <a:effectLst/>
                      </a:endParaRPr>
                    </a:p>
                    <a:p>
                      <a:pPr>
                        <a:lnSpc>
                          <a:spcPct val="115000"/>
                        </a:lnSpc>
                        <a:spcAft>
                          <a:spcPts val="0"/>
                        </a:spcAft>
                      </a:pPr>
                      <a:r>
                        <a:rPr lang="fr-FR" sz="1400" dirty="0">
                          <a:effectLst/>
                        </a:rPr>
                        <a:t> </a:t>
                      </a:r>
                      <a:endParaRPr lang="fr-FR"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fr-FR" sz="1200" b="1" dirty="0">
                          <a:solidFill>
                            <a:srgbClr val="002060"/>
                          </a:solidFill>
                          <a:effectLst/>
                          <a:latin typeface="+mn-lt"/>
                          <a:ea typeface="Calibri"/>
                          <a:cs typeface="Times New Roman"/>
                        </a:rPr>
                        <a:t>Caractéristiques des O – Domaines d’activités – espaces</a:t>
                      </a:r>
                      <a:r>
                        <a:rPr lang="fr-FR" sz="1200" b="1" baseline="0" dirty="0">
                          <a:solidFill>
                            <a:srgbClr val="002060"/>
                          </a:solidFill>
                          <a:effectLst/>
                          <a:latin typeface="+mn-lt"/>
                          <a:ea typeface="Calibri"/>
                          <a:cs typeface="Times New Roman"/>
                        </a:rPr>
                        <a:t> géographiques – Développement et choix – modes de production – financement – relations avec partenaires</a:t>
                      </a:r>
                    </a:p>
                    <a:p>
                      <a:pPr>
                        <a:lnSpc>
                          <a:spcPct val="115000"/>
                        </a:lnSpc>
                        <a:spcAft>
                          <a:spcPts val="0"/>
                        </a:spcAft>
                      </a:pPr>
                      <a:r>
                        <a:rPr lang="fr-FR" sz="1200" b="1" baseline="0" dirty="0">
                          <a:solidFill>
                            <a:srgbClr val="002060"/>
                          </a:solidFill>
                          <a:effectLst/>
                          <a:latin typeface="+mn-lt"/>
                          <a:ea typeface="Calibri"/>
                          <a:cs typeface="Times New Roman"/>
                        </a:rPr>
                        <a:t>RSE - Environnement </a:t>
                      </a:r>
                      <a:endParaRPr lang="fr-FR" sz="1200" b="1" dirty="0">
                        <a:solidFill>
                          <a:srgbClr val="002060"/>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7" name="Rectangle 6"/>
          <p:cNvSpPr/>
          <p:nvPr/>
        </p:nvSpPr>
        <p:spPr>
          <a:xfrm>
            <a:off x="546354" y="1375261"/>
            <a:ext cx="7603588" cy="116955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l’origine de toute organisation, il y a l’ambition d’un ou plusieurs individus de vouloir concrétiser une idée, de s’engager dans un projet et de le mettre en œuvre.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Dépasser le mythe de la réussite individuelle de l’entrepreneur, créateur et inventeur tout à la fois et rappeler que la réussite des organisations nécessite aussi d’être à plusieurs, engagés et prêts à agir ensemble vers un même but</a:t>
            </a:r>
          </a:p>
        </p:txBody>
      </p:sp>
    </p:spTree>
    <p:extLst>
      <p:ext uri="{BB962C8B-B14F-4D97-AF65-F5344CB8AC3E}">
        <p14:creationId xmlns:p14="http://schemas.microsoft.com/office/powerpoint/2010/main" val="1331431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855298" y="0"/>
            <a:ext cx="7881400" cy="1286937"/>
          </a:xfrm>
        </p:spPr>
        <p:txBody>
          <a:bodyPr>
            <a:normAutofit/>
          </a:bodyPr>
          <a:lstStyle/>
          <a:p>
            <a:r>
              <a:rPr lang="x-none" sz="2400">
                <a:solidFill>
                  <a:srgbClr val="C00000"/>
                </a:solidFill>
              </a:rPr>
              <a:t>Thème </a:t>
            </a:r>
            <a:r>
              <a:rPr lang="fr-FR" sz="2400" dirty="0">
                <a:solidFill>
                  <a:srgbClr val="C00000"/>
                </a:solidFill>
              </a:rPr>
              <a:t>2</a:t>
            </a:r>
            <a:r>
              <a:rPr lang="fr-FR" sz="2400" dirty="0">
                <a:solidFill>
                  <a:srgbClr val="002060"/>
                </a:solidFill>
              </a:rPr>
              <a:t> </a:t>
            </a:r>
            <a:r>
              <a:rPr lang="x-none" sz="2400">
                <a:solidFill>
                  <a:srgbClr val="002060"/>
                </a:solidFill>
              </a:rPr>
              <a:t>: </a:t>
            </a:r>
            <a:r>
              <a:rPr lang="fr-FR" sz="2400" dirty="0"/>
              <a:t>organiser et décider, des objectifs à la réalisation</a:t>
            </a:r>
            <a:endParaRPr lang="fr-FR" sz="2400" b="0" i="1" cap="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nvPr>
        </p:nvGraphicFramePr>
        <p:xfrm>
          <a:off x="337625" y="2833467"/>
          <a:ext cx="7568124" cy="3024555"/>
        </p:xfrm>
        <a:graphic>
          <a:graphicData uri="http://schemas.openxmlformats.org/drawingml/2006/table">
            <a:tbl>
              <a:tblPr firstRow="1" firstCol="1" bandRow="1">
                <a:tableStyleId>{5C22544A-7EE6-4342-B048-85BDC9FD1C3A}</a:tableStyleId>
              </a:tblPr>
              <a:tblGrid>
                <a:gridCol w="3784062">
                  <a:extLst>
                    <a:ext uri="{9D8B030D-6E8A-4147-A177-3AD203B41FA5}">
                      <a16:colId xmlns:a16="http://schemas.microsoft.com/office/drawing/2014/main" val="20000"/>
                    </a:ext>
                  </a:extLst>
                </a:gridCol>
                <a:gridCol w="3784062">
                  <a:extLst>
                    <a:ext uri="{9D8B030D-6E8A-4147-A177-3AD203B41FA5}">
                      <a16:colId xmlns:a16="http://schemas.microsoft.com/office/drawing/2014/main" val="20001"/>
                    </a:ext>
                  </a:extLst>
                </a:gridCol>
              </a:tblGrid>
              <a:tr h="7280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1" kern="1200" dirty="0">
                          <a:solidFill>
                            <a:schemeClr val="lt1"/>
                          </a:solidFill>
                          <a:effectLst/>
                          <a:latin typeface="+mn-lt"/>
                          <a:ea typeface="+mn-ea"/>
                          <a:cs typeface="+mn-cs"/>
                        </a:rPr>
                        <a:t> Comment prendre des décisions ?</a:t>
                      </a:r>
                    </a:p>
                  </a:txBody>
                  <a:tcPr marL="68580" marR="68580" marT="0" marB="0" anchor="ctr"/>
                </a:tc>
                <a:tc>
                  <a:txBody>
                    <a:bodyPr/>
                    <a:lstStyle/>
                    <a:p>
                      <a:pPr>
                        <a:spcAft>
                          <a:spcPts val="0"/>
                        </a:spcAft>
                      </a:pPr>
                      <a:r>
                        <a:rPr lang="fr-FR" sz="1200" b="1" dirty="0">
                          <a:solidFill>
                            <a:srgbClr val="002060"/>
                          </a:solidFill>
                          <a:effectLst/>
                          <a:latin typeface="+mn-lt"/>
                        </a:rPr>
                        <a:t>Choix – Types de décisions – processus décisionnels</a:t>
                      </a:r>
                      <a:r>
                        <a:rPr lang="fr-FR" sz="1200" b="1" baseline="0" dirty="0">
                          <a:solidFill>
                            <a:srgbClr val="002060"/>
                          </a:solidFill>
                          <a:effectLst/>
                          <a:latin typeface="+mn-lt"/>
                        </a:rPr>
                        <a:t> – niveaux de prise de décisions – Parties prenantes et intérêts</a:t>
                      </a:r>
                      <a:endParaRPr lang="fr-FR" sz="1200" b="1" dirty="0">
                        <a:solidFill>
                          <a:srgbClr val="002060"/>
                        </a:solidFill>
                        <a:effectLst/>
                        <a:latin typeface="+mn-lt"/>
                      </a:endParaRPr>
                    </a:p>
                  </a:txBody>
                  <a:tcPr marL="68580" marR="68580" marT="0" marB="0" anchor="ctr">
                    <a:noFill/>
                  </a:tcPr>
                </a:tc>
                <a:extLst>
                  <a:ext uri="{0D108BD9-81ED-4DB2-BD59-A6C34878D82A}">
                    <a16:rowId xmlns:a16="http://schemas.microsoft.com/office/drawing/2014/main" val="10000"/>
                  </a:ext>
                </a:extLst>
              </a:tr>
              <a:tr h="721489">
                <a:tc>
                  <a:txBody>
                    <a:bodyPr/>
                    <a:lstStyle/>
                    <a:p>
                      <a:pPr>
                        <a:spcAft>
                          <a:spcPts val="0"/>
                        </a:spcAft>
                      </a:pPr>
                      <a:r>
                        <a:rPr lang="fr-FR" sz="1400" b="1" kern="1200" dirty="0">
                          <a:solidFill>
                            <a:schemeClr val="lt1"/>
                          </a:solidFill>
                          <a:effectLst/>
                          <a:latin typeface="+mn-lt"/>
                          <a:ea typeface="+mn-ea"/>
                          <a:cs typeface="+mn-cs"/>
                        </a:rPr>
                        <a:t>Quelles ressources et quelles compétences mobiliser ?</a:t>
                      </a:r>
                      <a:endParaRPr lang="fr-FR" sz="1400" dirty="0">
                        <a:effectLst/>
                        <a:latin typeface="Calibri"/>
                        <a:ea typeface="Calibri"/>
                        <a:cs typeface="Times New Roman"/>
                      </a:endParaRPr>
                    </a:p>
                  </a:txBody>
                  <a:tcPr marL="68580" marR="68580" marT="0" marB="0" anchor="ctr"/>
                </a:tc>
                <a:tc>
                  <a:txBody>
                    <a:bodyPr/>
                    <a:lstStyle/>
                    <a:p>
                      <a:pPr marL="0" algn="l" defTabSz="457200" rtl="0" eaLnBrk="1" latinLnBrk="0" hangingPunct="1">
                        <a:spcAft>
                          <a:spcPts val="0"/>
                        </a:spcAft>
                      </a:pPr>
                      <a:r>
                        <a:rPr lang="fr-FR" sz="1200" b="1" kern="1200" dirty="0">
                          <a:solidFill>
                            <a:srgbClr val="002060"/>
                          </a:solidFill>
                          <a:effectLst/>
                          <a:latin typeface="+mn-lt"/>
                          <a:ea typeface="+mn-ea"/>
                          <a:cs typeface="+mn-cs"/>
                        </a:rPr>
                        <a:t>Diversité de ressources et compétences</a:t>
                      </a:r>
                      <a:r>
                        <a:rPr lang="fr-FR" sz="1200" b="1" kern="1200" baseline="0" dirty="0">
                          <a:solidFill>
                            <a:srgbClr val="002060"/>
                          </a:solidFill>
                          <a:effectLst/>
                          <a:latin typeface="+mn-lt"/>
                          <a:ea typeface="+mn-ea"/>
                          <a:cs typeface="+mn-cs"/>
                        </a:rPr>
                        <a:t> – arbitrages </a:t>
                      </a:r>
                      <a:endParaRPr lang="fr-FR" sz="1200" b="1" kern="1200" dirty="0">
                        <a:solidFill>
                          <a:srgbClr val="002060"/>
                        </a:solidFill>
                        <a:effectLst/>
                        <a:latin typeface="+mn-lt"/>
                        <a:ea typeface="+mn-ea"/>
                        <a:cs typeface="+mn-cs"/>
                      </a:endParaRPr>
                    </a:p>
                  </a:txBody>
                  <a:tcPr marL="68580" marR="68580" marT="0" marB="0" anchor="ctr">
                    <a:noFill/>
                  </a:tcPr>
                </a:tc>
                <a:extLst>
                  <a:ext uri="{0D108BD9-81ED-4DB2-BD59-A6C34878D82A}">
                    <a16:rowId xmlns:a16="http://schemas.microsoft.com/office/drawing/2014/main" val="10001"/>
                  </a:ext>
                </a:extLst>
              </a:tr>
              <a:tr h="737861">
                <a:tc>
                  <a:txBody>
                    <a:bodyPr/>
                    <a:lstStyle/>
                    <a:p>
                      <a:pPr>
                        <a:spcAft>
                          <a:spcPts val="0"/>
                        </a:spcAft>
                      </a:pPr>
                      <a:r>
                        <a:rPr lang="fr-FR" sz="1400" b="1" kern="1200" dirty="0">
                          <a:solidFill>
                            <a:schemeClr val="lt1"/>
                          </a:solidFill>
                          <a:effectLst/>
                          <a:latin typeface="+mn-lt"/>
                          <a:ea typeface="+mn-ea"/>
                          <a:cs typeface="+mn-cs"/>
                        </a:rPr>
                        <a:t>Comment agir ensemble vers un même objectif ?</a:t>
                      </a:r>
                      <a:endParaRPr lang="fr-FR"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fr-FR" sz="1200" b="1" dirty="0">
                          <a:solidFill>
                            <a:srgbClr val="002060"/>
                          </a:solidFill>
                          <a:effectLst/>
                          <a:latin typeface="+mn-lt"/>
                          <a:ea typeface="Calibri"/>
                          <a:cs typeface="Times New Roman"/>
                        </a:rPr>
                        <a:t>Répartition et coordination des tâches – diversité</a:t>
                      </a:r>
                      <a:r>
                        <a:rPr lang="fr-FR" sz="1200" b="1" baseline="0" dirty="0">
                          <a:solidFill>
                            <a:srgbClr val="002060"/>
                          </a:solidFill>
                          <a:effectLst/>
                          <a:latin typeface="+mn-lt"/>
                          <a:ea typeface="Calibri"/>
                          <a:cs typeface="Times New Roman"/>
                        </a:rPr>
                        <a:t> des modes d’organisation</a:t>
                      </a:r>
                      <a:endParaRPr lang="fr-FR" sz="1200" b="1" dirty="0">
                        <a:solidFill>
                          <a:srgbClr val="002060"/>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837203">
                <a:tc>
                  <a:txBody>
                    <a:bodyPr/>
                    <a:lstStyle/>
                    <a:p>
                      <a:r>
                        <a:rPr lang="fr-FR" sz="1400" b="1" kern="1200" dirty="0">
                          <a:solidFill>
                            <a:schemeClr val="lt1"/>
                          </a:solidFill>
                          <a:effectLst/>
                          <a:latin typeface="+mn-lt"/>
                          <a:ea typeface="+mn-ea"/>
                          <a:cs typeface="+mn-cs"/>
                        </a:rPr>
                        <a:t>S’est-on toujours organisé de la même manière ?</a:t>
                      </a:r>
                      <a:r>
                        <a:rPr lang="fr-FR" sz="1400" dirty="0">
                          <a:effectLst/>
                        </a:rPr>
                        <a:t> </a:t>
                      </a:r>
                      <a:endParaRPr lang="fr-FR" sz="1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fr-FR" sz="1200" b="1" dirty="0">
                          <a:solidFill>
                            <a:srgbClr val="002060"/>
                          </a:solidFill>
                          <a:effectLst/>
                          <a:latin typeface="+mn-lt"/>
                          <a:ea typeface="Calibri"/>
                          <a:cs typeface="Times New Roman"/>
                        </a:rPr>
                        <a:t>Évolutions et invariants historiques</a:t>
                      </a:r>
                      <a:r>
                        <a:rPr lang="fr-FR" sz="1200" b="1" baseline="0" dirty="0">
                          <a:solidFill>
                            <a:srgbClr val="002060"/>
                          </a:solidFill>
                          <a:effectLst/>
                          <a:latin typeface="+mn-lt"/>
                          <a:ea typeface="Calibri"/>
                          <a:cs typeface="Times New Roman"/>
                        </a:rPr>
                        <a:t> des formes d’organisation. Comparaisons dans le temps – Nouvelles formes d’organisation</a:t>
                      </a:r>
                      <a:endParaRPr lang="fr-FR" sz="1200" b="1" dirty="0">
                        <a:solidFill>
                          <a:srgbClr val="002060"/>
                        </a:solidFill>
                        <a:effectLst/>
                        <a:latin typeface="+mn-lt"/>
                        <a:ea typeface="Calibri"/>
                        <a:cs typeface="Times New Roman"/>
                      </a:endParaRPr>
                    </a:p>
                  </a:txBody>
                  <a:tcPr marL="68580" marR="68580" marT="0" marB="0" anchor="ctr">
                    <a:noFill/>
                  </a:tcPr>
                </a:tc>
                <a:extLst>
                  <a:ext uri="{0D108BD9-81ED-4DB2-BD59-A6C34878D82A}">
                    <a16:rowId xmlns:a16="http://schemas.microsoft.com/office/drawing/2014/main" val="10003"/>
                  </a:ext>
                </a:extLst>
              </a:tr>
            </a:tbl>
          </a:graphicData>
        </a:graphic>
      </p:graphicFrame>
      <p:sp>
        <p:nvSpPr>
          <p:cNvPr id="7" name="Rectangle 6"/>
          <p:cNvSpPr/>
          <p:nvPr/>
        </p:nvSpPr>
        <p:spPr>
          <a:xfrm>
            <a:off x="432054" y="1286937"/>
            <a:ext cx="7603588"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Pour atteindre son but, une organisation doit se fixer des objectifs. Elle mobilise des ressources humaines et matérielles, définit des missions et met en place une répartition des tâches et des moyens de coordination pour les atteindre.. Tout ceci nécessite de faire des choix et de prendre des décisions parfois complexes dans une réalité sociale, économique ou encore juridique. La question du numérique est prégnante pour des élèves qui doivent en mesurer l’apport, renforçant ainsi leur éducation aux médias et à l’information. au sein des organisations</a:t>
            </a:r>
          </a:p>
        </p:txBody>
      </p:sp>
    </p:spTree>
    <p:extLst>
      <p:ext uri="{BB962C8B-B14F-4D97-AF65-F5344CB8AC3E}">
        <p14:creationId xmlns:p14="http://schemas.microsoft.com/office/powerpoint/2010/main" val="16758348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855298" y="0"/>
            <a:ext cx="7881400" cy="1286937"/>
          </a:xfrm>
        </p:spPr>
        <p:txBody>
          <a:bodyPr>
            <a:normAutofit/>
          </a:bodyPr>
          <a:lstStyle/>
          <a:p>
            <a:r>
              <a:rPr lang="x-none" sz="2400">
                <a:solidFill>
                  <a:srgbClr val="C00000"/>
                </a:solidFill>
              </a:rPr>
              <a:t>Thème </a:t>
            </a:r>
            <a:r>
              <a:rPr lang="fr-FR" sz="2400" dirty="0">
                <a:solidFill>
                  <a:srgbClr val="C00000"/>
                </a:solidFill>
              </a:rPr>
              <a:t>3 </a:t>
            </a:r>
            <a:r>
              <a:rPr lang="x-none" sz="2400">
                <a:solidFill>
                  <a:srgbClr val="002060"/>
                </a:solidFill>
              </a:rPr>
              <a:t>:</a:t>
            </a:r>
            <a:r>
              <a:rPr lang="fr-FR" sz="2400" dirty="0">
                <a:solidFill>
                  <a:srgbClr val="002060"/>
                </a:solidFill>
              </a:rPr>
              <a:t> </a:t>
            </a:r>
            <a:r>
              <a:rPr lang="fr-FR" sz="2400" dirty="0"/>
              <a:t>évaluer et évoluer, du pilotage aux développements  numériques </a:t>
            </a:r>
            <a:r>
              <a:rPr lang="x-none" sz="2400"/>
              <a:t> </a:t>
            </a:r>
            <a:r>
              <a:rPr lang="fr-FR" sz="2400" b="0" dirty="0"/>
              <a:t>(</a:t>
            </a:r>
            <a:r>
              <a:rPr lang="fr-FR" sz="1400" b="0" dirty="0"/>
              <a:t>sic</a:t>
            </a:r>
            <a:r>
              <a:rPr lang="fr-FR" sz="2400" b="0" dirty="0"/>
              <a:t>)</a:t>
            </a:r>
            <a:endParaRPr lang="fr-FR" sz="2400" b="0" i="1" cap="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nvPr>
        </p:nvGraphicFramePr>
        <p:xfrm>
          <a:off x="581818" y="3087467"/>
          <a:ext cx="7568124" cy="1449491"/>
        </p:xfrm>
        <a:graphic>
          <a:graphicData uri="http://schemas.openxmlformats.org/drawingml/2006/table">
            <a:tbl>
              <a:tblPr firstRow="1" firstCol="1" bandRow="1">
                <a:tableStyleId>{5C22544A-7EE6-4342-B048-85BDC9FD1C3A}</a:tableStyleId>
              </a:tblPr>
              <a:tblGrid>
                <a:gridCol w="3784062">
                  <a:extLst>
                    <a:ext uri="{9D8B030D-6E8A-4147-A177-3AD203B41FA5}">
                      <a16:colId xmlns:a16="http://schemas.microsoft.com/office/drawing/2014/main" val="20000"/>
                    </a:ext>
                  </a:extLst>
                </a:gridCol>
                <a:gridCol w="3784062">
                  <a:extLst>
                    <a:ext uri="{9D8B030D-6E8A-4147-A177-3AD203B41FA5}">
                      <a16:colId xmlns:a16="http://schemas.microsoft.com/office/drawing/2014/main" val="20001"/>
                    </a:ext>
                  </a:extLst>
                </a:gridCol>
              </a:tblGrid>
              <a:tr h="728002">
                <a:tc>
                  <a:txBody>
                    <a:bodyPr/>
                    <a:lstStyle/>
                    <a:p>
                      <a:r>
                        <a:rPr lang="fr-FR" sz="1400" b="1" kern="1200" dirty="0">
                          <a:solidFill>
                            <a:schemeClr val="lt1"/>
                          </a:solidFill>
                          <a:effectLst/>
                          <a:latin typeface="+mn-lt"/>
                          <a:ea typeface="+mn-ea"/>
                          <a:cs typeface="+mn-cs"/>
                        </a:rPr>
                        <a:t> Peut-on se passer d’évaluation dans l’organisation ?</a:t>
                      </a:r>
                    </a:p>
                  </a:txBody>
                  <a:tcPr marL="68580" marR="68580" marT="0" marB="0" anchor="ctr"/>
                </a:tc>
                <a:tc>
                  <a:txBody>
                    <a:bodyPr/>
                    <a:lstStyle/>
                    <a:p>
                      <a:pPr>
                        <a:spcAft>
                          <a:spcPts val="0"/>
                        </a:spcAft>
                      </a:pPr>
                      <a:r>
                        <a:rPr lang="fr-FR" sz="1200" b="1" dirty="0">
                          <a:solidFill>
                            <a:srgbClr val="002060"/>
                          </a:solidFill>
                          <a:effectLst/>
                          <a:latin typeface="+mn-lt"/>
                        </a:rPr>
                        <a:t>Evaluation – Performance</a:t>
                      </a:r>
                      <a:r>
                        <a:rPr lang="fr-FR" sz="1200" b="1" baseline="0" dirty="0">
                          <a:solidFill>
                            <a:srgbClr val="002060"/>
                          </a:solidFill>
                          <a:effectLst/>
                          <a:latin typeface="+mn-lt"/>
                        </a:rPr>
                        <a:t> – Parties prenantes – Gouvernance – Pérennité – évaluation à CT et LT - Impact sur la décision</a:t>
                      </a:r>
                      <a:endParaRPr lang="fr-FR" sz="1200" b="1" dirty="0">
                        <a:solidFill>
                          <a:srgbClr val="002060"/>
                        </a:solidFill>
                        <a:effectLst/>
                        <a:latin typeface="+mn-lt"/>
                      </a:endParaRPr>
                    </a:p>
                  </a:txBody>
                  <a:tcPr marL="68580" marR="68580" marT="0" marB="0" anchor="ctr">
                    <a:noFill/>
                  </a:tcPr>
                </a:tc>
                <a:extLst>
                  <a:ext uri="{0D108BD9-81ED-4DB2-BD59-A6C34878D82A}">
                    <a16:rowId xmlns:a16="http://schemas.microsoft.com/office/drawing/2014/main" val="10000"/>
                  </a:ext>
                </a:extLst>
              </a:tr>
              <a:tr h="721489">
                <a:tc>
                  <a:txBody>
                    <a:bodyPr/>
                    <a:lstStyle/>
                    <a:p>
                      <a:pPr>
                        <a:spcAft>
                          <a:spcPts val="0"/>
                        </a:spcAft>
                      </a:pPr>
                      <a:r>
                        <a:rPr lang="fr-FR" sz="1400" b="1" kern="1200" dirty="0">
                          <a:solidFill>
                            <a:schemeClr val="lt1"/>
                          </a:solidFill>
                          <a:effectLst/>
                          <a:latin typeface="+mn-lt"/>
                          <a:ea typeface="+mn-ea"/>
                          <a:cs typeface="+mn-cs"/>
                        </a:rPr>
                        <a:t>L’économie numérique offre-t-elle toujours des opportunités de développement ?</a:t>
                      </a:r>
                      <a:endParaRPr lang="fr-FR" sz="1400" dirty="0">
                        <a:effectLst/>
                        <a:latin typeface="Calibri"/>
                        <a:ea typeface="Calibri"/>
                        <a:cs typeface="Times New Roman"/>
                      </a:endParaRPr>
                    </a:p>
                  </a:txBody>
                  <a:tcPr marL="68580" marR="68580" marT="0" marB="0" anchor="ctr"/>
                </a:tc>
                <a:tc>
                  <a:txBody>
                    <a:bodyPr/>
                    <a:lstStyle/>
                    <a:p>
                      <a:pPr marL="0" algn="l" defTabSz="457200" rtl="0" eaLnBrk="1" latinLnBrk="0" hangingPunct="1">
                        <a:spcAft>
                          <a:spcPts val="0"/>
                        </a:spcAft>
                      </a:pPr>
                      <a:r>
                        <a:rPr lang="fr-FR" sz="1200" b="1" kern="1200" dirty="0">
                          <a:solidFill>
                            <a:srgbClr val="002060"/>
                          </a:solidFill>
                          <a:effectLst/>
                          <a:latin typeface="+mn-lt"/>
                          <a:ea typeface="+mn-ea"/>
                          <a:cs typeface="+mn-cs"/>
                        </a:rPr>
                        <a:t>Développement</a:t>
                      </a:r>
                      <a:r>
                        <a:rPr lang="fr-FR" sz="1200" b="1" kern="1200" baseline="0" dirty="0">
                          <a:solidFill>
                            <a:srgbClr val="002060"/>
                          </a:solidFill>
                          <a:effectLst/>
                          <a:latin typeface="+mn-lt"/>
                          <a:ea typeface="+mn-ea"/>
                          <a:cs typeface="+mn-cs"/>
                        </a:rPr>
                        <a:t> numérique et transformations.  Nouveaux modes d’organisation- Opportunités de développements</a:t>
                      </a:r>
                      <a:endParaRPr lang="fr-FR" sz="1200" b="1" kern="1200" dirty="0">
                        <a:solidFill>
                          <a:srgbClr val="002060"/>
                        </a:solidFill>
                        <a:effectLst/>
                        <a:latin typeface="+mn-lt"/>
                        <a:ea typeface="+mn-ea"/>
                        <a:cs typeface="+mn-cs"/>
                      </a:endParaRPr>
                    </a:p>
                  </a:txBody>
                  <a:tcPr marL="68580" marR="68580" marT="0" marB="0" anchor="ctr">
                    <a:noFill/>
                  </a:tcPr>
                </a:tc>
                <a:extLst>
                  <a:ext uri="{0D108BD9-81ED-4DB2-BD59-A6C34878D82A}">
                    <a16:rowId xmlns:a16="http://schemas.microsoft.com/office/drawing/2014/main" val="10001"/>
                  </a:ext>
                </a:extLst>
              </a:tr>
            </a:tbl>
          </a:graphicData>
        </a:graphic>
      </p:graphicFrame>
      <p:sp>
        <p:nvSpPr>
          <p:cNvPr id="7" name="Rectangle 6"/>
          <p:cNvSpPr/>
          <p:nvPr/>
        </p:nvSpPr>
        <p:spPr>
          <a:xfrm>
            <a:off x="432054" y="1452037"/>
            <a:ext cx="7603588" cy="95410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Thème qui rapproche deux dimensions temporelles, celle du pilotage au quotidien, celle du développement à LT. La dimension critique sur les modalités et les effets du développement est naturellement présente. Ce thème doit permettre aux élèves de s’interroger sur le devenir des organisations dans le temps, dans l’espace et sur leurs perspectives d’évolution.</a:t>
            </a:r>
          </a:p>
        </p:txBody>
      </p:sp>
    </p:spTree>
    <p:extLst>
      <p:ext uri="{BB962C8B-B14F-4D97-AF65-F5344CB8AC3E}">
        <p14:creationId xmlns:p14="http://schemas.microsoft.com/office/powerpoint/2010/main" val="2583380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855298" y="0"/>
            <a:ext cx="7881400" cy="1286937"/>
          </a:xfrm>
        </p:spPr>
        <p:txBody>
          <a:bodyPr>
            <a:normAutofit/>
          </a:bodyPr>
          <a:lstStyle/>
          <a:p>
            <a:r>
              <a:rPr lang="fr-FR" sz="2400" dirty="0">
                <a:solidFill>
                  <a:srgbClr val="002060"/>
                </a:solidFill>
              </a:rPr>
              <a:t>Quelques axes pédagogiques</a:t>
            </a:r>
            <a:r>
              <a:rPr lang="x-none" sz="2400">
                <a:solidFill>
                  <a:srgbClr val="002060"/>
                </a:solidFill>
              </a:rPr>
              <a:t> </a:t>
            </a:r>
            <a:endParaRPr lang="fr-FR" sz="2400" b="0" i="1" cap="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Diagramme 3"/>
          <p:cNvGraphicFramePr/>
          <p:nvPr>
            <p:extLst/>
          </p:nvPr>
        </p:nvGraphicFramePr>
        <p:xfrm>
          <a:off x="1160098" y="17907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190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6685B-2977-D546-9E3D-3CA676A47F0C}" type="slidenum">
              <a:rPr kumimoji="0" lang="fr-FR" sz="1000" b="1" i="0" u="none" strike="noStrike" kern="1200" cap="none" spc="0" normalizeH="0" baseline="0" noProof="0" smtClean="0">
                <a:ln>
                  <a:noFill/>
                </a:ln>
                <a:solidFill>
                  <a:srgbClr val="40404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fr-FR" sz="1000" b="1" i="0" u="none" strike="noStrike" kern="1200" cap="none" spc="0" normalizeH="0" baseline="0" noProof="0" dirty="0">
              <a:ln>
                <a:noFill/>
              </a:ln>
              <a:solidFill>
                <a:srgbClr val="404040"/>
              </a:solidFill>
              <a:effectLst/>
              <a:uLnTx/>
              <a:uFillTx/>
              <a:latin typeface="Calibri"/>
              <a:ea typeface="+mn-ea"/>
              <a:cs typeface="+mn-cs"/>
            </a:endParaRPr>
          </a:p>
        </p:txBody>
      </p:sp>
      <p:sp>
        <p:nvSpPr>
          <p:cNvPr id="3" name="Titre 2"/>
          <p:cNvSpPr>
            <a:spLocks noGrp="1"/>
          </p:cNvSpPr>
          <p:nvPr>
            <p:ph type="title"/>
          </p:nvPr>
        </p:nvSpPr>
        <p:spPr>
          <a:xfrm>
            <a:off x="855298" y="0"/>
            <a:ext cx="7881400" cy="1286937"/>
          </a:xfrm>
        </p:spPr>
        <p:txBody>
          <a:bodyPr>
            <a:normAutofit/>
          </a:bodyPr>
          <a:lstStyle/>
          <a:p>
            <a:r>
              <a:rPr lang="fr-FR" sz="2400" dirty="0">
                <a:solidFill>
                  <a:srgbClr val="002060"/>
                </a:solidFill>
              </a:rPr>
              <a:t>En conclusion…</a:t>
            </a:r>
            <a:r>
              <a:rPr lang="x-none" sz="2400">
                <a:solidFill>
                  <a:srgbClr val="002060"/>
                </a:solidFill>
              </a:rPr>
              <a:t> </a:t>
            </a:r>
            <a:endParaRPr lang="fr-FR" sz="2400" b="0" i="1" cap="none" dirty="0">
              <a:solidFill>
                <a:srgbClr val="002060"/>
              </a:solidFill>
              <a:latin typeface="Times New Roman" panose="02020603050405020304" pitchFamily="18" charset="0"/>
              <a:cs typeface="Times New Roman" panose="02020603050405020304" pitchFamily="18" charset="0"/>
            </a:endParaRPr>
          </a:p>
        </p:txBody>
      </p:sp>
      <p:sp>
        <p:nvSpPr>
          <p:cNvPr id="2" name="ZoneTexte 1"/>
          <p:cNvSpPr txBox="1"/>
          <p:nvPr/>
        </p:nvSpPr>
        <p:spPr>
          <a:xfrm>
            <a:off x="711200" y="1701800"/>
            <a:ext cx="7438742"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r>
              <a:rPr kumimoji="0" lang="fr-FR" sz="2800" b="0" i="1" u="none" strike="noStrike" kern="1200" cap="none" spc="0" normalizeH="0" baseline="0" noProof="0" dirty="0">
                <a:ln>
                  <a:noFill/>
                </a:ln>
                <a:solidFill>
                  <a:srgbClr val="002060"/>
                </a:solidFill>
                <a:effectLst/>
                <a:uLnTx/>
                <a:uFillTx/>
                <a:latin typeface="Calibri"/>
                <a:ea typeface="+mn-ea"/>
                <a:cs typeface="+mn-cs"/>
              </a:rPr>
              <a:t>Émancipation de l’économie</a:t>
            </a:r>
          </a:p>
          <a:p>
            <a:pPr marL="0" marR="0" lvl="0" indent="0" algn="l" defTabSz="457200" rtl="0" eaLnBrk="1" fontAlgn="auto" latinLnBrk="0" hangingPunct="1">
              <a:lnSpc>
                <a:spcPct val="100000"/>
              </a:lnSpc>
              <a:spcBef>
                <a:spcPts val="0"/>
              </a:spcBef>
              <a:spcAft>
                <a:spcPts val="0"/>
              </a:spcAft>
              <a:buClr>
                <a:srgbClr val="C00000"/>
              </a:buClr>
              <a:buSzTx/>
              <a:buFontTx/>
              <a:buNone/>
              <a:tabLst/>
              <a:defRPr/>
            </a:pPr>
            <a:endParaRPr kumimoji="0" lang="fr-FR" sz="2800" b="0" i="1"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r>
              <a:rPr kumimoji="0" lang="fr-FR" sz="2800" b="0" i="1" u="none" strike="noStrike" kern="1200" cap="none" spc="0" normalizeH="0" baseline="0" noProof="0" dirty="0">
                <a:ln>
                  <a:noFill/>
                </a:ln>
                <a:solidFill>
                  <a:srgbClr val="002060"/>
                </a:solidFill>
                <a:effectLst/>
                <a:uLnTx/>
                <a:uFillTx/>
                <a:latin typeface="Calibri"/>
                <a:ea typeface="+mn-ea"/>
                <a:cs typeface="+mn-cs"/>
              </a:rPr>
              <a:t>Critique positive des organisations</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endParaRPr kumimoji="0" lang="fr-FR" sz="2800" b="0" i="1"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r>
              <a:rPr kumimoji="0" lang="fr-FR" sz="2800" b="0" i="1" u="none" strike="noStrike" kern="1200" cap="none" spc="0" normalizeH="0" baseline="0" noProof="0" dirty="0">
                <a:ln>
                  <a:noFill/>
                </a:ln>
                <a:solidFill>
                  <a:srgbClr val="002060"/>
                </a:solidFill>
                <a:effectLst/>
                <a:uLnTx/>
                <a:uFillTx/>
                <a:latin typeface="Calibri"/>
                <a:ea typeface="+mn-ea"/>
                <a:cs typeface="+mn-cs"/>
              </a:rPr>
              <a:t>Propédeutique plus culturelle que conceptuelle</a:t>
            </a:r>
          </a:p>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endParaRPr kumimoji="0" lang="fr-FR" sz="2800" b="0" i="1"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r>
              <a:rPr kumimoji="0" lang="fr-FR" sz="2800" b="0" i="1" u="none" strike="noStrike" kern="1200" cap="none" spc="0" normalizeH="0" baseline="0" noProof="0" dirty="0">
                <a:ln>
                  <a:noFill/>
                </a:ln>
                <a:solidFill>
                  <a:srgbClr val="002060"/>
                </a:solidFill>
                <a:effectLst/>
                <a:uLnTx/>
                <a:uFillTx/>
                <a:latin typeface="Calibri"/>
                <a:ea typeface="+mn-ea"/>
                <a:cs typeface="+mn-cs"/>
              </a:rPr>
              <a:t>Enjeux de positionnement</a:t>
            </a:r>
          </a:p>
          <a:p>
            <a:pPr marL="0" marR="0" lvl="0" indent="0" algn="l" defTabSz="457200" rtl="0" eaLnBrk="1" fontAlgn="auto" latinLnBrk="0" hangingPunct="1">
              <a:lnSpc>
                <a:spcPct val="100000"/>
              </a:lnSpc>
              <a:spcBef>
                <a:spcPts val="0"/>
              </a:spcBef>
              <a:spcAft>
                <a:spcPts val="0"/>
              </a:spcAft>
              <a:buClr>
                <a:srgbClr val="C00000"/>
              </a:buClr>
              <a:buSzTx/>
              <a:buFontTx/>
              <a:buNone/>
              <a:tabLst/>
              <a:defRPr/>
            </a:pPr>
            <a:endParaRPr kumimoji="0" lang="fr-FR" sz="2800" b="0" i="1" u="none" strike="noStrike" kern="1200" cap="none" spc="0" normalizeH="0" baseline="0" noProof="0" dirty="0">
              <a:ln>
                <a:noFill/>
              </a:ln>
              <a:solidFill>
                <a:srgbClr val="002060"/>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rgbClr val="C00000"/>
              </a:buClr>
              <a:buSzTx/>
              <a:buFont typeface="Wingdings 2" panose="05020102010507070707" pitchFamily="18" charset="2"/>
              <a:buChar char=""/>
              <a:tabLst/>
              <a:defRPr/>
            </a:pPr>
            <a:endParaRPr kumimoji="0" lang="fr-FR"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93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671DDF-EE7F-44BA-9710-3BD749C57A93}" type="slidenum">
              <a:rPr lang="fr-FR" altLang="fr-FR" sz="1400" smtClean="0"/>
              <a:pPr>
                <a:spcBef>
                  <a:spcPct val="0"/>
                </a:spcBef>
                <a:buFontTx/>
                <a:buNone/>
              </a:pPr>
              <a:t>7</a:t>
            </a:fld>
            <a:endParaRPr lang="fr-FR" altLang="fr-FR" sz="1400"/>
          </a:p>
        </p:txBody>
      </p:sp>
      <p:sp>
        <p:nvSpPr>
          <p:cNvPr id="5123" name="Titre 1"/>
          <p:cNvSpPr>
            <a:spLocks/>
          </p:cNvSpPr>
          <p:nvPr/>
        </p:nvSpPr>
        <p:spPr bwMode="auto">
          <a:xfrm>
            <a:off x="3059113" y="1916113"/>
            <a:ext cx="5589587"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fr-FR" altLang="fr-FR" dirty="0">
                <a:solidFill>
                  <a:srgbClr val="0067B2"/>
                </a:solidFill>
              </a:rPr>
              <a:t>La voie générale </a:t>
            </a:r>
          </a:p>
        </p:txBody>
      </p:sp>
      <p:sp>
        <p:nvSpPr>
          <p:cNvPr id="5124" name="Espace réservé du texte 4"/>
          <p:cNvSpPr>
            <a:spLocks/>
          </p:cNvSpPr>
          <p:nvPr/>
        </p:nvSpPr>
        <p:spPr bwMode="auto">
          <a:xfrm>
            <a:off x="3276600" y="3644900"/>
            <a:ext cx="5589588"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fr-FR" altLang="fr-FR" sz="2800" dirty="0"/>
              <a:t>Première et terminale</a:t>
            </a:r>
          </a:p>
        </p:txBody>
      </p:sp>
    </p:spTree>
    <p:extLst>
      <p:ext uri="{BB962C8B-B14F-4D97-AF65-F5344CB8AC3E}">
        <p14:creationId xmlns:p14="http://schemas.microsoft.com/office/powerpoint/2010/main" val="11542559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Espace réservé du numéro de diapositive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1C1555C-74E5-4F04-AC11-F9C57C3AA5D4}" type="slidenum">
              <a:rPr lang="fr-FR" altLang="fr-FR" sz="1400" smtClean="0"/>
              <a:pPr>
                <a:spcBef>
                  <a:spcPct val="0"/>
                </a:spcBef>
                <a:buFontTx/>
                <a:buNone/>
              </a:pPr>
              <a:t>70</a:t>
            </a:fld>
            <a:endParaRPr lang="fr-FR" altLang="fr-F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p:txBody>
          <a:bodyPr/>
          <a:lstStyle/>
          <a:p>
            <a:pPr eaLnBrk="1" fontAlgn="auto" hangingPunct="1">
              <a:spcAft>
                <a:spcPts val="0"/>
              </a:spcAft>
              <a:defRPr/>
            </a:pPr>
            <a:r>
              <a:rPr lang="fr-FR" dirty="0"/>
              <a:t>Les nouveautés à partir de 2019/2020</a:t>
            </a:r>
          </a:p>
        </p:txBody>
      </p:sp>
      <p:sp>
        <p:nvSpPr>
          <p:cNvPr id="50179" name="Espace réservé du texte 2"/>
          <p:cNvSpPr>
            <a:spLocks noGrp="1"/>
          </p:cNvSpPr>
          <p:nvPr>
            <p:ph idx="1"/>
          </p:nvPr>
        </p:nvSpPr>
        <p:spPr>
          <a:xfrm>
            <a:off x="804863" y="1476375"/>
            <a:ext cx="7881937" cy="4525963"/>
          </a:xfrm>
        </p:spPr>
        <p:txBody>
          <a:bodyPr/>
          <a:lstStyle/>
          <a:p>
            <a:pPr fontAlgn="base">
              <a:spcAft>
                <a:spcPct val="0"/>
              </a:spcAft>
              <a:buFont typeface="Arial" panose="020B0604020202020204" pitchFamily="34" charset="0"/>
              <a:buChar char="■"/>
            </a:pPr>
            <a:r>
              <a:rPr lang="fr-FR" altLang="fr-FR"/>
              <a:t>Les élèves de la voie générale suivent des </a:t>
            </a:r>
            <a:r>
              <a:rPr lang="fr-FR" altLang="fr-FR" b="1"/>
              <a:t>enseignements communs</a:t>
            </a:r>
            <a:r>
              <a:rPr lang="fr-FR" altLang="fr-FR"/>
              <a:t> :</a:t>
            </a:r>
          </a:p>
          <a:p>
            <a:pPr marL="457200" lvl="1" indent="0" fontAlgn="base">
              <a:spcAft>
                <a:spcPct val="0"/>
              </a:spcAft>
              <a:buFont typeface="Arial Italic"/>
              <a:buNone/>
            </a:pPr>
            <a:endParaRPr lang="fr-FR" altLang="fr-FR"/>
          </a:p>
        </p:txBody>
      </p:sp>
      <p:sp>
        <p:nvSpPr>
          <p:cNvPr id="50180" name="Espace réservé du numéro de diapositive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BBB4648-BC5D-499C-8DDC-DB229EF073ED}"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mn-ea"/>
              <a:cs typeface="Arial" panose="020B0604020202020204" pitchFamily="34" charset="0"/>
            </a:endParaRPr>
          </a:p>
        </p:txBody>
      </p:sp>
      <p:pic>
        <p:nvPicPr>
          <p:cNvPr id="501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2243138"/>
            <a:ext cx="650557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52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p:txBody>
          <a:bodyPr/>
          <a:lstStyle/>
          <a:p>
            <a:pPr eaLnBrk="1" fontAlgn="auto" hangingPunct="1">
              <a:spcAft>
                <a:spcPts val="0"/>
              </a:spcAft>
              <a:defRPr/>
            </a:pPr>
            <a:r>
              <a:rPr lang="fr-FR" dirty="0"/>
              <a:t>Les nouveautés à partir de 2019/2020</a:t>
            </a:r>
          </a:p>
        </p:txBody>
      </p:sp>
      <p:sp>
        <p:nvSpPr>
          <p:cNvPr id="51203" name="Espace réservé du contenu 2"/>
          <p:cNvSpPr>
            <a:spLocks noGrp="1"/>
          </p:cNvSpPr>
          <p:nvPr>
            <p:ph type="body" sz="quarter" idx="13"/>
          </p:nvPr>
        </p:nvSpPr>
        <p:spPr>
          <a:xfrm>
            <a:off x="804863" y="1471613"/>
            <a:ext cx="7881937" cy="4598987"/>
          </a:xfrm>
        </p:spPr>
        <p:txBody>
          <a:bodyPr/>
          <a:lstStyle/>
          <a:p>
            <a:pPr lvl="1" fontAlgn="base">
              <a:lnSpc>
                <a:spcPct val="170000"/>
              </a:lnSpc>
              <a:spcAft>
                <a:spcPct val="0"/>
              </a:spcAft>
            </a:pPr>
            <a:r>
              <a:rPr lang="fr-FR" altLang="fr-FR" sz="1800"/>
              <a:t>Les élèves de la voie générale choisissent d’approfondir progressivement des </a:t>
            </a:r>
            <a:r>
              <a:rPr lang="fr-FR" altLang="fr-FR" sz="1800" b="1"/>
              <a:t>enseignements de spécialité</a:t>
            </a:r>
            <a:r>
              <a:rPr lang="fr-FR" altLang="fr-FR" sz="1800"/>
              <a:t>.</a:t>
            </a:r>
          </a:p>
          <a:p>
            <a:pPr marL="912813" lvl="2" indent="-285750" fontAlgn="base">
              <a:lnSpc>
                <a:spcPct val="170000"/>
              </a:lnSpc>
              <a:spcAft>
                <a:spcPct val="0"/>
              </a:spcAft>
              <a:buFont typeface="Arial" panose="020B0604020202020204" pitchFamily="34" charset="0"/>
              <a:buChar char="•"/>
            </a:pPr>
            <a:r>
              <a:rPr lang="fr-FR" altLang="fr-FR" sz="1800"/>
              <a:t>A la fin de la seconde, les élèves qui se dirigent vers la voie générale choisissent </a:t>
            </a:r>
            <a:r>
              <a:rPr lang="fr-FR" altLang="fr-FR" sz="1800" b="1"/>
              <a:t>trois enseignements de spécialité qu’ils suivront en première </a:t>
            </a:r>
            <a:r>
              <a:rPr lang="fr-FR" altLang="fr-FR" sz="1800"/>
              <a:t>(4h hebdomadaires par spécialité)</a:t>
            </a:r>
            <a:endParaRPr lang="fr-FR" altLang="fr-FR" sz="1800" b="1"/>
          </a:p>
          <a:p>
            <a:pPr marL="912813" lvl="2" indent="-285750" fontAlgn="base">
              <a:lnSpc>
                <a:spcPct val="170000"/>
              </a:lnSpc>
              <a:spcAft>
                <a:spcPct val="0"/>
              </a:spcAft>
              <a:buFont typeface="Arial" panose="020B0604020202020204" pitchFamily="34" charset="0"/>
              <a:buChar char="•"/>
            </a:pPr>
            <a:r>
              <a:rPr lang="fr-FR" altLang="fr-FR" sz="1800"/>
              <a:t>A la fin de l’année de première, ils choisissent, parmi ces trois enseignements, les deux </a:t>
            </a:r>
            <a:r>
              <a:rPr lang="fr-FR" altLang="fr-FR" sz="1800" b="1"/>
              <a:t>enseignements de spécialité qu’ils poursuivront en classe de terminale </a:t>
            </a:r>
            <a:r>
              <a:rPr lang="fr-FR" altLang="fr-FR" sz="1800"/>
              <a:t>(6h hebdomadaires par spécialité)</a:t>
            </a:r>
            <a:endParaRPr lang="fr-FR" altLang="fr-FR" sz="1800" b="1"/>
          </a:p>
        </p:txBody>
      </p:sp>
      <p:sp>
        <p:nvSpPr>
          <p:cNvPr id="51204" name="Espace réservé du numéro de diapositive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100000"/>
              <a:buFont typeface="Arial" panose="020B0604020202020204" pitchFamily="34" charset="0"/>
              <a:buChar char="■"/>
              <a:defRPr>
                <a:solidFill>
                  <a:schemeClr val="tx1"/>
                </a:solidFill>
                <a:latin typeface="Arial" panose="020B0604020202020204" pitchFamily="34" charset="0"/>
                <a:ea typeface="Roboto" panose="02000000000000000000" pitchFamily="2" charset="0"/>
                <a:cs typeface="Arial" panose="020B0604020202020204" pitchFamily="34" charset="0"/>
              </a:defRPr>
            </a:lvl1pPr>
            <a:lvl2pPr marL="742950" indent="-285750" eaLnBrk="0" hangingPunct="0">
              <a:spcBef>
                <a:spcPct val="20000"/>
              </a:spcBef>
              <a:buClr>
                <a:schemeClr val="bg2"/>
              </a:buClr>
              <a:buFont typeface="Arial Italic"/>
              <a:buChar char="■"/>
              <a:defRPr sz="13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eaLnBrk="0" hangingPunct="0">
              <a:spcBef>
                <a:spcPct val="20000"/>
              </a:spcBef>
              <a:buFont typeface="Arial" panose="020B0604020202020204" pitchFamily="34" charset="0"/>
              <a:defRPr sz="13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eaLnBrk="0" hangingPunct="0">
              <a:spcBef>
                <a:spcPct val="20000"/>
              </a:spcBef>
              <a:buClr>
                <a:schemeClr val="bg2"/>
              </a:buClr>
              <a:buFont typeface="Arial" panose="020B0604020202020204" pitchFamily="34" charset="0"/>
              <a:buChar char="–"/>
              <a:defRPr sz="11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eaLnBrk="0" hangingPunct="0">
              <a:spcBef>
                <a:spcPct val="20000"/>
              </a:spcBef>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sz="1100">
                <a:solidFill>
                  <a:schemeClr val="tx1"/>
                </a:solidFill>
                <a:latin typeface="Arial" panose="020B0604020202020204" pitchFamily="34" charset="0"/>
                <a:ea typeface="Roboto" panose="02000000000000000000" pitchFamily="2"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93A14C6-3A11-4C1B-8CA4-53BDD34FE5AD}" type="slidenum">
              <a:rPr kumimoji="0" lang="fr-FR" altLang="fr-FR" sz="900" b="1" i="0" u="none" strike="noStrike" kern="1200" cap="none" spc="0" normalizeH="0" baseline="0" noProof="0" smtClean="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altLang="fr-FR" sz="900" b="1" i="0" u="none" strike="noStrike" kern="1200" cap="none" spc="0" normalizeH="0" baseline="0" noProof="0">
              <a:ln>
                <a:noFill/>
              </a:ln>
              <a:solidFill>
                <a:srgbClr val="404040"/>
              </a:solidFill>
              <a:effectLst/>
              <a:uLnTx/>
              <a:uFillTx/>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218760572"/>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ages de contenus">
  <a:themeElements>
    <a:clrScheme name="Charte graphique MEN">
      <a:dk1>
        <a:sysClr val="windowText" lastClr="000000"/>
      </a:dk1>
      <a:lt1>
        <a:sysClr val="window" lastClr="FFFFFF"/>
      </a:lt1>
      <a:dk2>
        <a:srgbClr val="8B2934"/>
      </a:dk2>
      <a:lt2>
        <a:srgbClr val="EE7444"/>
      </a:lt2>
      <a:accent1>
        <a:srgbClr val="005E8B"/>
      </a:accent1>
      <a:accent2>
        <a:srgbClr val="5AA1D8"/>
      </a:accent2>
      <a:accent3>
        <a:srgbClr val="D7AD45"/>
      </a:accent3>
      <a:accent4>
        <a:srgbClr val="EA5178"/>
      </a:accent4>
      <a:accent5>
        <a:srgbClr val="C61932"/>
      </a:accent5>
      <a:accent6>
        <a:srgbClr val="5AB88F"/>
      </a:accent6>
      <a:hlink>
        <a:srgbClr val="748F2A"/>
      </a:hlink>
      <a:folHlink>
        <a:srgbClr val="5AB88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513</TotalTime>
  <Words>3437</Words>
  <Application>Microsoft Office PowerPoint</Application>
  <PresentationFormat>Affichage à l'écran (4:3)</PresentationFormat>
  <Paragraphs>506</Paragraphs>
  <Slides>70</Slides>
  <Notes>31</Notes>
  <HiddenSlides>0</HiddenSlides>
  <MMClips>1</MMClips>
  <ScaleCrop>false</ScaleCrop>
  <HeadingPairs>
    <vt:vector size="8" baseType="variant">
      <vt:variant>
        <vt:lpstr>Polices utilisées</vt:lpstr>
      </vt:variant>
      <vt:variant>
        <vt:i4>10</vt:i4>
      </vt:variant>
      <vt:variant>
        <vt:lpstr>Thème</vt:lpstr>
      </vt:variant>
      <vt:variant>
        <vt:i4>5</vt:i4>
      </vt:variant>
      <vt:variant>
        <vt:lpstr>Serveurs OLE incorporés</vt:lpstr>
      </vt:variant>
      <vt:variant>
        <vt:i4>1</vt:i4>
      </vt:variant>
      <vt:variant>
        <vt:lpstr>Titres des diapositives</vt:lpstr>
      </vt:variant>
      <vt:variant>
        <vt:i4>70</vt:i4>
      </vt:variant>
    </vt:vector>
  </HeadingPairs>
  <TitlesOfParts>
    <vt:vector size="86" baseType="lpstr">
      <vt:lpstr>Archive</vt:lpstr>
      <vt:lpstr>Arial</vt:lpstr>
      <vt:lpstr>Arial Black</vt:lpstr>
      <vt:lpstr>Arial Italic</vt:lpstr>
      <vt:lpstr>Calibri</vt:lpstr>
      <vt:lpstr>Calibri Light</vt:lpstr>
      <vt:lpstr>Roboto</vt:lpstr>
      <vt:lpstr>Times New Roman</vt:lpstr>
      <vt:lpstr>Wingdings</vt:lpstr>
      <vt:lpstr>Wingdings 2</vt:lpstr>
      <vt:lpstr>Modèle par défaut</vt:lpstr>
      <vt:lpstr>1_Modèle par défaut</vt:lpstr>
      <vt:lpstr>1_pages de contenus</vt:lpstr>
      <vt:lpstr>1_page de sous-partie</vt:lpstr>
      <vt:lpstr>pages de contenus</vt:lpstr>
      <vt:lpstr>Document</vt:lpstr>
      <vt:lpstr>Présentation PowerPoint</vt:lpstr>
      <vt:lpstr>La journée</vt:lpstr>
      <vt:lpstr>Présentation PowerPoint</vt:lpstr>
      <vt:lpstr>Présentation PowerPoint</vt:lpstr>
      <vt:lpstr>Présentation PowerPoint</vt:lpstr>
      <vt:lpstr>Présentation PowerPoint</vt:lpstr>
      <vt:lpstr>Présentation PowerPoint</vt:lpstr>
      <vt:lpstr>Les nouveautés à partir de 2019/2020</vt:lpstr>
      <vt:lpstr>Les nouveautés à partir de 2019/2020</vt:lpstr>
      <vt:lpstr>Les nouveautés à partir de 2019/2020</vt:lpstr>
      <vt:lpstr>Les nouveautés à partir de 2019/2020</vt:lpstr>
      <vt:lpstr>Présentation PowerPoint</vt:lpstr>
      <vt:lpstr>Présentation PowerPoint</vt:lpstr>
      <vt:lpstr>Présentation PowerPoint</vt:lpstr>
      <vt:lpstr>Les enseignements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contexte de la rénovation de l’enseignement du DROIT et de l’ÉCONOMIE</vt:lpstr>
      <vt:lpstr>Les objectifs du groupe de travail Droit et économie</vt:lpstr>
      <vt:lpstr>Une évolution significative  droit et économie</vt:lpstr>
      <vt:lpstr>Les transversalités</vt:lpstr>
      <vt:lpstr>Les objectifs de l’enseignement du droit</vt:lpstr>
      <vt:lpstr>Évolution du programme de Droit</vt:lpstr>
      <vt:lpstr>Les objectifs du programme d’économie</vt:lpstr>
      <vt:lpstr>Évolution du programme d’économie</vt:lpstr>
      <vt:lpstr>Présentation PowerPoint</vt:lpstr>
      <vt:lpstr>Management et SGN</vt:lpstr>
      <vt:lpstr>L’ENSEIGNEMENTS DE SPÉCIALITÉ MANAGEMENT</vt:lpstr>
      <vt:lpstr>L’ENSEIGNEMENTS DE SPÉCIALITÉ MANAGEMENT</vt:lpstr>
      <vt:lpstr>Présentation PowerPoint</vt:lpstr>
      <vt:lpstr>L’ENSEIGNEMENTS DE SPÉCIALITÉ SCIENCES DE GESTION ET NUMÉRIQUE</vt:lpstr>
      <vt:lpstr>L’ENSEIGNEMENTS DE SPÉCIALITÉ SCIENCES DE GESTION ET NUMÉRIQUE</vt:lpstr>
      <vt:lpstr>Présentation PowerPoint</vt:lpstr>
      <vt:lpstr>Organisation et volumes horaires </vt:lpstr>
      <vt:lpstr>L’ETLV dans le programme de langue vivante </vt:lpstr>
      <vt:lpstr>Les enseignements de spécialités concernés</vt:lpstr>
      <vt:lpstr>Coordination des enseignements</vt:lpstr>
      <vt:lpstr>L’objet d’étude</vt:lpstr>
      <vt:lpstr>La démarche</vt:lpstr>
      <vt:lpstr>L’évaluation en mode interdisciplinaire</vt:lpstr>
      <vt:lpstr>L’évaluation de l’ETLV dans le contrôle continu (en attente de validation)</vt:lpstr>
      <vt:lpstr>Pistes à envisager</vt:lpstr>
      <vt:lpstr>Présentation PowerPoint</vt:lpstr>
      <vt:lpstr>Management et SGN</vt:lpstr>
      <vt:lpstr>Management et SGN</vt:lpstr>
      <vt:lpstr>Présentation PowerPoint</vt:lpstr>
      <vt:lpstr>Présentation PowerPoint</vt:lpstr>
      <vt:lpstr>Tableau Excel capacité</vt:lpstr>
      <vt:lpstr>Présentation PowerPoint</vt:lpstr>
      <vt:lpstr>Étapes de la Scolarité des futurs bacheliers 2021</vt:lpstr>
      <vt:lpstr>Les épreuves du baccalauréat</vt:lpstr>
      <vt:lpstr>Présentation PowerPoint</vt:lpstr>
      <vt:lpstr>le Baccalauréat 2021</vt:lpstr>
      <vt:lpstr>Le contrôle continu</vt:lpstr>
      <vt:lpstr>Présentation PowerPoint</vt:lpstr>
      <vt:lpstr>Présentation PowerPoint</vt:lpstr>
      <vt:lpstr>Les choix pour les voies générale et technologique</vt:lpstr>
      <vt:lpstr>LES INTENTIONS « Penser l’organisation, penser dans l’organisation »</vt:lpstr>
      <vt:lpstr>STRUCTURATION DU PROGRAMME « Les étapes d’un projet collectif »</vt:lpstr>
      <vt:lpstr>Thème 1 : S’engager et entreprendre, de l’intention à la création</vt:lpstr>
      <vt:lpstr>Thème 2 : organiser et décider, des objectifs à la réalisation</vt:lpstr>
      <vt:lpstr>Thème 3 : évaluer et évoluer, du pilotage aux développements  numériques  (sic)</vt:lpstr>
      <vt:lpstr>Quelques axes pédagogiques </vt:lpstr>
      <vt:lpstr>En conclusion… </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yde-souza</dc:creator>
  <cp:lastModifiedBy>PIERRE TASSION</cp:lastModifiedBy>
  <cp:revision>50</cp:revision>
  <dcterms:created xsi:type="dcterms:W3CDTF">2018-11-06T17:01:10Z</dcterms:created>
  <dcterms:modified xsi:type="dcterms:W3CDTF">2019-03-31T12:21:27Z</dcterms:modified>
</cp:coreProperties>
</file>