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355" r:id="rId2"/>
    <p:sldId id="418" r:id="rId3"/>
    <p:sldId id="359" r:id="rId4"/>
    <p:sldId id="367" r:id="rId5"/>
    <p:sldId id="327" r:id="rId6"/>
    <p:sldId id="368" r:id="rId7"/>
    <p:sldId id="369" r:id="rId8"/>
    <p:sldId id="370" r:id="rId9"/>
    <p:sldId id="419" r:id="rId10"/>
    <p:sldId id="256" r:id="rId11"/>
    <p:sldId id="375" r:id="rId12"/>
    <p:sldId id="422" r:id="rId13"/>
    <p:sldId id="423" r:id="rId14"/>
    <p:sldId id="424" r:id="rId15"/>
    <p:sldId id="425" r:id="rId16"/>
    <p:sldId id="361" r:id="rId17"/>
    <p:sldId id="329" r:id="rId18"/>
    <p:sldId id="362" r:id="rId19"/>
    <p:sldId id="364" r:id="rId20"/>
    <p:sldId id="354" r:id="rId21"/>
    <p:sldId id="331" r:id="rId22"/>
    <p:sldId id="330" r:id="rId23"/>
    <p:sldId id="380" r:id="rId24"/>
    <p:sldId id="334" r:id="rId25"/>
    <p:sldId id="381" r:id="rId26"/>
    <p:sldId id="408" r:id="rId27"/>
    <p:sldId id="427" r:id="rId28"/>
    <p:sldId id="428" r:id="rId29"/>
    <p:sldId id="429" r:id="rId30"/>
    <p:sldId id="430" r:id="rId31"/>
    <p:sldId id="431" r:id="rId32"/>
    <p:sldId id="432" r:id="rId33"/>
    <p:sldId id="433" r:id="rId34"/>
    <p:sldId id="434" r:id="rId35"/>
    <p:sldId id="435" r:id="rId36"/>
    <p:sldId id="436" r:id="rId37"/>
    <p:sldId id="437" r:id="rId38"/>
    <p:sldId id="438" r:id="rId39"/>
    <p:sldId id="439" r:id="rId40"/>
    <p:sldId id="346" r:id="rId41"/>
    <p:sldId id="409" r:id="rId42"/>
    <p:sldId id="348" r:id="rId43"/>
    <p:sldId id="404" r:id="rId44"/>
    <p:sldId id="349" r:id="rId45"/>
    <p:sldId id="420" r:id="rId46"/>
    <p:sldId id="406" r:id="rId47"/>
    <p:sldId id="350" r:id="rId48"/>
    <p:sldId id="410" r:id="rId49"/>
    <p:sldId id="411" r:id="rId50"/>
    <p:sldId id="328" r:id="rId51"/>
    <p:sldId id="351" r:id="rId52"/>
    <p:sldId id="412" r:id="rId53"/>
    <p:sldId id="385" r:id="rId54"/>
    <p:sldId id="413" r:id="rId55"/>
    <p:sldId id="414" r:id="rId56"/>
    <p:sldId id="415" r:id="rId57"/>
    <p:sldId id="416" r:id="rId58"/>
    <p:sldId id="395" r:id="rId59"/>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19" autoAdjust="0"/>
    <p:restoredTop sz="94660"/>
  </p:normalViewPr>
  <p:slideViewPr>
    <p:cSldViewPr>
      <p:cViewPr varScale="1">
        <p:scale>
          <a:sx n="103" d="100"/>
          <a:sy n="103" d="100"/>
        </p:scale>
        <p:origin x="-186" y="-96"/>
      </p:cViewPr>
      <p:guideLst>
        <p:guide orient="horz" pos="2160"/>
        <p:guide pos="2880"/>
      </p:guideLst>
    </p:cSldViewPr>
  </p:slideViewPr>
  <p:notesTextViewPr>
    <p:cViewPr>
      <p:scale>
        <a:sx n="100" d="100"/>
        <a:sy n="100" d="100"/>
      </p:scale>
      <p:origin x="0" y="0"/>
    </p:cViewPr>
  </p:notesTextViewPr>
  <p:notesViewPr>
    <p:cSldViewPr>
      <p:cViewPr varScale="1">
        <p:scale>
          <a:sx n="39" d="100"/>
          <a:sy n="39" d="100"/>
        </p:scale>
        <p:origin x="-1536"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7E8C2D-A561-4399-8EF5-3046DF504965}" type="doc">
      <dgm:prSet loTypeId="urn:microsoft.com/office/officeart/2005/8/layout/hierarchy5" loCatId="hierarchy" qsTypeId="urn:microsoft.com/office/officeart/2005/8/quickstyle/simple3" qsCatId="simple" csTypeId="urn:microsoft.com/office/officeart/2005/8/colors/accent1_2#1" csCatId="accent1" phldr="1"/>
      <dgm:spPr/>
    </dgm:pt>
    <dgm:pt modelId="{A2DE3D45-8C17-43B1-BECB-4732FDF13ADC}">
      <dgm:prSet/>
      <dgm:spPr/>
      <dgm:t>
        <a:bodyPr/>
        <a:lstStyle/>
        <a:p>
          <a:pPr marR="0" algn="ctr" rtl="0"/>
          <a:r>
            <a:rPr lang="fr-FR" baseline="0" smtClean="0">
              <a:latin typeface="Calibri"/>
            </a:rPr>
            <a:t>Mme COULMY</a:t>
          </a:r>
        </a:p>
        <a:p>
          <a:pPr marR="0" algn="ctr" rtl="0"/>
          <a:r>
            <a:rPr lang="fr-FR" baseline="0" smtClean="0">
              <a:latin typeface="Calibri"/>
            </a:rPr>
            <a:t>Assistante</a:t>
          </a:r>
          <a:endParaRPr lang="fr-FR" smtClean="0"/>
        </a:p>
      </dgm:t>
    </dgm:pt>
    <dgm:pt modelId="{C65E39F3-221B-4032-8AEE-E5EE90816E3E}" type="parTrans" cxnId="{98926FD1-8C49-4EF1-8571-72CE1DE5AAC3}">
      <dgm:prSet/>
      <dgm:spPr/>
      <dgm:t>
        <a:bodyPr/>
        <a:lstStyle/>
        <a:p>
          <a:endParaRPr lang="fr-FR"/>
        </a:p>
      </dgm:t>
    </dgm:pt>
    <dgm:pt modelId="{BB3AA2FC-5E08-405D-BEBB-6622C27C8A51}" type="sibTrans" cxnId="{98926FD1-8C49-4EF1-8571-72CE1DE5AAC3}">
      <dgm:prSet/>
      <dgm:spPr/>
      <dgm:t>
        <a:bodyPr/>
        <a:lstStyle/>
        <a:p>
          <a:endParaRPr lang="fr-FR"/>
        </a:p>
      </dgm:t>
    </dgm:pt>
    <dgm:pt modelId="{149D8CA3-6E42-4B00-9DD7-69D33981E4EF}">
      <dgm:prSet/>
      <dgm:spPr/>
      <dgm:t>
        <a:bodyPr/>
        <a:lstStyle/>
        <a:p>
          <a:pPr marR="0" algn="ctr" rtl="0"/>
          <a:r>
            <a:rPr lang="fr-FR" baseline="0" smtClean="0">
              <a:latin typeface="Calibri"/>
            </a:rPr>
            <a:t>M. SCHINDLER</a:t>
          </a:r>
          <a:endParaRPr lang="fr-FR" baseline="0" smtClean="0">
            <a:latin typeface="Times New Roman"/>
          </a:endParaRPr>
        </a:p>
        <a:p>
          <a:pPr marR="0" algn="ctr" rtl="0"/>
          <a:r>
            <a:rPr lang="fr-FR" baseline="0" smtClean="0">
              <a:latin typeface="Calibri"/>
            </a:rPr>
            <a:t>Responsable des équipes techniques</a:t>
          </a:r>
          <a:endParaRPr lang="fr-FR" smtClean="0"/>
        </a:p>
      </dgm:t>
    </dgm:pt>
    <dgm:pt modelId="{3177CB23-3E98-451E-B972-4F09377F342F}" type="parTrans" cxnId="{A5E70877-EE9B-457D-8A41-04FE78A8F9AE}">
      <dgm:prSet/>
      <dgm:spPr/>
      <dgm:t>
        <a:bodyPr/>
        <a:lstStyle/>
        <a:p>
          <a:endParaRPr lang="fr-FR"/>
        </a:p>
      </dgm:t>
    </dgm:pt>
    <dgm:pt modelId="{454A29D2-E723-46A0-B9D0-76C226687AD2}" type="sibTrans" cxnId="{A5E70877-EE9B-457D-8A41-04FE78A8F9AE}">
      <dgm:prSet/>
      <dgm:spPr/>
      <dgm:t>
        <a:bodyPr/>
        <a:lstStyle/>
        <a:p>
          <a:endParaRPr lang="fr-FR"/>
        </a:p>
      </dgm:t>
    </dgm:pt>
    <dgm:pt modelId="{AE623DE0-3C5E-423D-B152-E7FF40A86A51}">
      <dgm:prSet/>
      <dgm:spPr/>
      <dgm:t>
        <a:bodyPr/>
        <a:lstStyle/>
        <a:p>
          <a:pPr marR="0" algn="ctr" rtl="0"/>
          <a:r>
            <a:rPr lang="fr-FR" baseline="0" smtClean="0">
              <a:latin typeface="Calibri"/>
            </a:rPr>
            <a:t>Mme BILLON</a:t>
          </a:r>
          <a:endParaRPr lang="fr-FR" baseline="0" smtClean="0">
            <a:latin typeface="Times New Roman"/>
          </a:endParaRPr>
        </a:p>
        <a:p>
          <a:pPr marR="0" algn="ctr" rtl="0"/>
          <a:r>
            <a:rPr lang="fr-FR" baseline="0" smtClean="0">
              <a:latin typeface="Calibri"/>
            </a:rPr>
            <a:t>Responsable des équipes de vente</a:t>
          </a:r>
          <a:endParaRPr lang="fr-FR" smtClean="0"/>
        </a:p>
      </dgm:t>
    </dgm:pt>
    <dgm:pt modelId="{DEF52E48-B2EC-4580-A182-C4A37087A0C1}" type="parTrans" cxnId="{D4E98573-2263-485D-9B52-44619A39B407}">
      <dgm:prSet/>
      <dgm:spPr/>
      <dgm:t>
        <a:bodyPr/>
        <a:lstStyle/>
        <a:p>
          <a:endParaRPr lang="fr-FR"/>
        </a:p>
      </dgm:t>
    </dgm:pt>
    <dgm:pt modelId="{132C453D-5A52-4A54-98B6-22FFF65C32F3}" type="sibTrans" cxnId="{D4E98573-2263-485D-9B52-44619A39B407}">
      <dgm:prSet/>
      <dgm:spPr/>
      <dgm:t>
        <a:bodyPr/>
        <a:lstStyle/>
        <a:p>
          <a:endParaRPr lang="fr-FR"/>
        </a:p>
      </dgm:t>
    </dgm:pt>
    <dgm:pt modelId="{CD65740C-EBEC-4471-A7E6-58B9F5EE8CC1}">
      <dgm:prSet/>
      <dgm:spPr/>
      <dgm:t>
        <a:bodyPr/>
        <a:lstStyle/>
        <a:p>
          <a:pPr marR="0" algn="ctr" rtl="0"/>
          <a:r>
            <a:rPr lang="fr-FR" baseline="0" smtClean="0">
              <a:latin typeface="Calibri"/>
            </a:rPr>
            <a:t>Mme FULTON</a:t>
          </a:r>
        </a:p>
        <a:p>
          <a:pPr marR="0" algn="ctr" rtl="0"/>
          <a:r>
            <a:rPr lang="fr-FR" baseline="0" smtClean="0">
              <a:latin typeface="Calibri"/>
            </a:rPr>
            <a:t>Préparatrice de commande e-commerce</a:t>
          </a:r>
          <a:endParaRPr lang="fr-FR" smtClean="0"/>
        </a:p>
      </dgm:t>
    </dgm:pt>
    <dgm:pt modelId="{BEC22A4F-E5C1-4124-82C6-172E87EAF814}" type="parTrans" cxnId="{C4E5F499-9F5D-434D-821E-6B2BD5B87F22}">
      <dgm:prSet/>
      <dgm:spPr/>
      <dgm:t>
        <a:bodyPr/>
        <a:lstStyle/>
        <a:p>
          <a:endParaRPr lang="fr-FR"/>
        </a:p>
      </dgm:t>
    </dgm:pt>
    <dgm:pt modelId="{2AAE7267-2D4F-488C-81BB-E394A9602B39}" type="sibTrans" cxnId="{C4E5F499-9F5D-434D-821E-6B2BD5B87F22}">
      <dgm:prSet/>
      <dgm:spPr/>
      <dgm:t>
        <a:bodyPr/>
        <a:lstStyle/>
        <a:p>
          <a:endParaRPr lang="fr-FR"/>
        </a:p>
      </dgm:t>
    </dgm:pt>
    <dgm:pt modelId="{4BF6C01D-E812-417C-9D1C-2164CD744603}">
      <dgm:prSet/>
      <dgm:spPr/>
      <dgm:t>
        <a:bodyPr/>
        <a:lstStyle/>
        <a:p>
          <a:pPr marR="0" algn="ctr" rtl="0"/>
          <a:r>
            <a:rPr lang="fr-FR" baseline="0" smtClean="0">
              <a:latin typeface="Calibri"/>
            </a:rPr>
            <a:t>M. ALBRECHT</a:t>
          </a:r>
          <a:endParaRPr lang="fr-FR" baseline="0" smtClean="0">
            <a:latin typeface="Times New Roman"/>
          </a:endParaRPr>
        </a:p>
        <a:p>
          <a:pPr marR="0" algn="ctr" rtl="0"/>
          <a:r>
            <a:rPr lang="fr-FR" baseline="0" smtClean="0">
              <a:latin typeface="Calibri"/>
            </a:rPr>
            <a:t>Responsable des approvisionnements</a:t>
          </a:r>
          <a:endParaRPr lang="fr-FR" smtClean="0"/>
        </a:p>
      </dgm:t>
    </dgm:pt>
    <dgm:pt modelId="{9FA92568-2995-4135-AD9D-DD7DFFDD7F21}" type="parTrans" cxnId="{ED0DBB67-4810-43A6-A869-1C0CFDD330DA}">
      <dgm:prSet/>
      <dgm:spPr/>
      <dgm:t>
        <a:bodyPr/>
        <a:lstStyle/>
        <a:p>
          <a:endParaRPr lang="fr-FR"/>
        </a:p>
      </dgm:t>
    </dgm:pt>
    <dgm:pt modelId="{E710720E-478D-490A-870B-A9EB7B6C84EC}" type="sibTrans" cxnId="{ED0DBB67-4810-43A6-A869-1C0CFDD330DA}">
      <dgm:prSet/>
      <dgm:spPr/>
      <dgm:t>
        <a:bodyPr/>
        <a:lstStyle/>
        <a:p>
          <a:endParaRPr lang="fr-FR"/>
        </a:p>
      </dgm:t>
    </dgm:pt>
    <dgm:pt modelId="{916E8BB7-9FD7-42D4-8033-AF252FCC725A}">
      <dgm:prSet/>
      <dgm:spPr/>
      <dgm:t>
        <a:bodyPr/>
        <a:lstStyle/>
        <a:p>
          <a:pPr marR="0" algn="ctr" rtl="0"/>
          <a:r>
            <a:rPr lang="fr-FR" baseline="0" smtClean="0">
              <a:latin typeface="Calibri"/>
            </a:rPr>
            <a:t>Mme RIVAUX</a:t>
          </a:r>
        </a:p>
        <a:p>
          <a:pPr marR="0" algn="ctr" rtl="0"/>
          <a:r>
            <a:rPr lang="fr-FR" baseline="0" smtClean="0">
              <a:latin typeface="Calibri"/>
            </a:rPr>
            <a:t>Responsable du Système d'Information</a:t>
          </a:r>
          <a:endParaRPr lang="fr-FR" smtClean="0"/>
        </a:p>
      </dgm:t>
    </dgm:pt>
    <dgm:pt modelId="{0D194991-AD8C-421E-BEB9-EB10D9657A42}" type="parTrans" cxnId="{B38C73B6-E4C7-4443-9EDC-3677FA2EE41A}">
      <dgm:prSet/>
      <dgm:spPr/>
      <dgm:t>
        <a:bodyPr/>
        <a:lstStyle/>
        <a:p>
          <a:endParaRPr lang="fr-FR"/>
        </a:p>
      </dgm:t>
    </dgm:pt>
    <dgm:pt modelId="{84616857-061A-4AF8-84A8-284BD6F42C03}" type="sibTrans" cxnId="{B38C73B6-E4C7-4443-9EDC-3677FA2EE41A}">
      <dgm:prSet/>
      <dgm:spPr/>
      <dgm:t>
        <a:bodyPr/>
        <a:lstStyle/>
        <a:p>
          <a:endParaRPr lang="fr-FR"/>
        </a:p>
      </dgm:t>
    </dgm:pt>
    <dgm:pt modelId="{99AB9B25-76E9-4FE5-A31A-A301210FC742}">
      <dgm:prSet/>
      <dgm:spPr/>
      <dgm:t>
        <a:bodyPr/>
        <a:lstStyle/>
        <a:p>
          <a:pPr marR="0" algn="ctr" rtl="0"/>
          <a:r>
            <a:rPr lang="fr-FR" baseline="0" smtClean="0">
              <a:latin typeface="Calibri"/>
            </a:rPr>
            <a:t>M. GROSS</a:t>
          </a:r>
        </a:p>
        <a:p>
          <a:pPr marR="0" algn="ctr" rtl="0"/>
          <a:r>
            <a:rPr lang="fr-FR" baseline="0" smtClean="0">
              <a:latin typeface="Calibri"/>
            </a:rPr>
            <a:t>Technicien Services Informatiques</a:t>
          </a:r>
          <a:endParaRPr lang="fr-FR" smtClean="0"/>
        </a:p>
      </dgm:t>
    </dgm:pt>
    <dgm:pt modelId="{D133B979-8670-41B6-A303-A7BE18CE7AA5}" type="parTrans" cxnId="{30EF0D60-C724-4537-AE50-EF50B66D22E7}">
      <dgm:prSet/>
      <dgm:spPr/>
      <dgm:t>
        <a:bodyPr/>
        <a:lstStyle/>
        <a:p>
          <a:endParaRPr lang="fr-FR"/>
        </a:p>
      </dgm:t>
    </dgm:pt>
    <dgm:pt modelId="{6F13221A-FC2D-4F86-96A6-BD0A1090A55F}" type="sibTrans" cxnId="{30EF0D60-C724-4537-AE50-EF50B66D22E7}">
      <dgm:prSet/>
      <dgm:spPr/>
      <dgm:t>
        <a:bodyPr/>
        <a:lstStyle/>
        <a:p>
          <a:endParaRPr lang="fr-FR"/>
        </a:p>
      </dgm:t>
    </dgm:pt>
    <dgm:pt modelId="{7490C40B-57FC-472C-8979-A912D96F4852}">
      <dgm:prSet/>
      <dgm:spPr/>
      <dgm:t>
        <a:bodyPr/>
        <a:lstStyle/>
        <a:p>
          <a:pPr marR="0" algn="ctr" rtl="0"/>
          <a:r>
            <a:rPr lang="fr-FR" baseline="0" smtClean="0">
              <a:latin typeface="Calibri"/>
            </a:rPr>
            <a:t>M. BURGOND</a:t>
          </a:r>
        </a:p>
        <a:p>
          <a:pPr algn="ctr" rtl="0"/>
          <a:r>
            <a:rPr lang="fr-FR" baseline="0" smtClean="0">
              <a:latin typeface="Calibri"/>
            </a:rPr>
            <a:t>Gérant propriétaire</a:t>
          </a:r>
          <a:endParaRPr lang="fr-FR" baseline="0" smtClean="0">
            <a:latin typeface="Times New Roman"/>
          </a:endParaRPr>
        </a:p>
      </dgm:t>
    </dgm:pt>
    <dgm:pt modelId="{61F89B60-D09D-4393-A219-31C64DE8C42E}" type="sibTrans" cxnId="{98DDBF43-D2AF-49B8-888C-42AEE07B524D}">
      <dgm:prSet/>
      <dgm:spPr/>
      <dgm:t>
        <a:bodyPr/>
        <a:lstStyle/>
        <a:p>
          <a:endParaRPr lang="fr-FR"/>
        </a:p>
      </dgm:t>
    </dgm:pt>
    <dgm:pt modelId="{530285CC-4A21-405D-A4C9-EC4A767525EA}" type="parTrans" cxnId="{98DDBF43-D2AF-49B8-888C-42AEE07B524D}">
      <dgm:prSet/>
      <dgm:spPr/>
      <dgm:t>
        <a:bodyPr/>
        <a:lstStyle/>
        <a:p>
          <a:endParaRPr lang="fr-FR"/>
        </a:p>
      </dgm:t>
    </dgm:pt>
    <dgm:pt modelId="{CBFA6DAD-4CE4-4904-BC8E-58AB22AC59C3}">
      <dgm:prSet/>
      <dgm:spPr/>
      <dgm:t>
        <a:bodyPr/>
        <a:lstStyle/>
        <a:p>
          <a:pPr marR="0" algn="ctr" rtl="0"/>
          <a:r>
            <a:rPr lang="fr-FR" smtClean="0"/>
            <a:t>Mme METZ</a:t>
          </a:r>
          <a:br>
            <a:rPr lang="fr-FR" smtClean="0"/>
          </a:br>
          <a:r>
            <a:rPr lang="fr-FR" smtClean="0"/>
            <a:t>Ressources humaines</a:t>
          </a:r>
          <a:endParaRPr lang="fr-FR" baseline="0" smtClean="0">
            <a:latin typeface="Times New Roman"/>
          </a:endParaRPr>
        </a:p>
      </dgm:t>
    </dgm:pt>
    <dgm:pt modelId="{C77ACA68-2701-4A64-9D7C-B085B729FBFA}" type="parTrans" cxnId="{695D9B03-0EE8-49E4-9226-52A564DBA0B3}">
      <dgm:prSet/>
      <dgm:spPr/>
      <dgm:t>
        <a:bodyPr/>
        <a:lstStyle/>
        <a:p>
          <a:endParaRPr lang="fr-FR"/>
        </a:p>
      </dgm:t>
    </dgm:pt>
    <dgm:pt modelId="{4AB178E1-DF75-4581-BB84-91859BAF59D2}" type="sibTrans" cxnId="{695D9B03-0EE8-49E4-9226-52A564DBA0B3}">
      <dgm:prSet/>
      <dgm:spPr/>
      <dgm:t>
        <a:bodyPr/>
        <a:lstStyle/>
        <a:p>
          <a:endParaRPr lang="fr-FR"/>
        </a:p>
      </dgm:t>
    </dgm:pt>
    <dgm:pt modelId="{E72AA369-A01A-4C93-8C83-FFF80A12F4A7}">
      <dgm:prSet/>
      <dgm:spPr/>
      <dgm:t>
        <a:bodyPr/>
        <a:lstStyle/>
        <a:p>
          <a:pPr marR="0" algn="ctr" rtl="0"/>
          <a:r>
            <a:rPr lang="fr-FR" baseline="0" smtClean="0">
              <a:latin typeface="Calibri"/>
            </a:rPr>
            <a:t>Mme KHATIB</a:t>
          </a:r>
        </a:p>
        <a:p>
          <a:pPr marR="0" algn="ctr" rtl="0"/>
          <a:r>
            <a:rPr lang="fr-FR" baseline="0" smtClean="0">
              <a:latin typeface="Calibri"/>
            </a:rPr>
            <a:t>Responsable Finance Comptabilité Contrôle</a:t>
          </a:r>
          <a:endParaRPr lang="fr-FR" baseline="0" smtClean="0">
            <a:latin typeface="Times New Roman"/>
          </a:endParaRPr>
        </a:p>
      </dgm:t>
    </dgm:pt>
    <dgm:pt modelId="{226F7214-8CBE-4784-877C-51D407A98A50}" type="parTrans" cxnId="{E08629B2-1C72-4BB7-B9A8-94A431A0B8EF}">
      <dgm:prSet/>
      <dgm:spPr/>
      <dgm:t>
        <a:bodyPr/>
        <a:lstStyle/>
        <a:p>
          <a:endParaRPr lang="fr-FR"/>
        </a:p>
      </dgm:t>
    </dgm:pt>
    <dgm:pt modelId="{0680DCBD-027B-4A7D-912C-1183F0D704ED}" type="sibTrans" cxnId="{E08629B2-1C72-4BB7-B9A8-94A431A0B8EF}">
      <dgm:prSet/>
      <dgm:spPr/>
      <dgm:t>
        <a:bodyPr/>
        <a:lstStyle/>
        <a:p>
          <a:endParaRPr lang="fr-FR"/>
        </a:p>
      </dgm:t>
    </dgm:pt>
    <dgm:pt modelId="{A7C9F5A9-A375-44FD-A84E-2596DEDCA8DB}" type="pres">
      <dgm:prSet presAssocID="{C57E8C2D-A561-4399-8EF5-3046DF504965}" presName="mainComposite" presStyleCnt="0">
        <dgm:presLayoutVars>
          <dgm:chPref val="1"/>
          <dgm:dir/>
          <dgm:animOne val="branch"/>
          <dgm:animLvl val="lvl"/>
          <dgm:resizeHandles val="exact"/>
        </dgm:presLayoutVars>
      </dgm:prSet>
      <dgm:spPr/>
    </dgm:pt>
    <dgm:pt modelId="{07CA73A5-696D-4FF0-92F2-44A4E08605CB}" type="pres">
      <dgm:prSet presAssocID="{C57E8C2D-A561-4399-8EF5-3046DF504965}" presName="hierFlow" presStyleCnt="0"/>
      <dgm:spPr/>
    </dgm:pt>
    <dgm:pt modelId="{282DA4D5-1FDE-4D52-B94D-07C4EC19B6C9}" type="pres">
      <dgm:prSet presAssocID="{C57E8C2D-A561-4399-8EF5-3046DF504965}" presName="hierChild1" presStyleCnt="0">
        <dgm:presLayoutVars>
          <dgm:chPref val="1"/>
          <dgm:animOne val="branch"/>
          <dgm:animLvl val="lvl"/>
        </dgm:presLayoutVars>
      </dgm:prSet>
      <dgm:spPr/>
    </dgm:pt>
    <dgm:pt modelId="{41933D1A-975E-47D0-B882-57CD70FD0B40}" type="pres">
      <dgm:prSet presAssocID="{7490C40B-57FC-472C-8979-A912D96F4852}" presName="Name17" presStyleCnt="0"/>
      <dgm:spPr/>
    </dgm:pt>
    <dgm:pt modelId="{EA329DED-ABD8-4E2F-BBEE-04B6186081C3}" type="pres">
      <dgm:prSet presAssocID="{7490C40B-57FC-472C-8979-A912D96F4852}" presName="level1Shape" presStyleLbl="node0" presStyleIdx="0" presStyleCnt="1">
        <dgm:presLayoutVars>
          <dgm:chPref val="3"/>
        </dgm:presLayoutVars>
      </dgm:prSet>
      <dgm:spPr/>
      <dgm:t>
        <a:bodyPr/>
        <a:lstStyle/>
        <a:p>
          <a:endParaRPr lang="fr-FR"/>
        </a:p>
      </dgm:t>
    </dgm:pt>
    <dgm:pt modelId="{5C578D18-FD39-4101-B8BE-A5B4C5BDACF0}" type="pres">
      <dgm:prSet presAssocID="{7490C40B-57FC-472C-8979-A912D96F4852}" presName="hierChild2" presStyleCnt="0"/>
      <dgm:spPr/>
    </dgm:pt>
    <dgm:pt modelId="{86EA7559-952D-48AE-8D29-5994DDFCB673}" type="pres">
      <dgm:prSet presAssocID="{C77ACA68-2701-4A64-9D7C-B085B729FBFA}" presName="Name25" presStyleLbl="parChTrans1D2" presStyleIdx="0" presStyleCnt="6"/>
      <dgm:spPr/>
      <dgm:t>
        <a:bodyPr/>
        <a:lstStyle/>
        <a:p>
          <a:endParaRPr lang="fr-FR"/>
        </a:p>
      </dgm:t>
    </dgm:pt>
    <dgm:pt modelId="{6CEB3764-E736-48FF-9062-FCFB04CD9FD8}" type="pres">
      <dgm:prSet presAssocID="{C77ACA68-2701-4A64-9D7C-B085B729FBFA}" presName="connTx" presStyleLbl="parChTrans1D2" presStyleIdx="0" presStyleCnt="6"/>
      <dgm:spPr/>
      <dgm:t>
        <a:bodyPr/>
        <a:lstStyle/>
        <a:p>
          <a:endParaRPr lang="fr-FR"/>
        </a:p>
      </dgm:t>
    </dgm:pt>
    <dgm:pt modelId="{4D7692B0-D7E8-442A-B694-061B4B7860C2}" type="pres">
      <dgm:prSet presAssocID="{CBFA6DAD-4CE4-4904-BC8E-58AB22AC59C3}" presName="Name30" presStyleCnt="0"/>
      <dgm:spPr/>
    </dgm:pt>
    <dgm:pt modelId="{B1EBE92B-9297-429A-B9EA-2E80EE8F0700}" type="pres">
      <dgm:prSet presAssocID="{CBFA6DAD-4CE4-4904-BC8E-58AB22AC59C3}" presName="level2Shape" presStyleLbl="node2" presStyleIdx="0" presStyleCnt="6"/>
      <dgm:spPr/>
      <dgm:t>
        <a:bodyPr/>
        <a:lstStyle/>
        <a:p>
          <a:endParaRPr lang="fr-FR"/>
        </a:p>
      </dgm:t>
    </dgm:pt>
    <dgm:pt modelId="{452D54EE-CED3-4D51-A093-1F9379D10669}" type="pres">
      <dgm:prSet presAssocID="{CBFA6DAD-4CE4-4904-BC8E-58AB22AC59C3}" presName="hierChild3" presStyleCnt="0"/>
      <dgm:spPr/>
    </dgm:pt>
    <dgm:pt modelId="{97337ECF-460E-4524-B7EF-7B3450024400}" type="pres">
      <dgm:prSet presAssocID="{226F7214-8CBE-4784-877C-51D407A98A50}" presName="Name25" presStyleLbl="parChTrans1D2" presStyleIdx="1" presStyleCnt="6"/>
      <dgm:spPr/>
      <dgm:t>
        <a:bodyPr/>
        <a:lstStyle/>
        <a:p>
          <a:endParaRPr lang="fr-FR"/>
        </a:p>
      </dgm:t>
    </dgm:pt>
    <dgm:pt modelId="{DF44CB65-2ABC-46D6-ABBD-D533CB5DE3EC}" type="pres">
      <dgm:prSet presAssocID="{226F7214-8CBE-4784-877C-51D407A98A50}" presName="connTx" presStyleLbl="parChTrans1D2" presStyleIdx="1" presStyleCnt="6"/>
      <dgm:spPr/>
      <dgm:t>
        <a:bodyPr/>
        <a:lstStyle/>
        <a:p>
          <a:endParaRPr lang="fr-FR"/>
        </a:p>
      </dgm:t>
    </dgm:pt>
    <dgm:pt modelId="{FC7B5D2A-F7B8-4E0B-A307-5E652A51F8AC}" type="pres">
      <dgm:prSet presAssocID="{E72AA369-A01A-4C93-8C83-FFF80A12F4A7}" presName="Name30" presStyleCnt="0"/>
      <dgm:spPr/>
    </dgm:pt>
    <dgm:pt modelId="{6712F076-0624-49A6-84C5-1014EA75897D}" type="pres">
      <dgm:prSet presAssocID="{E72AA369-A01A-4C93-8C83-FFF80A12F4A7}" presName="level2Shape" presStyleLbl="node2" presStyleIdx="1" presStyleCnt="6"/>
      <dgm:spPr/>
      <dgm:t>
        <a:bodyPr/>
        <a:lstStyle/>
        <a:p>
          <a:endParaRPr lang="fr-FR"/>
        </a:p>
      </dgm:t>
    </dgm:pt>
    <dgm:pt modelId="{7E10ABD7-443F-4981-A92D-12D46F893A0C}" type="pres">
      <dgm:prSet presAssocID="{E72AA369-A01A-4C93-8C83-FFF80A12F4A7}" presName="hierChild3" presStyleCnt="0"/>
      <dgm:spPr/>
    </dgm:pt>
    <dgm:pt modelId="{DA75CF68-410F-480C-9225-1E15A0AC7BBB}" type="pres">
      <dgm:prSet presAssocID="{C65E39F3-221B-4032-8AEE-E5EE90816E3E}" presName="Name25" presStyleLbl="parChTrans1D3" presStyleIdx="0" presStyleCnt="3"/>
      <dgm:spPr/>
      <dgm:t>
        <a:bodyPr/>
        <a:lstStyle/>
        <a:p>
          <a:endParaRPr lang="fr-FR"/>
        </a:p>
      </dgm:t>
    </dgm:pt>
    <dgm:pt modelId="{C48CB2BD-5F98-4AC6-B3B8-C00930B228B6}" type="pres">
      <dgm:prSet presAssocID="{C65E39F3-221B-4032-8AEE-E5EE90816E3E}" presName="connTx" presStyleLbl="parChTrans1D3" presStyleIdx="0" presStyleCnt="3"/>
      <dgm:spPr/>
      <dgm:t>
        <a:bodyPr/>
        <a:lstStyle/>
        <a:p>
          <a:endParaRPr lang="fr-FR"/>
        </a:p>
      </dgm:t>
    </dgm:pt>
    <dgm:pt modelId="{70BA82B1-3B32-4E99-AF07-2B3871651FDF}" type="pres">
      <dgm:prSet presAssocID="{A2DE3D45-8C17-43B1-BECB-4732FDF13ADC}" presName="Name30" presStyleCnt="0"/>
      <dgm:spPr/>
    </dgm:pt>
    <dgm:pt modelId="{2817C819-B134-490D-BDB7-1A2F661AE587}" type="pres">
      <dgm:prSet presAssocID="{A2DE3D45-8C17-43B1-BECB-4732FDF13ADC}" presName="level2Shape" presStyleLbl="node3" presStyleIdx="0" presStyleCnt="3"/>
      <dgm:spPr/>
      <dgm:t>
        <a:bodyPr/>
        <a:lstStyle/>
        <a:p>
          <a:endParaRPr lang="fr-FR"/>
        </a:p>
      </dgm:t>
    </dgm:pt>
    <dgm:pt modelId="{2D22FF4C-D9F4-4594-BB2D-B5CB234FB580}" type="pres">
      <dgm:prSet presAssocID="{A2DE3D45-8C17-43B1-BECB-4732FDF13ADC}" presName="hierChild3" presStyleCnt="0"/>
      <dgm:spPr/>
    </dgm:pt>
    <dgm:pt modelId="{04B20B2A-74D0-47F3-83AA-4827A5FAD39B}" type="pres">
      <dgm:prSet presAssocID="{3177CB23-3E98-451E-B972-4F09377F342F}" presName="Name25" presStyleLbl="parChTrans1D2" presStyleIdx="2" presStyleCnt="6"/>
      <dgm:spPr/>
      <dgm:t>
        <a:bodyPr/>
        <a:lstStyle/>
        <a:p>
          <a:endParaRPr lang="fr-FR"/>
        </a:p>
      </dgm:t>
    </dgm:pt>
    <dgm:pt modelId="{DC09D7B5-6A35-4D53-A66E-8A6CC13EB085}" type="pres">
      <dgm:prSet presAssocID="{3177CB23-3E98-451E-B972-4F09377F342F}" presName="connTx" presStyleLbl="parChTrans1D2" presStyleIdx="2" presStyleCnt="6"/>
      <dgm:spPr/>
      <dgm:t>
        <a:bodyPr/>
        <a:lstStyle/>
        <a:p>
          <a:endParaRPr lang="fr-FR"/>
        </a:p>
      </dgm:t>
    </dgm:pt>
    <dgm:pt modelId="{41190F8D-9554-4AD6-9A81-5FCBC2DF5E34}" type="pres">
      <dgm:prSet presAssocID="{149D8CA3-6E42-4B00-9DD7-69D33981E4EF}" presName="Name30" presStyleCnt="0"/>
      <dgm:spPr/>
    </dgm:pt>
    <dgm:pt modelId="{C476141F-0D53-4169-9DF6-806112497B7F}" type="pres">
      <dgm:prSet presAssocID="{149D8CA3-6E42-4B00-9DD7-69D33981E4EF}" presName="level2Shape" presStyleLbl="node2" presStyleIdx="2" presStyleCnt="6"/>
      <dgm:spPr/>
      <dgm:t>
        <a:bodyPr/>
        <a:lstStyle/>
        <a:p>
          <a:endParaRPr lang="fr-FR"/>
        </a:p>
      </dgm:t>
    </dgm:pt>
    <dgm:pt modelId="{5C976E55-75B8-486E-B92E-32B3B387FE4A}" type="pres">
      <dgm:prSet presAssocID="{149D8CA3-6E42-4B00-9DD7-69D33981E4EF}" presName="hierChild3" presStyleCnt="0"/>
      <dgm:spPr/>
    </dgm:pt>
    <dgm:pt modelId="{FA11E13F-369D-46AC-ABBE-1E94E764A8EC}" type="pres">
      <dgm:prSet presAssocID="{DEF52E48-B2EC-4580-A182-C4A37087A0C1}" presName="Name25" presStyleLbl="parChTrans1D2" presStyleIdx="3" presStyleCnt="6"/>
      <dgm:spPr/>
      <dgm:t>
        <a:bodyPr/>
        <a:lstStyle/>
        <a:p>
          <a:endParaRPr lang="fr-FR"/>
        </a:p>
      </dgm:t>
    </dgm:pt>
    <dgm:pt modelId="{AFEB358B-B562-4696-813B-10BA321AE313}" type="pres">
      <dgm:prSet presAssocID="{DEF52E48-B2EC-4580-A182-C4A37087A0C1}" presName="connTx" presStyleLbl="parChTrans1D2" presStyleIdx="3" presStyleCnt="6"/>
      <dgm:spPr/>
      <dgm:t>
        <a:bodyPr/>
        <a:lstStyle/>
        <a:p>
          <a:endParaRPr lang="fr-FR"/>
        </a:p>
      </dgm:t>
    </dgm:pt>
    <dgm:pt modelId="{0B8EF5C9-7D0D-41BC-899C-15A1B12C11B8}" type="pres">
      <dgm:prSet presAssocID="{AE623DE0-3C5E-423D-B152-E7FF40A86A51}" presName="Name30" presStyleCnt="0"/>
      <dgm:spPr/>
    </dgm:pt>
    <dgm:pt modelId="{17936D59-AD2E-45DB-B29F-CF1B441FFFD1}" type="pres">
      <dgm:prSet presAssocID="{AE623DE0-3C5E-423D-B152-E7FF40A86A51}" presName="level2Shape" presStyleLbl="node2" presStyleIdx="3" presStyleCnt="6"/>
      <dgm:spPr/>
      <dgm:t>
        <a:bodyPr/>
        <a:lstStyle/>
        <a:p>
          <a:endParaRPr lang="fr-FR"/>
        </a:p>
      </dgm:t>
    </dgm:pt>
    <dgm:pt modelId="{FC51C7E6-9916-4F4F-88AD-632DDA30E453}" type="pres">
      <dgm:prSet presAssocID="{AE623DE0-3C5E-423D-B152-E7FF40A86A51}" presName="hierChild3" presStyleCnt="0"/>
      <dgm:spPr/>
    </dgm:pt>
    <dgm:pt modelId="{71486E25-5498-433D-916C-3BDB2D4A70A6}" type="pres">
      <dgm:prSet presAssocID="{BEC22A4F-E5C1-4124-82C6-172E87EAF814}" presName="Name25" presStyleLbl="parChTrans1D3" presStyleIdx="1" presStyleCnt="3"/>
      <dgm:spPr/>
      <dgm:t>
        <a:bodyPr/>
        <a:lstStyle/>
        <a:p>
          <a:endParaRPr lang="fr-FR"/>
        </a:p>
      </dgm:t>
    </dgm:pt>
    <dgm:pt modelId="{0F3855B0-41FB-431D-A996-BD0A1622AFB0}" type="pres">
      <dgm:prSet presAssocID="{BEC22A4F-E5C1-4124-82C6-172E87EAF814}" presName="connTx" presStyleLbl="parChTrans1D3" presStyleIdx="1" presStyleCnt="3"/>
      <dgm:spPr/>
      <dgm:t>
        <a:bodyPr/>
        <a:lstStyle/>
        <a:p>
          <a:endParaRPr lang="fr-FR"/>
        </a:p>
      </dgm:t>
    </dgm:pt>
    <dgm:pt modelId="{6A0816F3-7704-42E1-80CE-5B87ACED565D}" type="pres">
      <dgm:prSet presAssocID="{CD65740C-EBEC-4471-A7E6-58B9F5EE8CC1}" presName="Name30" presStyleCnt="0"/>
      <dgm:spPr/>
    </dgm:pt>
    <dgm:pt modelId="{5C659CB1-6082-4A6E-8800-70B1B4173CB3}" type="pres">
      <dgm:prSet presAssocID="{CD65740C-EBEC-4471-A7E6-58B9F5EE8CC1}" presName="level2Shape" presStyleLbl="node3" presStyleIdx="1" presStyleCnt="3"/>
      <dgm:spPr/>
      <dgm:t>
        <a:bodyPr/>
        <a:lstStyle/>
        <a:p>
          <a:endParaRPr lang="fr-FR"/>
        </a:p>
      </dgm:t>
    </dgm:pt>
    <dgm:pt modelId="{B79E1BC9-403F-4963-8049-C1C05E6708FC}" type="pres">
      <dgm:prSet presAssocID="{CD65740C-EBEC-4471-A7E6-58B9F5EE8CC1}" presName="hierChild3" presStyleCnt="0"/>
      <dgm:spPr/>
    </dgm:pt>
    <dgm:pt modelId="{F1613CB4-4B84-476F-B30F-59A0F6467B8F}" type="pres">
      <dgm:prSet presAssocID="{9FA92568-2995-4135-AD9D-DD7DFFDD7F21}" presName="Name25" presStyleLbl="parChTrans1D2" presStyleIdx="4" presStyleCnt="6"/>
      <dgm:spPr/>
      <dgm:t>
        <a:bodyPr/>
        <a:lstStyle/>
        <a:p>
          <a:endParaRPr lang="fr-FR"/>
        </a:p>
      </dgm:t>
    </dgm:pt>
    <dgm:pt modelId="{FBA205FE-5F2B-46B6-920E-A850024FD7D7}" type="pres">
      <dgm:prSet presAssocID="{9FA92568-2995-4135-AD9D-DD7DFFDD7F21}" presName="connTx" presStyleLbl="parChTrans1D2" presStyleIdx="4" presStyleCnt="6"/>
      <dgm:spPr/>
      <dgm:t>
        <a:bodyPr/>
        <a:lstStyle/>
        <a:p>
          <a:endParaRPr lang="fr-FR"/>
        </a:p>
      </dgm:t>
    </dgm:pt>
    <dgm:pt modelId="{EDD000B0-BF97-4280-9F2A-3D9A11A73501}" type="pres">
      <dgm:prSet presAssocID="{4BF6C01D-E812-417C-9D1C-2164CD744603}" presName="Name30" presStyleCnt="0"/>
      <dgm:spPr/>
    </dgm:pt>
    <dgm:pt modelId="{60C7AF50-F0C7-4E20-B534-FF606FFF06C2}" type="pres">
      <dgm:prSet presAssocID="{4BF6C01D-E812-417C-9D1C-2164CD744603}" presName="level2Shape" presStyleLbl="node2" presStyleIdx="4" presStyleCnt="6"/>
      <dgm:spPr/>
      <dgm:t>
        <a:bodyPr/>
        <a:lstStyle/>
        <a:p>
          <a:endParaRPr lang="fr-FR"/>
        </a:p>
      </dgm:t>
    </dgm:pt>
    <dgm:pt modelId="{78F1C4F9-33F0-4BB9-B3CB-A7CF8EDC6E6F}" type="pres">
      <dgm:prSet presAssocID="{4BF6C01D-E812-417C-9D1C-2164CD744603}" presName="hierChild3" presStyleCnt="0"/>
      <dgm:spPr/>
    </dgm:pt>
    <dgm:pt modelId="{CBE66AA1-69F4-4A60-8569-F48796BF1F8E}" type="pres">
      <dgm:prSet presAssocID="{0D194991-AD8C-421E-BEB9-EB10D9657A42}" presName="Name25" presStyleLbl="parChTrans1D2" presStyleIdx="5" presStyleCnt="6"/>
      <dgm:spPr/>
      <dgm:t>
        <a:bodyPr/>
        <a:lstStyle/>
        <a:p>
          <a:endParaRPr lang="fr-FR"/>
        </a:p>
      </dgm:t>
    </dgm:pt>
    <dgm:pt modelId="{78C57D12-8E71-454B-B9D3-B310A040E6D0}" type="pres">
      <dgm:prSet presAssocID="{0D194991-AD8C-421E-BEB9-EB10D9657A42}" presName="connTx" presStyleLbl="parChTrans1D2" presStyleIdx="5" presStyleCnt="6"/>
      <dgm:spPr/>
      <dgm:t>
        <a:bodyPr/>
        <a:lstStyle/>
        <a:p>
          <a:endParaRPr lang="fr-FR"/>
        </a:p>
      </dgm:t>
    </dgm:pt>
    <dgm:pt modelId="{E7F387F5-331C-432B-AB57-9CA550CBDD70}" type="pres">
      <dgm:prSet presAssocID="{916E8BB7-9FD7-42D4-8033-AF252FCC725A}" presName="Name30" presStyleCnt="0"/>
      <dgm:spPr/>
    </dgm:pt>
    <dgm:pt modelId="{3107232E-CF8A-4441-B215-E08A1C302A13}" type="pres">
      <dgm:prSet presAssocID="{916E8BB7-9FD7-42D4-8033-AF252FCC725A}" presName="level2Shape" presStyleLbl="node2" presStyleIdx="5" presStyleCnt="6"/>
      <dgm:spPr/>
      <dgm:t>
        <a:bodyPr/>
        <a:lstStyle/>
        <a:p>
          <a:endParaRPr lang="fr-FR"/>
        </a:p>
      </dgm:t>
    </dgm:pt>
    <dgm:pt modelId="{AC70E630-BF28-4D33-A6E3-26719E5B14E3}" type="pres">
      <dgm:prSet presAssocID="{916E8BB7-9FD7-42D4-8033-AF252FCC725A}" presName="hierChild3" presStyleCnt="0"/>
      <dgm:spPr/>
    </dgm:pt>
    <dgm:pt modelId="{970325BB-B8FE-454B-9D2D-E59C9C8A2959}" type="pres">
      <dgm:prSet presAssocID="{D133B979-8670-41B6-A303-A7BE18CE7AA5}" presName="Name25" presStyleLbl="parChTrans1D3" presStyleIdx="2" presStyleCnt="3"/>
      <dgm:spPr/>
      <dgm:t>
        <a:bodyPr/>
        <a:lstStyle/>
        <a:p>
          <a:endParaRPr lang="fr-FR"/>
        </a:p>
      </dgm:t>
    </dgm:pt>
    <dgm:pt modelId="{ED5D45A0-A00B-4655-AF60-852DC5956C51}" type="pres">
      <dgm:prSet presAssocID="{D133B979-8670-41B6-A303-A7BE18CE7AA5}" presName="connTx" presStyleLbl="parChTrans1D3" presStyleIdx="2" presStyleCnt="3"/>
      <dgm:spPr/>
      <dgm:t>
        <a:bodyPr/>
        <a:lstStyle/>
        <a:p>
          <a:endParaRPr lang="fr-FR"/>
        </a:p>
      </dgm:t>
    </dgm:pt>
    <dgm:pt modelId="{BE572C75-416C-417D-B085-907F27A0F5DF}" type="pres">
      <dgm:prSet presAssocID="{99AB9B25-76E9-4FE5-A31A-A301210FC742}" presName="Name30" presStyleCnt="0"/>
      <dgm:spPr/>
    </dgm:pt>
    <dgm:pt modelId="{BE22054A-8D40-4A7E-8390-4F7EB718C792}" type="pres">
      <dgm:prSet presAssocID="{99AB9B25-76E9-4FE5-A31A-A301210FC742}" presName="level2Shape" presStyleLbl="node3" presStyleIdx="2" presStyleCnt="3"/>
      <dgm:spPr/>
      <dgm:t>
        <a:bodyPr/>
        <a:lstStyle/>
        <a:p>
          <a:endParaRPr lang="fr-FR"/>
        </a:p>
      </dgm:t>
    </dgm:pt>
    <dgm:pt modelId="{2520D83D-3AFA-49A7-B1A2-A279EF218549}" type="pres">
      <dgm:prSet presAssocID="{99AB9B25-76E9-4FE5-A31A-A301210FC742}" presName="hierChild3" presStyleCnt="0"/>
      <dgm:spPr/>
    </dgm:pt>
    <dgm:pt modelId="{5A5B2153-C7AD-48F3-957F-70B3C22A1F71}" type="pres">
      <dgm:prSet presAssocID="{C57E8C2D-A561-4399-8EF5-3046DF504965}" presName="bgShapesFlow" presStyleCnt="0"/>
      <dgm:spPr/>
    </dgm:pt>
  </dgm:ptLst>
  <dgm:cxnLst>
    <dgm:cxn modelId="{E2BA49F9-9C2F-40EA-BFDE-0A75C46E4169}" type="presOf" srcId="{7490C40B-57FC-472C-8979-A912D96F4852}" destId="{EA329DED-ABD8-4E2F-BBEE-04B6186081C3}" srcOrd="0" destOrd="0" presId="urn:microsoft.com/office/officeart/2005/8/layout/hierarchy5"/>
    <dgm:cxn modelId="{72B8AB19-D755-40B3-A7FB-2E6BD4203F5B}" type="presOf" srcId="{916E8BB7-9FD7-42D4-8033-AF252FCC725A}" destId="{3107232E-CF8A-4441-B215-E08A1C302A13}" srcOrd="0" destOrd="0" presId="urn:microsoft.com/office/officeart/2005/8/layout/hierarchy5"/>
    <dgm:cxn modelId="{6EF38B3F-890D-41DB-8097-75CFC2D9BC2D}" type="presOf" srcId="{149D8CA3-6E42-4B00-9DD7-69D33981E4EF}" destId="{C476141F-0D53-4169-9DF6-806112497B7F}" srcOrd="0" destOrd="0" presId="urn:microsoft.com/office/officeart/2005/8/layout/hierarchy5"/>
    <dgm:cxn modelId="{98DDBF43-D2AF-49B8-888C-42AEE07B524D}" srcId="{C57E8C2D-A561-4399-8EF5-3046DF504965}" destId="{7490C40B-57FC-472C-8979-A912D96F4852}" srcOrd="0" destOrd="0" parTransId="{530285CC-4A21-405D-A4C9-EC4A767525EA}" sibTransId="{61F89B60-D09D-4393-A219-31C64DE8C42E}"/>
    <dgm:cxn modelId="{B38C73B6-E4C7-4443-9EDC-3677FA2EE41A}" srcId="{7490C40B-57FC-472C-8979-A912D96F4852}" destId="{916E8BB7-9FD7-42D4-8033-AF252FCC725A}" srcOrd="5" destOrd="0" parTransId="{0D194991-AD8C-421E-BEB9-EB10D9657A42}" sibTransId="{84616857-061A-4AF8-84A8-284BD6F42C03}"/>
    <dgm:cxn modelId="{77079ECA-52CD-4B8E-BA53-5CBDA8BBDF32}" type="presOf" srcId="{D133B979-8670-41B6-A303-A7BE18CE7AA5}" destId="{ED5D45A0-A00B-4655-AF60-852DC5956C51}" srcOrd="1" destOrd="0" presId="urn:microsoft.com/office/officeart/2005/8/layout/hierarchy5"/>
    <dgm:cxn modelId="{B69B2BA7-D536-490E-B5C9-D27AFC80EE25}" type="presOf" srcId="{0D194991-AD8C-421E-BEB9-EB10D9657A42}" destId="{CBE66AA1-69F4-4A60-8569-F48796BF1F8E}" srcOrd="0" destOrd="0" presId="urn:microsoft.com/office/officeart/2005/8/layout/hierarchy5"/>
    <dgm:cxn modelId="{EB7BBAC3-3872-4DD3-902E-5AF6E2D9BD20}" type="presOf" srcId="{D133B979-8670-41B6-A303-A7BE18CE7AA5}" destId="{970325BB-B8FE-454B-9D2D-E59C9C8A2959}" srcOrd="0" destOrd="0" presId="urn:microsoft.com/office/officeart/2005/8/layout/hierarchy5"/>
    <dgm:cxn modelId="{EBEED70B-6436-43AC-A662-B4D1754AE725}" type="presOf" srcId="{A2DE3D45-8C17-43B1-BECB-4732FDF13ADC}" destId="{2817C819-B134-490D-BDB7-1A2F661AE587}" srcOrd="0" destOrd="0" presId="urn:microsoft.com/office/officeart/2005/8/layout/hierarchy5"/>
    <dgm:cxn modelId="{D3B79436-5E9D-4B7B-BAA0-690D5724A983}" type="presOf" srcId="{CD65740C-EBEC-4471-A7E6-58B9F5EE8CC1}" destId="{5C659CB1-6082-4A6E-8800-70B1B4173CB3}" srcOrd="0" destOrd="0" presId="urn:microsoft.com/office/officeart/2005/8/layout/hierarchy5"/>
    <dgm:cxn modelId="{09517DAC-6FAB-4DE8-9ABF-244391E5A825}" type="presOf" srcId="{9FA92568-2995-4135-AD9D-DD7DFFDD7F21}" destId="{F1613CB4-4B84-476F-B30F-59A0F6467B8F}" srcOrd="0" destOrd="0" presId="urn:microsoft.com/office/officeart/2005/8/layout/hierarchy5"/>
    <dgm:cxn modelId="{695D9B03-0EE8-49E4-9226-52A564DBA0B3}" srcId="{7490C40B-57FC-472C-8979-A912D96F4852}" destId="{CBFA6DAD-4CE4-4904-BC8E-58AB22AC59C3}" srcOrd="0" destOrd="0" parTransId="{C77ACA68-2701-4A64-9D7C-B085B729FBFA}" sibTransId="{4AB178E1-DF75-4581-BB84-91859BAF59D2}"/>
    <dgm:cxn modelId="{A57D84E2-890F-4EE6-9D18-9F0252EA1285}" type="presOf" srcId="{DEF52E48-B2EC-4580-A182-C4A37087A0C1}" destId="{FA11E13F-369D-46AC-ABBE-1E94E764A8EC}" srcOrd="0" destOrd="0" presId="urn:microsoft.com/office/officeart/2005/8/layout/hierarchy5"/>
    <dgm:cxn modelId="{3F3E19D2-057A-4C52-A8A4-D30DF7F5E611}" type="presOf" srcId="{C57E8C2D-A561-4399-8EF5-3046DF504965}" destId="{A7C9F5A9-A375-44FD-A84E-2596DEDCA8DB}" srcOrd="0" destOrd="0" presId="urn:microsoft.com/office/officeart/2005/8/layout/hierarchy5"/>
    <dgm:cxn modelId="{ED0DBB67-4810-43A6-A869-1C0CFDD330DA}" srcId="{7490C40B-57FC-472C-8979-A912D96F4852}" destId="{4BF6C01D-E812-417C-9D1C-2164CD744603}" srcOrd="4" destOrd="0" parTransId="{9FA92568-2995-4135-AD9D-DD7DFFDD7F21}" sibTransId="{E710720E-478D-490A-870B-A9EB7B6C84EC}"/>
    <dgm:cxn modelId="{A4EC2908-BD99-45A2-9451-AED25FB4EAA5}" type="presOf" srcId="{DEF52E48-B2EC-4580-A182-C4A37087A0C1}" destId="{AFEB358B-B562-4696-813B-10BA321AE313}" srcOrd="1" destOrd="0" presId="urn:microsoft.com/office/officeart/2005/8/layout/hierarchy5"/>
    <dgm:cxn modelId="{FD60866A-FE18-4B06-BB79-4A06E1550074}" type="presOf" srcId="{CBFA6DAD-4CE4-4904-BC8E-58AB22AC59C3}" destId="{B1EBE92B-9297-429A-B9EA-2E80EE8F0700}" srcOrd="0" destOrd="0" presId="urn:microsoft.com/office/officeart/2005/8/layout/hierarchy5"/>
    <dgm:cxn modelId="{2C012610-1DC9-424B-880D-2418B828E32B}" type="presOf" srcId="{3177CB23-3E98-451E-B972-4F09377F342F}" destId="{04B20B2A-74D0-47F3-83AA-4827A5FAD39B}" srcOrd="0" destOrd="0" presId="urn:microsoft.com/office/officeart/2005/8/layout/hierarchy5"/>
    <dgm:cxn modelId="{84CBB952-C401-4B3E-B550-46FB63433B42}" type="presOf" srcId="{C77ACA68-2701-4A64-9D7C-B085B729FBFA}" destId="{6CEB3764-E736-48FF-9062-FCFB04CD9FD8}" srcOrd="1" destOrd="0" presId="urn:microsoft.com/office/officeart/2005/8/layout/hierarchy5"/>
    <dgm:cxn modelId="{AC5196F6-9DCC-48F9-8D81-881705B73AAA}" type="presOf" srcId="{99AB9B25-76E9-4FE5-A31A-A301210FC742}" destId="{BE22054A-8D40-4A7E-8390-4F7EB718C792}" srcOrd="0" destOrd="0" presId="urn:microsoft.com/office/officeart/2005/8/layout/hierarchy5"/>
    <dgm:cxn modelId="{668D1FBA-3E72-49A5-96F4-B1D52B1A9D6B}" type="presOf" srcId="{226F7214-8CBE-4784-877C-51D407A98A50}" destId="{DF44CB65-2ABC-46D6-ABBD-D533CB5DE3EC}" srcOrd="1" destOrd="0" presId="urn:microsoft.com/office/officeart/2005/8/layout/hierarchy5"/>
    <dgm:cxn modelId="{7F343588-1260-4813-A957-07D67BF02CA1}" type="presOf" srcId="{0D194991-AD8C-421E-BEB9-EB10D9657A42}" destId="{78C57D12-8E71-454B-B9D3-B310A040E6D0}" srcOrd="1" destOrd="0" presId="urn:microsoft.com/office/officeart/2005/8/layout/hierarchy5"/>
    <dgm:cxn modelId="{08958AC0-51E6-4D16-8A67-945930ED59DE}" type="presOf" srcId="{4BF6C01D-E812-417C-9D1C-2164CD744603}" destId="{60C7AF50-F0C7-4E20-B534-FF606FFF06C2}" srcOrd="0" destOrd="0" presId="urn:microsoft.com/office/officeart/2005/8/layout/hierarchy5"/>
    <dgm:cxn modelId="{FA8DB02F-36AE-4BD0-9FB6-17FCB9CEB848}" type="presOf" srcId="{C77ACA68-2701-4A64-9D7C-B085B729FBFA}" destId="{86EA7559-952D-48AE-8D29-5994DDFCB673}" srcOrd="0" destOrd="0" presId="urn:microsoft.com/office/officeart/2005/8/layout/hierarchy5"/>
    <dgm:cxn modelId="{C03D511C-5CB5-426C-AFD1-5EAA27A9EBCD}" type="presOf" srcId="{C65E39F3-221B-4032-8AEE-E5EE90816E3E}" destId="{C48CB2BD-5F98-4AC6-B3B8-C00930B228B6}" srcOrd="1" destOrd="0" presId="urn:microsoft.com/office/officeart/2005/8/layout/hierarchy5"/>
    <dgm:cxn modelId="{B125CD3F-1B62-41F1-B135-6F83FF19B514}" type="presOf" srcId="{E72AA369-A01A-4C93-8C83-FFF80A12F4A7}" destId="{6712F076-0624-49A6-84C5-1014EA75897D}" srcOrd="0" destOrd="0" presId="urn:microsoft.com/office/officeart/2005/8/layout/hierarchy5"/>
    <dgm:cxn modelId="{11BC28CD-8BA7-4EED-BEDA-F21B15353977}" type="presOf" srcId="{226F7214-8CBE-4784-877C-51D407A98A50}" destId="{97337ECF-460E-4524-B7EF-7B3450024400}" srcOrd="0" destOrd="0" presId="urn:microsoft.com/office/officeart/2005/8/layout/hierarchy5"/>
    <dgm:cxn modelId="{98926FD1-8C49-4EF1-8571-72CE1DE5AAC3}" srcId="{E72AA369-A01A-4C93-8C83-FFF80A12F4A7}" destId="{A2DE3D45-8C17-43B1-BECB-4732FDF13ADC}" srcOrd="0" destOrd="0" parTransId="{C65E39F3-221B-4032-8AEE-E5EE90816E3E}" sibTransId="{BB3AA2FC-5E08-405D-BEBB-6622C27C8A51}"/>
    <dgm:cxn modelId="{7097C0E9-F6DD-46F7-9F2A-CCFC71E9B1A5}" type="presOf" srcId="{AE623DE0-3C5E-423D-B152-E7FF40A86A51}" destId="{17936D59-AD2E-45DB-B29F-CF1B441FFFD1}" srcOrd="0" destOrd="0" presId="urn:microsoft.com/office/officeart/2005/8/layout/hierarchy5"/>
    <dgm:cxn modelId="{A5E70877-EE9B-457D-8A41-04FE78A8F9AE}" srcId="{7490C40B-57FC-472C-8979-A912D96F4852}" destId="{149D8CA3-6E42-4B00-9DD7-69D33981E4EF}" srcOrd="2" destOrd="0" parTransId="{3177CB23-3E98-451E-B972-4F09377F342F}" sibTransId="{454A29D2-E723-46A0-B9D0-76C226687AD2}"/>
    <dgm:cxn modelId="{8667F714-4442-47E9-BCF3-38B2F9C9FFB3}" type="presOf" srcId="{3177CB23-3E98-451E-B972-4F09377F342F}" destId="{DC09D7B5-6A35-4D53-A66E-8A6CC13EB085}" srcOrd="1" destOrd="0" presId="urn:microsoft.com/office/officeart/2005/8/layout/hierarchy5"/>
    <dgm:cxn modelId="{E08629B2-1C72-4BB7-B9A8-94A431A0B8EF}" srcId="{7490C40B-57FC-472C-8979-A912D96F4852}" destId="{E72AA369-A01A-4C93-8C83-FFF80A12F4A7}" srcOrd="1" destOrd="0" parTransId="{226F7214-8CBE-4784-877C-51D407A98A50}" sibTransId="{0680DCBD-027B-4A7D-912C-1183F0D704ED}"/>
    <dgm:cxn modelId="{30EF0D60-C724-4537-AE50-EF50B66D22E7}" srcId="{916E8BB7-9FD7-42D4-8033-AF252FCC725A}" destId="{99AB9B25-76E9-4FE5-A31A-A301210FC742}" srcOrd="0" destOrd="0" parTransId="{D133B979-8670-41B6-A303-A7BE18CE7AA5}" sibTransId="{6F13221A-FC2D-4F86-96A6-BD0A1090A55F}"/>
    <dgm:cxn modelId="{EE81E2F7-F451-4DDD-B90F-EF66475D1E68}" type="presOf" srcId="{BEC22A4F-E5C1-4124-82C6-172E87EAF814}" destId="{0F3855B0-41FB-431D-A996-BD0A1622AFB0}" srcOrd="1" destOrd="0" presId="urn:microsoft.com/office/officeart/2005/8/layout/hierarchy5"/>
    <dgm:cxn modelId="{1464E725-C73E-4138-AF97-9D9C90D15660}" type="presOf" srcId="{9FA92568-2995-4135-AD9D-DD7DFFDD7F21}" destId="{FBA205FE-5F2B-46B6-920E-A850024FD7D7}" srcOrd="1" destOrd="0" presId="urn:microsoft.com/office/officeart/2005/8/layout/hierarchy5"/>
    <dgm:cxn modelId="{C4E5F499-9F5D-434D-821E-6B2BD5B87F22}" srcId="{AE623DE0-3C5E-423D-B152-E7FF40A86A51}" destId="{CD65740C-EBEC-4471-A7E6-58B9F5EE8CC1}" srcOrd="0" destOrd="0" parTransId="{BEC22A4F-E5C1-4124-82C6-172E87EAF814}" sibTransId="{2AAE7267-2D4F-488C-81BB-E394A9602B39}"/>
    <dgm:cxn modelId="{11EFD482-BBBD-4AE0-9106-4483613E7CA5}" type="presOf" srcId="{C65E39F3-221B-4032-8AEE-E5EE90816E3E}" destId="{DA75CF68-410F-480C-9225-1E15A0AC7BBB}" srcOrd="0" destOrd="0" presId="urn:microsoft.com/office/officeart/2005/8/layout/hierarchy5"/>
    <dgm:cxn modelId="{BCF2593B-E131-4BAC-9C21-7098A475C0F7}" type="presOf" srcId="{BEC22A4F-E5C1-4124-82C6-172E87EAF814}" destId="{71486E25-5498-433D-916C-3BDB2D4A70A6}" srcOrd="0" destOrd="0" presId="urn:microsoft.com/office/officeart/2005/8/layout/hierarchy5"/>
    <dgm:cxn modelId="{D4E98573-2263-485D-9B52-44619A39B407}" srcId="{7490C40B-57FC-472C-8979-A912D96F4852}" destId="{AE623DE0-3C5E-423D-B152-E7FF40A86A51}" srcOrd="3" destOrd="0" parTransId="{DEF52E48-B2EC-4580-A182-C4A37087A0C1}" sibTransId="{132C453D-5A52-4A54-98B6-22FFF65C32F3}"/>
    <dgm:cxn modelId="{26343668-F01C-4342-9BD5-5CC3064EAEF0}" type="presParOf" srcId="{A7C9F5A9-A375-44FD-A84E-2596DEDCA8DB}" destId="{07CA73A5-696D-4FF0-92F2-44A4E08605CB}" srcOrd="0" destOrd="0" presId="urn:microsoft.com/office/officeart/2005/8/layout/hierarchy5"/>
    <dgm:cxn modelId="{2A05A717-B9EE-485C-A141-DC2E391F1260}" type="presParOf" srcId="{07CA73A5-696D-4FF0-92F2-44A4E08605CB}" destId="{282DA4D5-1FDE-4D52-B94D-07C4EC19B6C9}" srcOrd="0" destOrd="0" presId="urn:microsoft.com/office/officeart/2005/8/layout/hierarchy5"/>
    <dgm:cxn modelId="{23496B48-7668-4920-BC69-414A3998224C}" type="presParOf" srcId="{282DA4D5-1FDE-4D52-B94D-07C4EC19B6C9}" destId="{41933D1A-975E-47D0-B882-57CD70FD0B40}" srcOrd="0" destOrd="0" presId="urn:microsoft.com/office/officeart/2005/8/layout/hierarchy5"/>
    <dgm:cxn modelId="{2518B353-6D45-40CE-9402-4F43CD8DE7A1}" type="presParOf" srcId="{41933D1A-975E-47D0-B882-57CD70FD0B40}" destId="{EA329DED-ABD8-4E2F-BBEE-04B6186081C3}" srcOrd="0" destOrd="0" presId="urn:microsoft.com/office/officeart/2005/8/layout/hierarchy5"/>
    <dgm:cxn modelId="{9CB05A2A-55A1-46C2-8C51-F851265BC419}" type="presParOf" srcId="{41933D1A-975E-47D0-B882-57CD70FD0B40}" destId="{5C578D18-FD39-4101-B8BE-A5B4C5BDACF0}" srcOrd="1" destOrd="0" presId="urn:microsoft.com/office/officeart/2005/8/layout/hierarchy5"/>
    <dgm:cxn modelId="{D42FE5DD-847C-4E7E-8967-485E5A185EB5}" type="presParOf" srcId="{5C578D18-FD39-4101-B8BE-A5B4C5BDACF0}" destId="{86EA7559-952D-48AE-8D29-5994DDFCB673}" srcOrd="0" destOrd="0" presId="urn:microsoft.com/office/officeart/2005/8/layout/hierarchy5"/>
    <dgm:cxn modelId="{3D875723-E41D-4918-BA69-38242777E191}" type="presParOf" srcId="{86EA7559-952D-48AE-8D29-5994DDFCB673}" destId="{6CEB3764-E736-48FF-9062-FCFB04CD9FD8}" srcOrd="0" destOrd="0" presId="urn:microsoft.com/office/officeart/2005/8/layout/hierarchy5"/>
    <dgm:cxn modelId="{EA7E768B-378F-45BE-B1D7-870682577C78}" type="presParOf" srcId="{5C578D18-FD39-4101-B8BE-A5B4C5BDACF0}" destId="{4D7692B0-D7E8-442A-B694-061B4B7860C2}" srcOrd="1" destOrd="0" presId="urn:microsoft.com/office/officeart/2005/8/layout/hierarchy5"/>
    <dgm:cxn modelId="{85FB0269-7CF3-408A-98C0-77D97BE0CDE2}" type="presParOf" srcId="{4D7692B0-D7E8-442A-B694-061B4B7860C2}" destId="{B1EBE92B-9297-429A-B9EA-2E80EE8F0700}" srcOrd="0" destOrd="0" presId="urn:microsoft.com/office/officeart/2005/8/layout/hierarchy5"/>
    <dgm:cxn modelId="{5A1AD197-28F9-472E-8128-C4FF51506240}" type="presParOf" srcId="{4D7692B0-D7E8-442A-B694-061B4B7860C2}" destId="{452D54EE-CED3-4D51-A093-1F9379D10669}" srcOrd="1" destOrd="0" presId="urn:microsoft.com/office/officeart/2005/8/layout/hierarchy5"/>
    <dgm:cxn modelId="{FDDA3DAA-2751-4817-875D-5A5090C16E02}" type="presParOf" srcId="{5C578D18-FD39-4101-B8BE-A5B4C5BDACF0}" destId="{97337ECF-460E-4524-B7EF-7B3450024400}" srcOrd="2" destOrd="0" presId="urn:microsoft.com/office/officeart/2005/8/layout/hierarchy5"/>
    <dgm:cxn modelId="{ADF45BFA-0FCF-4B41-A403-0D73A90D7646}" type="presParOf" srcId="{97337ECF-460E-4524-B7EF-7B3450024400}" destId="{DF44CB65-2ABC-46D6-ABBD-D533CB5DE3EC}" srcOrd="0" destOrd="0" presId="urn:microsoft.com/office/officeart/2005/8/layout/hierarchy5"/>
    <dgm:cxn modelId="{E1B3B622-A1EF-45E3-B6D7-F6C50CBC70BF}" type="presParOf" srcId="{5C578D18-FD39-4101-B8BE-A5B4C5BDACF0}" destId="{FC7B5D2A-F7B8-4E0B-A307-5E652A51F8AC}" srcOrd="3" destOrd="0" presId="urn:microsoft.com/office/officeart/2005/8/layout/hierarchy5"/>
    <dgm:cxn modelId="{50884932-96E1-4FBC-9572-D6EB8496DF83}" type="presParOf" srcId="{FC7B5D2A-F7B8-4E0B-A307-5E652A51F8AC}" destId="{6712F076-0624-49A6-84C5-1014EA75897D}" srcOrd="0" destOrd="0" presId="urn:microsoft.com/office/officeart/2005/8/layout/hierarchy5"/>
    <dgm:cxn modelId="{CE8B3793-914D-4C68-BBAA-AB0FDA682C33}" type="presParOf" srcId="{FC7B5D2A-F7B8-4E0B-A307-5E652A51F8AC}" destId="{7E10ABD7-443F-4981-A92D-12D46F893A0C}" srcOrd="1" destOrd="0" presId="urn:microsoft.com/office/officeart/2005/8/layout/hierarchy5"/>
    <dgm:cxn modelId="{4589B159-B611-41A7-A65D-67C61E1CEAEF}" type="presParOf" srcId="{7E10ABD7-443F-4981-A92D-12D46F893A0C}" destId="{DA75CF68-410F-480C-9225-1E15A0AC7BBB}" srcOrd="0" destOrd="0" presId="urn:microsoft.com/office/officeart/2005/8/layout/hierarchy5"/>
    <dgm:cxn modelId="{E5215B2F-ACB9-4FBA-A8EC-D5F5AD8E7C78}" type="presParOf" srcId="{DA75CF68-410F-480C-9225-1E15A0AC7BBB}" destId="{C48CB2BD-5F98-4AC6-B3B8-C00930B228B6}" srcOrd="0" destOrd="0" presId="urn:microsoft.com/office/officeart/2005/8/layout/hierarchy5"/>
    <dgm:cxn modelId="{28AE00EC-5295-48D6-A33E-F3F7343E6893}" type="presParOf" srcId="{7E10ABD7-443F-4981-A92D-12D46F893A0C}" destId="{70BA82B1-3B32-4E99-AF07-2B3871651FDF}" srcOrd="1" destOrd="0" presId="urn:microsoft.com/office/officeart/2005/8/layout/hierarchy5"/>
    <dgm:cxn modelId="{C2EC2119-2C2D-452E-B038-9515E5BA4CD6}" type="presParOf" srcId="{70BA82B1-3B32-4E99-AF07-2B3871651FDF}" destId="{2817C819-B134-490D-BDB7-1A2F661AE587}" srcOrd="0" destOrd="0" presId="urn:microsoft.com/office/officeart/2005/8/layout/hierarchy5"/>
    <dgm:cxn modelId="{E1184560-21EE-481E-8818-18A6B94D5797}" type="presParOf" srcId="{70BA82B1-3B32-4E99-AF07-2B3871651FDF}" destId="{2D22FF4C-D9F4-4594-BB2D-B5CB234FB580}" srcOrd="1" destOrd="0" presId="urn:microsoft.com/office/officeart/2005/8/layout/hierarchy5"/>
    <dgm:cxn modelId="{81954399-7480-4954-95AD-5D168998978D}" type="presParOf" srcId="{5C578D18-FD39-4101-B8BE-A5B4C5BDACF0}" destId="{04B20B2A-74D0-47F3-83AA-4827A5FAD39B}" srcOrd="4" destOrd="0" presId="urn:microsoft.com/office/officeart/2005/8/layout/hierarchy5"/>
    <dgm:cxn modelId="{F7EE0C4B-416A-4F97-90B1-0A8EB8F7ADBE}" type="presParOf" srcId="{04B20B2A-74D0-47F3-83AA-4827A5FAD39B}" destId="{DC09D7B5-6A35-4D53-A66E-8A6CC13EB085}" srcOrd="0" destOrd="0" presId="urn:microsoft.com/office/officeart/2005/8/layout/hierarchy5"/>
    <dgm:cxn modelId="{D2137372-C450-4ADD-BCBF-3FC1016C1C7A}" type="presParOf" srcId="{5C578D18-FD39-4101-B8BE-A5B4C5BDACF0}" destId="{41190F8D-9554-4AD6-9A81-5FCBC2DF5E34}" srcOrd="5" destOrd="0" presId="urn:microsoft.com/office/officeart/2005/8/layout/hierarchy5"/>
    <dgm:cxn modelId="{12952DEC-AE27-4ACA-BFFF-3903FB468D5E}" type="presParOf" srcId="{41190F8D-9554-4AD6-9A81-5FCBC2DF5E34}" destId="{C476141F-0D53-4169-9DF6-806112497B7F}" srcOrd="0" destOrd="0" presId="urn:microsoft.com/office/officeart/2005/8/layout/hierarchy5"/>
    <dgm:cxn modelId="{39580A84-973E-49A7-A23E-96F8D2B3B32D}" type="presParOf" srcId="{41190F8D-9554-4AD6-9A81-5FCBC2DF5E34}" destId="{5C976E55-75B8-486E-B92E-32B3B387FE4A}" srcOrd="1" destOrd="0" presId="urn:microsoft.com/office/officeart/2005/8/layout/hierarchy5"/>
    <dgm:cxn modelId="{5C1FD515-8493-4C0A-BC8C-B11E76AEEF8F}" type="presParOf" srcId="{5C578D18-FD39-4101-B8BE-A5B4C5BDACF0}" destId="{FA11E13F-369D-46AC-ABBE-1E94E764A8EC}" srcOrd="6" destOrd="0" presId="urn:microsoft.com/office/officeart/2005/8/layout/hierarchy5"/>
    <dgm:cxn modelId="{F9B9AE33-1079-4F2A-8334-511E4BF31719}" type="presParOf" srcId="{FA11E13F-369D-46AC-ABBE-1E94E764A8EC}" destId="{AFEB358B-B562-4696-813B-10BA321AE313}" srcOrd="0" destOrd="0" presId="urn:microsoft.com/office/officeart/2005/8/layout/hierarchy5"/>
    <dgm:cxn modelId="{1148A6A3-A419-4E6B-9115-9D3A1DE7CFD9}" type="presParOf" srcId="{5C578D18-FD39-4101-B8BE-A5B4C5BDACF0}" destId="{0B8EF5C9-7D0D-41BC-899C-15A1B12C11B8}" srcOrd="7" destOrd="0" presId="urn:microsoft.com/office/officeart/2005/8/layout/hierarchy5"/>
    <dgm:cxn modelId="{A4B41EFA-0770-4D83-BE13-CF990BD98750}" type="presParOf" srcId="{0B8EF5C9-7D0D-41BC-899C-15A1B12C11B8}" destId="{17936D59-AD2E-45DB-B29F-CF1B441FFFD1}" srcOrd="0" destOrd="0" presId="urn:microsoft.com/office/officeart/2005/8/layout/hierarchy5"/>
    <dgm:cxn modelId="{FF44520B-41A7-4A45-A247-F74167A37038}" type="presParOf" srcId="{0B8EF5C9-7D0D-41BC-899C-15A1B12C11B8}" destId="{FC51C7E6-9916-4F4F-88AD-632DDA30E453}" srcOrd="1" destOrd="0" presId="urn:microsoft.com/office/officeart/2005/8/layout/hierarchy5"/>
    <dgm:cxn modelId="{B20F4FDF-C0D7-40F8-85AD-A258BF7EA7B0}" type="presParOf" srcId="{FC51C7E6-9916-4F4F-88AD-632DDA30E453}" destId="{71486E25-5498-433D-916C-3BDB2D4A70A6}" srcOrd="0" destOrd="0" presId="urn:microsoft.com/office/officeart/2005/8/layout/hierarchy5"/>
    <dgm:cxn modelId="{12184402-BE22-4594-8C86-28B931432D28}" type="presParOf" srcId="{71486E25-5498-433D-916C-3BDB2D4A70A6}" destId="{0F3855B0-41FB-431D-A996-BD0A1622AFB0}" srcOrd="0" destOrd="0" presId="urn:microsoft.com/office/officeart/2005/8/layout/hierarchy5"/>
    <dgm:cxn modelId="{67A40B09-8B20-4ECA-8033-7D3D898D5F41}" type="presParOf" srcId="{FC51C7E6-9916-4F4F-88AD-632DDA30E453}" destId="{6A0816F3-7704-42E1-80CE-5B87ACED565D}" srcOrd="1" destOrd="0" presId="urn:microsoft.com/office/officeart/2005/8/layout/hierarchy5"/>
    <dgm:cxn modelId="{6BF21C8A-14B6-4260-B6E4-90C212599652}" type="presParOf" srcId="{6A0816F3-7704-42E1-80CE-5B87ACED565D}" destId="{5C659CB1-6082-4A6E-8800-70B1B4173CB3}" srcOrd="0" destOrd="0" presId="urn:microsoft.com/office/officeart/2005/8/layout/hierarchy5"/>
    <dgm:cxn modelId="{298B1063-F2C4-4DC0-AB86-785D1471947F}" type="presParOf" srcId="{6A0816F3-7704-42E1-80CE-5B87ACED565D}" destId="{B79E1BC9-403F-4963-8049-C1C05E6708FC}" srcOrd="1" destOrd="0" presId="urn:microsoft.com/office/officeart/2005/8/layout/hierarchy5"/>
    <dgm:cxn modelId="{53777F6E-04AE-4025-8C86-8463477EFDFF}" type="presParOf" srcId="{5C578D18-FD39-4101-B8BE-A5B4C5BDACF0}" destId="{F1613CB4-4B84-476F-B30F-59A0F6467B8F}" srcOrd="8" destOrd="0" presId="urn:microsoft.com/office/officeart/2005/8/layout/hierarchy5"/>
    <dgm:cxn modelId="{562CAE81-B406-485B-B016-B72DB6BBE72B}" type="presParOf" srcId="{F1613CB4-4B84-476F-B30F-59A0F6467B8F}" destId="{FBA205FE-5F2B-46B6-920E-A850024FD7D7}" srcOrd="0" destOrd="0" presId="urn:microsoft.com/office/officeart/2005/8/layout/hierarchy5"/>
    <dgm:cxn modelId="{646ACDCF-00E2-4F7C-9195-7AD5C27E72C1}" type="presParOf" srcId="{5C578D18-FD39-4101-B8BE-A5B4C5BDACF0}" destId="{EDD000B0-BF97-4280-9F2A-3D9A11A73501}" srcOrd="9" destOrd="0" presId="urn:microsoft.com/office/officeart/2005/8/layout/hierarchy5"/>
    <dgm:cxn modelId="{FE50627F-1C0A-4C79-9F25-8464E7C64867}" type="presParOf" srcId="{EDD000B0-BF97-4280-9F2A-3D9A11A73501}" destId="{60C7AF50-F0C7-4E20-B534-FF606FFF06C2}" srcOrd="0" destOrd="0" presId="urn:microsoft.com/office/officeart/2005/8/layout/hierarchy5"/>
    <dgm:cxn modelId="{60FCD58A-3E3B-415C-9958-771F41D62006}" type="presParOf" srcId="{EDD000B0-BF97-4280-9F2A-3D9A11A73501}" destId="{78F1C4F9-33F0-4BB9-B3CB-A7CF8EDC6E6F}" srcOrd="1" destOrd="0" presId="urn:microsoft.com/office/officeart/2005/8/layout/hierarchy5"/>
    <dgm:cxn modelId="{185CD391-BAB1-4A6E-922A-F95F1C65F09C}" type="presParOf" srcId="{5C578D18-FD39-4101-B8BE-A5B4C5BDACF0}" destId="{CBE66AA1-69F4-4A60-8569-F48796BF1F8E}" srcOrd="10" destOrd="0" presId="urn:microsoft.com/office/officeart/2005/8/layout/hierarchy5"/>
    <dgm:cxn modelId="{0DF337C9-1332-4322-B22F-76D1338D96F4}" type="presParOf" srcId="{CBE66AA1-69F4-4A60-8569-F48796BF1F8E}" destId="{78C57D12-8E71-454B-B9D3-B310A040E6D0}" srcOrd="0" destOrd="0" presId="urn:microsoft.com/office/officeart/2005/8/layout/hierarchy5"/>
    <dgm:cxn modelId="{07D38145-4270-4DDD-ADE7-B91B59E7DC80}" type="presParOf" srcId="{5C578D18-FD39-4101-B8BE-A5B4C5BDACF0}" destId="{E7F387F5-331C-432B-AB57-9CA550CBDD70}" srcOrd="11" destOrd="0" presId="urn:microsoft.com/office/officeart/2005/8/layout/hierarchy5"/>
    <dgm:cxn modelId="{C974ADB2-9C92-4CCA-9C16-67B84FC1E2B8}" type="presParOf" srcId="{E7F387F5-331C-432B-AB57-9CA550CBDD70}" destId="{3107232E-CF8A-4441-B215-E08A1C302A13}" srcOrd="0" destOrd="0" presId="urn:microsoft.com/office/officeart/2005/8/layout/hierarchy5"/>
    <dgm:cxn modelId="{523C9108-12AC-498A-BF05-46EAABE908C6}" type="presParOf" srcId="{E7F387F5-331C-432B-AB57-9CA550CBDD70}" destId="{AC70E630-BF28-4D33-A6E3-26719E5B14E3}" srcOrd="1" destOrd="0" presId="urn:microsoft.com/office/officeart/2005/8/layout/hierarchy5"/>
    <dgm:cxn modelId="{51B37670-43F0-44B8-B098-7D1F2B1E6E5E}" type="presParOf" srcId="{AC70E630-BF28-4D33-A6E3-26719E5B14E3}" destId="{970325BB-B8FE-454B-9D2D-E59C9C8A2959}" srcOrd="0" destOrd="0" presId="urn:microsoft.com/office/officeart/2005/8/layout/hierarchy5"/>
    <dgm:cxn modelId="{26FFD9AD-19D0-4A6B-A74C-8C845340A3C4}" type="presParOf" srcId="{970325BB-B8FE-454B-9D2D-E59C9C8A2959}" destId="{ED5D45A0-A00B-4655-AF60-852DC5956C51}" srcOrd="0" destOrd="0" presId="urn:microsoft.com/office/officeart/2005/8/layout/hierarchy5"/>
    <dgm:cxn modelId="{8185F2C5-A341-4064-8ADB-AB12E10EE644}" type="presParOf" srcId="{AC70E630-BF28-4D33-A6E3-26719E5B14E3}" destId="{BE572C75-416C-417D-B085-907F27A0F5DF}" srcOrd="1" destOrd="0" presId="urn:microsoft.com/office/officeart/2005/8/layout/hierarchy5"/>
    <dgm:cxn modelId="{76DDDFFC-6795-4C6C-A50A-3582D59A635F}" type="presParOf" srcId="{BE572C75-416C-417D-B085-907F27A0F5DF}" destId="{BE22054A-8D40-4A7E-8390-4F7EB718C792}" srcOrd="0" destOrd="0" presId="urn:microsoft.com/office/officeart/2005/8/layout/hierarchy5"/>
    <dgm:cxn modelId="{AAC4F87A-AFD3-438D-97C5-309C9CD2270F}" type="presParOf" srcId="{BE572C75-416C-417D-B085-907F27A0F5DF}" destId="{2520D83D-3AFA-49A7-B1A2-A279EF218549}" srcOrd="1" destOrd="0" presId="urn:microsoft.com/office/officeart/2005/8/layout/hierarchy5"/>
    <dgm:cxn modelId="{FB69B764-0DCB-49F9-8A82-3DE9B76204D0}" type="presParOf" srcId="{A7C9F5A9-A375-44FD-A84E-2596DEDCA8DB}" destId="{5A5B2153-C7AD-48F3-957F-70B3C22A1F71}"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B51C63-3832-4AC9-B9CF-119FA4238DC8}" type="doc">
      <dgm:prSet loTypeId="urn:microsoft.com/office/officeart/2005/8/layout/orgChart1" loCatId="hierarchy" qsTypeId="urn:microsoft.com/office/officeart/2005/8/quickstyle/simple3" qsCatId="simple" csTypeId="urn:microsoft.com/office/officeart/2005/8/colors/accent1_2#2" csCatId="accent1"/>
      <dgm:spPr/>
    </dgm:pt>
    <dgm:pt modelId="{F242B0A5-1276-4B41-8D30-C4657210D2A2}">
      <dgm:prSet/>
      <dgm:spPr/>
      <dgm:t>
        <a:bodyPr/>
        <a:lstStyle/>
        <a:p>
          <a:pPr marR="0" algn="ctr" rtl="0"/>
          <a:r>
            <a:rPr lang="fr-FR" baseline="0" dirty="0" smtClean="0">
              <a:latin typeface="Calibri"/>
            </a:rPr>
            <a:t>Responsable de magasin</a:t>
          </a:r>
          <a:endParaRPr lang="fr-FR" dirty="0" smtClean="0"/>
        </a:p>
      </dgm:t>
    </dgm:pt>
    <dgm:pt modelId="{71F2AB41-A0EA-45CF-97D2-2FB2302897EA}" type="parTrans" cxnId="{E72CB865-6FDF-4351-AE7C-24C4531CED9E}">
      <dgm:prSet/>
      <dgm:spPr/>
      <dgm:t>
        <a:bodyPr/>
        <a:lstStyle/>
        <a:p>
          <a:pPr algn="ctr"/>
          <a:endParaRPr lang="fr-FR"/>
        </a:p>
      </dgm:t>
    </dgm:pt>
    <dgm:pt modelId="{55205826-F9E4-4F1A-88F9-9D76F7F5D427}" type="sibTrans" cxnId="{E72CB865-6FDF-4351-AE7C-24C4531CED9E}">
      <dgm:prSet/>
      <dgm:spPr/>
      <dgm:t>
        <a:bodyPr/>
        <a:lstStyle/>
        <a:p>
          <a:pPr algn="ctr"/>
          <a:endParaRPr lang="fr-FR"/>
        </a:p>
      </dgm:t>
    </dgm:pt>
    <dgm:pt modelId="{074578CC-F060-4BA7-BBC1-B29141C7336D}">
      <dgm:prSet/>
      <dgm:spPr/>
      <dgm:t>
        <a:bodyPr/>
        <a:lstStyle/>
        <a:p>
          <a:pPr marR="0" algn="ctr" rtl="0"/>
          <a:r>
            <a:rPr lang="fr-FR" baseline="0" smtClean="0">
              <a:latin typeface="Calibri"/>
            </a:rPr>
            <a:t>Chef d’atelier</a:t>
          </a:r>
          <a:endParaRPr lang="fr-FR" smtClean="0"/>
        </a:p>
      </dgm:t>
    </dgm:pt>
    <dgm:pt modelId="{4EBDA898-59C1-45E2-A413-63A30F49FB3E}" type="parTrans" cxnId="{A103AFC3-E822-4151-A5BF-E197647D4E85}">
      <dgm:prSet/>
      <dgm:spPr/>
      <dgm:t>
        <a:bodyPr/>
        <a:lstStyle/>
        <a:p>
          <a:pPr algn="ctr"/>
          <a:endParaRPr lang="fr-FR"/>
        </a:p>
      </dgm:t>
    </dgm:pt>
    <dgm:pt modelId="{24DB71A0-924C-4F11-A003-9B6F13538EE0}" type="sibTrans" cxnId="{A103AFC3-E822-4151-A5BF-E197647D4E85}">
      <dgm:prSet/>
      <dgm:spPr/>
      <dgm:t>
        <a:bodyPr/>
        <a:lstStyle/>
        <a:p>
          <a:pPr algn="ctr"/>
          <a:endParaRPr lang="fr-FR"/>
        </a:p>
      </dgm:t>
    </dgm:pt>
    <dgm:pt modelId="{03F30BF4-C121-4C94-9EF3-D3E20E457ECC}">
      <dgm:prSet/>
      <dgm:spPr/>
      <dgm:t>
        <a:bodyPr/>
        <a:lstStyle/>
        <a:p>
          <a:pPr marR="0" algn="ctr" rtl="0"/>
          <a:r>
            <a:rPr lang="fr-FR" baseline="0" smtClean="0">
              <a:latin typeface="Calibri"/>
            </a:rPr>
            <a:t>Préparateur technique - Mécanicien</a:t>
          </a:r>
          <a:endParaRPr lang="fr-FR" smtClean="0"/>
        </a:p>
      </dgm:t>
    </dgm:pt>
    <dgm:pt modelId="{8760DEB0-7AA4-4063-8D45-773404AEF03F}" type="parTrans" cxnId="{AB95107C-9091-4B66-BD25-3CDE2361C701}">
      <dgm:prSet/>
      <dgm:spPr/>
      <dgm:t>
        <a:bodyPr/>
        <a:lstStyle/>
        <a:p>
          <a:pPr algn="ctr"/>
          <a:endParaRPr lang="fr-FR"/>
        </a:p>
      </dgm:t>
    </dgm:pt>
    <dgm:pt modelId="{314A24B6-2D66-4298-B91E-4EAF7B106522}" type="sibTrans" cxnId="{AB95107C-9091-4B66-BD25-3CDE2361C701}">
      <dgm:prSet/>
      <dgm:spPr/>
      <dgm:t>
        <a:bodyPr/>
        <a:lstStyle/>
        <a:p>
          <a:pPr algn="ctr"/>
          <a:endParaRPr lang="fr-FR"/>
        </a:p>
      </dgm:t>
    </dgm:pt>
    <dgm:pt modelId="{F1103EA2-B44F-4572-9B95-0C61A37B7030}">
      <dgm:prSet/>
      <dgm:spPr/>
      <dgm:t>
        <a:bodyPr/>
        <a:lstStyle/>
        <a:p>
          <a:pPr marR="0" algn="ctr" rtl="0"/>
          <a:r>
            <a:rPr lang="fr-FR" baseline="0" dirty="0" smtClean="0">
              <a:latin typeface="Calibri"/>
            </a:rPr>
            <a:t>Vendeur</a:t>
          </a:r>
          <a:endParaRPr lang="fr-FR" dirty="0" smtClean="0"/>
        </a:p>
      </dgm:t>
    </dgm:pt>
    <dgm:pt modelId="{A90D39B1-8AF0-44E4-B7C8-2736740CA243}" type="parTrans" cxnId="{7D17B7D6-57AB-403C-BB60-B0A5D1F2075C}">
      <dgm:prSet/>
      <dgm:spPr/>
      <dgm:t>
        <a:bodyPr/>
        <a:lstStyle/>
        <a:p>
          <a:pPr algn="ctr"/>
          <a:endParaRPr lang="fr-FR"/>
        </a:p>
      </dgm:t>
    </dgm:pt>
    <dgm:pt modelId="{E27AAA13-8CE8-4ADF-B240-63B5122195D8}" type="sibTrans" cxnId="{7D17B7D6-57AB-403C-BB60-B0A5D1F2075C}">
      <dgm:prSet/>
      <dgm:spPr/>
      <dgm:t>
        <a:bodyPr/>
        <a:lstStyle/>
        <a:p>
          <a:pPr algn="ctr"/>
          <a:endParaRPr lang="fr-FR"/>
        </a:p>
      </dgm:t>
    </dgm:pt>
    <dgm:pt modelId="{C5BE0608-AA2E-4EEF-BAC8-ADAC781FF3F7}" type="pres">
      <dgm:prSet presAssocID="{DDB51C63-3832-4AC9-B9CF-119FA4238DC8}" presName="hierChild1" presStyleCnt="0">
        <dgm:presLayoutVars>
          <dgm:orgChart val="1"/>
          <dgm:chPref val="1"/>
          <dgm:dir/>
          <dgm:animOne val="branch"/>
          <dgm:animLvl val="lvl"/>
          <dgm:resizeHandles/>
        </dgm:presLayoutVars>
      </dgm:prSet>
      <dgm:spPr/>
    </dgm:pt>
    <dgm:pt modelId="{31014B00-3655-4EAE-B8C5-CE04FBE6BCAE}" type="pres">
      <dgm:prSet presAssocID="{F242B0A5-1276-4B41-8D30-C4657210D2A2}" presName="hierRoot1" presStyleCnt="0">
        <dgm:presLayoutVars>
          <dgm:hierBranch/>
        </dgm:presLayoutVars>
      </dgm:prSet>
      <dgm:spPr/>
    </dgm:pt>
    <dgm:pt modelId="{80E27256-9B1D-4E87-AA83-17281E556FB3}" type="pres">
      <dgm:prSet presAssocID="{F242B0A5-1276-4B41-8D30-C4657210D2A2}" presName="rootComposite1" presStyleCnt="0"/>
      <dgm:spPr/>
    </dgm:pt>
    <dgm:pt modelId="{BF4F05CE-C6DD-41AA-A173-074468CE5EC4}" type="pres">
      <dgm:prSet presAssocID="{F242B0A5-1276-4B41-8D30-C4657210D2A2}" presName="rootText1" presStyleLbl="node0" presStyleIdx="0" presStyleCnt="1" custLinFactNeighborX="2372" custLinFactNeighborY="-298">
        <dgm:presLayoutVars>
          <dgm:chPref val="3"/>
        </dgm:presLayoutVars>
      </dgm:prSet>
      <dgm:spPr/>
      <dgm:t>
        <a:bodyPr/>
        <a:lstStyle/>
        <a:p>
          <a:endParaRPr lang="fr-FR"/>
        </a:p>
      </dgm:t>
    </dgm:pt>
    <dgm:pt modelId="{14AA85F5-D157-483F-A561-4D5DB37222C6}" type="pres">
      <dgm:prSet presAssocID="{F242B0A5-1276-4B41-8D30-C4657210D2A2}" presName="rootConnector1" presStyleLbl="node1" presStyleIdx="0" presStyleCnt="0"/>
      <dgm:spPr/>
      <dgm:t>
        <a:bodyPr/>
        <a:lstStyle/>
        <a:p>
          <a:endParaRPr lang="fr-FR"/>
        </a:p>
      </dgm:t>
    </dgm:pt>
    <dgm:pt modelId="{E181C34C-54F5-43AC-AD6B-4C407911BE86}" type="pres">
      <dgm:prSet presAssocID="{F242B0A5-1276-4B41-8D30-C4657210D2A2}" presName="hierChild2" presStyleCnt="0"/>
      <dgm:spPr/>
    </dgm:pt>
    <dgm:pt modelId="{5646853D-3504-4A64-92F0-1B8F6E369B8E}" type="pres">
      <dgm:prSet presAssocID="{4EBDA898-59C1-45E2-A413-63A30F49FB3E}" presName="Name35" presStyleLbl="parChTrans1D2" presStyleIdx="0" presStyleCnt="2"/>
      <dgm:spPr/>
      <dgm:t>
        <a:bodyPr/>
        <a:lstStyle/>
        <a:p>
          <a:endParaRPr lang="fr-FR"/>
        </a:p>
      </dgm:t>
    </dgm:pt>
    <dgm:pt modelId="{A2796F24-9C3B-4CEC-BCFC-B921155D0342}" type="pres">
      <dgm:prSet presAssocID="{074578CC-F060-4BA7-BBC1-B29141C7336D}" presName="hierRoot2" presStyleCnt="0">
        <dgm:presLayoutVars>
          <dgm:hierBranch/>
        </dgm:presLayoutVars>
      </dgm:prSet>
      <dgm:spPr/>
    </dgm:pt>
    <dgm:pt modelId="{7AB45073-1E95-4BBD-A656-2AAFEB0DC974}" type="pres">
      <dgm:prSet presAssocID="{074578CC-F060-4BA7-BBC1-B29141C7336D}" presName="rootComposite" presStyleCnt="0"/>
      <dgm:spPr/>
    </dgm:pt>
    <dgm:pt modelId="{F8B67605-1863-4DD4-8540-58386C4EE7D2}" type="pres">
      <dgm:prSet presAssocID="{074578CC-F060-4BA7-BBC1-B29141C7336D}" presName="rootText" presStyleLbl="node2" presStyleIdx="0" presStyleCnt="2">
        <dgm:presLayoutVars>
          <dgm:chPref val="3"/>
        </dgm:presLayoutVars>
      </dgm:prSet>
      <dgm:spPr/>
      <dgm:t>
        <a:bodyPr/>
        <a:lstStyle/>
        <a:p>
          <a:endParaRPr lang="fr-FR"/>
        </a:p>
      </dgm:t>
    </dgm:pt>
    <dgm:pt modelId="{1D3BCDD3-D2CD-4019-8AFD-F79BD1891363}" type="pres">
      <dgm:prSet presAssocID="{074578CC-F060-4BA7-BBC1-B29141C7336D}" presName="rootConnector" presStyleLbl="node2" presStyleIdx="0" presStyleCnt="2"/>
      <dgm:spPr/>
      <dgm:t>
        <a:bodyPr/>
        <a:lstStyle/>
        <a:p>
          <a:endParaRPr lang="fr-FR"/>
        </a:p>
      </dgm:t>
    </dgm:pt>
    <dgm:pt modelId="{D6AC6BCD-1DD2-412E-AFA5-3D8253EF33CB}" type="pres">
      <dgm:prSet presAssocID="{074578CC-F060-4BA7-BBC1-B29141C7336D}" presName="hierChild4" presStyleCnt="0"/>
      <dgm:spPr/>
    </dgm:pt>
    <dgm:pt modelId="{797F2F06-DB98-4BAC-A249-4C572AD431FE}" type="pres">
      <dgm:prSet presAssocID="{8760DEB0-7AA4-4063-8D45-773404AEF03F}" presName="Name35" presStyleLbl="parChTrans1D3" presStyleIdx="0" presStyleCnt="1"/>
      <dgm:spPr/>
      <dgm:t>
        <a:bodyPr/>
        <a:lstStyle/>
        <a:p>
          <a:endParaRPr lang="fr-FR"/>
        </a:p>
      </dgm:t>
    </dgm:pt>
    <dgm:pt modelId="{5BA41C15-10E3-42B0-8ABD-6CE48ED29AEF}" type="pres">
      <dgm:prSet presAssocID="{03F30BF4-C121-4C94-9EF3-D3E20E457ECC}" presName="hierRoot2" presStyleCnt="0">
        <dgm:presLayoutVars>
          <dgm:hierBranch val="r"/>
        </dgm:presLayoutVars>
      </dgm:prSet>
      <dgm:spPr/>
    </dgm:pt>
    <dgm:pt modelId="{D4B7EDA6-1662-4594-AC3A-60A3A66C3C2A}" type="pres">
      <dgm:prSet presAssocID="{03F30BF4-C121-4C94-9EF3-D3E20E457ECC}" presName="rootComposite" presStyleCnt="0"/>
      <dgm:spPr/>
    </dgm:pt>
    <dgm:pt modelId="{E1E40024-3810-4E83-9C97-AE8B85E6E826}" type="pres">
      <dgm:prSet presAssocID="{03F30BF4-C121-4C94-9EF3-D3E20E457ECC}" presName="rootText" presStyleLbl="node3" presStyleIdx="0" presStyleCnt="1">
        <dgm:presLayoutVars>
          <dgm:chPref val="3"/>
        </dgm:presLayoutVars>
      </dgm:prSet>
      <dgm:spPr/>
      <dgm:t>
        <a:bodyPr/>
        <a:lstStyle/>
        <a:p>
          <a:endParaRPr lang="fr-FR"/>
        </a:p>
      </dgm:t>
    </dgm:pt>
    <dgm:pt modelId="{AA94CEFD-F478-4EAD-A00F-F23B4B71CF66}" type="pres">
      <dgm:prSet presAssocID="{03F30BF4-C121-4C94-9EF3-D3E20E457ECC}" presName="rootConnector" presStyleLbl="node3" presStyleIdx="0" presStyleCnt="1"/>
      <dgm:spPr/>
      <dgm:t>
        <a:bodyPr/>
        <a:lstStyle/>
        <a:p>
          <a:endParaRPr lang="fr-FR"/>
        </a:p>
      </dgm:t>
    </dgm:pt>
    <dgm:pt modelId="{629B44E6-D02C-4F65-849B-CB931677F65A}" type="pres">
      <dgm:prSet presAssocID="{03F30BF4-C121-4C94-9EF3-D3E20E457ECC}" presName="hierChild4" presStyleCnt="0"/>
      <dgm:spPr/>
    </dgm:pt>
    <dgm:pt modelId="{A207A85B-743E-4670-A4EE-3B555E7D303D}" type="pres">
      <dgm:prSet presAssocID="{03F30BF4-C121-4C94-9EF3-D3E20E457ECC}" presName="hierChild5" presStyleCnt="0"/>
      <dgm:spPr/>
    </dgm:pt>
    <dgm:pt modelId="{FA25566D-F05C-461C-827D-7E93C9664C08}" type="pres">
      <dgm:prSet presAssocID="{074578CC-F060-4BA7-BBC1-B29141C7336D}" presName="hierChild5" presStyleCnt="0"/>
      <dgm:spPr/>
    </dgm:pt>
    <dgm:pt modelId="{E502CC26-8B00-4145-A744-26AC5DEC6C6B}" type="pres">
      <dgm:prSet presAssocID="{A90D39B1-8AF0-44E4-B7C8-2736740CA243}" presName="Name35" presStyleLbl="parChTrans1D2" presStyleIdx="1" presStyleCnt="2"/>
      <dgm:spPr/>
      <dgm:t>
        <a:bodyPr/>
        <a:lstStyle/>
        <a:p>
          <a:endParaRPr lang="fr-FR"/>
        </a:p>
      </dgm:t>
    </dgm:pt>
    <dgm:pt modelId="{B55A5B00-61D0-481C-B557-544E9D15FCD9}" type="pres">
      <dgm:prSet presAssocID="{F1103EA2-B44F-4572-9B95-0C61A37B7030}" presName="hierRoot2" presStyleCnt="0">
        <dgm:presLayoutVars>
          <dgm:hierBranch/>
        </dgm:presLayoutVars>
      </dgm:prSet>
      <dgm:spPr/>
    </dgm:pt>
    <dgm:pt modelId="{A606C651-1D8D-4227-9FF0-6440B7CB869C}" type="pres">
      <dgm:prSet presAssocID="{F1103EA2-B44F-4572-9B95-0C61A37B7030}" presName="rootComposite" presStyleCnt="0"/>
      <dgm:spPr/>
    </dgm:pt>
    <dgm:pt modelId="{A073781C-2F9F-4EAF-9FD5-578F0BC08C68}" type="pres">
      <dgm:prSet presAssocID="{F1103EA2-B44F-4572-9B95-0C61A37B7030}" presName="rootText" presStyleLbl="node2" presStyleIdx="1" presStyleCnt="2">
        <dgm:presLayoutVars>
          <dgm:chPref val="3"/>
        </dgm:presLayoutVars>
      </dgm:prSet>
      <dgm:spPr/>
      <dgm:t>
        <a:bodyPr/>
        <a:lstStyle/>
        <a:p>
          <a:endParaRPr lang="fr-FR"/>
        </a:p>
      </dgm:t>
    </dgm:pt>
    <dgm:pt modelId="{87A0A6B9-6460-4643-B4EB-90904CDF3D0F}" type="pres">
      <dgm:prSet presAssocID="{F1103EA2-B44F-4572-9B95-0C61A37B7030}" presName="rootConnector" presStyleLbl="node2" presStyleIdx="1" presStyleCnt="2"/>
      <dgm:spPr/>
      <dgm:t>
        <a:bodyPr/>
        <a:lstStyle/>
        <a:p>
          <a:endParaRPr lang="fr-FR"/>
        </a:p>
      </dgm:t>
    </dgm:pt>
    <dgm:pt modelId="{6F981F78-C6D0-4A18-8F1C-4B5AFEF90F3D}" type="pres">
      <dgm:prSet presAssocID="{F1103EA2-B44F-4572-9B95-0C61A37B7030}" presName="hierChild4" presStyleCnt="0"/>
      <dgm:spPr/>
    </dgm:pt>
    <dgm:pt modelId="{B0186AAC-6533-4117-AFEB-E2EFCD11D44D}" type="pres">
      <dgm:prSet presAssocID="{F1103EA2-B44F-4572-9B95-0C61A37B7030}" presName="hierChild5" presStyleCnt="0"/>
      <dgm:spPr/>
    </dgm:pt>
    <dgm:pt modelId="{DE31DD46-3030-49BF-98BC-9E21C897C6EB}" type="pres">
      <dgm:prSet presAssocID="{F242B0A5-1276-4B41-8D30-C4657210D2A2}" presName="hierChild3" presStyleCnt="0"/>
      <dgm:spPr/>
    </dgm:pt>
  </dgm:ptLst>
  <dgm:cxnLst>
    <dgm:cxn modelId="{F2F026E0-7D80-4034-BCEC-D2197BA126DE}" type="presOf" srcId="{F1103EA2-B44F-4572-9B95-0C61A37B7030}" destId="{87A0A6B9-6460-4643-B4EB-90904CDF3D0F}" srcOrd="1" destOrd="0" presId="urn:microsoft.com/office/officeart/2005/8/layout/orgChart1"/>
    <dgm:cxn modelId="{D096EB21-10E8-4E78-A4C5-4E4C77069C00}" type="presOf" srcId="{4EBDA898-59C1-45E2-A413-63A30F49FB3E}" destId="{5646853D-3504-4A64-92F0-1B8F6E369B8E}" srcOrd="0" destOrd="0" presId="urn:microsoft.com/office/officeart/2005/8/layout/orgChart1"/>
    <dgm:cxn modelId="{E075D7CF-FF04-49C9-90CF-5659E6F2AD83}" type="presOf" srcId="{074578CC-F060-4BA7-BBC1-B29141C7336D}" destId="{1D3BCDD3-D2CD-4019-8AFD-F79BD1891363}" srcOrd="1" destOrd="0" presId="urn:microsoft.com/office/officeart/2005/8/layout/orgChart1"/>
    <dgm:cxn modelId="{72DAE43F-9F3F-4EB2-B3ED-D95CB6E9FC45}" type="presOf" srcId="{F242B0A5-1276-4B41-8D30-C4657210D2A2}" destId="{BF4F05CE-C6DD-41AA-A173-074468CE5EC4}" srcOrd="0" destOrd="0" presId="urn:microsoft.com/office/officeart/2005/8/layout/orgChart1"/>
    <dgm:cxn modelId="{A103AFC3-E822-4151-A5BF-E197647D4E85}" srcId="{F242B0A5-1276-4B41-8D30-C4657210D2A2}" destId="{074578CC-F060-4BA7-BBC1-B29141C7336D}" srcOrd="0" destOrd="0" parTransId="{4EBDA898-59C1-45E2-A413-63A30F49FB3E}" sibTransId="{24DB71A0-924C-4F11-A003-9B6F13538EE0}"/>
    <dgm:cxn modelId="{AB95107C-9091-4B66-BD25-3CDE2361C701}" srcId="{074578CC-F060-4BA7-BBC1-B29141C7336D}" destId="{03F30BF4-C121-4C94-9EF3-D3E20E457ECC}" srcOrd="0" destOrd="0" parTransId="{8760DEB0-7AA4-4063-8D45-773404AEF03F}" sibTransId="{314A24B6-2D66-4298-B91E-4EAF7B106522}"/>
    <dgm:cxn modelId="{E72CB865-6FDF-4351-AE7C-24C4531CED9E}" srcId="{DDB51C63-3832-4AC9-B9CF-119FA4238DC8}" destId="{F242B0A5-1276-4B41-8D30-C4657210D2A2}" srcOrd="0" destOrd="0" parTransId="{71F2AB41-A0EA-45CF-97D2-2FB2302897EA}" sibTransId="{55205826-F9E4-4F1A-88F9-9D76F7F5D427}"/>
    <dgm:cxn modelId="{5BC8D4A0-F5A3-4530-BB22-6A1704EEA4E7}" type="presOf" srcId="{DDB51C63-3832-4AC9-B9CF-119FA4238DC8}" destId="{C5BE0608-AA2E-4EEF-BAC8-ADAC781FF3F7}" srcOrd="0" destOrd="0" presId="urn:microsoft.com/office/officeart/2005/8/layout/orgChart1"/>
    <dgm:cxn modelId="{2EBCCBD7-091F-4061-85F7-0264128FCE32}" type="presOf" srcId="{03F30BF4-C121-4C94-9EF3-D3E20E457ECC}" destId="{E1E40024-3810-4E83-9C97-AE8B85E6E826}" srcOrd="0" destOrd="0" presId="urn:microsoft.com/office/officeart/2005/8/layout/orgChart1"/>
    <dgm:cxn modelId="{6BCCE84E-7DAC-4726-BECD-16BF2AADE47F}" type="presOf" srcId="{A90D39B1-8AF0-44E4-B7C8-2736740CA243}" destId="{E502CC26-8B00-4145-A744-26AC5DEC6C6B}" srcOrd="0" destOrd="0" presId="urn:microsoft.com/office/officeart/2005/8/layout/orgChart1"/>
    <dgm:cxn modelId="{76E9C508-7E3C-4973-AA83-E25BA22D4234}" type="presOf" srcId="{F242B0A5-1276-4B41-8D30-C4657210D2A2}" destId="{14AA85F5-D157-483F-A561-4D5DB37222C6}" srcOrd="1" destOrd="0" presId="urn:microsoft.com/office/officeart/2005/8/layout/orgChart1"/>
    <dgm:cxn modelId="{3BD2B6B0-9195-4745-9B32-8CC7B421DEF2}" type="presOf" srcId="{074578CC-F060-4BA7-BBC1-B29141C7336D}" destId="{F8B67605-1863-4DD4-8540-58386C4EE7D2}" srcOrd="0" destOrd="0" presId="urn:microsoft.com/office/officeart/2005/8/layout/orgChart1"/>
    <dgm:cxn modelId="{993C7D71-1B18-40D7-A8B6-817D75AA75D5}" type="presOf" srcId="{F1103EA2-B44F-4572-9B95-0C61A37B7030}" destId="{A073781C-2F9F-4EAF-9FD5-578F0BC08C68}" srcOrd="0" destOrd="0" presId="urn:microsoft.com/office/officeart/2005/8/layout/orgChart1"/>
    <dgm:cxn modelId="{37B79045-617C-4D24-8307-FD8653B2EBCD}" type="presOf" srcId="{03F30BF4-C121-4C94-9EF3-D3E20E457ECC}" destId="{AA94CEFD-F478-4EAD-A00F-F23B4B71CF66}" srcOrd="1" destOrd="0" presId="urn:microsoft.com/office/officeart/2005/8/layout/orgChart1"/>
    <dgm:cxn modelId="{7D17B7D6-57AB-403C-BB60-B0A5D1F2075C}" srcId="{F242B0A5-1276-4B41-8D30-C4657210D2A2}" destId="{F1103EA2-B44F-4572-9B95-0C61A37B7030}" srcOrd="1" destOrd="0" parTransId="{A90D39B1-8AF0-44E4-B7C8-2736740CA243}" sibTransId="{E27AAA13-8CE8-4ADF-B240-63B5122195D8}"/>
    <dgm:cxn modelId="{D4C8600E-62E2-4D81-923B-19F61FC58724}" type="presOf" srcId="{8760DEB0-7AA4-4063-8D45-773404AEF03F}" destId="{797F2F06-DB98-4BAC-A249-4C572AD431FE}" srcOrd="0" destOrd="0" presId="urn:microsoft.com/office/officeart/2005/8/layout/orgChart1"/>
    <dgm:cxn modelId="{47BE81B1-3C1F-4D41-B08A-51F861C446ED}" type="presParOf" srcId="{C5BE0608-AA2E-4EEF-BAC8-ADAC781FF3F7}" destId="{31014B00-3655-4EAE-B8C5-CE04FBE6BCAE}" srcOrd="0" destOrd="0" presId="urn:microsoft.com/office/officeart/2005/8/layout/orgChart1"/>
    <dgm:cxn modelId="{E2B42B5D-6BA0-467E-AA6C-F0FD2397317B}" type="presParOf" srcId="{31014B00-3655-4EAE-B8C5-CE04FBE6BCAE}" destId="{80E27256-9B1D-4E87-AA83-17281E556FB3}" srcOrd="0" destOrd="0" presId="urn:microsoft.com/office/officeart/2005/8/layout/orgChart1"/>
    <dgm:cxn modelId="{93634A84-B0B7-41F5-9BB6-B4BFD08DBDFA}" type="presParOf" srcId="{80E27256-9B1D-4E87-AA83-17281E556FB3}" destId="{BF4F05CE-C6DD-41AA-A173-074468CE5EC4}" srcOrd="0" destOrd="0" presId="urn:microsoft.com/office/officeart/2005/8/layout/orgChart1"/>
    <dgm:cxn modelId="{70EFE4B7-A6D4-4961-B904-0BA4298E6327}" type="presParOf" srcId="{80E27256-9B1D-4E87-AA83-17281E556FB3}" destId="{14AA85F5-D157-483F-A561-4D5DB37222C6}" srcOrd="1" destOrd="0" presId="urn:microsoft.com/office/officeart/2005/8/layout/orgChart1"/>
    <dgm:cxn modelId="{DF6353B9-158F-4774-BD37-BDD8C3C5B973}" type="presParOf" srcId="{31014B00-3655-4EAE-B8C5-CE04FBE6BCAE}" destId="{E181C34C-54F5-43AC-AD6B-4C407911BE86}" srcOrd="1" destOrd="0" presId="urn:microsoft.com/office/officeart/2005/8/layout/orgChart1"/>
    <dgm:cxn modelId="{6DD8F103-35B7-45B0-876A-C53FFB0F3B35}" type="presParOf" srcId="{E181C34C-54F5-43AC-AD6B-4C407911BE86}" destId="{5646853D-3504-4A64-92F0-1B8F6E369B8E}" srcOrd="0" destOrd="0" presId="urn:microsoft.com/office/officeart/2005/8/layout/orgChart1"/>
    <dgm:cxn modelId="{549410DE-7BD8-405D-B772-8667999C10E5}" type="presParOf" srcId="{E181C34C-54F5-43AC-AD6B-4C407911BE86}" destId="{A2796F24-9C3B-4CEC-BCFC-B921155D0342}" srcOrd="1" destOrd="0" presId="urn:microsoft.com/office/officeart/2005/8/layout/orgChart1"/>
    <dgm:cxn modelId="{EFE0CFD5-B76B-4C86-8697-A4FB190B8AF4}" type="presParOf" srcId="{A2796F24-9C3B-4CEC-BCFC-B921155D0342}" destId="{7AB45073-1E95-4BBD-A656-2AAFEB0DC974}" srcOrd="0" destOrd="0" presId="urn:microsoft.com/office/officeart/2005/8/layout/orgChart1"/>
    <dgm:cxn modelId="{F1F6FE41-7017-4E47-A9CC-97A3185B70AD}" type="presParOf" srcId="{7AB45073-1E95-4BBD-A656-2AAFEB0DC974}" destId="{F8B67605-1863-4DD4-8540-58386C4EE7D2}" srcOrd="0" destOrd="0" presId="urn:microsoft.com/office/officeart/2005/8/layout/orgChart1"/>
    <dgm:cxn modelId="{B8F0DDEF-6D20-4D2E-90A2-EA2986AE65FA}" type="presParOf" srcId="{7AB45073-1E95-4BBD-A656-2AAFEB0DC974}" destId="{1D3BCDD3-D2CD-4019-8AFD-F79BD1891363}" srcOrd="1" destOrd="0" presId="urn:microsoft.com/office/officeart/2005/8/layout/orgChart1"/>
    <dgm:cxn modelId="{59A4B5C1-2017-4D11-987C-4B5D5159EA94}" type="presParOf" srcId="{A2796F24-9C3B-4CEC-BCFC-B921155D0342}" destId="{D6AC6BCD-1DD2-412E-AFA5-3D8253EF33CB}" srcOrd="1" destOrd="0" presId="urn:microsoft.com/office/officeart/2005/8/layout/orgChart1"/>
    <dgm:cxn modelId="{697D6A14-8570-459F-B366-7C0832C70C2E}" type="presParOf" srcId="{D6AC6BCD-1DD2-412E-AFA5-3D8253EF33CB}" destId="{797F2F06-DB98-4BAC-A249-4C572AD431FE}" srcOrd="0" destOrd="0" presId="urn:microsoft.com/office/officeart/2005/8/layout/orgChart1"/>
    <dgm:cxn modelId="{53660430-4990-47CB-85A0-9C21B34536FA}" type="presParOf" srcId="{D6AC6BCD-1DD2-412E-AFA5-3D8253EF33CB}" destId="{5BA41C15-10E3-42B0-8ABD-6CE48ED29AEF}" srcOrd="1" destOrd="0" presId="urn:microsoft.com/office/officeart/2005/8/layout/orgChart1"/>
    <dgm:cxn modelId="{CB533C37-DFD7-4199-B3A6-CF35BD2479F0}" type="presParOf" srcId="{5BA41C15-10E3-42B0-8ABD-6CE48ED29AEF}" destId="{D4B7EDA6-1662-4594-AC3A-60A3A66C3C2A}" srcOrd="0" destOrd="0" presId="urn:microsoft.com/office/officeart/2005/8/layout/orgChart1"/>
    <dgm:cxn modelId="{5E169742-C5AC-43F0-8A2A-6D169AE28502}" type="presParOf" srcId="{D4B7EDA6-1662-4594-AC3A-60A3A66C3C2A}" destId="{E1E40024-3810-4E83-9C97-AE8B85E6E826}" srcOrd="0" destOrd="0" presId="urn:microsoft.com/office/officeart/2005/8/layout/orgChart1"/>
    <dgm:cxn modelId="{42023D2D-D1EE-4537-8774-04BE49F91EE7}" type="presParOf" srcId="{D4B7EDA6-1662-4594-AC3A-60A3A66C3C2A}" destId="{AA94CEFD-F478-4EAD-A00F-F23B4B71CF66}" srcOrd="1" destOrd="0" presId="urn:microsoft.com/office/officeart/2005/8/layout/orgChart1"/>
    <dgm:cxn modelId="{A536C64B-F3E5-48BE-87BD-03CE928A16AC}" type="presParOf" srcId="{5BA41C15-10E3-42B0-8ABD-6CE48ED29AEF}" destId="{629B44E6-D02C-4F65-849B-CB931677F65A}" srcOrd="1" destOrd="0" presId="urn:microsoft.com/office/officeart/2005/8/layout/orgChart1"/>
    <dgm:cxn modelId="{E25F335B-ABD2-4811-8E66-F662AB2D3735}" type="presParOf" srcId="{5BA41C15-10E3-42B0-8ABD-6CE48ED29AEF}" destId="{A207A85B-743E-4670-A4EE-3B555E7D303D}" srcOrd="2" destOrd="0" presId="urn:microsoft.com/office/officeart/2005/8/layout/orgChart1"/>
    <dgm:cxn modelId="{3CA8783C-E911-4FFA-B503-A49FF0E575B0}" type="presParOf" srcId="{A2796F24-9C3B-4CEC-BCFC-B921155D0342}" destId="{FA25566D-F05C-461C-827D-7E93C9664C08}" srcOrd="2" destOrd="0" presId="urn:microsoft.com/office/officeart/2005/8/layout/orgChart1"/>
    <dgm:cxn modelId="{D93EA710-8A63-443A-A90D-98836BA57866}" type="presParOf" srcId="{E181C34C-54F5-43AC-AD6B-4C407911BE86}" destId="{E502CC26-8B00-4145-A744-26AC5DEC6C6B}" srcOrd="2" destOrd="0" presId="urn:microsoft.com/office/officeart/2005/8/layout/orgChart1"/>
    <dgm:cxn modelId="{C8DCC347-C2C1-4B37-900C-18C7774FEDF6}" type="presParOf" srcId="{E181C34C-54F5-43AC-AD6B-4C407911BE86}" destId="{B55A5B00-61D0-481C-B557-544E9D15FCD9}" srcOrd="3" destOrd="0" presId="urn:microsoft.com/office/officeart/2005/8/layout/orgChart1"/>
    <dgm:cxn modelId="{FEC355A9-000D-4DDD-AF94-77D0EBCAB3A1}" type="presParOf" srcId="{B55A5B00-61D0-481C-B557-544E9D15FCD9}" destId="{A606C651-1D8D-4227-9FF0-6440B7CB869C}" srcOrd="0" destOrd="0" presId="urn:microsoft.com/office/officeart/2005/8/layout/orgChart1"/>
    <dgm:cxn modelId="{FEB905A4-0F3A-46B0-8878-26C6E2FAB901}" type="presParOf" srcId="{A606C651-1D8D-4227-9FF0-6440B7CB869C}" destId="{A073781C-2F9F-4EAF-9FD5-578F0BC08C68}" srcOrd="0" destOrd="0" presId="urn:microsoft.com/office/officeart/2005/8/layout/orgChart1"/>
    <dgm:cxn modelId="{3372C9DB-2989-42FE-B6E7-96BF69E839E5}" type="presParOf" srcId="{A606C651-1D8D-4227-9FF0-6440B7CB869C}" destId="{87A0A6B9-6460-4643-B4EB-90904CDF3D0F}" srcOrd="1" destOrd="0" presId="urn:microsoft.com/office/officeart/2005/8/layout/orgChart1"/>
    <dgm:cxn modelId="{8EEFFEB0-F724-4785-BD3B-60B30CF789EA}" type="presParOf" srcId="{B55A5B00-61D0-481C-B557-544E9D15FCD9}" destId="{6F981F78-C6D0-4A18-8F1C-4B5AFEF90F3D}" srcOrd="1" destOrd="0" presId="urn:microsoft.com/office/officeart/2005/8/layout/orgChart1"/>
    <dgm:cxn modelId="{D0B4E0B9-53E2-4DC4-9B7A-3B50CC98401D}" type="presParOf" srcId="{B55A5B00-61D0-481C-B557-544E9D15FCD9}" destId="{B0186AAC-6533-4117-AFEB-E2EFCD11D44D}" srcOrd="2" destOrd="0" presId="urn:microsoft.com/office/officeart/2005/8/layout/orgChart1"/>
    <dgm:cxn modelId="{1ADF80C9-6436-4F09-A431-8B4BAAADCC82}" type="presParOf" srcId="{31014B00-3655-4EAE-B8C5-CE04FBE6BCAE}" destId="{DE31DD46-3030-49BF-98BC-9E21C897C6E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78BF862-D9D0-4B45-ABAF-F34E3BC07234}" type="datetimeFigureOut">
              <a:rPr lang="fr-FR"/>
              <a:pPr>
                <a:defRPr/>
              </a:pPr>
              <a:t>16/05/2013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5C3C1A8-CFD5-4FF7-ACD0-BAECF22F28FD}" type="slidenum">
              <a:rPr lang="fr-FR"/>
              <a:pPr>
                <a:defRPr/>
              </a:pPr>
              <a:t>‹N°›</a:t>
            </a:fld>
            <a:endParaRPr lang="fr-FR"/>
          </a:p>
        </p:txBody>
      </p:sp>
    </p:spTree>
    <p:extLst>
      <p:ext uri="{BB962C8B-B14F-4D97-AF65-F5344CB8AC3E}">
        <p14:creationId xmlns:p14="http://schemas.microsoft.com/office/powerpoint/2010/main" val="3924045725"/>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F1E10DC-C110-44DA-971A-B04ECBDD9368}" type="datetimeFigureOut">
              <a:rPr lang="fr-FR"/>
              <a:pPr>
                <a:defRPr/>
              </a:pPr>
              <a:t>16/05/2013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01B735D-C69B-46B6-8B73-2B7D895715C5}" type="slidenum">
              <a:rPr lang="fr-FR"/>
              <a:pPr>
                <a:defRPr/>
              </a:pPr>
              <a:t>‹N°›</a:t>
            </a:fld>
            <a:endParaRPr lang="fr-FR"/>
          </a:p>
        </p:txBody>
      </p:sp>
    </p:spTree>
    <p:extLst>
      <p:ext uri="{BB962C8B-B14F-4D97-AF65-F5344CB8AC3E}">
        <p14:creationId xmlns:p14="http://schemas.microsoft.com/office/powerpoint/2010/main" val="3002534143"/>
      </p:ext>
    </p:extLst>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pPr>
              <a:defRPr/>
            </a:pPr>
            <a:endParaRPr lang="fr-FR"/>
          </a:p>
        </p:txBody>
      </p:sp>
    </p:spTree>
    <p:extLst>
      <p:ext uri="{BB962C8B-B14F-4D97-AF65-F5344CB8AC3E}">
        <p14:creationId xmlns:p14="http://schemas.microsoft.com/office/powerpoint/2010/main" val="2959500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301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Je vais maintenant vous présenter un exemple de plan de séance qui s'appuie sur un contexte réalisé par le réseau CERTA. </a:t>
            </a:r>
          </a:p>
          <a:p>
            <a:pPr eaLnBrk="1" hangingPunct="1">
              <a:spcBef>
                <a:spcPct val="0"/>
              </a:spcBef>
            </a:pPr>
            <a:r>
              <a:rPr lang="fr-FR" smtClean="0"/>
              <a:t>Le contexte se situe dans l'entreprise Specibike qui au départ était un magasin unique à Dijon et qui est devenu un réseau de quelques 70 magasins de cycles, indépendants et répartis sur l’ensemble du territoire français. </a:t>
            </a:r>
          </a:p>
          <a:p>
            <a:pPr eaLnBrk="1" hangingPunct="1">
              <a:spcBef>
                <a:spcPct val="0"/>
              </a:spcBef>
            </a:pPr>
            <a:r>
              <a:rPr lang="fr-FR" smtClean="0"/>
              <a:t>Les magasins Specibike proposent toutes les grandes marques du marché. Mais aussi des ateliers de réparation et d’entretien qualifiés. </a:t>
            </a:r>
          </a:p>
          <a:p>
            <a:pPr eaLnBrk="1" hangingPunct="1">
              <a:spcBef>
                <a:spcPct val="0"/>
              </a:spcBef>
            </a:pPr>
            <a:r>
              <a:rPr lang="fr-FR" smtClean="0"/>
              <a:t>Specibike ne fabrique pas de vélos, la société achète les vélos auprès de grandes marques et les revend en apportant différents services au client : un catalogue très complet de vélos et d’accessoires, les conseils de techniciens spécialisés, un service de réparation efficace.</a:t>
            </a:r>
          </a:p>
          <a:p>
            <a:pPr eaLnBrk="1" hangingPunct="1">
              <a:spcBef>
                <a:spcPct val="0"/>
              </a:spcBef>
            </a:pPr>
            <a:r>
              <a:rPr lang="fr-FR" smtClean="0"/>
              <a:t>Le siège social situé à Dijon est le magasin d’origine crée par M. Burgond, réalisant le plus gros volume d’affaires.</a:t>
            </a:r>
          </a:p>
          <a:p>
            <a:pPr eaLnBrk="1" hangingPunct="1">
              <a:spcBef>
                <a:spcPct val="0"/>
              </a:spcBef>
            </a:pPr>
            <a:r>
              <a:rPr lang="fr-FR" smtClean="0"/>
              <a:t>Les autres magasins sont des lieux de distribution qui dispose d’une organisation propre.</a:t>
            </a:r>
          </a:p>
          <a:p>
            <a:pPr eaLnBrk="1" hangingPunct="1">
              <a:spcBef>
                <a:spcPct val="0"/>
              </a:spcBef>
            </a:pPr>
            <a:r>
              <a:rPr lang="fr-FR" smtClean="0"/>
              <a:t>L’entreprise dispose également d’un site marchand « Oxabike » proposant à la vente ses produits, ainsi que des pièces de rechange et des accessoires. La logistique liée aux commandes en ligne est située à Dijon. </a:t>
            </a:r>
          </a:p>
          <a:p>
            <a:pPr eaLnBrk="1" hangingPunct="1">
              <a:spcBef>
                <a:spcPct val="0"/>
              </a:spcBef>
            </a:pPr>
            <a:r>
              <a:rPr lang="fr-FR" smtClean="0"/>
              <a:t>Voilà pour la présentation générale.</a:t>
            </a:r>
          </a:p>
        </p:txBody>
      </p:sp>
      <p:sp>
        <p:nvSpPr>
          <p:cNvPr id="2" name="Espace réservé du pied de page 1"/>
          <p:cNvSpPr>
            <a:spLocks noGrp="1"/>
          </p:cNvSpPr>
          <p:nvPr>
            <p:ph type="ftr" sz="quarter" idx="10"/>
          </p:nvPr>
        </p:nvSpPr>
        <p:spPr/>
        <p:txBody>
          <a:bodyPr/>
          <a:lstStyle/>
          <a:p>
            <a:pPr>
              <a:defRPr/>
            </a:pPr>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608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Je vais maintenant vous présenter un exemple de plan de séance qui s'appuie sur un contexte réalisé par le réseau CERTA. </a:t>
            </a:r>
          </a:p>
          <a:p>
            <a:pPr eaLnBrk="1" hangingPunct="1">
              <a:spcBef>
                <a:spcPct val="0"/>
              </a:spcBef>
            </a:pPr>
            <a:r>
              <a:rPr lang="fr-FR" smtClean="0"/>
              <a:t>Le contexte se situe dans l'entreprise Specibike qui au départ était un magasin unique à Dijon et qui est devenu un réseau de quelques 70 magasins de cycles, indépendants et répartis sur l’ensemble du territoire français. </a:t>
            </a:r>
          </a:p>
          <a:p>
            <a:pPr eaLnBrk="1" hangingPunct="1">
              <a:spcBef>
                <a:spcPct val="0"/>
              </a:spcBef>
            </a:pPr>
            <a:r>
              <a:rPr lang="fr-FR" smtClean="0"/>
              <a:t>Les magasins Specibike proposent toutes les grandes marques du marché. Mais aussi des ateliers de réparation et d’entretien qualifiés. </a:t>
            </a:r>
          </a:p>
          <a:p>
            <a:pPr eaLnBrk="1" hangingPunct="1">
              <a:spcBef>
                <a:spcPct val="0"/>
              </a:spcBef>
            </a:pPr>
            <a:r>
              <a:rPr lang="fr-FR" smtClean="0"/>
              <a:t>Specibike ne fabrique pas de vélos, la société achète les vélos auprès de grandes marques et les revend en apportant différents services au client : un catalogue très complet de vélos et d’accessoires, les conseils de techniciens spécialisés, un service de réparation efficace.</a:t>
            </a:r>
          </a:p>
          <a:p>
            <a:pPr eaLnBrk="1" hangingPunct="1">
              <a:spcBef>
                <a:spcPct val="0"/>
              </a:spcBef>
            </a:pPr>
            <a:r>
              <a:rPr lang="fr-FR" smtClean="0"/>
              <a:t>Le siège social situé à Dijon est le magasin d’origine crée par M. Burgond, réalisant le plus gros volume d’affaires.</a:t>
            </a:r>
          </a:p>
          <a:p>
            <a:pPr eaLnBrk="1" hangingPunct="1">
              <a:spcBef>
                <a:spcPct val="0"/>
              </a:spcBef>
            </a:pPr>
            <a:r>
              <a:rPr lang="fr-FR" smtClean="0"/>
              <a:t>Les autres magasins sont des lieux de distribution qui dispose d’une organisation propre.</a:t>
            </a:r>
          </a:p>
          <a:p>
            <a:pPr eaLnBrk="1" hangingPunct="1">
              <a:spcBef>
                <a:spcPct val="0"/>
              </a:spcBef>
            </a:pPr>
            <a:r>
              <a:rPr lang="fr-FR" smtClean="0"/>
              <a:t>L’entreprise dispose également d’un site marchand « Oxabike » proposant à la vente ses produits, ainsi que des pièces de rechange et des accessoires. La logistique liée aux commandes en ligne est située à Dijon. </a:t>
            </a:r>
          </a:p>
          <a:p>
            <a:pPr eaLnBrk="1" hangingPunct="1">
              <a:spcBef>
                <a:spcPct val="0"/>
              </a:spcBef>
            </a:pPr>
            <a:r>
              <a:rPr lang="fr-FR" smtClean="0"/>
              <a:t>Voilà pour la présentation générale.</a:t>
            </a:r>
          </a:p>
        </p:txBody>
      </p:sp>
      <p:sp>
        <p:nvSpPr>
          <p:cNvPr id="2" name="Espace réservé du pied de page 1"/>
          <p:cNvSpPr>
            <a:spLocks noGrp="1"/>
          </p:cNvSpPr>
          <p:nvPr>
            <p:ph type="ftr" sz="quarter" idx="10"/>
          </p:nvPr>
        </p:nvSpPr>
        <p:spPr/>
        <p:txBody>
          <a:bodyPr/>
          <a:lstStyle/>
          <a:p>
            <a:pPr>
              <a:defRPr/>
            </a:pPr>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813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Je vais maintenant vous présenter un exemple de plan de séance qui s'appuie sur un contexte réalisé par le réseau CERTA. </a:t>
            </a:r>
          </a:p>
          <a:p>
            <a:pPr eaLnBrk="1" hangingPunct="1">
              <a:spcBef>
                <a:spcPct val="0"/>
              </a:spcBef>
            </a:pPr>
            <a:r>
              <a:rPr lang="fr-FR" smtClean="0"/>
              <a:t>Le contexte se situe dans l'entreprise Specibike qui au départ était un magasin unique à Dijon et qui est devenu un réseau de quelques 70 magasins de cycles, indépendants et répartis sur l’ensemble du territoire français. </a:t>
            </a:r>
          </a:p>
          <a:p>
            <a:pPr eaLnBrk="1" hangingPunct="1">
              <a:spcBef>
                <a:spcPct val="0"/>
              </a:spcBef>
            </a:pPr>
            <a:r>
              <a:rPr lang="fr-FR" smtClean="0"/>
              <a:t>Les magasins Specibike proposent toutes les grandes marques du marché. Mais aussi des ateliers de réparation et d’entretien qualifiés. </a:t>
            </a:r>
          </a:p>
          <a:p>
            <a:pPr eaLnBrk="1" hangingPunct="1">
              <a:spcBef>
                <a:spcPct val="0"/>
              </a:spcBef>
            </a:pPr>
            <a:r>
              <a:rPr lang="fr-FR" smtClean="0"/>
              <a:t>Specibike ne fabrique pas de vélos, la société achète les vélos auprès de grandes marques et les revend en apportant différents services au client : un catalogue très complet de vélos et d’accessoires, les conseils de techniciens spécialisés, un service de réparation efficace.</a:t>
            </a:r>
          </a:p>
          <a:p>
            <a:pPr eaLnBrk="1" hangingPunct="1">
              <a:spcBef>
                <a:spcPct val="0"/>
              </a:spcBef>
            </a:pPr>
            <a:r>
              <a:rPr lang="fr-FR" smtClean="0"/>
              <a:t>Le siège social situé à Dijon est le magasin d’origine crée par M. Burgond, réalisant le plus gros volume d’affaires.</a:t>
            </a:r>
          </a:p>
          <a:p>
            <a:pPr eaLnBrk="1" hangingPunct="1">
              <a:spcBef>
                <a:spcPct val="0"/>
              </a:spcBef>
            </a:pPr>
            <a:r>
              <a:rPr lang="fr-FR" smtClean="0"/>
              <a:t>Les autres magasins sont des lieux de distribution qui dispose d’une organisation propre.</a:t>
            </a:r>
          </a:p>
          <a:p>
            <a:pPr eaLnBrk="1" hangingPunct="1">
              <a:spcBef>
                <a:spcPct val="0"/>
              </a:spcBef>
            </a:pPr>
            <a:r>
              <a:rPr lang="fr-FR" smtClean="0"/>
              <a:t>L’entreprise dispose également d’un site marchand « Oxabike » proposant à la vente ses produits, ainsi que des pièces de rechange et des accessoires. La logistique liée aux commandes en ligne est située à Dijon. </a:t>
            </a:r>
          </a:p>
          <a:p>
            <a:pPr eaLnBrk="1" hangingPunct="1">
              <a:spcBef>
                <a:spcPct val="0"/>
              </a:spcBef>
            </a:pPr>
            <a:r>
              <a:rPr lang="fr-FR" smtClean="0"/>
              <a:t>Voilà pour la présentation générale.</a:t>
            </a:r>
          </a:p>
        </p:txBody>
      </p:sp>
      <p:sp>
        <p:nvSpPr>
          <p:cNvPr id="2" name="Espace réservé du pied de page 1"/>
          <p:cNvSpPr>
            <a:spLocks noGrp="1"/>
          </p:cNvSpPr>
          <p:nvPr>
            <p:ph type="ftr" sz="quarter" idx="10"/>
          </p:nvPr>
        </p:nvSpPr>
        <p:spPr/>
        <p:txBody>
          <a:bodyPr/>
          <a:lstStyle/>
          <a:p>
            <a:pPr>
              <a:defRPr/>
            </a:pPr>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017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Je vais maintenant vous présenter un exemple de plan de séance qui s'appuie sur un contexte réalisé par le réseau CERTA. </a:t>
            </a:r>
          </a:p>
          <a:p>
            <a:pPr eaLnBrk="1" hangingPunct="1">
              <a:spcBef>
                <a:spcPct val="0"/>
              </a:spcBef>
            </a:pPr>
            <a:r>
              <a:rPr lang="fr-FR" smtClean="0"/>
              <a:t>Le contexte se situe dans l'entreprise Specibike qui au départ était un magasin unique à Dijon et qui est devenu un réseau de quelques 70 magasins de cycles, indépendants et répartis sur l’ensemble du territoire français. </a:t>
            </a:r>
          </a:p>
          <a:p>
            <a:pPr eaLnBrk="1" hangingPunct="1">
              <a:spcBef>
                <a:spcPct val="0"/>
              </a:spcBef>
            </a:pPr>
            <a:r>
              <a:rPr lang="fr-FR" smtClean="0"/>
              <a:t>Les magasins Specibike proposent toutes les grandes marques du marché. Mais aussi des ateliers de réparation et d’entretien qualifiés. </a:t>
            </a:r>
          </a:p>
          <a:p>
            <a:pPr eaLnBrk="1" hangingPunct="1">
              <a:spcBef>
                <a:spcPct val="0"/>
              </a:spcBef>
            </a:pPr>
            <a:r>
              <a:rPr lang="fr-FR" smtClean="0"/>
              <a:t>Specibike ne fabrique pas de vélos, la société achète les vélos auprès de grandes marques et les revend en apportant différents services au client : un catalogue très complet de vélos et d’accessoires, les conseils de techniciens spécialisés, un service de réparation efficace.</a:t>
            </a:r>
          </a:p>
          <a:p>
            <a:pPr eaLnBrk="1" hangingPunct="1">
              <a:spcBef>
                <a:spcPct val="0"/>
              </a:spcBef>
            </a:pPr>
            <a:r>
              <a:rPr lang="fr-FR" smtClean="0"/>
              <a:t>Le siège social situé à Dijon est le magasin d’origine crée par M. Burgond, réalisant le plus gros volume d’affaires.</a:t>
            </a:r>
          </a:p>
          <a:p>
            <a:pPr eaLnBrk="1" hangingPunct="1">
              <a:spcBef>
                <a:spcPct val="0"/>
              </a:spcBef>
            </a:pPr>
            <a:r>
              <a:rPr lang="fr-FR" smtClean="0"/>
              <a:t>Les autres magasins sont des lieux de distribution qui dispose d’une organisation propre.</a:t>
            </a:r>
          </a:p>
          <a:p>
            <a:pPr eaLnBrk="1" hangingPunct="1">
              <a:spcBef>
                <a:spcPct val="0"/>
              </a:spcBef>
            </a:pPr>
            <a:r>
              <a:rPr lang="fr-FR" smtClean="0"/>
              <a:t>L’entreprise dispose également d’un site marchand « Oxabike » proposant à la vente ses produits, ainsi que des pièces de rechange et des accessoires. La logistique liée aux commandes en ligne est située à Dijon. </a:t>
            </a:r>
          </a:p>
          <a:p>
            <a:pPr eaLnBrk="1" hangingPunct="1">
              <a:spcBef>
                <a:spcPct val="0"/>
              </a:spcBef>
            </a:pPr>
            <a:r>
              <a:rPr lang="fr-FR" smtClean="0"/>
              <a:t>Voilà pour la présentation générale.</a:t>
            </a:r>
          </a:p>
        </p:txBody>
      </p:sp>
      <p:sp>
        <p:nvSpPr>
          <p:cNvPr id="2" name="Espace réservé du pied de page 1"/>
          <p:cNvSpPr>
            <a:spLocks noGrp="1"/>
          </p:cNvSpPr>
          <p:nvPr>
            <p:ph type="ftr" sz="quarter" idx="10"/>
          </p:nvPr>
        </p:nvSpPr>
        <p:spPr/>
        <p:txBody>
          <a:bodyPr/>
          <a:lstStyle/>
          <a:p>
            <a:pPr>
              <a:defRPr/>
            </a:pPr>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222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Je vais maintenant vous présenter un exemple de plan de séance qui s'appuie sur un contexte réalisé par le réseau CERTA. </a:t>
            </a:r>
          </a:p>
          <a:p>
            <a:pPr eaLnBrk="1" hangingPunct="1">
              <a:spcBef>
                <a:spcPct val="0"/>
              </a:spcBef>
            </a:pPr>
            <a:r>
              <a:rPr lang="fr-FR" smtClean="0"/>
              <a:t>Le contexte se situe dans l'entreprise Specibike qui au départ était un magasin unique à Dijon et qui est devenu un réseau de quelques 70 magasins de cycles, indépendants et répartis sur l’ensemble du territoire français. </a:t>
            </a:r>
          </a:p>
          <a:p>
            <a:pPr eaLnBrk="1" hangingPunct="1">
              <a:spcBef>
                <a:spcPct val="0"/>
              </a:spcBef>
            </a:pPr>
            <a:r>
              <a:rPr lang="fr-FR" smtClean="0"/>
              <a:t>Les magasins Specibike proposent toutes les grandes marques du marché. Mais aussi des ateliers de réparation et d’entretien qualifiés. </a:t>
            </a:r>
          </a:p>
          <a:p>
            <a:pPr eaLnBrk="1" hangingPunct="1">
              <a:spcBef>
                <a:spcPct val="0"/>
              </a:spcBef>
            </a:pPr>
            <a:r>
              <a:rPr lang="fr-FR" smtClean="0"/>
              <a:t>Specibike ne fabrique pas de vélos, la société achète les vélos auprès de grandes marques et les revend en apportant différents services au client : un catalogue très complet de vélos et d’accessoires, les conseils de techniciens spécialisés, un service de réparation efficace.</a:t>
            </a:r>
          </a:p>
          <a:p>
            <a:pPr eaLnBrk="1" hangingPunct="1">
              <a:spcBef>
                <a:spcPct val="0"/>
              </a:spcBef>
            </a:pPr>
            <a:r>
              <a:rPr lang="fr-FR" smtClean="0"/>
              <a:t>Le siège social situé à Dijon est le magasin d’origine crée par M. Burgond, réalisant le plus gros volume d’affaires.</a:t>
            </a:r>
          </a:p>
          <a:p>
            <a:pPr eaLnBrk="1" hangingPunct="1">
              <a:spcBef>
                <a:spcPct val="0"/>
              </a:spcBef>
            </a:pPr>
            <a:r>
              <a:rPr lang="fr-FR" smtClean="0"/>
              <a:t>Les autres magasins sont des lieux de distribution qui dispose d’une organisation propre.</a:t>
            </a:r>
          </a:p>
          <a:p>
            <a:pPr eaLnBrk="1" hangingPunct="1">
              <a:spcBef>
                <a:spcPct val="0"/>
              </a:spcBef>
            </a:pPr>
            <a:r>
              <a:rPr lang="fr-FR" smtClean="0"/>
              <a:t>L’entreprise dispose également d’un site marchand « Oxabike » proposant à la vente ses produits, ainsi que des pièces de rechange et des accessoires. La logistique liée aux commandes en ligne est située à Dijon. </a:t>
            </a:r>
          </a:p>
          <a:p>
            <a:pPr eaLnBrk="1" hangingPunct="1">
              <a:spcBef>
                <a:spcPct val="0"/>
              </a:spcBef>
            </a:pPr>
            <a:r>
              <a:rPr lang="fr-FR" smtClean="0"/>
              <a:t>Voilà pour la présentation générale.</a:t>
            </a:r>
          </a:p>
        </p:txBody>
      </p:sp>
      <p:sp>
        <p:nvSpPr>
          <p:cNvPr id="2" name="Espace réservé du pied de page 1"/>
          <p:cNvSpPr>
            <a:spLocks noGrp="1"/>
          </p:cNvSpPr>
          <p:nvPr>
            <p:ph type="ftr" sz="quarter" idx="10"/>
          </p:nvPr>
        </p:nvSpPr>
        <p:spPr/>
        <p:txBody>
          <a:bodyPr/>
          <a:lstStyle/>
          <a:p>
            <a:pPr>
              <a:defRPr/>
            </a:pPr>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529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Je vais maintenant vous présenter un exemple de plan de séance qui s'appuie sur un contexte réalisé par le réseau CERTA. </a:t>
            </a:r>
          </a:p>
          <a:p>
            <a:pPr eaLnBrk="1" hangingPunct="1">
              <a:spcBef>
                <a:spcPct val="0"/>
              </a:spcBef>
            </a:pPr>
            <a:r>
              <a:rPr lang="fr-FR" smtClean="0"/>
              <a:t>Le contexte se situe dans l'entreprise Specibike qui au départ était un magasin unique à Dijon et qui est devenu un réseau de quelques 70 magasins de cycles, indépendants et répartis sur l’ensemble du territoire français. </a:t>
            </a:r>
          </a:p>
          <a:p>
            <a:pPr eaLnBrk="1" hangingPunct="1">
              <a:spcBef>
                <a:spcPct val="0"/>
              </a:spcBef>
            </a:pPr>
            <a:r>
              <a:rPr lang="fr-FR" smtClean="0"/>
              <a:t>Les magasins Specibike proposent toutes les grandes marques du marché. Mais aussi des ateliers de réparation et d’entretien qualifiés. </a:t>
            </a:r>
          </a:p>
          <a:p>
            <a:pPr eaLnBrk="1" hangingPunct="1">
              <a:spcBef>
                <a:spcPct val="0"/>
              </a:spcBef>
            </a:pPr>
            <a:r>
              <a:rPr lang="fr-FR" smtClean="0"/>
              <a:t>Specibike ne fabrique pas de vélos, la société achète les vélos auprès de grandes marques et les revend en apportant différents services au client : un catalogue très complet de vélos et d’accessoires, les conseils de techniciens spécialisés, un service de réparation efficace.</a:t>
            </a:r>
          </a:p>
          <a:p>
            <a:pPr eaLnBrk="1" hangingPunct="1">
              <a:spcBef>
                <a:spcPct val="0"/>
              </a:spcBef>
            </a:pPr>
            <a:r>
              <a:rPr lang="fr-FR" smtClean="0"/>
              <a:t>Le siège social situé à Dijon est le magasin d’origine crée par M. Burgond, réalisant le plus gros volume d’affaires.</a:t>
            </a:r>
          </a:p>
          <a:p>
            <a:pPr eaLnBrk="1" hangingPunct="1">
              <a:spcBef>
                <a:spcPct val="0"/>
              </a:spcBef>
            </a:pPr>
            <a:r>
              <a:rPr lang="fr-FR" smtClean="0"/>
              <a:t>Les autres magasins sont des lieux de distribution qui dispose d’une organisation propre.</a:t>
            </a:r>
          </a:p>
          <a:p>
            <a:pPr eaLnBrk="1" hangingPunct="1">
              <a:spcBef>
                <a:spcPct val="0"/>
              </a:spcBef>
            </a:pPr>
            <a:r>
              <a:rPr lang="fr-FR" smtClean="0"/>
              <a:t>L’entreprise dispose également d’un site marchand « Oxabike » proposant à la vente ses produits, ainsi que des pièces de rechange et des accessoires. La logistique liée aux commandes en ligne est située à Dijon. </a:t>
            </a:r>
          </a:p>
          <a:p>
            <a:pPr eaLnBrk="1" hangingPunct="1">
              <a:spcBef>
                <a:spcPct val="0"/>
              </a:spcBef>
            </a:pPr>
            <a:r>
              <a:rPr lang="fr-FR" smtClean="0"/>
              <a:t>Voilà pour la présentation générale.</a:t>
            </a:r>
          </a:p>
        </p:txBody>
      </p:sp>
      <p:sp>
        <p:nvSpPr>
          <p:cNvPr id="2" name="Espace réservé du pied de page 1"/>
          <p:cNvSpPr>
            <a:spLocks noGrp="1"/>
          </p:cNvSpPr>
          <p:nvPr>
            <p:ph type="ftr" sz="quarter" idx="10"/>
          </p:nvPr>
        </p:nvSpPr>
        <p:spPr/>
        <p:txBody>
          <a:bodyPr/>
          <a:lstStyle/>
          <a:p>
            <a:pPr>
              <a:defRPr/>
            </a:pPr>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5734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Pourquoi ne pas faire deviner les notions recherchées à travers ce quiz ?</a:t>
            </a:r>
          </a:p>
          <a:p>
            <a:pPr eaLnBrk="1" hangingPunct="1">
              <a:spcBef>
                <a:spcPct val="0"/>
              </a:spcBef>
            </a:pPr>
            <a:r>
              <a:rPr lang="fr-FR" smtClean="0"/>
              <a:t> ne pas lire toutes les questions mais indiquer quelques notions abordées à travers ce quiz</a:t>
            </a:r>
          </a:p>
          <a:p>
            <a:pPr eaLnBrk="1" hangingPunct="1">
              <a:spcBef>
                <a:spcPct val="0"/>
              </a:spcBef>
            </a:pPr>
            <a:r>
              <a:rPr lang="fr-FR" smtClean="0"/>
              <a:t>Cheminement de l’information entre les systèmes</a:t>
            </a:r>
          </a:p>
          <a:p>
            <a:pPr eaLnBrk="1" hangingPunct="1">
              <a:spcBef>
                <a:spcPct val="0"/>
              </a:spcBef>
            </a:pPr>
            <a:r>
              <a:rPr lang="fr-FR" smtClean="0"/>
              <a:t>Rôles  --  Notion de charges différentes entre un achat sur le net et en magasin</a:t>
            </a:r>
          </a:p>
          <a:p>
            <a:pPr eaLnBrk="1" hangingPunct="1">
              <a:spcBef>
                <a:spcPct val="0"/>
              </a:spcBef>
            </a:pPr>
            <a:endParaRPr lang="fr-FR" smtClean="0"/>
          </a:p>
          <a:p>
            <a:pPr eaLnBrk="1" hangingPunct="1">
              <a:spcBef>
                <a:spcPct val="0"/>
              </a:spcBef>
            </a:pPr>
            <a:endParaRPr lang="fr-FR" smtClean="0"/>
          </a:p>
        </p:txBody>
      </p:sp>
      <p:sp>
        <p:nvSpPr>
          <p:cNvPr id="2" name="Espace réservé du pied de page 1"/>
          <p:cNvSpPr>
            <a:spLocks noGrp="1"/>
          </p:cNvSpPr>
          <p:nvPr>
            <p:ph type="ftr" sz="quarter" idx="10"/>
          </p:nvPr>
        </p:nvSpPr>
        <p:spPr/>
        <p:txBody>
          <a:bodyPr/>
          <a:lstStyle/>
          <a:p>
            <a:pPr>
              <a:defRPr/>
            </a:pPr>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939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Je vais maintenant vous présenter un exemple de plan de séance qui s'appuie sur un contexte réalisé par le réseau CERTA. </a:t>
            </a:r>
          </a:p>
          <a:p>
            <a:pPr eaLnBrk="1" hangingPunct="1">
              <a:spcBef>
                <a:spcPct val="0"/>
              </a:spcBef>
            </a:pPr>
            <a:r>
              <a:rPr lang="fr-FR" smtClean="0"/>
              <a:t>Le contexte se situe dans l'entreprise Specibike qui au départ était un magasin unique à Dijon et qui est devenu un réseau de quelques 70 magasins de cycles, indépendants et répartis sur l’ensemble du territoire français. </a:t>
            </a:r>
          </a:p>
          <a:p>
            <a:pPr eaLnBrk="1" hangingPunct="1">
              <a:spcBef>
                <a:spcPct val="0"/>
              </a:spcBef>
            </a:pPr>
            <a:r>
              <a:rPr lang="fr-FR" smtClean="0"/>
              <a:t>Les magasins Specibike proposent toutes les grandes marques du marché. Mais aussi des ateliers de réparation et d’entretien qualifiés. </a:t>
            </a:r>
          </a:p>
          <a:p>
            <a:pPr eaLnBrk="1" hangingPunct="1">
              <a:spcBef>
                <a:spcPct val="0"/>
              </a:spcBef>
            </a:pPr>
            <a:r>
              <a:rPr lang="fr-FR" smtClean="0"/>
              <a:t>Specibike ne fabrique pas de vélos, la société achète les vélos auprès de grandes marques et les revend en apportant différents services au client : un catalogue très complet de vélos et d’accessoires, les conseils de techniciens spécialisés, un service de réparation efficace.</a:t>
            </a:r>
          </a:p>
          <a:p>
            <a:pPr eaLnBrk="1" hangingPunct="1">
              <a:spcBef>
                <a:spcPct val="0"/>
              </a:spcBef>
            </a:pPr>
            <a:r>
              <a:rPr lang="fr-FR" smtClean="0"/>
              <a:t>Le siège social situé à Dijon est le magasin d’origine crée par M. Burgond, réalisant le plus gros volume d’affaires.</a:t>
            </a:r>
          </a:p>
          <a:p>
            <a:pPr eaLnBrk="1" hangingPunct="1">
              <a:spcBef>
                <a:spcPct val="0"/>
              </a:spcBef>
            </a:pPr>
            <a:r>
              <a:rPr lang="fr-FR" smtClean="0"/>
              <a:t>Les autres magasins sont des lieux de distribution qui dispose d’une organisation propre.</a:t>
            </a:r>
          </a:p>
          <a:p>
            <a:pPr eaLnBrk="1" hangingPunct="1">
              <a:spcBef>
                <a:spcPct val="0"/>
              </a:spcBef>
            </a:pPr>
            <a:r>
              <a:rPr lang="fr-FR" smtClean="0"/>
              <a:t>L’entreprise dispose également d’un site marchand « Oxabike » proposant à la vente ses produits, ainsi que des pièces de rechange et des accessoires. La logistique liée aux commandes en ligne est située à Dijon. </a:t>
            </a:r>
          </a:p>
          <a:p>
            <a:pPr eaLnBrk="1" hangingPunct="1">
              <a:spcBef>
                <a:spcPct val="0"/>
              </a:spcBef>
            </a:pPr>
            <a:r>
              <a:rPr lang="fr-FR" smtClean="0"/>
              <a:t>Voilà pour la présentation générale.</a:t>
            </a:r>
          </a:p>
        </p:txBody>
      </p:sp>
      <p:sp>
        <p:nvSpPr>
          <p:cNvPr id="2" name="Espace réservé du pied de page 1"/>
          <p:cNvSpPr>
            <a:spLocks noGrp="1"/>
          </p:cNvSpPr>
          <p:nvPr>
            <p:ph type="ftr" sz="quarter" idx="10"/>
          </p:nvPr>
        </p:nvSpPr>
        <p:spPr/>
        <p:txBody>
          <a:bodyPr/>
          <a:lstStyle/>
          <a:p>
            <a:pPr>
              <a:defRPr/>
            </a:pPr>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6144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2" name="Espace réservé du pied de page 1"/>
          <p:cNvSpPr>
            <a:spLocks noGrp="1"/>
          </p:cNvSpPr>
          <p:nvPr>
            <p:ph type="ftr" sz="quarter" idx="10"/>
          </p:nvPr>
        </p:nvSpPr>
        <p:spPr/>
        <p:txBody>
          <a:bodyPr/>
          <a:lstStyle/>
          <a:p>
            <a:pPr>
              <a:defRPr/>
            </a:pPr>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451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64515" name="Espace réservé du numéro de diapositiv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874713"/>
            <a:fld id="{CB3F143C-C7CF-4832-A4E7-4A4A2D2B3292}" type="slidenum">
              <a:rPr lang="fr-FR" sz="1200">
                <a:latin typeface="Calibri" pitchFamily="34" charset="0"/>
              </a:rPr>
              <a:pPr algn="r" defTabSz="874713"/>
              <a:t>27</a:t>
            </a:fld>
            <a:endParaRPr lang="fr-FR" sz="1200">
              <a:latin typeface="Calibri" pitchFamily="34" charset="0"/>
            </a:endParaRPr>
          </a:p>
        </p:txBody>
      </p:sp>
      <p:sp>
        <p:nvSpPr>
          <p:cNvPr id="2" name="Espace réservé du pied de page 1"/>
          <p:cNvSpPr>
            <a:spLocks noGrp="1"/>
          </p:cNvSpPr>
          <p:nvPr>
            <p:ph type="ftr" sz="quarter" idx="10"/>
          </p:nvPr>
        </p:nvSpPr>
        <p:spPr/>
        <p:txBody>
          <a:bodyPr/>
          <a:lstStyle/>
          <a:p>
            <a:pPr>
              <a:defRPr/>
            </a:pPr>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048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smtClean="0"/>
              <a:t>Nous allons maintenant voir les différents domaines qui sont le plus souvent couverts par les PGI. J’ai pris ici l’exemple d’</a:t>
            </a:r>
            <a:r>
              <a:rPr lang="fr-FR" dirty="0" err="1" smtClean="0"/>
              <a:t>OpenERP</a:t>
            </a:r>
            <a:r>
              <a:rPr lang="fr-FR" dirty="0" smtClean="0"/>
              <a:t> qui est rappelons-le PGI recommandé pour la 1</a:t>
            </a:r>
            <a:r>
              <a:rPr lang="fr-FR" baseline="30000" dirty="0" smtClean="0"/>
              <a:t>ère</a:t>
            </a:r>
            <a:r>
              <a:rPr lang="fr-FR" dirty="0" smtClean="0"/>
              <a:t> STMG.</a:t>
            </a:r>
          </a:p>
          <a:p>
            <a:pPr eaLnBrk="1" hangingPunct="1">
              <a:spcBef>
                <a:spcPct val="0"/>
              </a:spcBef>
            </a:pPr>
            <a:endParaRPr lang="fr-FR" dirty="0" smtClean="0"/>
          </a:p>
          <a:p>
            <a:pPr eaLnBrk="1" hangingPunct="1">
              <a:spcBef>
                <a:spcPct val="0"/>
              </a:spcBef>
            </a:pPr>
            <a:r>
              <a:rPr lang="fr-FR" dirty="0" smtClean="0"/>
              <a:t>1- GRH (HRM) : </a:t>
            </a:r>
            <a:r>
              <a:rPr lang="fr-FR" dirty="0" err="1" smtClean="0"/>
              <a:t>Human</a:t>
            </a:r>
            <a:r>
              <a:rPr lang="fr-FR" dirty="0" smtClean="0"/>
              <a:t> Resource Management</a:t>
            </a:r>
          </a:p>
          <a:p>
            <a:pPr marL="420688" lvl="1"/>
            <a:r>
              <a:rPr lang="fr-FR" sz="1100" dirty="0" smtClean="0">
                <a:solidFill>
                  <a:srgbClr val="000000"/>
                </a:solidFill>
                <a:sym typeface="Wingdings" pitchFamily="2" charset="2"/>
              </a:rPr>
              <a:t> </a:t>
            </a:r>
            <a:r>
              <a:rPr lang="fr-FR" sz="1100" dirty="0" smtClean="0">
                <a:solidFill>
                  <a:srgbClr val="000000"/>
                </a:solidFill>
              </a:rPr>
              <a:t>Annuaire des employés</a:t>
            </a:r>
          </a:p>
          <a:p>
            <a:pPr marL="420688" lvl="1"/>
            <a:r>
              <a:rPr lang="fr-FR" sz="1100" dirty="0" smtClean="0">
                <a:solidFill>
                  <a:srgbClr val="000000"/>
                </a:solidFill>
                <a:sym typeface="Wingdings" pitchFamily="2" charset="2"/>
              </a:rPr>
              <a:t> </a:t>
            </a:r>
            <a:r>
              <a:rPr lang="fr-FR" sz="1100" dirty="0" smtClean="0">
                <a:solidFill>
                  <a:srgbClr val="000000"/>
                </a:solidFill>
              </a:rPr>
              <a:t>Pointage des horaires</a:t>
            </a:r>
          </a:p>
          <a:p>
            <a:pPr marL="420688" lvl="1"/>
            <a:r>
              <a:rPr lang="fr-FR" sz="1100" dirty="0" smtClean="0">
                <a:solidFill>
                  <a:srgbClr val="000000"/>
                </a:solidFill>
                <a:sym typeface="Wingdings" pitchFamily="2" charset="2"/>
              </a:rPr>
              <a:t> </a:t>
            </a:r>
            <a:r>
              <a:rPr lang="fr-FR" sz="1100" dirty="0" smtClean="0">
                <a:solidFill>
                  <a:srgbClr val="000000"/>
                </a:solidFill>
              </a:rPr>
              <a:t>Processus de recrutement</a:t>
            </a:r>
          </a:p>
          <a:p>
            <a:pPr marL="420688" lvl="1"/>
            <a:r>
              <a:rPr lang="fr-FR" sz="1100" dirty="0" smtClean="0">
                <a:solidFill>
                  <a:srgbClr val="000000"/>
                </a:solidFill>
                <a:sym typeface="Wingdings" pitchFamily="2" charset="2"/>
              </a:rPr>
              <a:t> </a:t>
            </a:r>
            <a:r>
              <a:rPr lang="fr-FR" sz="1100" dirty="0" smtClean="0">
                <a:solidFill>
                  <a:srgbClr val="000000"/>
                </a:solidFill>
              </a:rPr>
              <a:t>Congés</a:t>
            </a:r>
          </a:p>
          <a:p>
            <a:pPr marL="420688" lvl="1"/>
            <a:r>
              <a:rPr lang="fr-FR" sz="1100" dirty="0" smtClean="0">
                <a:solidFill>
                  <a:srgbClr val="000000"/>
                </a:solidFill>
                <a:sym typeface="Wingdings" pitchFamily="2" charset="2"/>
              </a:rPr>
              <a:t> </a:t>
            </a:r>
            <a:r>
              <a:rPr lang="fr-FR" sz="1100" dirty="0" smtClean="0">
                <a:solidFill>
                  <a:srgbClr val="000000"/>
                </a:solidFill>
              </a:rPr>
              <a:t>Évaluation des employés</a:t>
            </a:r>
          </a:p>
          <a:p>
            <a:pPr marL="420688" lvl="1"/>
            <a:r>
              <a:rPr lang="fr-FR" sz="1100" dirty="0" smtClean="0">
                <a:solidFill>
                  <a:srgbClr val="000000"/>
                </a:solidFill>
                <a:sym typeface="Wingdings" pitchFamily="2" charset="2"/>
              </a:rPr>
              <a:t> </a:t>
            </a:r>
            <a:r>
              <a:rPr lang="fr-FR" sz="1100" dirty="0" smtClean="0">
                <a:solidFill>
                  <a:srgbClr val="000000"/>
                </a:solidFill>
              </a:rPr>
              <a:t>Notes de frais</a:t>
            </a:r>
          </a:p>
          <a:p>
            <a:pPr marL="420688" lvl="1"/>
            <a:r>
              <a:rPr lang="fr-FR" sz="1100" dirty="0" smtClean="0">
                <a:solidFill>
                  <a:srgbClr val="000000"/>
                </a:solidFill>
                <a:sym typeface="Wingdings" pitchFamily="2" charset="2"/>
              </a:rPr>
              <a:t> </a:t>
            </a:r>
            <a:r>
              <a:rPr lang="fr-FR" sz="1100" dirty="0" smtClean="0">
                <a:solidFill>
                  <a:srgbClr val="000000"/>
                </a:solidFill>
              </a:rPr>
              <a:t>Paie</a:t>
            </a:r>
          </a:p>
          <a:p>
            <a:pPr eaLnBrk="1" hangingPunct="1">
              <a:spcBef>
                <a:spcPct val="0"/>
              </a:spcBef>
            </a:pPr>
            <a:r>
              <a:rPr lang="fr-FR" dirty="0" smtClean="0"/>
              <a:t>2- Gestion de projet (PSA) : Professional Service Automation</a:t>
            </a:r>
          </a:p>
          <a:p>
            <a:pPr marL="420688" lvl="1" eaLnBrk="1" hangingPunct="1">
              <a:spcBef>
                <a:spcPct val="0"/>
              </a:spcBef>
            </a:pPr>
            <a:r>
              <a:rPr lang="fr-FR" dirty="0" smtClean="0">
                <a:sym typeface="Wingdings" pitchFamily="2" charset="2"/>
              </a:rPr>
              <a:t> Qui contient des outils d’ordonnancement et de planification de tâches</a:t>
            </a:r>
            <a:endParaRPr lang="fr-FR" dirty="0" smtClean="0"/>
          </a:p>
          <a:p>
            <a:pPr eaLnBrk="1" hangingPunct="1">
              <a:spcBef>
                <a:spcPct val="0"/>
              </a:spcBef>
            </a:pPr>
            <a:r>
              <a:rPr lang="fr-FR" dirty="0" smtClean="0"/>
              <a:t>3- Gestion de la Relation Fournisseur (SRM) : Supplier Relationship Management</a:t>
            </a:r>
          </a:p>
          <a:p>
            <a:pPr eaLnBrk="1" hangingPunct="1">
              <a:spcBef>
                <a:spcPct val="0"/>
              </a:spcBef>
            </a:pPr>
            <a:r>
              <a:rPr lang="fr-FR" dirty="0" smtClean="0"/>
              <a:t>4- Gestion de la Relation Client (CRM) : Customer Relationship Management</a:t>
            </a:r>
          </a:p>
          <a:p>
            <a:pPr eaLnBrk="1" hangingPunct="1">
              <a:spcBef>
                <a:spcPct val="0"/>
              </a:spcBef>
            </a:pPr>
            <a:r>
              <a:rPr lang="fr-FR" dirty="0" smtClean="0"/>
              <a:t>5- Gestion des ventes (SM) : Sales Management</a:t>
            </a:r>
          </a:p>
          <a:p>
            <a:pPr eaLnBrk="1" hangingPunct="1">
              <a:spcBef>
                <a:spcPct val="0"/>
              </a:spcBef>
            </a:pPr>
            <a:r>
              <a:rPr lang="fr-FR" dirty="0" smtClean="0"/>
              <a:t>6- GCF (FRM) : Finance Resource Management</a:t>
            </a:r>
          </a:p>
          <a:p>
            <a:pPr marL="420688" lvl="1" eaLnBrk="1" hangingPunct="1">
              <a:spcBef>
                <a:spcPct val="0"/>
              </a:spcBef>
            </a:pPr>
            <a:r>
              <a:rPr lang="fr-FR" sz="1100" dirty="0" smtClean="0">
                <a:solidFill>
                  <a:srgbClr val="000000"/>
                </a:solidFill>
                <a:sym typeface="Wingdings" pitchFamily="2" charset="2"/>
              </a:rPr>
              <a:t> </a:t>
            </a:r>
            <a:r>
              <a:rPr lang="fr-FR" dirty="0" smtClean="0"/>
              <a:t>Comptabilité et finances</a:t>
            </a:r>
          </a:p>
          <a:p>
            <a:pPr marL="420688" lvl="1" eaLnBrk="1" hangingPunct="1">
              <a:spcBef>
                <a:spcPct val="0"/>
              </a:spcBef>
            </a:pPr>
            <a:r>
              <a:rPr lang="fr-FR" sz="1100" dirty="0" smtClean="0">
                <a:solidFill>
                  <a:srgbClr val="000000"/>
                </a:solidFill>
                <a:sym typeface="Wingdings" pitchFamily="2" charset="2"/>
              </a:rPr>
              <a:t> </a:t>
            </a:r>
            <a:r>
              <a:rPr lang="fr-FR" dirty="0" smtClean="0"/>
              <a:t>Facturation électronique et paiements</a:t>
            </a:r>
          </a:p>
          <a:p>
            <a:pPr marL="420688" lvl="1" eaLnBrk="1" hangingPunct="1">
              <a:spcBef>
                <a:spcPct val="0"/>
              </a:spcBef>
            </a:pPr>
            <a:r>
              <a:rPr lang="fr-FR" sz="1100" dirty="0" smtClean="0">
                <a:solidFill>
                  <a:srgbClr val="000000"/>
                </a:solidFill>
                <a:sym typeface="Wingdings" pitchFamily="2" charset="2"/>
              </a:rPr>
              <a:t> </a:t>
            </a:r>
            <a:r>
              <a:rPr lang="fr-FR" dirty="0" smtClean="0"/>
              <a:t>Gestion des actifs</a:t>
            </a:r>
          </a:p>
          <a:p>
            <a:pPr eaLnBrk="1" hangingPunct="1">
              <a:spcBef>
                <a:spcPct val="0"/>
              </a:spcBef>
            </a:pPr>
            <a:r>
              <a:rPr lang="fr-FR" dirty="0" smtClean="0"/>
              <a:t>7- Gestion des stocks / Gestion des inventaires (WM/IM) : </a:t>
            </a:r>
            <a:r>
              <a:rPr lang="fr-FR" dirty="0" err="1" smtClean="0"/>
              <a:t>Warehouse</a:t>
            </a:r>
            <a:r>
              <a:rPr lang="fr-FR" dirty="0" smtClean="0"/>
              <a:t> Management / </a:t>
            </a:r>
            <a:r>
              <a:rPr lang="fr-FR" dirty="0" err="1" smtClean="0"/>
              <a:t>Inventory</a:t>
            </a:r>
            <a:r>
              <a:rPr lang="fr-FR" dirty="0" smtClean="0"/>
              <a:t> Management</a:t>
            </a:r>
          </a:p>
          <a:p>
            <a:pPr eaLnBrk="1" hangingPunct="1">
              <a:spcBef>
                <a:spcPct val="0"/>
              </a:spcBef>
            </a:pPr>
            <a:r>
              <a:rPr lang="fr-FR" dirty="0" smtClean="0"/>
              <a:t>8- Gestion des points de ventes (POSM) : Point-Of-Sale Management</a:t>
            </a:r>
          </a:p>
          <a:p>
            <a:pPr eaLnBrk="1" hangingPunct="1">
              <a:spcBef>
                <a:spcPct val="0"/>
              </a:spcBef>
            </a:pPr>
            <a:r>
              <a:rPr lang="fr-FR" dirty="0" smtClean="0"/>
              <a:t>9- Gestion de la Production Assistée par Ordinateur (CAM) : Computer-</a:t>
            </a:r>
            <a:r>
              <a:rPr lang="fr-FR" dirty="0" err="1" smtClean="0"/>
              <a:t>Aided</a:t>
            </a:r>
            <a:r>
              <a:rPr lang="fr-FR" dirty="0" smtClean="0"/>
              <a:t> </a:t>
            </a:r>
            <a:r>
              <a:rPr lang="fr-FR" dirty="0" err="1" smtClean="0"/>
              <a:t>Manufacturing</a:t>
            </a:r>
            <a:endParaRPr lang="fr-FR" dirty="0" smtClean="0"/>
          </a:p>
          <a:p>
            <a:pPr eaLnBrk="1" hangingPunct="1">
              <a:spcBef>
                <a:spcPct val="0"/>
              </a:spcBef>
            </a:pPr>
            <a:endParaRPr lang="fr-FR" dirty="0" smtClean="0"/>
          </a:p>
          <a:p>
            <a:pPr eaLnBrk="1" hangingPunct="1">
              <a:spcBef>
                <a:spcPct val="0"/>
              </a:spcBef>
            </a:pPr>
            <a:r>
              <a:rPr lang="fr-FR" dirty="0" smtClean="0"/>
              <a:t>Chaque module pointant sur la même information, permettant ainsi une véritable synchronisation en temps réel ! Et s’il y a bien une chose qu’il faut retenir de cette diapo, c’est bien celle-là ! Pas d’import/export à faire entre les modules comme vous avez pu être amenés à le faire avec certaines suites logiciels que l’on ne nommera pas ici.</a:t>
            </a:r>
          </a:p>
          <a:p>
            <a:pPr eaLnBrk="1" hangingPunct="1">
              <a:spcBef>
                <a:spcPct val="0"/>
              </a:spcBef>
            </a:pPr>
            <a:endParaRPr lang="fr-FR" dirty="0" smtClean="0"/>
          </a:p>
          <a:p>
            <a:pPr eaLnBrk="1" hangingPunct="1">
              <a:spcBef>
                <a:spcPct val="0"/>
              </a:spcBef>
            </a:pPr>
            <a:r>
              <a:rPr lang="fr-FR" dirty="0" smtClean="0"/>
              <a:t>Comme je vous l’ai dit, j’ai pris appuie sur </a:t>
            </a:r>
            <a:r>
              <a:rPr lang="fr-FR" dirty="0" err="1" smtClean="0"/>
              <a:t>OpenERP</a:t>
            </a:r>
            <a:r>
              <a:rPr lang="fr-FR" dirty="0" smtClean="0"/>
              <a:t> pour créer ce schéma, mais il faut savoir que chez certains gros éditeurs, bien d’autres modules existent, par exemple : </a:t>
            </a:r>
          </a:p>
          <a:p>
            <a:pPr eaLnBrk="1" hangingPunct="1">
              <a:spcBef>
                <a:spcPct val="0"/>
              </a:spcBef>
            </a:pPr>
            <a:r>
              <a:rPr lang="fr-FR" dirty="0" smtClean="0"/>
              <a:t>- Gestion de la chaîne logistique (SCM) : </a:t>
            </a:r>
            <a:r>
              <a:rPr lang="fr-FR" dirty="0" err="1" smtClean="0"/>
              <a:t>Supply</a:t>
            </a:r>
            <a:r>
              <a:rPr lang="fr-FR" dirty="0" smtClean="0"/>
              <a:t> Chain Management</a:t>
            </a:r>
          </a:p>
          <a:p>
            <a:pPr eaLnBrk="1" hangingPunct="1">
              <a:spcBef>
                <a:spcPct val="0"/>
              </a:spcBef>
            </a:pPr>
            <a:r>
              <a:rPr lang="fr-FR" dirty="0" smtClean="0"/>
              <a:t>- Aide à la décision (BI) : Business Intelligence</a:t>
            </a:r>
          </a:p>
          <a:p>
            <a:pPr eaLnBrk="1" hangingPunct="1">
              <a:spcBef>
                <a:spcPct val="0"/>
              </a:spcBef>
            </a:pPr>
            <a:r>
              <a:rPr lang="fr-FR" dirty="0" smtClean="0"/>
              <a:t>- Gestion Électronique de Documents (EDM) : </a:t>
            </a:r>
            <a:r>
              <a:rPr lang="fr-FR" dirty="0" err="1" smtClean="0"/>
              <a:t>Electronic</a:t>
            </a:r>
            <a:r>
              <a:rPr lang="fr-FR" dirty="0" smtClean="0"/>
              <a:t> Document Management</a:t>
            </a:r>
          </a:p>
          <a:p>
            <a:pPr eaLnBrk="1" hangingPunct="1">
              <a:spcBef>
                <a:spcPct val="0"/>
              </a:spcBef>
            </a:pPr>
            <a:r>
              <a:rPr lang="fr-FR" dirty="0" smtClean="0"/>
              <a:t>- Gestion de la Maintenance Assistée par Ordinateur (CMMS) : </a:t>
            </a:r>
            <a:r>
              <a:rPr lang="fr-FR" dirty="0" err="1" smtClean="0"/>
              <a:t>Computerized</a:t>
            </a:r>
            <a:r>
              <a:rPr lang="fr-FR" dirty="0" smtClean="0"/>
              <a:t> Maintenance Management System</a:t>
            </a:r>
          </a:p>
          <a:p>
            <a:pPr eaLnBrk="1" hangingPunct="1">
              <a:spcBef>
                <a:spcPct val="0"/>
              </a:spcBef>
            </a:pPr>
            <a:r>
              <a:rPr lang="fr-FR" dirty="0" smtClean="0"/>
              <a:t>- Gestion des Besoin en Matières (MRP) : </a:t>
            </a:r>
            <a:r>
              <a:rPr lang="fr-FR" dirty="0" err="1" smtClean="0"/>
              <a:t>Matérial</a:t>
            </a:r>
            <a:r>
              <a:rPr lang="fr-FR" dirty="0" smtClean="0"/>
              <a:t> </a:t>
            </a:r>
            <a:r>
              <a:rPr lang="fr-FR" dirty="0" err="1" smtClean="0"/>
              <a:t>Requirement</a:t>
            </a:r>
            <a:r>
              <a:rPr lang="fr-FR" dirty="0" smtClean="0"/>
              <a:t> Planning</a:t>
            </a:r>
          </a:p>
        </p:txBody>
      </p:sp>
      <p:sp>
        <p:nvSpPr>
          <p:cNvPr id="2" name="Espace réservé du pied de page 1"/>
          <p:cNvSpPr>
            <a:spLocks noGrp="1"/>
          </p:cNvSpPr>
          <p:nvPr>
            <p:ph type="ftr" sz="quarter" idx="10"/>
          </p:nvPr>
        </p:nvSpPr>
        <p:spPr/>
        <p:txBody>
          <a:bodyPr/>
          <a:lstStyle/>
          <a:p>
            <a:pPr>
              <a:defRPr/>
            </a:pPr>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TextEdit="1"/>
          </p:cNvSpPr>
          <p:nvPr>
            <p:ph type="sldImg"/>
          </p:nvPr>
        </p:nvSpPr>
        <p:spPr bwMode="auto">
          <a:noFill/>
          <a:ln>
            <a:solidFill>
              <a:srgbClr val="000000"/>
            </a:solidFill>
            <a:miter lim="800000"/>
            <a:headEnd/>
            <a:tailEnd/>
          </a:ln>
        </p:spPr>
      </p:sp>
      <p:sp>
        <p:nvSpPr>
          <p:cNvPr id="67586"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buFontTx/>
              <a:buAutoNum type="arabicPeriod"/>
            </a:pPr>
            <a:r>
              <a:rPr lang="fr-FR" smtClean="0"/>
              <a:t>Cette demande doit indiquer au moins le type de congé (congé légal ou congé maladie) ainsi que les dates de début et de fin du congé.</a:t>
            </a:r>
          </a:p>
          <a:p>
            <a:pPr marL="228600" indent="-228600" eaLnBrk="1" hangingPunct="1">
              <a:buFontTx/>
              <a:buAutoNum type="arabicPeriod"/>
            </a:pPr>
            <a:r>
              <a:rPr lang="fr-FR" smtClean="0"/>
              <a:t> Au moment de la confirmation de la demande, le progiciel vérifie que le nombre de jours de congés ne dépasse pas le nombre de jours autorisés pour ce collaborateur.</a:t>
            </a:r>
          </a:p>
          <a:p>
            <a:pPr marL="228600" indent="-228600" eaLnBrk="1" hangingPunct="1">
              <a:buFontTx/>
              <a:buAutoNum type="arabicPeriod"/>
            </a:pPr>
            <a:r>
              <a:rPr lang="fr-FR" smtClean="0"/>
              <a:t> Pour les congés de maladie, il y a deux niveaux de validation : les demandes de congés sont soumises au supérieur hiérarchique immédiat (le directeur du magasin) puis à la direction des ressources humaines pour information obligatoire. A chaque étape la demande peut être approuvée ou refusée. Les congés légaux n’ont qu’un niveau de validation. </a:t>
            </a:r>
          </a:p>
          <a:p>
            <a:pPr marL="228600" indent="-228600" eaLnBrk="1" hangingPunct="1"/>
            <a:endParaRPr lang="fr-FR" smtClean="0"/>
          </a:p>
        </p:txBody>
      </p:sp>
      <p:sp>
        <p:nvSpPr>
          <p:cNvPr id="2" name="Espace réservé du pied de page 1"/>
          <p:cNvSpPr>
            <a:spLocks noGrp="1"/>
          </p:cNvSpPr>
          <p:nvPr>
            <p:ph type="ftr" sz="quarter" idx="10"/>
          </p:nvPr>
        </p:nvSpPr>
        <p:spPr/>
        <p:txBody>
          <a:bodyPr/>
          <a:lstStyle/>
          <a:p>
            <a:pPr>
              <a:defRPr/>
            </a:pPr>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7410" name="Espace réservé des commentaires 2"/>
          <p:cNvSpPr>
            <a:spLocks noGrp="1"/>
          </p:cNvSpPr>
          <p:nvPr>
            <p:ph type="body" idx="1"/>
          </p:nvPr>
        </p:nvSpPr>
        <p:spPr bwMode="auto"/>
        <p:txBody>
          <a:bodyPr wrap="square" numCol="1" anchor="t" anchorCtr="0" compatLnSpc="1">
            <a:prstTxWarp prst="textNoShape">
              <a:avLst/>
            </a:prstTxWarp>
          </a:bodyPr>
          <a:lstStyle/>
          <a:p>
            <a:pPr eaLnBrk="1" fontAlgn="auto" hangingPunct="1">
              <a:spcBef>
                <a:spcPts val="0"/>
              </a:spcBef>
              <a:spcAft>
                <a:spcPts val="0"/>
              </a:spcAft>
              <a:defRPr/>
            </a:pPr>
            <a:r>
              <a:rPr lang="fr-FR" dirty="0" smtClean="0">
                <a:solidFill>
                  <a:srgbClr val="FF0000"/>
                </a:solidFill>
              </a:rPr>
              <a:t>Remarque sur ce processus : </a:t>
            </a:r>
          </a:p>
          <a:p>
            <a:pPr marL="228600" indent="-228600" eaLnBrk="1" fontAlgn="auto" hangingPunct="1">
              <a:spcBef>
                <a:spcPts val="0"/>
              </a:spcBef>
              <a:spcAft>
                <a:spcPts val="0"/>
              </a:spcAft>
              <a:buFontTx/>
              <a:buAutoNum type="arabicParenR"/>
              <a:defRPr/>
            </a:pPr>
            <a:r>
              <a:rPr lang="fr-FR" dirty="0" err="1" smtClean="0">
                <a:solidFill>
                  <a:srgbClr val="FF0000"/>
                </a:solidFill>
              </a:rPr>
              <a:t>Ds</a:t>
            </a:r>
            <a:r>
              <a:rPr lang="fr-FR" dirty="0" smtClean="0">
                <a:solidFill>
                  <a:srgbClr val="FF0000"/>
                </a:solidFill>
              </a:rPr>
              <a:t> le cas d’une </a:t>
            </a:r>
            <a:r>
              <a:rPr lang="fr-FR" dirty="0" err="1" smtClean="0">
                <a:solidFill>
                  <a:srgbClr val="FF0000"/>
                </a:solidFill>
              </a:rPr>
              <a:t>dde</a:t>
            </a:r>
            <a:r>
              <a:rPr lang="fr-FR" dirty="0" smtClean="0">
                <a:solidFill>
                  <a:srgbClr val="FF0000"/>
                </a:solidFill>
              </a:rPr>
              <a:t> de congé ‘</a:t>
            </a:r>
            <a:r>
              <a:rPr lang="fr-FR" dirty="0" err="1" smtClean="0">
                <a:solidFill>
                  <a:srgbClr val="FF0000"/>
                </a:solidFill>
              </a:rPr>
              <a:t>legal</a:t>
            </a:r>
            <a:r>
              <a:rPr lang="fr-FR" dirty="0" smtClean="0">
                <a:solidFill>
                  <a:srgbClr val="FF0000"/>
                </a:solidFill>
              </a:rPr>
              <a:t>’ le schéma est à revoir</a:t>
            </a:r>
          </a:p>
          <a:p>
            <a:pPr marL="228600" indent="-228600" eaLnBrk="1" fontAlgn="auto" hangingPunct="1">
              <a:spcBef>
                <a:spcPts val="0"/>
              </a:spcBef>
              <a:spcAft>
                <a:spcPts val="0"/>
              </a:spcAft>
              <a:buFontTx/>
              <a:buAutoNum type="arabicParenR"/>
              <a:defRPr/>
            </a:pPr>
            <a:r>
              <a:rPr lang="fr-FR" dirty="0" smtClean="0">
                <a:solidFill>
                  <a:srgbClr val="FF0000"/>
                </a:solidFill>
              </a:rPr>
              <a:t>Sinon le salarié ne renseigne pas son congé maladie et on ne peut pas le  lui refuser </a:t>
            </a:r>
          </a:p>
          <a:p>
            <a:pPr eaLnBrk="1" fontAlgn="auto" hangingPunct="1">
              <a:spcBef>
                <a:spcPts val="0"/>
              </a:spcBef>
              <a:spcAft>
                <a:spcPts val="0"/>
              </a:spcAft>
              <a:defRPr/>
            </a:pPr>
            <a:r>
              <a:rPr lang="fr-FR" dirty="0" smtClean="0"/>
              <a:t>PGI</a:t>
            </a:r>
          </a:p>
          <a:p>
            <a:pPr eaLnBrk="1" fontAlgn="auto" hangingPunct="1">
              <a:spcBef>
                <a:spcPts val="0"/>
              </a:spcBef>
              <a:spcAft>
                <a:spcPts val="0"/>
              </a:spcAft>
              <a:defRPr/>
            </a:pPr>
            <a:r>
              <a:rPr lang="fr-FR" dirty="0" smtClean="0"/>
              <a:t>Définition de Workflow</a:t>
            </a:r>
          </a:p>
          <a:p>
            <a:pPr eaLnBrk="1" fontAlgn="auto" hangingPunct="1">
              <a:spcBef>
                <a:spcPts val="0"/>
              </a:spcBef>
              <a:spcAft>
                <a:spcPts val="0"/>
              </a:spcAft>
              <a:defRPr/>
            </a:pPr>
            <a:r>
              <a:rPr lang="fr-FR" dirty="0" smtClean="0"/>
              <a:t>Demande de congés</a:t>
            </a:r>
          </a:p>
          <a:p>
            <a:pPr eaLnBrk="1" fontAlgn="auto" hangingPunct="1">
              <a:spcBef>
                <a:spcPts val="0"/>
              </a:spcBef>
              <a:spcAft>
                <a:spcPts val="0"/>
              </a:spcAft>
              <a:defRPr/>
            </a:pPr>
            <a:r>
              <a:rPr lang="fr-FR" dirty="0" err="1" smtClean="0"/>
              <a:t>Dde</a:t>
            </a:r>
            <a:r>
              <a:rPr lang="fr-FR" dirty="0" smtClean="0"/>
              <a:t> de conges par le salarie </a:t>
            </a:r>
            <a:r>
              <a:rPr lang="fr-FR" dirty="0" err="1" smtClean="0"/>
              <a:t>ds</a:t>
            </a:r>
            <a:r>
              <a:rPr lang="fr-FR" dirty="0" smtClean="0"/>
              <a:t> le </a:t>
            </a:r>
            <a:r>
              <a:rPr lang="fr-FR" dirty="0" err="1" smtClean="0"/>
              <a:t>pgi</a:t>
            </a:r>
            <a:r>
              <a:rPr lang="fr-FR" dirty="0" smtClean="0"/>
              <a:t> </a:t>
            </a:r>
          </a:p>
          <a:p>
            <a:pPr eaLnBrk="1" fontAlgn="auto" hangingPunct="1">
              <a:spcBef>
                <a:spcPts val="0"/>
              </a:spcBef>
              <a:spcAft>
                <a:spcPts val="0"/>
              </a:spcAft>
              <a:defRPr/>
            </a:pPr>
            <a:r>
              <a:rPr lang="fr-FR" dirty="0" smtClean="0"/>
              <a:t>Validation ou non par le </a:t>
            </a:r>
            <a:r>
              <a:rPr lang="fr-FR" dirty="0" err="1" smtClean="0"/>
              <a:t>pgi</a:t>
            </a:r>
            <a:r>
              <a:rPr lang="fr-FR" dirty="0" smtClean="0"/>
              <a:t> en f(critères techniques)</a:t>
            </a:r>
          </a:p>
          <a:p>
            <a:pPr eaLnBrk="1" fontAlgn="auto" hangingPunct="1">
              <a:spcBef>
                <a:spcPts val="0"/>
              </a:spcBef>
              <a:spcAft>
                <a:spcPts val="0"/>
              </a:spcAft>
              <a:defRPr/>
            </a:pPr>
            <a:r>
              <a:rPr lang="fr-FR" dirty="0" smtClean="0"/>
              <a:t>Le </a:t>
            </a:r>
            <a:r>
              <a:rPr lang="fr-FR" dirty="0" err="1" smtClean="0"/>
              <a:t>pgi</a:t>
            </a:r>
            <a:r>
              <a:rPr lang="fr-FR" dirty="0" smtClean="0"/>
              <a:t> refuse ou accepte </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r>
              <a:rPr lang="fr-FR" b="1" dirty="0" smtClean="0"/>
              <a:t>Le </a:t>
            </a:r>
            <a:r>
              <a:rPr lang="fr-FR" b="1" i="1" dirty="0" err="1" smtClean="0"/>
              <a:t>workflow</a:t>
            </a:r>
            <a:r>
              <a:rPr lang="fr-FR" b="1" i="1" dirty="0" smtClean="0"/>
              <a:t> d’une demande de congé </a:t>
            </a:r>
          </a:p>
          <a:p>
            <a:pPr eaLnBrk="1" fontAlgn="auto" hangingPunct="1">
              <a:spcBef>
                <a:spcPts val="0"/>
              </a:spcBef>
              <a:spcAft>
                <a:spcPts val="0"/>
              </a:spcAft>
              <a:defRPr/>
            </a:pPr>
            <a:r>
              <a:rPr lang="fr-FR" dirty="0" smtClean="0"/>
              <a:t>Voici la procédure recommandée par la direction des ressources humaines de </a:t>
            </a:r>
            <a:r>
              <a:rPr lang="fr-FR" dirty="0" err="1" smtClean="0"/>
              <a:t>Spécibike</a:t>
            </a:r>
            <a:r>
              <a:rPr lang="fr-FR" dirty="0" smtClean="0"/>
              <a:t> pour déposer une demande de congé : </a:t>
            </a:r>
          </a:p>
          <a:p>
            <a:pPr eaLnBrk="1" fontAlgn="auto" hangingPunct="1">
              <a:spcBef>
                <a:spcPts val="0"/>
              </a:spcBef>
              <a:spcAft>
                <a:spcPts val="0"/>
              </a:spcAft>
              <a:defRPr/>
            </a:pPr>
            <a:r>
              <a:rPr lang="fr-FR" dirty="0" smtClean="0"/>
              <a:t>1. La demande de congé d’un collaborateur doit être saisie et enregistrée par lui dans le module de gestion des ressources humaines du progiciel de gestion. Cette demande doit indiquer au moins le type de congé (congé légal ou congé maladie) ainsi que les dates de début et de fin du congé (état de la demande à ce stade du </a:t>
            </a:r>
            <a:r>
              <a:rPr lang="fr-FR" i="1" dirty="0" err="1" smtClean="0"/>
              <a:t>workflow</a:t>
            </a:r>
            <a:r>
              <a:rPr lang="fr-FR" i="1" dirty="0" smtClean="0"/>
              <a:t> : Brouillon). </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r>
              <a:rPr lang="fr-FR" dirty="0" smtClean="0"/>
              <a:t>2. Le collaborateur doit confirmer sa demande pour qu’elle soit vue par son supérieur hiérarchique. (état de la demande à ce stage : En attente d’approbation). Au moment de la confirmation de la demande, le progiciel vérifie que le nombre de jours de congés ne dépasse pas le nombre de jours autorisés pour ce collaborateur. A défaut, la demande ne peut pas être confirmée. </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r>
              <a:rPr lang="fr-FR" dirty="0" smtClean="0"/>
              <a:t>3. Un fois la demande confirmée, le supérieur hiérarchique immédiat du collaborateur (le responsable de magasin) voit apparaître la demande de congé dans le progiciel. Il peut alors approuver la demande (état Approuvée) ou la refuser (état Refusée). </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r>
              <a:rPr lang="fr-FR" dirty="0" smtClean="0"/>
              <a:t>4. Pour les congés de maladie, il y a deux niveaux de validation : les demandes de congés sont soumises au supérieur hiérarchique immédiat (le directeur du magasin) puis à la direction des ressources humaines pour information obligatoire. A chaque étape la demande peut être approuvée ou refusée. Les congés légaux n’ont qu’un niveau de validation. </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r>
              <a:rPr lang="fr-FR" dirty="0" smtClean="0"/>
              <a:t>5. Une demande de congé approuvée par le ou les supérieurs hiérarchiques est réputée accordée, elle ne peut plus être refusée par la suite. </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r>
              <a:rPr lang="fr-FR" dirty="0" smtClean="0"/>
              <a:t>Si la demande est acceptée par le </a:t>
            </a:r>
            <a:r>
              <a:rPr lang="fr-FR" dirty="0" err="1" smtClean="0"/>
              <a:t>pgi</a:t>
            </a:r>
            <a:r>
              <a:rPr lang="fr-FR" dirty="0" smtClean="0"/>
              <a:t> elle est alors visible par le sup hiérarchique du salarié </a:t>
            </a:r>
          </a:p>
          <a:p>
            <a:pPr eaLnBrk="1" fontAlgn="auto" hangingPunct="1">
              <a:spcBef>
                <a:spcPts val="0"/>
              </a:spcBef>
              <a:spcAft>
                <a:spcPts val="0"/>
              </a:spcAft>
              <a:defRPr/>
            </a:pPr>
            <a:r>
              <a:rPr lang="fr-FR" dirty="0" smtClean="0"/>
              <a:t>Le sup hiérarchique refuse ou accepte </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r>
              <a:rPr lang="fr-FR" dirty="0" smtClean="0"/>
              <a:t>Le salarie prend ses conges</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r>
              <a:rPr lang="fr-FR" dirty="0" smtClean="0"/>
              <a:t>En fin de mois la demande de congés sera prise en compte pour l’élaboration du bulletin de paie</a:t>
            </a:r>
          </a:p>
          <a:p>
            <a:pPr eaLnBrk="1" fontAlgn="auto" hangingPunct="1">
              <a:spcBef>
                <a:spcPts val="0"/>
              </a:spcBef>
              <a:spcAft>
                <a:spcPts val="0"/>
              </a:spcAft>
              <a:defRPr/>
            </a:pPr>
            <a:endParaRPr lang="fr-FR" dirty="0" smtClean="0"/>
          </a:p>
          <a:p>
            <a:pPr eaLnBrk="1" fontAlgn="auto" hangingPunct="1">
              <a:spcBef>
                <a:spcPct val="0"/>
              </a:spcBef>
              <a:spcAft>
                <a:spcPts val="0"/>
              </a:spcAft>
              <a:defRPr/>
            </a:pPr>
            <a:endParaRPr lang="fr-FR" dirty="0" smtClean="0"/>
          </a:p>
        </p:txBody>
      </p:sp>
      <p:sp>
        <p:nvSpPr>
          <p:cNvPr id="69635" name="Espace réservé du numéro de diapositiv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B93C845-0DDC-4620-8D8A-6DD709D66EE8}" type="slidenum">
              <a:rPr lang="fr-FR" sz="1200">
                <a:latin typeface="Calibri" pitchFamily="34" charset="0"/>
                <a:cs typeface="Arial" charset="0"/>
              </a:rPr>
              <a:pPr algn="r"/>
              <a:t>30</a:t>
            </a:fld>
            <a:endParaRPr lang="fr-FR" sz="1200">
              <a:latin typeface="Calibri" pitchFamily="34" charset="0"/>
              <a:cs typeface="Arial" charset="0"/>
            </a:endParaRPr>
          </a:p>
        </p:txBody>
      </p:sp>
      <p:sp>
        <p:nvSpPr>
          <p:cNvPr id="2" name="Espace réservé du pied de page 1"/>
          <p:cNvSpPr>
            <a:spLocks noGrp="1"/>
          </p:cNvSpPr>
          <p:nvPr>
            <p:ph type="ftr" sz="quarter" idx="10"/>
          </p:nvPr>
        </p:nvSpPr>
        <p:spPr/>
        <p:txBody>
          <a:bodyPr/>
          <a:lstStyle/>
          <a:p>
            <a:pPr>
              <a:defRPr/>
            </a:pPr>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373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73731" name="Espace réservé du numéro de diapositiv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874713"/>
            <a:fld id="{BED12879-94AF-46FD-906D-07AFB70A8810}" type="slidenum">
              <a:rPr lang="fr-FR" sz="1200">
                <a:latin typeface="Calibri" pitchFamily="34" charset="0"/>
              </a:rPr>
              <a:pPr algn="r" defTabSz="874713"/>
              <a:t>33</a:t>
            </a:fld>
            <a:endParaRPr lang="fr-FR" sz="1200">
              <a:latin typeface="Calibri" pitchFamily="34" charset="0"/>
            </a:endParaRPr>
          </a:p>
        </p:txBody>
      </p:sp>
      <p:sp>
        <p:nvSpPr>
          <p:cNvPr id="2" name="Espace réservé du pied de page 1"/>
          <p:cNvSpPr>
            <a:spLocks noGrp="1"/>
          </p:cNvSpPr>
          <p:nvPr>
            <p:ph type="ftr" sz="quarter" idx="10"/>
          </p:nvPr>
        </p:nvSpPr>
        <p:spPr/>
        <p:txBody>
          <a:bodyPr/>
          <a:lstStyle/>
          <a:p>
            <a:pPr>
              <a:defRPr/>
            </a:pPr>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577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75779" name="Espace réservé du numéro de diapositiv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874713"/>
            <a:fld id="{4CEA584C-EE7D-4666-B20B-075A2431A80A}" type="slidenum">
              <a:rPr lang="fr-FR" sz="1200">
                <a:latin typeface="Calibri" pitchFamily="34" charset="0"/>
              </a:rPr>
              <a:pPr algn="r" defTabSz="874713"/>
              <a:t>34</a:t>
            </a:fld>
            <a:endParaRPr lang="fr-FR" sz="1200">
              <a:latin typeface="Calibri" pitchFamily="34" charset="0"/>
            </a:endParaRPr>
          </a:p>
        </p:txBody>
      </p:sp>
      <p:sp>
        <p:nvSpPr>
          <p:cNvPr id="2" name="Espace réservé du pied de page 1"/>
          <p:cNvSpPr>
            <a:spLocks noGrp="1"/>
          </p:cNvSpPr>
          <p:nvPr>
            <p:ph type="ftr" sz="quarter" idx="10"/>
          </p:nvPr>
        </p:nvSpPr>
        <p:spPr/>
        <p:txBody>
          <a:bodyPr/>
          <a:lstStyle/>
          <a:p>
            <a:pPr>
              <a:defRPr/>
            </a:pPr>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TextEdit="1"/>
          </p:cNvSpPr>
          <p:nvPr>
            <p:ph type="sldImg"/>
          </p:nvPr>
        </p:nvSpPr>
        <p:spPr bwMode="auto">
          <a:noFill/>
          <a:ln>
            <a:solidFill>
              <a:srgbClr val="000000"/>
            </a:solidFill>
            <a:miter lim="800000"/>
            <a:headEnd/>
            <a:tailEnd/>
          </a:ln>
        </p:spPr>
      </p:sp>
      <p:sp>
        <p:nvSpPr>
          <p:cNvPr id="7885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fr-FR" smtClean="0"/>
              <a:t>Seul le responsable hiérarchique d’un employé doit pouvoir approuver ou refuser la demande de congé de cet employé, à défaut il n’est pas possible de gérer les demandes dans leur ensemble, l’entreprise Spécibike risque de connaître une pénurie de personnel par exemple durant les vacances scolaire. Par ailleurs, une fois accordée, une demande de congé ne devrait pas pouvoir être encore refusée, à défaut le fait d’accorder une demande ne permettrait pas aux salariés de préparer leurs congés.</a:t>
            </a:r>
          </a:p>
          <a:p>
            <a:pPr eaLnBrk="1" hangingPunct="1"/>
            <a:endParaRPr lang="fr-FR" smtClean="0"/>
          </a:p>
        </p:txBody>
      </p:sp>
      <p:sp>
        <p:nvSpPr>
          <p:cNvPr id="2" name="Espace réservé du pied de page 1"/>
          <p:cNvSpPr>
            <a:spLocks noGrp="1"/>
          </p:cNvSpPr>
          <p:nvPr>
            <p:ph type="ftr" sz="quarter" idx="10"/>
          </p:nvPr>
        </p:nvSpPr>
        <p:spPr/>
        <p:txBody>
          <a:bodyPr/>
          <a:lstStyle/>
          <a:p>
            <a:pPr>
              <a:defRPr/>
            </a:pPr>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192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81923" name="Espace réservé du numéro de diapositiv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874713"/>
            <a:fld id="{11EF4643-E9A7-4580-8B72-84903FD51A57}" type="slidenum">
              <a:rPr lang="fr-FR" sz="1200">
                <a:latin typeface="Calibri" pitchFamily="34" charset="0"/>
              </a:rPr>
              <a:pPr algn="r" defTabSz="874713"/>
              <a:t>38</a:t>
            </a:fld>
            <a:endParaRPr lang="fr-FR" sz="1200">
              <a:latin typeface="Calibri" pitchFamily="34" charset="0"/>
            </a:endParaRPr>
          </a:p>
        </p:txBody>
      </p:sp>
      <p:sp>
        <p:nvSpPr>
          <p:cNvPr id="2" name="Espace réservé du pied de page 1"/>
          <p:cNvSpPr>
            <a:spLocks noGrp="1"/>
          </p:cNvSpPr>
          <p:nvPr>
            <p:ph type="ftr" sz="quarter" idx="10"/>
          </p:nvPr>
        </p:nvSpPr>
        <p:spPr/>
        <p:txBody>
          <a:bodyPr/>
          <a:lstStyle/>
          <a:p>
            <a:pPr>
              <a:defRPr/>
            </a:pPr>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397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fr-FR" smtClean="0"/>
              <a:t>1.Le SI permet de d’organiser la circulation, la production et la mémorisation de l’information dans l’entreprise. Ce système a souvent pour support des moyens informatiques (postes de travail, serveurs, progiciels, réseaux). </a:t>
            </a:r>
          </a:p>
          <a:p>
            <a:pPr eaLnBrk="1" hangingPunct="1"/>
            <a:r>
              <a:rPr lang="fr-FR" smtClean="0"/>
              <a:t> </a:t>
            </a:r>
          </a:p>
          <a:p>
            <a:pPr eaLnBrk="1" hangingPunct="1"/>
            <a:r>
              <a:rPr lang="fr-FR" smtClean="0"/>
              <a:t>Le SI est animé par les acteurs de l’entreprise qui, à chaque étape prennent les décisions qui permettent de produire l’information utile. </a:t>
            </a:r>
          </a:p>
          <a:p>
            <a:pPr eaLnBrk="1" hangingPunct="1"/>
            <a:r>
              <a:rPr lang="fr-FR" smtClean="0"/>
              <a:t>2. Après exemple Workflow</a:t>
            </a:r>
          </a:p>
          <a:p>
            <a:pPr algn="just" eaLnBrk="1" hangingPunct="1">
              <a:spcBef>
                <a:spcPct val="0"/>
              </a:spcBef>
            </a:pPr>
            <a:endParaRPr lang="fr-FR" b="1" smtClean="0">
              <a:solidFill>
                <a:schemeClr val="accent2"/>
              </a:solidFill>
            </a:endParaRPr>
          </a:p>
          <a:p>
            <a:pPr algn="just" eaLnBrk="1" hangingPunct="1">
              <a:spcBef>
                <a:spcPct val="0"/>
              </a:spcBef>
            </a:pPr>
            <a:r>
              <a:rPr lang="fr-FR" b="1" smtClean="0">
                <a:solidFill>
                  <a:schemeClr val="accent2"/>
                </a:solidFill>
              </a:rPr>
              <a:t>On peut ainsi considérer que les technologies (PGI, SGBDR, réseau) sont autant de moyens qui permettent d’exploiter efficacement l’information, c'est-à-dire d’en faire une ressource pour l’entreprise</a:t>
            </a:r>
            <a:r>
              <a:rPr lang="fr-FR" b="1" smtClean="0">
                <a:solidFill>
                  <a:srgbClr val="376092"/>
                </a:solidFill>
              </a:rPr>
              <a:t>.</a:t>
            </a:r>
          </a:p>
          <a:p>
            <a:pPr eaLnBrk="1" hangingPunct="1"/>
            <a:endParaRPr lang="fr-FR" smtClean="0"/>
          </a:p>
          <a:p>
            <a:pPr eaLnBrk="1" hangingPunct="1">
              <a:spcBef>
                <a:spcPct val="0"/>
              </a:spcBef>
            </a:pPr>
            <a:endParaRPr lang="fr-FR" smtClean="0"/>
          </a:p>
        </p:txBody>
      </p:sp>
      <p:sp>
        <p:nvSpPr>
          <p:cNvPr id="83971" name="Espace réservé du numéro de diapositiv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874713"/>
            <a:fld id="{9D08F87B-6800-452D-B96A-7F96222B7559}" type="slidenum">
              <a:rPr lang="fr-FR" sz="1200">
                <a:latin typeface="Calibri" pitchFamily="34" charset="0"/>
              </a:rPr>
              <a:pPr algn="r" defTabSz="874713"/>
              <a:t>39</a:t>
            </a:fld>
            <a:endParaRPr lang="fr-FR" sz="1200">
              <a:latin typeface="Calibri" pitchFamily="34" charset="0"/>
            </a:endParaRPr>
          </a:p>
        </p:txBody>
      </p:sp>
      <p:sp>
        <p:nvSpPr>
          <p:cNvPr id="2" name="Espace réservé du pied de page 1"/>
          <p:cNvSpPr>
            <a:spLocks noGrp="1"/>
          </p:cNvSpPr>
          <p:nvPr>
            <p:ph type="ftr" sz="quarter" idx="10"/>
          </p:nvPr>
        </p:nvSpPr>
        <p:spPr/>
        <p:txBody>
          <a:bodyPr/>
          <a:lstStyle/>
          <a:p>
            <a:pPr>
              <a:defRPr/>
            </a:pPr>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601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2" name="Espace réservé du pied de page 1"/>
          <p:cNvSpPr>
            <a:spLocks noGrp="1"/>
          </p:cNvSpPr>
          <p:nvPr>
            <p:ph type="ftr" sz="quarter" idx="10"/>
          </p:nvPr>
        </p:nvSpPr>
        <p:spPr/>
        <p:txBody>
          <a:bodyPr/>
          <a:lstStyle/>
          <a:p>
            <a:pPr>
              <a:defRPr/>
            </a:pPr>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113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2" name="Espace réservé du pied de page 1"/>
          <p:cNvSpPr>
            <a:spLocks noGrp="1"/>
          </p:cNvSpPr>
          <p:nvPr>
            <p:ph type="ftr" sz="quarter" idx="10"/>
          </p:nvPr>
        </p:nvSpPr>
        <p:spPr/>
        <p:txBody>
          <a:bodyPr/>
          <a:lstStyle/>
          <a:p>
            <a:pPr>
              <a:defRPr/>
            </a:pPr>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523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2" name="Espace réservé du pied de page 1"/>
          <p:cNvSpPr>
            <a:spLocks noGrp="1"/>
          </p:cNvSpPr>
          <p:nvPr>
            <p:ph type="ftr" sz="quarter" idx="10"/>
          </p:nvPr>
        </p:nvSpPr>
        <p:spPr/>
        <p:txBody>
          <a:bodyPr/>
          <a:lstStyle/>
          <a:p>
            <a:pPr>
              <a:defRPr/>
            </a:pPr>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253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2" name="Espace réservé du pied de page 1"/>
          <p:cNvSpPr>
            <a:spLocks noGrp="1"/>
          </p:cNvSpPr>
          <p:nvPr>
            <p:ph type="ftr" sz="quarter" idx="10"/>
          </p:nvPr>
        </p:nvSpPr>
        <p:spPr/>
        <p:txBody>
          <a:bodyPr/>
          <a:lstStyle/>
          <a:p>
            <a:pPr>
              <a:defRPr/>
            </a:pPr>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137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2" name="Espace réservé du pied de page 1"/>
          <p:cNvSpPr>
            <a:spLocks noGrp="1"/>
          </p:cNvSpPr>
          <p:nvPr>
            <p:ph type="ftr" sz="quarter" idx="10"/>
          </p:nvPr>
        </p:nvSpPr>
        <p:spPr/>
        <p:txBody>
          <a:bodyPr/>
          <a:lstStyle/>
          <a:p>
            <a:pPr>
              <a:defRPr/>
            </a:pPr>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547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Une autre activité proposée par le CERTA concerne la représentation des processus.</a:t>
            </a:r>
          </a:p>
          <a:p>
            <a:pPr eaLnBrk="1" hangingPunct="1">
              <a:spcBef>
                <a:spcPct val="0"/>
              </a:spcBef>
            </a:pPr>
            <a:endParaRPr lang="fr-FR" smtClean="0"/>
          </a:p>
          <a:p>
            <a:pPr eaLnBrk="1" hangingPunct="1">
              <a:spcBef>
                <a:spcPct val="0"/>
              </a:spcBef>
            </a:pPr>
            <a:r>
              <a:rPr lang="fr-FR" smtClean="0"/>
              <a:t>Par une série de question l'élève est amené à comprendre la modélisation du processus de gestion des commandes en ligne, avant de passer sur le formalisme utilisé par OpenERP où une autre série de question attends l'élève.</a:t>
            </a:r>
          </a:p>
          <a:p>
            <a:pPr eaLnBrk="1" hangingPunct="1">
              <a:spcBef>
                <a:spcPct val="0"/>
              </a:spcBef>
            </a:pPr>
            <a:endParaRPr lang="fr-FR" smtClean="0"/>
          </a:p>
          <a:p>
            <a:pPr eaLnBrk="1" hangingPunct="1">
              <a:spcBef>
                <a:spcPct val="0"/>
              </a:spcBef>
            </a:pPr>
            <a:r>
              <a:rPr lang="fr-FR" smtClean="0"/>
              <a:t>Le but n'étant pas de faire concevoir à l'élève des diagrammes, mais bien que l'élève arrive à les lire, à les comprendre, pour ensuite pourquoi pas, les optimiser</a:t>
            </a:r>
          </a:p>
        </p:txBody>
      </p:sp>
      <p:sp>
        <p:nvSpPr>
          <p:cNvPr id="2" name="Espace réservé du pied de page 1"/>
          <p:cNvSpPr>
            <a:spLocks noGrp="1"/>
          </p:cNvSpPr>
          <p:nvPr>
            <p:ph type="ftr" sz="quarter" idx="10"/>
          </p:nvPr>
        </p:nvSpPr>
        <p:spPr/>
        <p:txBody>
          <a:bodyPr/>
          <a:lstStyle/>
          <a:p>
            <a:pPr>
              <a:defRPr/>
            </a:pPr>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752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2" name="Espace réservé du pied de page 1"/>
          <p:cNvSpPr>
            <a:spLocks noGrp="1"/>
          </p:cNvSpPr>
          <p:nvPr>
            <p:ph type="ftr" sz="quarter" idx="10"/>
          </p:nvPr>
        </p:nvSpPr>
        <p:spPr/>
        <p:txBody>
          <a:bodyPr/>
          <a:lstStyle/>
          <a:p>
            <a:pPr>
              <a:defRPr/>
            </a:pPr>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1059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Relever les mots clés </a:t>
            </a:r>
          </a:p>
          <a:p>
            <a:pPr eaLnBrk="1" hangingPunct="1">
              <a:spcBef>
                <a:spcPct val="0"/>
              </a:spcBef>
            </a:pPr>
            <a:r>
              <a:rPr lang="fr-FR" smtClean="0"/>
              <a:t>Donnée -&gt;   information -&gt; prise de décision </a:t>
            </a:r>
          </a:p>
          <a:p>
            <a:pPr eaLnBrk="1" hangingPunct="1">
              <a:spcBef>
                <a:spcPct val="0"/>
              </a:spcBef>
            </a:pPr>
            <a:r>
              <a:rPr lang="fr-FR" smtClean="0"/>
              <a:t>Rôles et Responsabilité des acteurs dans une organisation</a:t>
            </a:r>
          </a:p>
        </p:txBody>
      </p:sp>
      <p:sp>
        <p:nvSpPr>
          <p:cNvPr id="2" name="Espace réservé du pied de page 1"/>
          <p:cNvSpPr>
            <a:spLocks noGrp="1"/>
          </p:cNvSpPr>
          <p:nvPr>
            <p:ph type="ftr" sz="quarter" idx="10"/>
          </p:nvPr>
        </p:nvSpPr>
        <p:spPr/>
        <p:txBody>
          <a:bodyPr/>
          <a:lstStyle/>
          <a:p>
            <a:pPr>
              <a:defRPr/>
            </a:pPr>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2083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2" name="Espace réservé du pied de page 1"/>
          <p:cNvSpPr>
            <a:spLocks noGrp="1"/>
          </p:cNvSpPr>
          <p:nvPr>
            <p:ph type="ftr" sz="quarter" idx="10"/>
          </p:nvPr>
        </p:nvSpPr>
        <p:spPr/>
        <p:txBody>
          <a:bodyPr/>
          <a:lstStyle/>
          <a:p>
            <a:pPr>
              <a:defRPr/>
            </a:pPr>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457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Jetons à présent un coup d’œil à une architecture plus orienté "connexions".</a:t>
            </a:r>
          </a:p>
          <a:p>
            <a:pPr eaLnBrk="1" hangingPunct="1">
              <a:spcBef>
                <a:spcPct val="0"/>
              </a:spcBef>
            </a:pPr>
            <a:endParaRPr lang="fr-FR" smtClean="0"/>
          </a:p>
          <a:p>
            <a:pPr eaLnBrk="1" hangingPunct="1">
              <a:spcBef>
                <a:spcPct val="0"/>
              </a:spcBef>
            </a:pPr>
            <a:r>
              <a:rPr lang="fr-FR" smtClean="0"/>
              <a:t>- Il y a donc des accès depuis l’intranet qui se font en direct.</a:t>
            </a:r>
          </a:p>
          <a:p>
            <a:pPr eaLnBrk="1" hangingPunct="1">
              <a:spcBef>
                <a:spcPct val="0"/>
              </a:spcBef>
            </a:pPr>
            <a:r>
              <a:rPr lang="fr-FR" smtClean="0"/>
              <a:t>- Viens ensuite les accès toujours par des employés mais depuis l’extérieur cette fois-ci (dans le cadre par exemple du télétravail, ou pour des agents en déplacement). On voit ici que la connexion passe par internet avant de venir sur notre serveur.</a:t>
            </a:r>
          </a:p>
          <a:p>
            <a:pPr eaLnBrk="1" hangingPunct="1">
              <a:spcBef>
                <a:spcPct val="0"/>
              </a:spcBef>
            </a:pPr>
            <a:r>
              <a:rPr lang="fr-FR" smtClean="0"/>
              <a:t>- Il y a ensuite les connexions réalisées sur le site de commerce en ligne. Ici il faut bien entendu avoir un serveur web sur internet (attention à ne pas le confondre avec le serveur web que je vous ai présenté sur la diapo précédente. Ici c’est pour faire de l’achat, les utilisateurs ne sont pas directement connectés au PGI, ce sont bien deux accès distincts).</a:t>
            </a:r>
          </a:p>
          <a:p>
            <a:pPr eaLnBrk="1" hangingPunct="1">
              <a:spcBef>
                <a:spcPct val="0"/>
              </a:spcBef>
            </a:pPr>
            <a:r>
              <a:rPr lang="fr-FR" smtClean="0"/>
              <a:t>- Ensuite, la connexion depuis les sites distants : Entrepôts, bureaux décentralisés, points de ventes…</a:t>
            </a:r>
          </a:p>
          <a:p>
            <a:pPr eaLnBrk="1" hangingPunct="1">
              <a:spcBef>
                <a:spcPct val="0"/>
              </a:spcBef>
            </a:pPr>
            <a:r>
              <a:rPr lang="fr-FR" smtClean="0"/>
              <a:t>- Et enfin, la connexion avec les partenaires : Partenaires qui peuvent être des fournisseurs, des clients "pro", des sous-traitants, et pourquoi pas des actionnaires…</a:t>
            </a:r>
          </a:p>
          <a:p>
            <a:pPr eaLnBrk="1" hangingPunct="1">
              <a:spcBef>
                <a:spcPct val="0"/>
              </a:spcBef>
            </a:pPr>
            <a:endParaRPr lang="fr-FR" smtClean="0"/>
          </a:p>
          <a:p>
            <a:pPr eaLnBrk="1" hangingPunct="1">
              <a:spcBef>
                <a:spcPct val="0"/>
              </a:spcBef>
            </a:pPr>
            <a:r>
              <a:rPr lang="fr-FR" smtClean="0"/>
              <a:t>Je reviens une minute sur ce dernier point : Dans vos enseignements vous avez surement déjà été confronté au concept d’EDI (Échange de Données Informatisé / Electronic Data Interchange). C’est le même principe, sauf qu’ici ce ne sont plus seulement des logiciels qui communiquent ensemble, mais bien une ouverture du système d’information vers l’extérieur. Attention, il est question ici d’Extranet (Accès au SI par des personnes externes à l’organisation mais habilitées), il ne s’agit pas d’Open-Data (SI librement consultable et accessible à tous) comme vous pourriez le trouver sur www.data.gouv.fr.</a:t>
            </a:r>
          </a:p>
        </p:txBody>
      </p:sp>
      <p:sp>
        <p:nvSpPr>
          <p:cNvPr id="2" name="Espace réservé du pied de page 1"/>
          <p:cNvSpPr>
            <a:spLocks noGrp="1"/>
          </p:cNvSpPr>
          <p:nvPr>
            <p:ph type="ftr" sz="quarter" idx="10"/>
          </p:nvPr>
        </p:nvSpPr>
        <p:spPr/>
        <p:txBody>
          <a:bodyPr/>
          <a:lstStyle/>
          <a:p>
            <a:pPr>
              <a:defRPr/>
            </a:pPr>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662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2" name="Espace réservé du pied de page 1"/>
          <p:cNvSpPr>
            <a:spLocks noGrp="1"/>
          </p:cNvSpPr>
          <p:nvPr>
            <p:ph type="ftr" sz="quarter" idx="10"/>
          </p:nvPr>
        </p:nvSpPr>
        <p:spPr/>
        <p:txBody>
          <a:bodyPr/>
          <a:lstStyle/>
          <a:p>
            <a:pPr>
              <a:defRPr/>
            </a:pPr>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867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2" name="Espace réservé du pied de page 1"/>
          <p:cNvSpPr>
            <a:spLocks noGrp="1"/>
          </p:cNvSpPr>
          <p:nvPr>
            <p:ph type="ftr" sz="quarter" idx="10"/>
          </p:nvPr>
        </p:nvSpPr>
        <p:spPr/>
        <p:txBody>
          <a:bodyPr/>
          <a:lstStyle/>
          <a:p>
            <a:pPr>
              <a:defRPr/>
            </a:pPr>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072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2" name="Espace réservé du pied de page 1"/>
          <p:cNvSpPr>
            <a:spLocks noGrp="1"/>
          </p:cNvSpPr>
          <p:nvPr>
            <p:ph type="ftr" sz="quarter" idx="10"/>
          </p:nvPr>
        </p:nvSpPr>
        <p:spPr/>
        <p:txBody>
          <a:bodyPr/>
          <a:lstStyle/>
          <a:p>
            <a:pPr>
              <a:defRPr/>
            </a:pPr>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fr-FR" smtClean="0"/>
              <a:t>Pallier 2 : Représentation de l’élève qui s’appuie sur une identification partielle de la notion : l’élève est capable de donner un sens général lors d’une argumentation orale.</a:t>
            </a:r>
          </a:p>
          <a:p>
            <a:pPr eaLnBrk="1" hangingPunct="1"/>
            <a:r>
              <a:rPr lang="fr-FR" smtClean="0"/>
              <a:t>Pallier 3 : Identification de la notion par l’élève dans un contexte donné. Le vocabulaire est maîtrisé avec une capacité à argumenter oralement et à traduire l’idée générale à l’écrit.</a:t>
            </a:r>
          </a:p>
        </p:txBody>
      </p:sp>
      <p:sp>
        <p:nvSpPr>
          <p:cNvPr id="2" name="Espace réservé du pied de page 1"/>
          <p:cNvSpPr>
            <a:spLocks noGrp="1"/>
          </p:cNvSpPr>
          <p:nvPr>
            <p:ph type="ftr" sz="quarter" idx="10"/>
          </p:nvPr>
        </p:nvSpPr>
        <p:spPr/>
        <p:txBody>
          <a:bodyPr/>
          <a:lstStyle/>
          <a:p>
            <a:pPr>
              <a:defRPr/>
            </a:pPr>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096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Je vais maintenant vous présenter un exemple de plan de séance qui s'appuie sur un contexte réalisé par le réseau CERTA. </a:t>
            </a:r>
          </a:p>
          <a:p>
            <a:pPr eaLnBrk="1" hangingPunct="1">
              <a:spcBef>
                <a:spcPct val="0"/>
              </a:spcBef>
            </a:pPr>
            <a:r>
              <a:rPr lang="fr-FR" smtClean="0"/>
              <a:t>Le contexte se situe dans l'entreprise Specibike qui au départ était un magasin unique à Dijon et qui est devenu un réseau de quelques 70 magasins de cycles, indépendants et répartis sur l’ensemble du territoire français. </a:t>
            </a:r>
          </a:p>
          <a:p>
            <a:pPr eaLnBrk="1" hangingPunct="1">
              <a:spcBef>
                <a:spcPct val="0"/>
              </a:spcBef>
            </a:pPr>
            <a:r>
              <a:rPr lang="fr-FR" smtClean="0"/>
              <a:t>Les magasins Specibike proposent toutes les grandes marques du marché. Mais aussi des ateliers de réparation et d’entretien qualifiés. </a:t>
            </a:r>
          </a:p>
          <a:p>
            <a:pPr eaLnBrk="1" hangingPunct="1">
              <a:spcBef>
                <a:spcPct val="0"/>
              </a:spcBef>
            </a:pPr>
            <a:r>
              <a:rPr lang="fr-FR" smtClean="0"/>
              <a:t>Specibike ne fabrique pas de vélos, la société achète les vélos auprès de grandes marques et les revend en apportant différents services au client : un catalogue très complet de vélos et d’accessoires, les conseils de techniciens spécialisés, un service de réparation efficace.</a:t>
            </a:r>
          </a:p>
          <a:p>
            <a:pPr eaLnBrk="1" hangingPunct="1">
              <a:spcBef>
                <a:spcPct val="0"/>
              </a:spcBef>
            </a:pPr>
            <a:r>
              <a:rPr lang="fr-FR" smtClean="0"/>
              <a:t>Le siège social situé à Dijon est le magasin d’origine crée par M. Burgond, réalisant le plus gros volume d’affaires.</a:t>
            </a:r>
          </a:p>
          <a:p>
            <a:pPr eaLnBrk="1" hangingPunct="1">
              <a:spcBef>
                <a:spcPct val="0"/>
              </a:spcBef>
            </a:pPr>
            <a:r>
              <a:rPr lang="fr-FR" smtClean="0"/>
              <a:t>Les autres magasins sont des lieux de distribution qui dispose d’une organisation propre.</a:t>
            </a:r>
          </a:p>
          <a:p>
            <a:pPr eaLnBrk="1" hangingPunct="1">
              <a:spcBef>
                <a:spcPct val="0"/>
              </a:spcBef>
            </a:pPr>
            <a:r>
              <a:rPr lang="fr-FR" smtClean="0"/>
              <a:t>L’entreprise dispose également d’un site marchand « Oxabike » proposant à la vente ses produits, ainsi que des pièces de rechange et des accessoires. La logistique liée aux commandes en ligne est située à Dijon. </a:t>
            </a:r>
          </a:p>
          <a:p>
            <a:pPr eaLnBrk="1" hangingPunct="1">
              <a:spcBef>
                <a:spcPct val="0"/>
              </a:spcBef>
            </a:pPr>
            <a:r>
              <a:rPr lang="fr-FR" smtClean="0"/>
              <a:t>Voilà pour la présentation générale.</a:t>
            </a:r>
          </a:p>
        </p:txBody>
      </p:sp>
      <p:sp>
        <p:nvSpPr>
          <p:cNvPr id="2" name="Espace réservé du pied de page 1"/>
          <p:cNvSpPr>
            <a:spLocks noGrp="1"/>
          </p:cNvSpPr>
          <p:nvPr>
            <p:ph type="ftr" sz="quarter" idx="10"/>
          </p:nvPr>
        </p:nvSpPr>
        <p:spPr/>
        <p:txBody>
          <a:bodyPr/>
          <a:lstStyle/>
          <a:p>
            <a:pPr>
              <a:defRPr/>
            </a:pPr>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0" y="6165850"/>
            <a:ext cx="1042988" cy="692150"/>
          </a:xfrm>
          <a:prstGeom prst="rect">
            <a:avLst/>
          </a:prstGeom>
          <a:noFill/>
          <a:ln w="9525">
            <a:noFill/>
            <a:miter lim="800000"/>
            <a:headEnd/>
            <a:tailEnd/>
          </a:ln>
        </p:spPr>
      </p:pic>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0"/>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1"/>
          </p:nvPr>
        </p:nvSpPr>
        <p:spPr/>
        <p:txBody>
          <a:bodyPr/>
          <a:lstStyle>
            <a:lvl1pPr>
              <a:defRPr/>
            </a:lvl1pPr>
          </a:lstStyle>
          <a:p>
            <a:pPr>
              <a:defRPr/>
            </a:pPr>
            <a:fld id="{35A370CC-549F-42CD-BCB1-A87D1D300EFE}"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395288" y="6308725"/>
            <a:ext cx="2133600" cy="365125"/>
          </a:xfrm>
          <a:prstGeom prst="rect">
            <a:avLst/>
          </a:prstGeom>
        </p:spPr>
        <p:txBody>
          <a:bodyPr/>
          <a:lstStyle>
            <a:lvl1pPr fontAlgn="auto">
              <a:spcBef>
                <a:spcPts val="0"/>
              </a:spcBef>
              <a:spcAft>
                <a:spcPts val="0"/>
              </a:spcAft>
              <a:defRPr>
                <a:latin typeface="+mn-lt"/>
              </a:defRPr>
            </a:lvl1pPr>
          </a:lstStyle>
          <a:p>
            <a:pPr>
              <a:defRPr/>
            </a:pPr>
            <a:fld id="{B485F496-D7BB-478E-97EB-1888910C9226}" type="datetimeFigureOut">
              <a:rPr lang="fr-FR"/>
              <a:pPr>
                <a:defRPr/>
              </a:pPr>
              <a:t>16/05/2013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5EC04B3-F10D-4AE4-A6B8-525EFC48C904}"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395288" y="6308725"/>
            <a:ext cx="2133600" cy="365125"/>
          </a:xfrm>
          <a:prstGeom prst="rect">
            <a:avLst/>
          </a:prstGeom>
        </p:spPr>
        <p:txBody>
          <a:bodyPr/>
          <a:lstStyle>
            <a:lvl1pPr fontAlgn="auto">
              <a:spcBef>
                <a:spcPts val="0"/>
              </a:spcBef>
              <a:spcAft>
                <a:spcPts val="0"/>
              </a:spcAft>
              <a:defRPr>
                <a:latin typeface="+mn-lt"/>
              </a:defRPr>
            </a:lvl1pPr>
          </a:lstStyle>
          <a:p>
            <a:pPr>
              <a:defRPr/>
            </a:pPr>
            <a:fld id="{D9F95674-B259-434C-BC87-8239225F6979}" type="datetimeFigureOut">
              <a:rPr lang="fr-FR"/>
              <a:pPr>
                <a:defRPr/>
              </a:pPr>
              <a:t>16/05/2013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35E8FAB-75C5-451B-A316-453664C9426E}"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a:xfrm>
            <a:off x="395288" y="6308725"/>
            <a:ext cx="2133600" cy="365125"/>
          </a:xfrm>
          <a:prstGeom prst="rect">
            <a:avLst/>
          </a:prstGeom>
        </p:spPr>
        <p:txBody>
          <a:bodyPr/>
          <a:lstStyle>
            <a:lvl1pPr fontAlgn="auto">
              <a:spcBef>
                <a:spcPts val="0"/>
              </a:spcBef>
              <a:spcAft>
                <a:spcPts val="0"/>
              </a:spcAft>
              <a:defRPr>
                <a:latin typeface="+mn-lt"/>
              </a:defRPr>
            </a:lvl1pPr>
          </a:lstStyle>
          <a:p>
            <a:pPr>
              <a:defRPr/>
            </a:pPr>
            <a:fld id="{BE221DA6-E5A6-4D6E-8EBE-0EB1AC2B45DF}" type="datetimeFigureOut">
              <a:rPr lang="fr-FR"/>
              <a:pPr>
                <a:defRPr/>
              </a:pPr>
              <a:t>16/05/2013</a:t>
            </a:fld>
            <a:endParaRPr lang="fr-FR"/>
          </a:p>
        </p:txBody>
      </p:sp>
      <p:sp>
        <p:nvSpPr>
          <p:cNvPr id="4" name="Espace réservé du pied de page 3"/>
          <p:cNvSpPr>
            <a:spLocks noGrp="1"/>
          </p:cNvSpPr>
          <p:nvPr>
            <p:ph type="ftr" sz="quarter" idx="11"/>
          </p:nvPr>
        </p:nvSpPr>
        <p:spPr/>
        <p:txBody>
          <a:bodyPr/>
          <a:lstStyle>
            <a:lvl1pPr>
              <a:defRPr/>
            </a:lvl1pPr>
          </a:lstStyle>
          <a:p>
            <a:pPr>
              <a:defRPr/>
            </a:pPr>
            <a:endParaRPr lang="fr-FR"/>
          </a:p>
        </p:txBody>
      </p:sp>
      <p:sp>
        <p:nvSpPr>
          <p:cNvPr id="5" name="Espace réservé du numéro de diapositive 4"/>
          <p:cNvSpPr>
            <a:spLocks noGrp="1"/>
          </p:cNvSpPr>
          <p:nvPr>
            <p:ph type="sldNum" sz="quarter" idx="12"/>
          </p:nvPr>
        </p:nvSpPr>
        <p:spPr/>
        <p:txBody>
          <a:bodyPr/>
          <a:lstStyle>
            <a:lvl1pPr>
              <a:defRPr/>
            </a:lvl1pPr>
          </a:lstStyle>
          <a:p>
            <a:pPr>
              <a:defRPr/>
            </a:pPr>
            <a:fld id="{36592BFE-D8F5-46D9-9F29-468340C301AD}"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395288" y="6308725"/>
            <a:ext cx="2133600" cy="365125"/>
          </a:xfrm>
          <a:prstGeom prst="rect">
            <a:avLst/>
          </a:prstGeom>
        </p:spPr>
        <p:txBody>
          <a:bodyPr/>
          <a:lstStyle>
            <a:lvl1pPr fontAlgn="auto">
              <a:spcBef>
                <a:spcPts val="0"/>
              </a:spcBef>
              <a:spcAft>
                <a:spcPts val="0"/>
              </a:spcAft>
              <a:defRPr>
                <a:latin typeface="+mn-lt"/>
              </a:defRPr>
            </a:lvl1pPr>
          </a:lstStyle>
          <a:p>
            <a:pPr>
              <a:defRPr/>
            </a:pPr>
            <a:fld id="{A4056AC5-DB35-4A31-84EF-AF44F0AEB8F0}" type="datetimeFigureOut">
              <a:rPr lang="fr-FR"/>
              <a:pPr>
                <a:defRPr/>
              </a:pPr>
              <a:t>16/05/2013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7E12B80-268F-4996-92B3-920FBE1A8D74}"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395288" y="6308725"/>
            <a:ext cx="2133600" cy="365125"/>
          </a:xfrm>
          <a:prstGeom prst="rect">
            <a:avLst/>
          </a:prstGeom>
        </p:spPr>
        <p:txBody>
          <a:bodyPr/>
          <a:lstStyle>
            <a:lvl1pPr fontAlgn="auto">
              <a:spcBef>
                <a:spcPts val="0"/>
              </a:spcBef>
              <a:spcAft>
                <a:spcPts val="0"/>
              </a:spcAft>
              <a:defRPr>
                <a:latin typeface="+mn-lt"/>
              </a:defRPr>
            </a:lvl1pPr>
          </a:lstStyle>
          <a:p>
            <a:pPr>
              <a:defRPr/>
            </a:pPr>
            <a:fld id="{103246B4-9A0B-42E9-B652-EF671E251B83}" type="datetimeFigureOut">
              <a:rPr lang="fr-FR"/>
              <a:pPr>
                <a:defRPr/>
              </a:pPr>
              <a:t>16/05/2013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9617565-FEE2-4AD1-8159-55D5A59CF6B9}"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395288" y="6308725"/>
            <a:ext cx="2133600" cy="365125"/>
          </a:xfrm>
          <a:prstGeom prst="rect">
            <a:avLst/>
          </a:prstGeom>
        </p:spPr>
        <p:txBody>
          <a:bodyPr/>
          <a:lstStyle>
            <a:lvl1pPr fontAlgn="auto">
              <a:spcBef>
                <a:spcPts val="0"/>
              </a:spcBef>
              <a:spcAft>
                <a:spcPts val="0"/>
              </a:spcAft>
              <a:defRPr>
                <a:latin typeface="+mn-lt"/>
              </a:defRPr>
            </a:lvl1pPr>
          </a:lstStyle>
          <a:p>
            <a:pPr>
              <a:defRPr/>
            </a:pPr>
            <a:fld id="{BA2A25EF-91FE-473D-95F1-355290431C56}" type="datetimeFigureOut">
              <a:rPr lang="fr-FR"/>
              <a:pPr>
                <a:defRPr/>
              </a:pPr>
              <a:t>16/05/2013</a:t>
            </a:fld>
            <a:endParaRPr lang="fr-FR"/>
          </a:p>
        </p:txBody>
      </p:sp>
      <p:sp>
        <p:nvSpPr>
          <p:cNvPr id="6" name="Espace réservé du pied de page 5"/>
          <p:cNvSpPr>
            <a:spLocks noGrp="1"/>
          </p:cNvSpPr>
          <p:nvPr>
            <p:ph type="ftr" sz="quarter" idx="11"/>
          </p:nvPr>
        </p:nvSpPr>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a:lvl1pPr>
          </a:lstStyle>
          <a:p>
            <a:pPr>
              <a:defRPr/>
            </a:pPr>
            <a:fld id="{C7E56CBE-8557-40F7-905E-22A0ABD676B6}"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395288" y="6308725"/>
            <a:ext cx="2133600" cy="365125"/>
          </a:xfrm>
          <a:prstGeom prst="rect">
            <a:avLst/>
          </a:prstGeom>
        </p:spPr>
        <p:txBody>
          <a:bodyPr/>
          <a:lstStyle>
            <a:lvl1pPr fontAlgn="auto">
              <a:spcBef>
                <a:spcPts val="0"/>
              </a:spcBef>
              <a:spcAft>
                <a:spcPts val="0"/>
              </a:spcAft>
              <a:defRPr>
                <a:latin typeface="+mn-lt"/>
              </a:defRPr>
            </a:lvl1pPr>
          </a:lstStyle>
          <a:p>
            <a:pPr>
              <a:defRPr/>
            </a:pPr>
            <a:fld id="{11D1F410-1EF9-4F39-85FC-3BAF6E177766}" type="datetimeFigureOut">
              <a:rPr lang="fr-FR"/>
              <a:pPr>
                <a:defRPr/>
              </a:pPr>
              <a:t>16/05/2013</a:t>
            </a:fld>
            <a:endParaRPr lang="fr-FR"/>
          </a:p>
        </p:txBody>
      </p:sp>
      <p:sp>
        <p:nvSpPr>
          <p:cNvPr id="8" name="Espace réservé du pied de page 7"/>
          <p:cNvSpPr>
            <a:spLocks noGrp="1"/>
          </p:cNvSpPr>
          <p:nvPr>
            <p:ph type="ftr" sz="quarter" idx="11"/>
          </p:nvPr>
        </p:nvSpPr>
        <p:spPr/>
        <p:txBody>
          <a:bodyPr/>
          <a:lstStyle>
            <a:lvl1pPr>
              <a:defRPr/>
            </a:lvl1pPr>
          </a:lstStyle>
          <a:p>
            <a:pPr>
              <a:defRPr/>
            </a:pPr>
            <a:endParaRPr lang="fr-FR"/>
          </a:p>
        </p:txBody>
      </p:sp>
      <p:sp>
        <p:nvSpPr>
          <p:cNvPr id="9" name="Espace réservé du numéro de diapositive 8"/>
          <p:cNvSpPr>
            <a:spLocks noGrp="1"/>
          </p:cNvSpPr>
          <p:nvPr>
            <p:ph type="sldNum" sz="quarter" idx="12"/>
          </p:nvPr>
        </p:nvSpPr>
        <p:spPr/>
        <p:txBody>
          <a:bodyPr/>
          <a:lstStyle>
            <a:lvl1pPr>
              <a:defRPr/>
            </a:lvl1pPr>
          </a:lstStyle>
          <a:p>
            <a:pPr>
              <a:defRPr/>
            </a:pPr>
            <a:fld id="{CF459081-3E43-4886-9B40-62F9C9439B23}"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a:xfrm>
            <a:off x="395288" y="6308725"/>
            <a:ext cx="2133600" cy="365125"/>
          </a:xfrm>
          <a:prstGeom prst="rect">
            <a:avLst/>
          </a:prstGeom>
        </p:spPr>
        <p:txBody>
          <a:bodyPr/>
          <a:lstStyle>
            <a:lvl1pPr fontAlgn="auto">
              <a:spcBef>
                <a:spcPts val="0"/>
              </a:spcBef>
              <a:spcAft>
                <a:spcPts val="0"/>
              </a:spcAft>
              <a:defRPr>
                <a:latin typeface="+mn-lt"/>
              </a:defRPr>
            </a:lvl1pPr>
          </a:lstStyle>
          <a:p>
            <a:pPr>
              <a:defRPr/>
            </a:pPr>
            <a:fld id="{FECC1A16-75DF-4A76-AF42-90503D076DAF}" type="datetimeFigureOut">
              <a:rPr lang="fr-FR"/>
              <a:pPr>
                <a:defRPr/>
              </a:pPr>
              <a:t>16/05/2013</a:t>
            </a:fld>
            <a:endParaRPr lang="fr-FR"/>
          </a:p>
        </p:txBody>
      </p:sp>
      <p:sp>
        <p:nvSpPr>
          <p:cNvPr id="4" name="Espace réservé du pied de page 3"/>
          <p:cNvSpPr>
            <a:spLocks noGrp="1"/>
          </p:cNvSpPr>
          <p:nvPr>
            <p:ph type="ftr" sz="quarter" idx="11"/>
          </p:nvPr>
        </p:nvSpPr>
        <p:spPr/>
        <p:txBody>
          <a:bodyPr/>
          <a:lstStyle>
            <a:lvl1pPr>
              <a:defRPr/>
            </a:lvl1pPr>
          </a:lstStyle>
          <a:p>
            <a:pPr>
              <a:defRPr/>
            </a:pPr>
            <a:endParaRPr lang="fr-FR"/>
          </a:p>
        </p:txBody>
      </p:sp>
      <p:sp>
        <p:nvSpPr>
          <p:cNvPr id="5" name="Espace réservé du numéro de diapositive 4"/>
          <p:cNvSpPr>
            <a:spLocks noGrp="1"/>
          </p:cNvSpPr>
          <p:nvPr>
            <p:ph type="sldNum" sz="quarter" idx="12"/>
          </p:nvPr>
        </p:nvSpPr>
        <p:spPr/>
        <p:txBody>
          <a:bodyPr/>
          <a:lstStyle>
            <a:lvl1pPr>
              <a:defRPr/>
            </a:lvl1pPr>
          </a:lstStyle>
          <a:p>
            <a:pPr>
              <a:defRPr/>
            </a:pPr>
            <a:fld id="{91A824DF-E890-40C1-BFF8-F74A60DC5A80}"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395288" y="6308725"/>
            <a:ext cx="2133600" cy="365125"/>
          </a:xfrm>
          <a:prstGeom prst="rect">
            <a:avLst/>
          </a:prstGeom>
        </p:spPr>
        <p:txBody>
          <a:bodyPr/>
          <a:lstStyle>
            <a:lvl1pPr fontAlgn="auto">
              <a:spcBef>
                <a:spcPts val="0"/>
              </a:spcBef>
              <a:spcAft>
                <a:spcPts val="0"/>
              </a:spcAft>
              <a:defRPr>
                <a:latin typeface="+mn-lt"/>
              </a:defRPr>
            </a:lvl1pPr>
          </a:lstStyle>
          <a:p>
            <a:pPr>
              <a:defRPr/>
            </a:pPr>
            <a:fld id="{FB1F962B-2EF4-4CB1-AEB5-077840FAB571}" type="datetimeFigureOut">
              <a:rPr lang="fr-FR"/>
              <a:pPr>
                <a:defRPr/>
              </a:pPr>
              <a:t>16/05/2013</a:t>
            </a:fld>
            <a:endParaRPr lang="fr-FR"/>
          </a:p>
        </p:txBody>
      </p:sp>
      <p:sp>
        <p:nvSpPr>
          <p:cNvPr id="3" name="Espace réservé du pied de page 2"/>
          <p:cNvSpPr>
            <a:spLocks noGrp="1"/>
          </p:cNvSpPr>
          <p:nvPr>
            <p:ph type="ftr" sz="quarter" idx="11"/>
          </p:nvPr>
        </p:nvSpPr>
        <p:spPr/>
        <p:txBody>
          <a:bodyPr/>
          <a:lstStyle>
            <a:lvl1pPr>
              <a:defRPr/>
            </a:lvl1pPr>
          </a:lstStyle>
          <a:p>
            <a:pPr>
              <a:defRPr/>
            </a:pPr>
            <a:endParaRPr lang="fr-FR"/>
          </a:p>
        </p:txBody>
      </p:sp>
      <p:sp>
        <p:nvSpPr>
          <p:cNvPr id="4" name="Espace réservé du numéro de diapositive 3"/>
          <p:cNvSpPr>
            <a:spLocks noGrp="1"/>
          </p:cNvSpPr>
          <p:nvPr>
            <p:ph type="sldNum" sz="quarter" idx="12"/>
          </p:nvPr>
        </p:nvSpPr>
        <p:spPr/>
        <p:txBody>
          <a:bodyPr/>
          <a:lstStyle>
            <a:lvl1pPr>
              <a:defRPr/>
            </a:lvl1pPr>
          </a:lstStyle>
          <a:p>
            <a:pPr>
              <a:defRPr/>
            </a:pPr>
            <a:fld id="{9F0CD3BD-EB65-424B-B739-F04029D75974}"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395288" y="6308725"/>
            <a:ext cx="2133600" cy="365125"/>
          </a:xfrm>
          <a:prstGeom prst="rect">
            <a:avLst/>
          </a:prstGeom>
        </p:spPr>
        <p:txBody>
          <a:bodyPr/>
          <a:lstStyle>
            <a:lvl1pPr fontAlgn="auto">
              <a:spcBef>
                <a:spcPts val="0"/>
              </a:spcBef>
              <a:spcAft>
                <a:spcPts val="0"/>
              </a:spcAft>
              <a:defRPr>
                <a:latin typeface="+mn-lt"/>
              </a:defRPr>
            </a:lvl1pPr>
          </a:lstStyle>
          <a:p>
            <a:pPr>
              <a:defRPr/>
            </a:pPr>
            <a:fld id="{6C1A2BBD-CB81-4FB5-B6B3-FD17DA1D055E}" type="datetimeFigureOut">
              <a:rPr lang="fr-FR"/>
              <a:pPr>
                <a:defRPr/>
              </a:pPr>
              <a:t>16/05/2013</a:t>
            </a:fld>
            <a:endParaRPr lang="fr-FR"/>
          </a:p>
        </p:txBody>
      </p:sp>
      <p:sp>
        <p:nvSpPr>
          <p:cNvPr id="6" name="Espace réservé du pied de page 5"/>
          <p:cNvSpPr>
            <a:spLocks noGrp="1"/>
          </p:cNvSpPr>
          <p:nvPr>
            <p:ph type="ftr" sz="quarter" idx="11"/>
          </p:nvPr>
        </p:nvSpPr>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a:lvl1pPr>
          </a:lstStyle>
          <a:p>
            <a:pPr>
              <a:defRPr/>
            </a:pPr>
            <a:fld id="{7DF17EBB-C5CE-4B7C-B54A-F3B2B2A533CB}"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395288" y="6308725"/>
            <a:ext cx="2133600" cy="365125"/>
          </a:xfrm>
          <a:prstGeom prst="rect">
            <a:avLst/>
          </a:prstGeom>
        </p:spPr>
        <p:txBody>
          <a:bodyPr/>
          <a:lstStyle>
            <a:lvl1pPr fontAlgn="auto">
              <a:spcBef>
                <a:spcPts val="0"/>
              </a:spcBef>
              <a:spcAft>
                <a:spcPts val="0"/>
              </a:spcAft>
              <a:defRPr>
                <a:latin typeface="+mn-lt"/>
              </a:defRPr>
            </a:lvl1pPr>
          </a:lstStyle>
          <a:p>
            <a:pPr>
              <a:defRPr/>
            </a:pPr>
            <a:fld id="{5141C3DA-092D-4462-889F-CE0C58AE2FB7}" type="datetimeFigureOut">
              <a:rPr lang="fr-FR"/>
              <a:pPr>
                <a:defRPr/>
              </a:pPr>
              <a:t>16/05/2013</a:t>
            </a:fld>
            <a:endParaRPr lang="fr-FR"/>
          </a:p>
        </p:txBody>
      </p:sp>
      <p:sp>
        <p:nvSpPr>
          <p:cNvPr id="6" name="Espace réservé du pied de page 5"/>
          <p:cNvSpPr>
            <a:spLocks noGrp="1"/>
          </p:cNvSpPr>
          <p:nvPr>
            <p:ph type="ftr" sz="quarter" idx="11"/>
          </p:nvPr>
        </p:nvSpPr>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a:lvl1pPr>
          </a:lstStyle>
          <a:p>
            <a:pPr>
              <a:defRPr/>
            </a:pPr>
            <a:fld id="{51839BF4-19AC-44D7-87F6-BE147C076456}"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image" Target="../media/image8.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33BD352-0C18-4A75-A9A9-938E58542D9C}" type="slidenum">
              <a:rPr lang="fr-FR"/>
              <a:pPr>
                <a:defRPr/>
              </a:pPr>
              <a:t>‹N°›</a:t>
            </a:fld>
            <a:endParaRPr lang="fr-FR"/>
          </a:p>
        </p:txBody>
      </p:sp>
      <p:pic>
        <p:nvPicPr>
          <p:cNvPr id="1030" name="Image 6"/>
          <p:cNvPicPr>
            <a:picLocks noChangeAspect="1" noChangeArrowheads="1"/>
          </p:cNvPicPr>
          <p:nvPr userDrawn="1"/>
        </p:nvPicPr>
        <p:blipFill>
          <a:blip r:embed="rId14"/>
          <a:srcRect/>
          <a:stretch>
            <a:fillRect/>
          </a:stretch>
        </p:blipFill>
        <p:spPr bwMode="auto">
          <a:xfrm>
            <a:off x="0" y="0"/>
            <a:ext cx="1547813" cy="765175"/>
          </a:xfrm>
          <a:prstGeom prst="rect">
            <a:avLst/>
          </a:prstGeom>
          <a:noFill/>
          <a:ln w="9525">
            <a:noFill/>
            <a:miter lim="800000"/>
            <a:headEnd/>
            <a:tailEnd/>
          </a:ln>
        </p:spPr>
      </p:pic>
      <p:pic>
        <p:nvPicPr>
          <p:cNvPr id="1031" name="Picture 2"/>
          <p:cNvPicPr>
            <a:picLocks noChangeAspect="1" noChangeArrowheads="1"/>
          </p:cNvPicPr>
          <p:nvPr userDrawn="1"/>
        </p:nvPicPr>
        <p:blipFill>
          <a:blip r:embed="rId15"/>
          <a:srcRect/>
          <a:stretch>
            <a:fillRect/>
          </a:stretch>
        </p:blipFill>
        <p:spPr bwMode="auto">
          <a:xfrm>
            <a:off x="7740650" y="0"/>
            <a:ext cx="1403350" cy="765175"/>
          </a:xfrm>
          <a:prstGeom prst="rect">
            <a:avLst/>
          </a:prstGeom>
          <a:noFill/>
          <a:ln w="9525">
            <a:noFill/>
            <a:miter lim="800000"/>
            <a:headEnd/>
            <a:tailEnd/>
          </a:ln>
        </p:spPr>
      </p:pic>
      <p:pic>
        <p:nvPicPr>
          <p:cNvPr id="1032" name="Picture 3"/>
          <p:cNvPicPr>
            <a:picLocks noChangeAspect="1" noChangeArrowheads="1"/>
          </p:cNvPicPr>
          <p:nvPr userDrawn="1"/>
        </p:nvPicPr>
        <p:blipFill>
          <a:blip r:embed="rId16"/>
          <a:srcRect/>
          <a:stretch>
            <a:fillRect/>
          </a:stretch>
        </p:blipFill>
        <p:spPr bwMode="auto">
          <a:xfrm>
            <a:off x="1547813" y="0"/>
            <a:ext cx="1439862" cy="765175"/>
          </a:xfrm>
          <a:prstGeom prst="rect">
            <a:avLst/>
          </a:prstGeom>
          <a:noFill/>
          <a:ln w="9525">
            <a:noFill/>
            <a:miter lim="800000"/>
            <a:headEnd/>
            <a:tailEnd/>
          </a:ln>
        </p:spPr>
      </p:pic>
      <p:pic>
        <p:nvPicPr>
          <p:cNvPr id="1033" name="Picture 4"/>
          <p:cNvPicPr>
            <a:picLocks noChangeAspect="1" noChangeArrowheads="1"/>
          </p:cNvPicPr>
          <p:nvPr userDrawn="1"/>
        </p:nvPicPr>
        <p:blipFill>
          <a:blip r:embed="rId17"/>
          <a:srcRect/>
          <a:stretch>
            <a:fillRect/>
          </a:stretch>
        </p:blipFill>
        <p:spPr bwMode="auto">
          <a:xfrm>
            <a:off x="2987675" y="0"/>
            <a:ext cx="1512888" cy="765175"/>
          </a:xfrm>
          <a:prstGeom prst="rect">
            <a:avLst/>
          </a:prstGeom>
          <a:noFill/>
          <a:ln w="9525">
            <a:noFill/>
            <a:miter lim="800000"/>
            <a:headEnd/>
            <a:tailEnd/>
          </a:ln>
        </p:spPr>
      </p:pic>
      <p:pic>
        <p:nvPicPr>
          <p:cNvPr id="1034" name="Picture 5"/>
          <p:cNvPicPr>
            <a:picLocks noChangeAspect="1" noChangeArrowheads="1"/>
          </p:cNvPicPr>
          <p:nvPr userDrawn="1"/>
        </p:nvPicPr>
        <p:blipFill>
          <a:blip r:embed="rId18"/>
          <a:srcRect/>
          <a:stretch>
            <a:fillRect/>
          </a:stretch>
        </p:blipFill>
        <p:spPr bwMode="auto">
          <a:xfrm>
            <a:off x="4500563" y="0"/>
            <a:ext cx="1655762" cy="765175"/>
          </a:xfrm>
          <a:prstGeom prst="rect">
            <a:avLst/>
          </a:prstGeom>
          <a:noFill/>
          <a:ln w="9525">
            <a:noFill/>
            <a:miter lim="800000"/>
            <a:headEnd/>
            <a:tailEnd/>
          </a:ln>
        </p:spPr>
      </p:pic>
      <p:pic>
        <p:nvPicPr>
          <p:cNvPr id="1035" name="Picture 6"/>
          <p:cNvPicPr>
            <a:picLocks noChangeAspect="1" noChangeArrowheads="1"/>
          </p:cNvPicPr>
          <p:nvPr userDrawn="1"/>
        </p:nvPicPr>
        <p:blipFill>
          <a:blip r:embed="rId19"/>
          <a:srcRect/>
          <a:stretch>
            <a:fillRect/>
          </a:stretch>
        </p:blipFill>
        <p:spPr bwMode="auto">
          <a:xfrm>
            <a:off x="6156325" y="0"/>
            <a:ext cx="1584325" cy="765175"/>
          </a:xfrm>
          <a:prstGeom prst="rect">
            <a:avLst/>
          </a:prstGeom>
          <a:noFill/>
          <a:ln w="9525">
            <a:noFill/>
            <a:miter lim="800000"/>
            <a:headEnd/>
            <a:tailEnd/>
          </a:ln>
        </p:spPr>
      </p:pic>
      <p:pic>
        <p:nvPicPr>
          <p:cNvPr id="1036" name="Picture 12"/>
          <p:cNvPicPr>
            <a:picLocks noChangeAspect="1" noChangeArrowheads="1"/>
          </p:cNvPicPr>
          <p:nvPr userDrawn="1"/>
        </p:nvPicPr>
        <p:blipFill>
          <a:blip r:embed="rId20"/>
          <a:srcRect/>
          <a:stretch>
            <a:fillRect/>
          </a:stretch>
        </p:blipFill>
        <p:spPr bwMode="auto">
          <a:xfrm>
            <a:off x="838200" y="6381750"/>
            <a:ext cx="8305800" cy="274638"/>
          </a:xfrm>
          <a:prstGeom prst="rect">
            <a:avLst/>
          </a:prstGeom>
          <a:noFill/>
          <a:ln w="9525">
            <a:noFill/>
            <a:miter lim="800000"/>
            <a:headEnd/>
            <a:tailEnd/>
          </a:ln>
        </p:spPr>
      </p:pic>
      <p:pic>
        <p:nvPicPr>
          <p:cNvPr id="1037" name="Picture 8"/>
          <p:cNvPicPr>
            <a:picLocks noChangeAspect="1" noChangeArrowheads="1"/>
          </p:cNvPicPr>
          <p:nvPr userDrawn="1"/>
        </p:nvPicPr>
        <p:blipFill>
          <a:blip r:embed="rId21"/>
          <a:srcRect/>
          <a:stretch>
            <a:fillRect/>
          </a:stretch>
        </p:blipFill>
        <p:spPr bwMode="auto">
          <a:xfrm>
            <a:off x="0" y="6381750"/>
            <a:ext cx="827088" cy="476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rv7.alienor-d-aquitaine.w204.academie-openerp.fr/"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hyperlink" Target="file:///\\s-pedago\GARAUDE$\PGI\Formation%20du%2004avril\Les%20syst&#232;mes%20d'information%20fa&#231;onnent-ils%20l'organisation%20du%20travail%20au%204.pptx"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127.0.0.1:8080/"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53.png"/><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2.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127.0.0.1:8080/"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56.wmf"/></Relationships>
</file>

<file path=ppt/slides/_rels/slide34.xml.rels><?xml version="1.0" encoding="UTF-8" standalone="yes"?>
<Relationships xmlns="http://schemas.openxmlformats.org/package/2006/relationships"><Relationship Id="rId3" Type="http://schemas.openxmlformats.org/officeDocument/2006/relationships/hyperlink" Target="http://127.0.0.1:8080/"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127.0.0.1:8080/"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127.0.0.1:8080/"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127.0.0.1:8080/"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hyperlink" Target="file:///\\s-pedago\GARAUDE$\PGI\Formation%20du%2004avril\acaht%20en%20ligne.pdf"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127.0.0.1:8080/"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8.jpeg"/><Relationship Id="rId17" Type="http://schemas.openxmlformats.org/officeDocument/2006/relationships/image" Target="../media/image43.png"/><Relationship Id="rId2" Type="http://schemas.openxmlformats.org/officeDocument/2006/relationships/notesSlide" Target="../notesSlides/notesSlide4.xml"/><Relationship Id="rId16"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7.png"/><Relationship Id="rId5" Type="http://schemas.openxmlformats.org/officeDocument/2006/relationships/image" Target="../media/image32.png"/><Relationship Id="rId15" Type="http://schemas.openxmlformats.org/officeDocument/2006/relationships/image" Target="../media/image41.jpeg"/><Relationship Id="rId10" Type="http://schemas.openxmlformats.org/officeDocument/2006/relationships/image" Target="../media/image10.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0.jpeg"/></Relationships>
</file>

<file path=ppt/slides/_rels/slide5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hyperlink" Target="http://127.0.0.1:8080/"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openerp-online.fr/academie-openerp-pour-l-enseignement/2-academie-openerp-on-line-gratuit.html" TargetMode="External"/><Relationship Id="rId2" Type="http://schemas.openxmlformats.org/officeDocument/2006/relationships/hyperlink" Target="http://openerp-online.fr/academie-openerp-pour-l-enseignement/5-academie-openerp-vds-special-enseignement-forfait-annuel.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3"/>
          <p:cNvSpPr>
            <a:spLocks noGrp="1"/>
          </p:cNvSpPr>
          <p:nvPr>
            <p:ph type="ctrTitle"/>
          </p:nvPr>
        </p:nvSpPr>
        <p:spPr/>
        <p:txBody>
          <a:bodyPr/>
          <a:lstStyle/>
          <a:p>
            <a:pPr eaLnBrk="1" hangingPunct="1"/>
            <a:r>
              <a:rPr lang="fr-FR" sz="5400" smtClean="0">
                <a:solidFill>
                  <a:schemeClr val="accent2"/>
                </a:solidFill>
              </a:rPr>
              <a:t>PGI et sciences de gestion</a:t>
            </a:r>
          </a:p>
        </p:txBody>
      </p:sp>
      <p:sp>
        <p:nvSpPr>
          <p:cNvPr id="5" name="Sous-titre 4"/>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fr-FR" sz="2800" dirty="0"/>
              <a:t>Lycée Aliénor d’Aquitaine</a:t>
            </a:r>
          </a:p>
          <a:p>
            <a:pPr eaLnBrk="1" fontAlgn="auto" hangingPunct="1">
              <a:spcAft>
                <a:spcPts val="0"/>
              </a:spcAft>
              <a:buFont typeface="Arial" pitchFamily="34" charset="0"/>
              <a:buNone/>
              <a:defRPr/>
            </a:pPr>
            <a:r>
              <a:rPr lang="fr-FR" sz="2800" dirty="0"/>
              <a:t>04 avril 2013</a:t>
            </a:r>
          </a:p>
          <a:p>
            <a:pPr eaLnBrk="1" fontAlgn="auto" hangingPunct="1">
              <a:spcAft>
                <a:spcPts val="0"/>
              </a:spcAft>
              <a:buFont typeface="Arial" pitchFamily="34" charset="0"/>
              <a:buNone/>
              <a:defRPr/>
            </a:pPr>
            <a:endParaRPr lang="fr-FR" dirty="0"/>
          </a:p>
        </p:txBody>
      </p:sp>
      <p:sp>
        <p:nvSpPr>
          <p:cNvPr id="2" name="Espace réservé du pied de page 1"/>
          <p:cNvSpPr>
            <a:spLocks noGrp="1"/>
          </p:cNvSpPr>
          <p:nvPr>
            <p:ph type="ftr" sz="quarter" idx="10"/>
          </p:nvPr>
        </p:nvSpPr>
        <p:spPr>
          <a:xfrm>
            <a:off x="1475656" y="6525344"/>
            <a:ext cx="3744416" cy="431374"/>
          </a:xfrm>
        </p:spPr>
        <p:txBody>
          <a:bodyPr/>
          <a:lstStyle/>
          <a:p>
            <a:pPr>
              <a:defRPr/>
            </a:pPr>
            <a:r>
              <a:rPr lang="fr-FR" dirty="0" smtClean="0"/>
              <a:t>Stage animé par Joëlle Garaude et Isabelle </a:t>
            </a:r>
            <a:r>
              <a:rPr lang="fr-FR" dirty="0" err="1" smtClean="0"/>
              <a:t>Mouraux</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re 1"/>
          <p:cNvSpPr>
            <a:spLocks noGrp="1"/>
          </p:cNvSpPr>
          <p:nvPr>
            <p:ph type="title"/>
          </p:nvPr>
        </p:nvSpPr>
        <p:spPr/>
        <p:txBody>
          <a:bodyPr/>
          <a:lstStyle/>
          <a:p>
            <a:pPr eaLnBrk="1" hangingPunct="1"/>
            <a:r>
              <a:rPr lang="fr-FR" smtClean="0">
                <a:solidFill>
                  <a:schemeClr val="accent2"/>
                </a:solidFill>
              </a:rPr>
              <a:t>Les processus de gestion </a:t>
            </a:r>
            <a:br>
              <a:rPr lang="fr-FR" smtClean="0">
                <a:solidFill>
                  <a:schemeClr val="accent2"/>
                </a:solidFill>
              </a:rPr>
            </a:br>
            <a:r>
              <a:rPr lang="fr-FR" smtClean="0">
                <a:solidFill>
                  <a:schemeClr val="accent2"/>
                </a:solidFill>
              </a:rPr>
              <a:t>de l’entreprise Spécibike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65175"/>
            <a:ext cx="8229600" cy="652463"/>
          </a:xfrm>
        </p:spPr>
        <p:txBody>
          <a:bodyPr rtlCol="0">
            <a:normAutofit fontScale="90000"/>
          </a:bodyPr>
          <a:lstStyle/>
          <a:p>
            <a:pPr algn="l" eaLnBrk="1" fontAlgn="auto" hangingPunct="1">
              <a:spcAft>
                <a:spcPts val="0"/>
              </a:spcAft>
              <a:defRPr/>
            </a:pPr>
            <a:r>
              <a:rPr lang="fr-FR" dirty="0" smtClean="0">
                <a:solidFill>
                  <a:schemeClr val="accent2"/>
                </a:solidFill>
              </a:rPr>
              <a:t>Page d'accueil </a:t>
            </a:r>
            <a:r>
              <a:rPr lang="fr-FR" dirty="0" err="1" smtClean="0">
                <a:solidFill>
                  <a:schemeClr val="accent2"/>
                </a:solidFill>
              </a:rPr>
              <a:t>OpenERP</a:t>
            </a:r>
            <a:endParaRPr lang="fr-FR" dirty="0">
              <a:solidFill>
                <a:schemeClr val="accent2"/>
              </a:solidFill>
            </a:endParaRPr>
          </a:p>
        </p:txBody>
      </p:sp>
      <p:sp>
        <p:nvSpPr>
          <p:cNvPr id="44034" name="Espace réservé du contenu 2"/>
          <p:cNvSpPr>
            <a:spLocks noGrp="1"/>
          </p:cNvSpPr>
          <p:nvPr>
            <p:ph idx="1"/>
          </p:nvPr>
        </p:nvSpPr>
        <p:spPr>
          <a:xfrm>
            <a:off x="457200" y="1600200"/>
            <a:ext cx="8507413" cy="4525963"/>
          </a:xfrm>
        </p:spPr>
        <p:txBody>
          <a:bodyPr/>
          <a:lstStyle/>
          <a:p>
            <a:pPr eaLnBrk="1" hangingPunct="1"/>
            <a:r>
              <a:rPr lang="fr-FR" smtClean="0"/>
              <a:t>La connexion :</a:t>
            </a:r>
          </a:p>
          <a:p>
            <a:pPr eaLnBrk="1" hangingPunct="1"/>
            <a:endParaRPr lang="fr-FR" smtClean="0"/>
          </a:p>
          <a:p>
            <a:pPr eaLnBrk="1" hangingPunct="1">
              <a:buFont typeface="Arial" charset="0"/>
              <a:buNone/>
            </a:pPr>
            <a:r>
              <a:rPr lang="fr-FR" smtClean="0">
                <a:hlinkClick r:id="rId2"/>
              </a:rPr>
              <a:t>http://srv7.alienor-d-aquitaine.w204.academie-openerp.fr/</a:t>
            </a:r>
            <a:endParaRPr lang="fr-FR" smtClean="0"/>
          </a:p>
          <a:p>
            <a:pPr eaLnBrk="1" hangingPunct="1"/>
            <a:endParaRPr lang="fr-FR" smtClean="0"/>
          </a:p>
          <a:p>
            <a:pPr eaLnBrk="1" hangingPunct="1"/>
            <a:r>
              <a:rPr lang="fr-FR" smtClean="0"/>
              <a:t>Choix de la base de données : exemple</a:t>
            </a:r>
          </a:p>
          <a:p>
            <a:pPr eaLnBrk="1" hangingPunct="1">
              <a:buFont typeface="Arial" charset="0"/>
              <a:buNone/>
            </a:pPr>
            <a:r>
              <a:rPr lang="fr-FR" smtClean="0">
                <a:solidFill>
                  <a:srgbClr val="C00000"/>
                </a:solidFill>
              </a:rPr>
              <a:t>Srv7_util5_specibike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idx="4294967295"/>
          </p:nvPr>
        </p:nvSpPr>
        <p:spPr>
          <a:xfrm>
            <a:off x="395288" y="908050"/>
            <a:ext cx="8229600" cy="865188"/>
          </a:xfrm>
        </p:spPr>
        <p:txBody>
          <a:bodyPr/>
          <a:lstStyle/>
          <a:p>
            <a:pPr eaLnBrk="1" hangingPunct="1"/>
            <a:r>
              <a:rPr lang="fr-FR" sz="3200" smtClean="0"/>
              <a:t>THÈME 2 </a:t>
            </a:r>
            <a:br>
              <a:rPr lang="fr-FR" sz="3200" smtClean="0"/>
            </a:br>
            <a:r>
              <a:rPr lang="fr-FR" sz="3200" smtClean="0"/>
              <a:t>Information et intelligence collective</a:t>
            </a:r>
          </a:p>
        </p:txBody>
      </p:sp>
      <p:graphicFrame>
        <p:nvGraphicFramePr>
          <p:cNvPr id="135171" name="Group 3"/>
          <p:cNvGraphicFramePr>
            <a:graphicFrameLocks noGrp="1"/>
          </p:cNvGraphicFramePr>
          <p:nvPr>
            <p:ph idx="4294967295"/>
          </p:nvPr>
        </p:nvGraphicFramePr>
        <p:xfrm>
          <a:off x="468313" y="1844675"/>
          <a:ext cx="8229600" cy="4525963"/>
        </p:xfrm>
        <a:graphic>
          <a:graphicData uri="http://schemas.openxmlformats.org/drawingml/2006/table">
            <a:tbl>
              <a:tblPr/>
              <a:tblGrid>
                <a:gridCol w="2232025"/>
                <a:gridCol w="1884362"/>
                <a:gridCol w="4113213"/>
              </a:tblGrid>
              <a:tr h="395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rgbClr val="FFFFFF"/>
                          </a:solidFill>
                          <a:effectLst/>
                          <a:latin typeface="Calibri" pitchFamily="34" charset="0"/>
                        </a:rPr>
                        <a:t>Question de gestion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rgbClr val="FFFFFF"/>
                          </a:solidFill>
                          <a:effectLst/>
                          <a:latin typeface="Calibri" pitchFamily="34" charset="0"/>
                        </a:rPr>
                        <a:t>Notions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rgbClr val="FFFFFF"/>
                          </a:solidFill>
                          <a:effectLst/>
                          <a:latin typeface="Calibri" pitchFamily="34" charset="0"/>
                        </a:rPr>
                        <a:t>Contexte et finalités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13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smtClean="0">
                          <a:ln>
                            <a:noFill/>
                          </a:ln>
                          <a:solidFill>
                            <a:srgbClr val="000000"/>
                          </a:solidFill>
                          <a:effectLst/>
                          <a:latin typeface="Calibri" pitchFamily="34" charset="0"/>
                        </a:rPr>
                        <a:t>En quoi les technologies transforment-elle l’information en ressources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rgbClr val="000000"/>
                          </a:solidFill>
                          <a:effectLst/>
                          <a:latin typeface="Calibri" pitchFamily="34" charset="0"/>
                        </a:rPr>
                        <a:t>Donnée, information et connaissance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rgbClr val="000000"/>
                          </a:solidFill>
                          <a:effectLst/>
                          <a:latin typeface="Calibri" pitchFamily="34" charset="0"/>
                        </a:rPr>
                        <a:t>Rôle, accessibilité et valeur de l’information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rgbClr val="000000"/>
                          </a:solidFill>
                          <a:effectLst/>
                          <a:latin typeface="Calibri" pitchFamily="34" charset="0"/>
                        </a:rPr>
                        <a:t>Information et communication interne et externe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rgbClr val="000000"/>
                          </a:solidFill>
                          <a:effectLst/>
                          <a:latin typeface="Calibri" pitchFamily="34" charset="0"/>
                        </a:rPr>
                        <a:t>Système d’information (SI) dans l’organisation : acteurs et rôles, SI des métiers (ressources humaines, comptabilité, marketing), applications et services.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smtClean="0">
                          <a:ln>
                            <a:noFill/>
                          </a:ln>
                          <a:solidFill>
                            <a:srgbClr val="000000"/>
                          </a:solidFill>
                          <a:effectLst/>
                          <a:latin typeface="Calibri" pitchFamily="34" charset="0"/>
                        </a:rPr>
                        <a:t>Dans les activités de gestion, l’information est à la fois source et résultante de l’action individuelle et collective. Les systèmes d’information (SI) concourent à en faire une ressource stratégique pour toute organisation.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300" b="1" i="0" u="none" strike="noStrike" cap="none" normalizeH="0" baseline="0" smtClean="0">
                        <a:ln>
                          <a:noFill/>
                        </a:ln>
                        <a:solidFill>
                          <a:srgbClr val="000000"/>
                        </a:solidFill>
                        <a:effectLst/>
                        <a:latin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rgbClr val="000000"/>
                          </a:solidFill>
                          <a:effectLst/>
                          <a:latin typeface="Calibri" pitchFamily="34" charset="0"/>
                        </a:rPr>
                        <a:t>À partir de l’utilisation effective d’un environnement numérique, en particulier dans le cadre de l’étude des thèmes du programme, l’élève est capable de :</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fr-FR" sz="1300" b="0" i="0" u="none" strike="noStrike" cap="none" normalizeH="0" baseline="0" smtClean="0">
                          <a:ln>
                            <a:noFill/>
                          </a:ln>
                          <a:solidFill>
                            <a:srgbClr val="000000"/>
                          </a:solidFill>
                          <a:effectLst/>
                          <a:latin typeface="Calibri" pitchFamily="34" charset="0"/>
                        </a:rPr>
                        <a:t> repérer l’origine d’une information et les étapes de sa transformation (de la donnée à l’information, de l’information à la connaissance et à sa transmission) ;</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fr-FR" sz="1300" b="0" i="0" u="none" strike="noStrike" cap="none" normalizeH="0" baseline="0" smtClean="0">
                          <a:ln>
                            <a:noFill/>
                          </a:ln>
                          <a:solidFill>
                            <a:srgbClr val="000000"/>
                          </a:solidFill>
                          <a:effectLst/>
                          <a:latin typeface="Calibri" pitchFamily="34" charset="0"/>
                        </a:rPr>
                        <a:t> de décrire les services rendus par le SI aux divers métiers de l’organisation ;</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fr-FR" sz="1300" b="0" i="0" u="none" strike="noStrike" cap="none" normalizeH="0" baseline="0" smtClean="0">
                          <a:ln>
                            <a:noFill/>
                          </a:ln>
                          <a:solidFill>
                            <a:srgbClr val="000000"/>
                          </a:solidFill>
                          <a:effectLst/>
                          <a:latin typeface="Calibri" pitchFamily="34" charset="0"/>
                        </a:rPr>
                        <a:t> situer le rôle des acteurs et des applications du SI dans un processus de gestion donné.</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idx="4294967295"/>
          </p:nvPr>
        </p:nvSpPr>
        <p:spPr>
          <a:xfrm>
            <a:off x="468313" y="620713"/>
            <a:ext cx="8229600" cy="1143000"/>
          </a:xfrm>
        </p:spPr>
        <p:txBody>
          <a:bodyPr/>
          <a:lstStyle/>
          <a:p>
            <a:pPr eaLnBrk="1" hangingPunct="1"/>
            <a:r>
              <a:rPr lang="fr-FR" sz="3200" smtClean="0"/>
              <a:t>THÈME 2 </a:t>
            </a:r>
            <a:br>
              <a:rPr lang="fr-FR" sz="3200" smtClean="0"/>
            </a:br>
            <a:r>
              <a:rPr lang="fr-FR" sz="3200" smtClean="0"/>
              <a:t>Information et intelligence collective</a:t>
            </a:r>
          </a:p>
        </p:txBody>
      </p:sp>
      <p:graphicFrame>
        <p:nvGraphicFramePr>
          <p:cNvPr id="137219" name="Group 3"/>
          <p:cNvGraphicFramePr>
            <a:graphicFrameLocks noGrp="1"/>
          </p:cNvGraphicFramePr>
          <p:nvPr>
            <p:ph idx="4294967295"/>
          </p:nvPr>
        </p:nvGraphicFramePr>
        <p:xfrm>
          <a:off x="457200" y="1600200"/>
          <a:ext cx="8229600" cy="4525963"/>
        </p:xfrm>
        <a:graphic>
          <a:graphicData uri="http://schemas.openxmlformats.org/drawingml/2006/table">
            <a:tbl>
              <a:tblPr/>
              <a:tblGrid>
                <a:gridCol w="2093913"/>
                <a:gridCol w="2022475"/>
                <a:gridCol w="4113212"/>
              </a:tblGrid>
              <a:tr h="395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rgbClr val="FFFFFF"/>
                          </a:solidFill>
                          <a:effectLst/>
                          <a:latin typeface="Calibri" pitchFamily="34" charset="0"/>
                        </a:rPr>
                        <a:t>Question de gestion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rgbClr val="FFFFFF"/>
                          </a:solidFill>
                          <a:effectLst/>
                          <a:latin typeface="Calibri" pitchFamily="34" charset="0"/>
                        </a:rPr>
                        <a:t>Notions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rgbClr val="FFFFFF"/>
                          </a:solidFill>
                          <a:effectLst/>
                          <a:latin typeface="Calibri" pitchFamily="34" charset="0"/>
                        </a:rPr>
                        <a:t>Contexte et finalités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13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smtClean="0">
                          <a:ln>
                            <a:noFill/>
                          </a:ln>
                          <a:solidFill>
                            <a:srgbClr val="000000"/>
                          </a:solidFill>
                          <a:effectLst/>
                          <a:latin typeface="Calibri" pitchFamily="34" charset="0"/>
                        </a:rPr>
                        <a:t>Les systèmes d’information façonnent-ils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smtClean="0">
                          <a:ln>
                            <a:noFill/>
                          </a:ln>
                          <a:solidFill>
                            <a:srgbClr val="000000"/>
                          </a:solidFill>
                          <a:effectLst/>
                          <a:latin typeface="Calibri" pitchFamily="34" charset="0"/>
                        </a:rPr>
                        <a:t>l’organisation du travail</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smtClean="0">
                          <a:ln>
                            <a:noFill/>
                          </a:ln>
                          <a:solidFill>
                            <a:srgbClr val="000000"/>
                          </a:solidFill>
                          <a:effectLst/>
                          <a:latin typeface="Calibri" pitchFamily="34" charset="0"/>
                        </a:rPr>
                        <a:t>au sein des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smtClean="0">
                          <a:ln>
                            <a:noFill/>
                          </a:ln>
                          <a:solidFill>
                            <a:srgbClr val="000000"/>
                          </a:solidFill>
                          <a:effectLst/>
                          <a:latin typeface="Calibri" pitchFamily="34" charset="0"/>
                        </a:rPr>
                        <a:t>organisations ou s'y</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smtClean="0">
                          <a:ln>
                            <a:noFill/>
                          </a:ln>
                          <a:solidFill>
                            <a:srgbClr val="000000"/>
                          </a:solidFill>
                          <a:effectLst/>
                          <a:latin typeface="Calibri" pitchFamily="34" charset="0"/>
                        </a:rPr>
                        <a:t>adaptent-ils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rgbClr val="000000"/>
                          </a:solidFill>
                          <a:effectLst/>
                          <a:latin typeface="Calibri" pitchFamily="34" charset="0"/>
                        </a:rPr>
                        <a:t>Processus : nature et représentation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rgbClr val="000000"/>
                          </a:solidFill>
                          <a:effectLst/>
                          <a:latin typeface="Calibri" pitchFamily="34" charset="0"/>
                        </a:rPr>
                        <a:t>Progiciels de gestion dans les métiers de l’organisation : approche fonctionnelle, gestion de processus et flux de travail (workflow)</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rgbClr val="000000"/>
                          </a:solidFill>
                          <a:effectLst/>
                          <a:latin typeface="Calibri" pitchFamily="34" charset="0"/>
                        </a:rPr>
                        <a:t>e-commerce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smtClean="0">
                        <a:ln>
                          <a:noFill/>
                        </a:ln>
                        <a:solidFill>
                          <a:srgbClr val="000000"/>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smtClean="0">
                          <a:ln>
                            <a:noFill/>
                          </a:ln>
                          <a:solidFill>
                            <a:srgbClr val="000000"/>
                          </a:solidFill>
                          <a:effectLst/>
                          <a:latin typeface="Calibri" pitchFamily="34" charset="0"/>
                        </a:rPr>
                        <a:t>Par leur rôle structurant, les systèmes d’information contribuent à modeler l’organisation et peuvent déterminer des modes de fonctionnement rigides et contraignants.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smtClean="0">
                        <a:ln>
                          <a:noFill/>
                        </a:ln>
                        <a:solidFill>
                          <a:srgbClr val="000000"/>
                        </a:solidFill>
                        <a:effectLst/>
                        <a:latin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300" b="0" i="1" u="none" strike="noStrike" cap="none" normalizeH="0" baseline="0" smtClean="0">
                          <a:ln>
                            <a:noFill/>
                          </a:ln>
                          <a:solidFill>
                            <a:srgbClr val="000000"/>
                          </a:solidFill>
                          <a:effectLst/>
                          <a:latin typeface="Calibri" pitchFamily="34" charset="0"/>
                        </a:rPr>
                        <a:t>À partir d’exemples réels et à partir d’une mise en situation qui exploite un outil logiciel, l’élève est capable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300" b="0" i="1" u="none" strike="noStrike" cap="none" normalizeH="0" baseline="0" smtClean="0">
                          <a:ln>
                            <a:noFill/>
                          </a:ln>
                          <a:solidFill>
                            <a:srgbClr val="000000"/>
                          </a:solidFill>
                          <a:effectLst/>
                          <a:latin typeface="Calibri" pitchFamily="34" charset="0"/>
                        </a:rPr>
                        <a:t>de :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1300" b="0" i="1" u="none" strike="noStrike" cap="none" normalizeH="0" baseline="0" smtClean="0">
                        <a:ln>
                          <a:noFill/>
                        </a:ln>
                        <a:solidFill>
                          <a:srgbClr val="000000"/>
                        </a:solidFill>
                        <a:effectLst/>
                        <a:latin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rgbClr val="000000"/>
                          </a:solidFill>
                          <a:effectLst/>
                          <a:latin typeface="Calibri" pitchFamily="34" charset="0"/>
                        </a:rPr>
                        <a:t>- identifier les différentes étapes d’un processus de gestion et d’en schématiser l’enchaînement ;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rgbClr val="000000"/>
                          </a:solidFill>
                          <a:effectLst/>
                          <a:latin typeface="Calibri" pitchFamily="34" charset="0"/>
                        </a:rPr>
                        <a:t>- repérer les effets de l’automatisation des activités de gestion sur la circulation de l’information, l’organisation du travail et le rôle des acteurs.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idx="4294967295"/>
          </p:nvPr>
        </p:nvSpPr>
        <p:spPr>
          <a:xfrm>
            <a:off x="395288" y="404813"/>
            <a:ext cx="8229600" cy="1143000"/>
          </a:xfrm>
        </p:spPr>
        <p:txBody>
          <a:bodyPr/>
          <a:lstStyle/>
          <a:p>
            <a:pPr eaLnBrk="1" hangingPunct="1"/>
            <a:r>
              <a:rPr lang="fr-FR" sz="3200" smtClean="0"/>
              <a:t>THÈME 3 Gestion et création de valeur</a:t>
            </a:r>
          </a:p>
        </p:txBody>
      </p:sp>
      <p:graphicFrame>
        <p:nvGraphicFramePr>
          <p:cNvPr id="138243" name="Group 3"/>
          <p:cNvGraphicFramePr>
            <a:graphicFrameLocks noGrp="1"/>
          </p:cNvGraphicFramePr>
          <p:nvPr>
            <p:ph idx="4294967295"/>
          </p:nvPr>
        </p:nvGraphicFramePr>
        <p:xfrm>
          <a:off x="0" y="1412875"/>
          <a:ext cx="9144000" cy="4525963"/>
        </p:xfrm>
        <a:graphic>
          <a:graphicData uri="http://schemas.openxmlformats.org/drawingml/2006/table">
            <a:tbl>
              <a:tblPr/>
              <a:tblGrid>
                <a:gridCol w="2327275"/>
                <a:gridCol w="2247900"/>
                <a:gridCol w="4568825"/>
              </a:tblGrid>
              <a:tr h="395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rgbClr val="FFFFFF"/>
                          </a:solidFill>
                          <a:effectLst/>
                          <a:latin typeface="Calibri" pitchFamily="34" charset="0"/>
                        </a:rPr>
                        <a:t>Question de gestion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rgbClr val="FFFFFF"/>
                          </a:solidFill>
                          <a:effectLst/>
                          <a:latin typeface="Calibri" pitchFamily="34" charset="0"/>
                        </a:rPr>
                        <a:t>Notions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rgbClr val="FFFFFF"/>
                          </a:solidFill>
                          <a:effectLst/>
                          <a:latin typeface="Calibri" pitchFamily="34" charset="0"/>
                        </a:rPr>
                        <a:t>Contexte et finalités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13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smtClean="0">
                          <a:ln>
                            <a:noFill/>
                          </a:ln>
                          <a:solidFill>
                            <a:srgbClr val="000000"/>
                          </a:solidFill>
                          <a:effectLst/>
                          <a:latin typeface="Calibri" pitchFamily="34" charset="0"/>
                        </a:rPr>
                        <a:t>Une association, une organisation publique, une entreprise peuvent-elles être gérées de façon identique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rgbClr val="000000"/>
                          </a:solidFill>
                          <a:effectLst/>
                          <a:latin typeface="Calibri" pitchFamily="34" charset="0"/>
                        </a:rPr>
                        <a:t>Processus de gestion : acteurs internes et externes, activités, flux, stocks.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smtClean="0">
                        <a:ln>
                          <a:noFill/>
                        </a:ln>
                        <a:solidFill>
                          <a:srgbClr val="000000"/>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smtClean="0">
                          <a:ln>
                            <a:noFill/>
                          </a:ln>
                          <a:solidFill>
                            <a:srgbClr val="000000"/>
                          </a:solidFill>
                          <a:effectLst/>
                          <a:latin typeface="Calibri" pitchFamily="34" charset="0"/>
                        </a:rPr>
                        <a:t>Chaque organisation se caractérise par un objet social et un environnement que la gestion appréhende à travers des processus. Certains sont communs aux différents types d’organisation alors que d’autres nécessitent d’être adaptés.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1300" b="1" i="0" u="none" strike="noStrike" cap="none" normalizeH="0" baseline="0" smtClean="0">
                        <a:ln>
                          <a:noFill/>
                        </a:ln>
                        <a:solidFill>
                          <a:srgbClr val="000000"/>
                        </a:solidFill>
                        <a:effectLst/>
                        <a:latin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rgbClr val="000000"/>
                          </a:solidFill>
                          <a:effectLst/>
                          <a:latin typeface="Calibri" pitchFamily="34" charset="0"/>
                        </a:rPr>
                        <a:t>À partir de l’étude de situations d’organisation concrètes et variées, l’élève est capable de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smtClean="0">
                        <a:ln>
                          <a:noFill/>
                        </a:ln>
                        <a:solidFill>
                          <a:srgbClr val="000000"/>
                        </a:solidFill>
                        <a:effectLst/>
                        <a:latin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rgbClr val="000000"/>
                          </a:solidFill>
                          <a:effectLst/>
                          <a:latin typeface="Calibri" pitchFamily="34" charset="0"/>
                        </a:rPr>
                        <a:t>- Représenter l’activité d’une organisation à l’aide d’un schéma simple caractérisant les acteurs, leur activité et les flux.</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smtClean="0">
                        <a:ln>
                          <a:noFill/>
                        </a:ln>
                        <a:solidFill>
                          <a:srgbClr val="000000"/>
                        </a:solidFill>
                        <a:effectLst/>
                        <a:latin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smtClean="0">
                        <a:ln>
                          <a:noFill/>
                        </a:ln>
                        <a:solidFill>
                          <a:srgbClr val="000000"/>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idx="4294967295"/>
          </p:nvPr>
        </p:nvSpPr>
        <p:spPr>
          <a:xfrm>
            <a:off x="395288" y="620713"/>
            <a:ext cx="8229600" cy="1143000"/>
          </a:xfrm>
        </p:spPr>
        <p:txBody>
          <a:bodyPr/>
          <a:lstStyle/>
          <a:p>
            <a:pPr eaLnBrk="1" hangingPunct="1"/>
            <a:r>
              <a:rPr lang="fr-FR" sz="3600" smtClean="0"/>
              <a:t>THÈME 4 Évaluation et performance</a:t>
            </a:r>
          </a:p>
        </p:txBody>
      </p:sp>
      <p:graphicFrame>
        <p:nvGraphicFramePr>
          <p:cNvPr id="139267" name="Group 3"/>
          <p:cNvGraphicFramePr>
            <a:graphicFrameLocks noGrp="1"/>
          </p:cNvGraphicFramePr>
          <p:nvPr>
            <p:ph idx="4294967295"/>
          </p:nvPr>
        </p:nvGraphicFramePr>
        <p:xfrm>
          <a:off x="457200" y="1600200"/>
          <a:ext cx="8229600" cy="4525963"/>
        </p:xfrm>
        <a:graphic>
          <a:graphicData uri="http://schemas.openxmlformats.org/drawingml/2006/table">
            <a:tbl>
              <a:tblPr/>
              <a:tblGrid>
                <a:gridCol w="2093913"/>
                <a:gridCol w="1949450"/>
                <a:gridCol w="4186237"/>
              </a:tblGrid>
              <a:tr h="395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rgbClr val="FFFFFF"/>
                          </a:solidFill>
                          <a:effectLst/>
                          <a:latin typeface="Calibri" pitchFamily="34" charset="0"/>
                        </a:rPr>
                        <a:t>Question de gestion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rgbClr val="FFFFFF"/>
                          </a:solidFill>
                          <a:effectLst/>
                          <a:latin typeface="Calibri" pitchFamily="34" charset="0"/>
                        </a:rPr>
                        <a:t>Notions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rgbClr val="FFFFFF"/>
                          </a:solidFill>
                          <a:effectLst/>
                          <a:latin typeface="Calibri" pitchFamily="34" charset="0"/>
                        </a:rPr>
                        <a:t>Contexte et finalités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13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smtClean="0">
                          <a:ln>
                            <a:noFill/>
                          </a:ln>
                          <a:solidFill>
                            <a:srgbClr val="000000"/>
                          </a:solidFill>
                          <a:effectLst/>
                          <a:latin typeface="Calibri" pitchFamily="34" charset="0"/>
                        </a:rPr>
                        <a:t>Qu’est-ce qu’une organisation performante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rgbClr val="000000"/>
                          </a:solidFill>
                          <a:effectLst/>
                          <a:latin typeface="Calibri" pitchFamily="34" charset="0"/>
                        </a:rPr>
                        <a:t>Performance commerciale : fidélité, chiffre d’affaires, part de marché.</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smtClean="0">
                          <a:ln>
                            <a:noFill/>
                          </a:ln>
                          <a:solidFill>
                            <a:srgbClr val="000000"/>
                          </a:solidFill>
                          <a:effectLst/>
                          <a:latin typeface="Calibri" pitchFamily="34" charset="0"/>
                        </a:rPr>
                        <a:t>L’analyse de la performance de l’organisation doit être envisagée dans ses diverses composantes, c’est-à-dire en établissant un lien entre les résultats obtenus et les aspirations des différents acteurs. Il s’agit d’envisager comment ces aspirations sont traduites en termes d’indicateurs et comment la performance de l’organisation se situe par rapport à d’autres ou comment elle évolue dans le temps.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1300" b="1" i="0" u="none" strike="noStrike" cap="none" normalizeH="0" baseline="0" smtClean="0">
                        <a:ln>
                          <a:noFill/>
                        </a:ln>
                        <a:solidFill>
                          <a:srgbClr val="000000"/>
                        </a:solidFill>
                        <a:effectLst/>
                        <a:latin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rgbClr val="000000"/>
                          </a:solidFill>
                          <a:effectLst/>
                          <a:latin typeface="Calibri" pitchFamily="34" charset="0"/>
                        </a:rPr>
                        <a:t>À partir de l’observation de situations d’organisation concrètes et d’informations qualitatives et quantitatives de données, extraites notamment d’un tableau de bord, l’élève est capable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smtClean="0">
                        <a:ln>
                          <a:noFill/>
                        </a:ln>
                        <a:solidFill>
                          <a:srgbClr val="000000"/>
                        </a:solidFill>
                        <a:effectLst/>
                        <a:latin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fr-FR" sz="1300" b="0" i="0" u="none" strike="noStrike" cap="none" normalizeH="0" baseline="0" smtClean="0">
                          <a:ln>
                            <a:noFill/>
                          </a:ln>
                          <a:solidFill>
                            <a:srgbClr val="000000"/>
                          </a:solidFill>
                          <a:effectLst/>
                          <a:latin typeface="Calibri" pitchFamily="34" charset="0"/>
                        </a:rPr>
                        <a:t> d’identifier les principaux indicateurs pertinents pour apprécier la performance d’une organisation ;</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fr-FR" sz="1300" b="0" i="0" u="none" strike="noStrike" cap="none" normalizeH="0" baseline="0" smtClean="0">
                          <a:ln>
                            <a:noFill/>
                          </a:ln>
                          <a:solidFill>
                            <a:srgbClr val="000000"/>
                          </a:solidFill>
                          <a:effectLst/>
                          <a:latin typeface="Calibri" pitchFamily="34" charset="0"/>
                        </a:rPr>
                        <a:t> d’effectuer des comparaisons dans le temps et dans l’espace pour situer la performance d’une organisation.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5"/>
          <p:cNvSpPr>
            <a:spLocks noGrp="1"/>
          </p:cNvSpPr>
          <p:nvPr>
            <p:ph type="sldNum" sz="quarter" idx="12"/>
          </p:nvPr>
        </p:nvSpPr>
        <p:spPr bwMode="auto">
          <a:xfrm>
            <a:off x="395288" y="6308725"/>
            <a:ext cx="2133600" cy="365125"/>
          </a:xfrm>
          <a:ln>
            <a:miter lim="800000"/>
            <a:headEnd/>
            <a:tailEnd/>
          </a:ln>
        </p:spPr>
        <p:txBody>
          <a:bodyPr wrap="square" numCol="1" anchor="t" anchorCtr="0" compatLnSpc="1">
            <a:prstTxWarp prst="textNoShape">
              <a:avLst/>
            </a:prstTxWarp>
          </a:bodyPr>
          <a:lstStyle/>
          <a:p>
            <a:pPr algn="l" fontAlgn="base">
              <a:spcBef>
                <a:spcPct val="0"/>
              </a:spcBef>
              <a:spcAft>
                <a:spcPct val="0"/>
              </a:spcAft>
              <a:defRPr/>
            </a:pPr>
            <a:fld id="{5FF1CB59-B545-4F00-BD6E-4E1A16A7B0C7}" type="slidenum">
              <a:rPr lang="fr-FR" sz="1800">
                <a:solidFill>
                  <a:schemeClr val="tx1"/>
                </a:solidFill>
              </a:rPr>
              <a:pPr algn="l" fontAlgn="base">
                <a:spcBef>
                  <a:spcPct val="0"/>
                </a:spcBef>
                <a:spcAft>
                  <a:spcPct val="0"/>
                </a:spcAft>
                <a:defRPr/>
              </a:pPr>
              <a:t>16</a:t>
            </a:fld>
            <a:endParaRPr lang="fr-FR" sz="1800">
              <a:solidFill>
                <a:schemeClr val="tx1"/>
              </a:solidFill>
            </a:endParaRPr>
          </a:p>
        </p:txBody>
      </p:sp>
      <p:sp>
        <p:nvSpPr>
          <p:cNvPr id="10" name="Rectangle 3"/>
          <p:cNvSpPr txBox="1">
            <a:spLocks/>
          </p:cNvSpPr>
          <p:nvPr/>
        </p:nvSpPr>
        <p:spPr bwMode="auto">
          <a:xfrm>
            <a:off x="457200" y="1600200"/>
            <a:ext cx="7859713" cy="4132263"/>
          </a:xfrm>
          <a:prstGeom prst="rect">
            <a:avLst/>
          </a:prstGeom>
          <a:noFill/>
          <a:ln>
            <a:noFill/>
          </a:ln>
          <a:extLst/>
        </p:spPr>
        <p:txBody>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A04DA3"/>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C4652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8B5D3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lgn="just">
              <a:buFont typeface="Arial" charset="0"/>
              <a:buNone/>
              <a:defRPr/>
            </a:pPr>
            <a:r>
              <a:rPr lang="fr-FR" sz="2800" dirty="0"/>
              <a:t>Ce scénario invite  à découvrir les principales caractéristiques d’une entreprise spécialisée dans la vente et la réparation de cycles et d'accessoires, disposant d’un important réseau de points de vente en </a:t>
            </a:r>
            <a:r>
              <a:rPr lang="fr-FR" sz="2800" dirty="0" smtClean="0"/>
              <a:t>France.</a:t>
            </a:r>
          </a:p>
          <a:p>
            <a:pPr marL="0" indent="0" algn="just">
              <a:buFont typeface="Arial" charset="0"/>
              <a:buNone/>
              <a:defRPr/>
            </a:pPr>
            <a:r>
              <a:rPr lang="fr-FR" sz="2800" dirty="0" smtClean="0"/>
              <a:t>Il </a:t>
            </a:r>
            <a:r>
              <a:rPr lang="fr-FR" sz="2800" dirty="0"/>
              <a:t>utilise le PGI de l’entreprise, et porte successivement sur les niveaux </a:t>
            </a:r>
            <a:r>
              <a:rPr lang="fr-FR" sz="2800" dirty="0">
                <a:solidFill>
                  <a:schemeClr val="accent2"/>
                </a:solidFill>
              </a:rPr>
              <a:t>opérationnel</a:t>
            </a:r>
            <a:r>
              <a:rPr lang="fr-FR" sz="2800" dirty="0"/>
              <a:t>,  </a:t>
            </a:r>
            <a:r>
              <a:rPr lang="fr-FR" sz="2800" dirty="0">
                <a:solidFill>
                  <a:schemeClr val="accent2"/>
                </a:solidFill>
              </a:rPr>
              <a:t>organisationnel et enfin stratégique. </a:t>
            </a:r>
          </a:p>
          <a:p>
            <a:pPr algn="just">
              <a:defRPr/>
            </a:pPr>
            <a:endParaRPr lang="fr-FR" sz="2800" dirty="0"/>
          </a:p>
          <a:p>
            <a:pPr marL="0" indent="0">
              <a:buFont typeface="Arial" charset="0"/>
              <a:buNone/>
              <a:defRPr/>
            </a:pPr>
            <a:endParaRPr lang="fr-FR" sz="2800" dirty="0"/>
          </a:p>
          <a:p>
            <a:pPr>
              <a:defRPr/>
            </a:pP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Number Placeholder 5"/>
          <p:cNvSpPr>
            <a:spLocks noGrp="1"/>
          </p:cNvSpPr>
          <p:nvPr>
            <p:ph type="sldNum" sz="quarter" idx="12"/>
          </p:nvPr>
        </p:nvSpPr>
        <p:spPr bwMode="auto">
          <a:xfrm>
            <a:off x="395288" y="6308725"/>
            <a:ext cx="2133600" cy="365125"/>
          </a:xfrm>
          <a:ln>
            <a:miter lim="800000"/>
            <a:headEnd/>
            <a:tailEnd/>
          </a:ln>
        </p:spPr>
        <p:txBody>
          <a:bodyPr wrap="square" numCol="1" anchor="t" anchorCtr="0" compatLnSpc="1">
            <a:prstTxWarp prst="textNoShape">
              <a:avLst/>
            </a:prstTxWarp>
          </a:bodyPr>
          <a:lstStyle/>
          <a:p>
            <a:pPr algn="l" fontAlgn="base">
              <a:spcBef>
                <a:spcPct val="0"/>
              </a:spcBef>
              <a:spcAft>
                <a:spcPct val="0"/>
              </a:spcAft>
              <a:defRPr/>
            </a:pPr>
            <a:fld id="{619CB325-1A45-4C37-AA4B-DE6F3AA9B44B}" type="slidenum">
              <a:rPr lang="fr-FR" sz="1800">
                <a:solidFill>
                  <a:schemeClr val="tx1"/>
                </a:solidFill>
              </a:rPr>
              <a:pPr algn="l" fontAlgn="base">
                <a:spcBef>
                  <a:spcPct val="0"/>
                </a:spcBef>
                <a:spcAft>
                  <a:spcPct val="0"/>
                </a:spcAft>
                <a:defRPr/>
              </a:pPr>
              <a:t>17</a:t>
            </a:fld>
            <a:endParaRPr lang="fr-FR" sz="1800">
              <a:solidFill>
                <a:schemeClr val="tx1"/>
              </a:solidFill>
            </a:endParaRPr>
          </a:p>
        </p:txBody>
      </p:sp>
      <p:pic>
        <p:nvPicPr>
          <p:cNvPr id="1026" name="Picture 2" descr="E:\Mes Documents\$ 0 - COURS\$ 2010-2012 - TOULON - BONAPARTE\$ 2011-2012\STMG\oxabike.JPG"/>
          <p:cNvPicPr>
            <a:picLocks noChangeAspect="1" noChangeArrowheads="1"/>
          </p:cNvPicPr>
          <p:nvPr/>
        </p:nvPicPr>
        <p:blipFill>
          <a:blip r:embed="rId3"/>
          <a:srcRect/>
          <a:stretch>
            <a:fillRect/>
          </a:stretch>
        </p:blipFill>
        <p:spPr bwMode="auto">
          <a:xfrm>
            <a:off x="5857875" y="3017838"/>
            <a:ext cx="2459038" cy="2146300"/>
          </a:xfrm>
          <a:prstGeom prst="rect">
            <a:avLst/>
          </a:prstGeom>
          <a:noFill/>
          <a:ln w="9525">
            <a:noFill/>
            <a:miter lim="800000"/>
            <a:headEnd/>
            <a:tailEnd/>
          </a:ln>
        </p:spPr>
      </p:pic>
      <p:sp>
        <p:nvSpPr>
          <p:cNvPr id="41987" name="Rectangle 3"/>
          <p:cNvSpPr txBox="1">
            <a:spLocks/>
          </p:cNvSpPr>
          <p:nvPr/>
        </p:nvSpPr>
        <p:spPr bwMode="auto">
          <a:xfrm>
            <a:off x="457200" y="1916113"/>
            <a:ext cx="7859713" cy="2449512"/>
          </a:xfrm>
          <a:prstGeom prst="rect">
            <a:avLst/>
          </a:prstGeom>
          <a:noFill/>
          <a:ln w="9525">
            <a:noFill/>
            <a:miter lim="800000"/>
            <a:headEnd/>
            <a:tailEnd/>
          </a:ln>
        </p:spPr>
        <p:txBody>
          <a:bodyPr/>
          <a:lstStyle/>
          <a:p>
            <a:pPr marL="1004888" lvl="2" indent="-228600" eaLnBrk="0" hangingPunct="0">
              <a:spcBef>
                <a:spcPct val="20000"/>
              </a:spcBef>
              <a:buClr>
                <a:srgbClr val="A04DA3"/>
              </a:buClr>
              <a:buFont typeface="Arial" charset="0"/>
              <a:buChar char="•"/>
            </a:pPr>
            <a:r>
              <a:rPr lang="fr-FR">
                <a:latin typeface="Calibri" pitchFamily="34" charset="0"/>
              </a:rPr>
              <a:t>Utilisation du scénario Specibike (© CERTA)</a:t>
            </a:r>
            <a:endParaRPr lang="fr-FR">
              <a:latin typeface="Calibri" pitchFamily="34" charset="0"/>
              <a:hlinkClick r:id="rId4" action="ppaction://hlinkpres?slideindex=1&amp;slidetitle="/>
            </a:endParaRPr>
          </a:p>
        </p:txBody>
      </p:sp>
      <p:pic>
        <p:nvPicPr>
          <p:cNvPr id="1027" name="Picture 3" descr="E:\Mes Documents\$ 0 - COURS\$ 2010-2012 - TOULON - BONAPARTE\$ 2011-2012\STMG\specibike2.JPG"/>
          <p:cNvPicPr>
            <a:picLocks noChangeAspect="1" noChangeArrowheads="1"/>
          </p:cNvPicPr>
          <p:nvPr/>
        </p:nvPicPr>
        <p:blipFill>
          <a:blip r:embed="rId5"/>
          <a:srcRect/>
          <a:stretch>
            <a:fillRect/>
          </a:stretch>
        </p:blipFill>
        <p:spPr bwMode="auto">
          <a:xfrm>
            <a:off x="3903663" y="3017838"/>
            <a:ext cx="1506537" cy="2112962"/>
          </a:xfrm>
          <a:prstGeom prst="rect">
            <a:avLst/>
          </a:prstGeom>
          <a:noFill/>
          <a:ln w="9525">
            <a:noFill/>
            <a:miter lim="800000"/>
            <a:headEnd/>
            <a:tailEnd/>
          </a:ln>
        </p:spPr>
      </p:pic>
      <p:pic>
        <p:nvPicPr>
          <p:cNvPr id="1028" name="Picture 4" descr="E:\Mes Documents\$ 0 - COURS\$ 2010-2012 - TOULON - BONAPARTE\$ 2011-2012\STMG\specibike1.JPG"/>
          <p:cNvPicPr>
            <a:picLocks noChangeAspect="1" noChangeArrowheads="1"/>
          </p:cNvPicPr>
          <p:nvPr/>
        </p:nvPicPr>
        <p:blipFill>
          <a:blip r:embed="rId6"/>
          <a:srcRect/>
          <a:stretch>
            <a:fillRect/>
          </a:stretch>
        </p:blipFill>
        <p:spPr bwMode="auto">
          <a:xfrm>
            <a:off x="827088" y="3017838"/>
            <a:ext cx="2490787" cy="2112962"/>
          </a:xfrm>
          <a:prstGeom prst="rect">
            <a:avLst/>
          </a:prstGeom>
          <a:noFill/>
          <a:ln w="9525">
            <a:noFill/>
            <a:miter lim="800000"/>
            <a:headEnd/>
            <a:tailEnd/>
          </a:ln>
        </p:spPr>
      </p:pic>
      <p:pic>
        <p:nvPicPr>
          <p:cNvPr id="1029" name="Picture 5" descr="E:\Mes Documents\$ 0 - COURS\$ 2010-2012 - TOULON - BONAPARTE\$ 2011-2012\STMG\armstrongs-stolen-bike.jpg"/>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28600" y="5732463"/>
            <a:ext cx="811213" cy="482600"/>
          </a:xfrm>
          <a:prstGeom prst="rect">
            <a:avLst/>
          </a:prstGeom>
          <a:noFill/>
          <a:ln w="9525">
            <a:noFill/>
            <a:miter lim="800000"/>
            <a:headEnd/>
            <a:tailEnd/>
          </a:ln>
        </p:spPr>
      </p:pic>
      <p:sp>
        <p:nvSpPr>
          <p:cNvPr id="41991" name="ZoneTexte 3"/>
          <p:cNvSpPr txBox="1">
            <a:spLocks noChangeArrowheads="1"/>
          </p:cNvSpPr>
          <p:nvPr/>
        </p:nvSpPr>
        <p:spPr bwMode="auto">
          <a:xfrm>
            <a:off x="684213" y="1052513"/>
            <a:ext cx="4248150" cy="508000"/>
          </a:xfrm>
          <a:prstGeom prst="rect">
            <a:avLst/>
          </a:prstGeom>
          <a:noFill/>
          <a:ln w="9525">
            <a:noFill/>
            <a:miter lim="800000"/>
            <a:headEnd/>
            <a:tailEnd/>
          </a:ln>
        </p:spPr>
        <p:txBody>
          <a:bodyPr>
            <a:spAutoFit/>
          </a:bodyPr>
          <a:lstStyle/>
          <a:p>
            <a:r>
              <a:rPr lang="fr-FR" sz="2700" b="1">
                <a:solidFill>
                  <a:schemeClr val="accent2"/>
                </a:solidFill>
                <a:latin typeface="Calibri" pitchFamily="34" charset="0"/>
              </a:rPr>
              <a:t>Présentation de l’entreprise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childTnLst>
                                </p:cTn>
                              </p:par>
                              <p:par>
                                <p:cTn id="8" presetID="42" presetClass="path" presetSubtype="0" accel="50000" decel="50000" fill="hold" nodeType="withEffect">
                                  <p:stCondLst>
                                    <p:cond delay="0"/>
                                  </p:stCondLst>
                                  <p:childTnLst>
                                    <p:animMotion origin="layout" path="M -2.77778E-7 0 L 0.92361 -0.00486 " pathEditMode="relative" rAng="0" ptsTypes="AA">
                                      <p:cBhvr>
                                        <p:cTn id="9" dur="4000" fill="hold"/>
                                        <p:tgtEl>
                                          <p:spTgt spid="1029"/>
                                        </p:tgtEl>
                                        <p:attrNameLst>
                                          <p:attrName>ppt_x</p:attrName>
                                          <p:attrName>ppt_y</p:attrName>
                                        </p:attrNameLst>
                                      </p:cBhvr>
                                      <p:rCtr x="46181" y="-255"/>
                                    </p:animMotion>
                                  </p:childTnLst>
                                </p:cTn>
                              </p:par>
                              <p:par>
                                <p:cTn id="10" presetID="10" presetClass="entr" presetSubtype="0" fill="hold" nodeType="withEffect">
                                  <p:stCondLst>
                                    <p:cond delay="100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1000"/>
                                        <p:tgtEl>
                                          <p:spTgt spid="1027"/>
                                        </p:tgtEl>
                                      </p:cBhvr>
                                    </p:animEffect>
                                  </p:childTnLst>
                                </p:cTn>
                              </p:par>
                              <p:par>
                                <p:cTn id="13" presetID="31" presetClass="entr" presetSubtype="0" fill="hold" nodeType="withEffect">
                                  <p:stCondLst>
                                    <p:cond delay="200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style.rotation</p:attrName>
                                        </p:attrNameLst>
                                      </p:cBhvr>
                                      <p:tavLst>
                                        <p:tav tm="0">
                                          <p:val>
                                            <p:fltVal val="90"/>
                                          </p:val>
                                        </p:tav>
                                        <p:tav tm="100000">
                                          <p:val>
                                            <p:fltVal val="0"/>
                                          </p:val>
                                        </p:tav>
                                      </p:tavLst>
                                    </p:anim>
                                    <p:animEffect transition="in" filter="fade">
                                      <p:cBhvr>
                                        <p:cTn id="18"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5"/>
          <p:cNvSpPr>
            <a:spLocks noGrp="1"/>
          </p:cNvSpPr>
          <p:nvPr>
            <p:ph type="sldNum" sz="quarter" idx="12"/>
          </p:nvPr>
        </p:nvSpPr>
        <p:spPr bwMode="auto">
          <a:xfrm>
            <a:off x="395288" y="6308725"/>
            <a:ext cx="2133600" cy="365125"/>
          </a:xfrm>
          <a:ln>
            <a:miter lim="800000"/>
            <a:headEnd/>
            <a:tailEnd/>
          </a:ln>
        </p:spPr>
        <p:txBody>
          <a:bodyPr wrap="square" numCol="1" anchor="t" anchorCtr="0" compatLnSpc="1">
            <a:prstTxWarp prst="textNoShape">
              <a:avLst/>
            </a:prstTxWarp>
          </a:bodyPr>
          <a:lstStyle/>
          <a:p>
            <a:pPr algn="l" fontAlgn="base">
              <a:spcBef>
                <a:spcPct val="0"/>
              </a:spcBef>
              <a:spcAft>
                <a:spcPct val="0"/>
              </a:spcAft>
              <a:defRPr/>
            </a:pPr>
            <a:fld id="{FB3E6F86-D65C-493E-9575-5B8A4A5B0B36}" type="slidenum">
              <a:rPr lang="fr-FR" sz="1800">
                <a:solidFill>
                  <a:schemeClr val="tx1"/>
                </a:solidFill>
              </a:rPr>
              <a:pPr algn="l" fontAlgn="base">
                <a:spcBef>
                  <a:spcPct val="0"/>
                </a:spcBef>
                <a:spcAft>
                  <a:spcPct val="0"/>
                </a:spcAft>
                <a:defRPr/>
              </a:pPr>
              <a:t>18</a:t>
            </a:fld>
            <a:endParaRPr lang="fr-FR" sz="1800">
              <a:solidFill>
                <a:schemeClr val="tx1"/>
              </a:solidFill>
            </a:endParaRPr>
          </a:p>
        </p:txBody>
      </p:sp>
      <p:sp>
        <p:nvSpPr>
          <p:cNvPr id="7" name="Espace réservé du contenu 2"/>
          <p:cNvSpPr>
            <a:spLocks noGrp="1"/>
          </p:cNvSpPr>
          <p:nvPr>
            <p:ph idx="1"/>
          </p:nvPr>
        </p:nvSpPr>
        <p:spPr>
          <a:xfrm>
            <a:off x="457200" y="908050"/>
            <a:ext cx="8229600" cy="5473700"/>
          </a:xfrm>
        </p:spPr>
        <p:txBody>
          <a:bodyPr rtlCol="0">
            <a:normAutofit fontScale="40000" lnSpcReduction="20000"/>
          </a:bodyPr>
          <a:lstStyle/>
          <a:p>
            <a:pPr marL="0" indent="0" algn="ctr" eaLnBrk="1" fontAlgn="auto" hangingPunct="1">
              <a:spcAft>
                <a:spcPts val="0"/>
              </a:spcAft>
              <a:buFont typeface="Arial" pitchFamily="34" charset="0"/>
              <a:buNone/>
              <a:defRPr/>
            </a:pPr>
            <a:endParaRPr lang="fr-FR" dirty="0" smtClean="0"/>
          </a:p>
          <a:p>
            <a:pPr marL="0" indent="0" eaLnBrk="1" fontAlgn="auto" hangingPunct="1">
              <a:spcAft>
                <a:spcPts val="0"/>
              </a:spcAft>
              <a:buFont typeface="Arial" pitchFamily="34" charset="0"/>
              <a:buNone/>
              <a:defRPr/>
            </a:pPr>
            <a:r>
              <a:rPr lang="fr-FR" sz="6800" b="1" dirty="0">
                <a:solidFill>
                  <a:schemeClr val="accent2"/>
                </a:solidFill>
              </a:rPr>
              <a:t>Présentation de l’entreprise</a:t>
            </a:r>
          </a:p>
          <a:p>
            <a:pPr marL="0" indent="0" eaLnBrk="1" fontAlgn="auto" hangingPunct="1">
              <a:spcAft>
                <a:spcPts val="0"/>
              </a:spcAft>
              <a:buFont typeface="Arial" pitchFamily="34" charset="0"/>
              <a:buNone/>
              <a:defRPr/>
            </a:pPr>
            <a:endParaRPr lang="fr-FR" sz="4400" b="1" dirty="0">
              <a:solidFill>
                <a:schemeClr val="accent2"/>
              </a:solidFill>
            </a:endParaRPr>
          </a:p>
          <a:p>
            <a:pPr algn="just" eaLnBrk="1" fontAlgn="auto" hangingPunct="1">
              <a:spcAft>
                <a:spcPts val="0"/>
              </a:spcAft>
              <a:buFont typeface="Wingdings" pitchFamily="2" charset="2"/>
              <a:buChar char="Ø"/>
              <a:defRPr/>
            </a:pPr>
            <a:r>
              <a:rPr lang="fr-FR" sz="6000" dirty="0" err="1"/>
              <a:t>Spécibike</a:t>
            </a:r>
            <a:r>
              <a:rPr lang="fr-FR" sz="6000" dirty="0"/>
              <a:t> est devenu un réseau de quelques 70 magasins de cycles, indépendants et répartis sur l’ensemble du territoire français. </a:t>
            </a:r>
          </a:p>
          <a:p>
            <a:pPr algn="just" eaLnBrk="1" fontAlgn="auto" hangingPunct="1">
              <a:spcAft>
                <a:spcPts val="0"/>
              </a:spcAft>
              <a:buFont typeface="Wingdings" pitchFamily="2" charset="2"/>
              <a:buChar char="Ø"/>
              <a:defRPr/>
            </a:pPr>
            <a:endParaRPr lang="fr-FR" sz="6000" dirty="0"/>
          </a:p>
          <a:p>
            <a:pPr algn="just" eaLnBrk="1" fontAlgn="auto" hangingPunct="1">
              <a:spcAft>
                <a:spcPts val="0"/>
              </a:spcAft>
              <a:buFont typeface="Wingdings" pitchFamily="2" charset="2"/>
              <a:buChar char="Ø"/>
              <a:defRPr/>
            </a:pPr>
            <a:r>
              <a:rPr lang="fr-FR" sz="6000" dirty="0"/>
              <a:t>Les magasins </a:t>
            </a:r>
            <a:r>
              <a:rPr lang="fr-FR" sz="6000" dirty="0" err="1"/>
              <a:t>Spécibike</a:t>
            </a:r>
            <a:r>
              <a:rPr lang="fr-FR" sz="6000" dirty="0"/>
              <a:t> proposent toutes les grandes marques du </a:t>
            </a:r>
            <a:r>
              <a:rPr lang="fr-FR" sz="6000" dirty="0" smtClean="0"/>
              <a:t>marché mais </a:t>
            </a:r>
            <a:r>
              <a:rPr lang="fr-FR" sz="6000" dirty="0"/>
              <a:t>aussi des ateliers de réparation et d’entretien qualifiés. </a:t>
            </a:r>
          </a:p>
          <a:p>
            <a:pPr algn="just" eaLnBrk="1" fontAlgn="auto" hangingPunct="1">
              <a:spcAft>
                <a:spcPts val="0"/>
              </a:spcAft>
              <a:buFont typeface="Wingdings" pitchFamily="2" charset="2"/>
              <a:buChar char="Ø"/>
              <a:defRPr/>
            </a:pPr>
            <a:endParaRPr lang="fr-FR" sz="6000" dirty="0"/>
          </a:p>
          <a:p>
            <a:pPr algn="just" eaLnBrk="1" fontAlgn="auto" hangingPunct="1">
              <a:spcAft>
                <a:spcPts val="0"/>
              </a:spcAft>
              <a:buFont typeface="Wingdings" pitchFamily="2" charset="2"/>
              <a:buChar char="Ø"/>
              <a:defRPr/>
            </a:pPr>
            <a:r>
              <a:rPr lang="fr-FR" sz="6000" dirty="0" err="1"/>
              <a:t>Spécibike</a:t>
            </a:r>
            <a:r>
              <a:rPr lang="fr-FR" sz="6000" dirty="0"/>
              <a:t> ne fabrique pas de vélos, la société achète les vélos auprès de grandes marques et les revend en apportant différents services au client : un catalogue très complet de vélos et d’accessoires, les conseils de techniciens spécialisés, un service de réparation efficace.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5"/>
          <p:cNvSpPr>
            <a:spLocks noGrp="1"/>
          </p:cNvSpPr>
          <p:nvPr>
            <p:ph type="sldNum" sz="quarter" idx="12"/>
          </p:nvPr>
        </p:nvSpPr>
        <p:spPr bwMode="auto">
          <a:xfrm>
            <a:off x="395288" y="6308725"/>
            <a:ext cx="2133600" cy="365125"/>
          </a:xfrm>
          <a:ln>
            <a:miter lim="800000"/>
            <a:headEnd/>
            <a:tailEnd/>
          </a:ln>
        </p:spPr>
        <p:txBody>
          <a:bodyPr wrap="square" numCol="1" anchor="t" anchorCtr="0" compatLnSpc="1">
            <a:prstTxWarp prst="textNoShape">
              <a:avLst/>
            </a:prstTxWarp>
          </a:bodyPr>
          <a:lstStyle/>
          <a:p>
            <a:pPr algn="l" fontAlgn="base">
              <a:spcBef>
                <a:spcPct val="0"/>
              </a:spcBef>
              <a:spcAft>
                <a:spcPct val="0"/>
              </a:spcAft>
              <a:defRPr/>
            </a:pPr>
            <a:fld id="{44931ABD-BEDC-4498-A1C5-B12850C17930}" type="slidenum">
              <a:rPr lang="fr-FR" sz="1800">
                <a:solidFill>
                  <a:schemeClr val="tx1"/>
                </a:solidFill>
              </a:rPr>
              <a:pPr algn="l" fontAlgn="base">
                <a:spcBef>
                  <a:spcPct val="0"/>
                </a:spcBef>
                <a:spcAft>
                  <a:spcPct val="0"/>
                </a:spcAft>
                <a:defRPr/>
              </a:pPr>
              <a:t>19</a:t>
            </a:fld>
            <a:endParaRPr lang="fr-FR" sz="1800">
              <a:solidFill>
                <a:schemeClr val="tx1"/>
              </a:solidFill>
            </a:endParaRPr>
          </a:p>
        </p:txBody>
      </p:sp>
      <p:sp>
        <p:nvSpPr>
          <p:cNvPr id="9" name="Espace réservé du contenu 2"/>
          <p:cNvSpPr>
            <a:spLocks noGrp="1"/>
          </p:cNvSpPr>
          <p:nvPr>
            <p:ph idx="1"/>
          </p:nvPr>
        </p:nvSpPr>
        <p:spPr>
          <a:xfrm>
            <a:off x="457200" y="908050"/>
            <a:ext cx="8229600" cy="5218113"/>
          </a:xfrm>
        </p:spPr>
        <p:txBody>
          <a:bodyPr rtlCol="0">
            <a:normAutofit fontScale="85000" lnSpcReduction="10000"/>
          </a:bodyPr>
          <a:lstStyle/>
          <a:p>
            <a:pPr marL="0" indent="0" eaLnBrk="1" fontAlgn="auto" hangingPunct="1">
              <a:spcAft>
                <a:spcPts val="0"/>
              </a:spcAft>
              <a:buFont typeface="Arial" pitchFamily="34" charset="0"/>
              <a:buNone/>
              <a:defRPr/>
            </a:pPr>
            <a:r>
              <a:rPr lang="fr-FR" b="1" dirty="0" smtClean="0">
                <a:solidFill>
                  <a:schemeClr val="accent2"/>
                </a:solidFill>
              </a:rPr>
              <a:t>Présentation de l’entreprise</a:t>
            </a:r>
          </a:p>
          <a:p>
            <a:pPr marL="0" indent="0" algn="ctr" eaLnBrk="1" fontAlgn="auto" hangingPunct="1">
              <a:spcAft>
                <a:spcPts val="0"/>
              </a:spcAft>
              <a:buFont typeface="Arial" pitchFamily="34" charset="0"/>
              <a:buNone/>
              <a:defRPr/>
            </a:pPr>
            <a:endParaRPr lang="fr-FR" b="1" dirty="0"/>
          </a:p>
          <a:p>
            <a:pPr marL="0" indent="0" eaLnBrk="1" fontAlgn="auto" hangingPunct="1">
              <a:spcAft>
                <a:spcPts val="0"/>
              </a:spcAft>
              <a:buFont typeface="Arial" pitchFamily="34" charset="0"/>
              <a:buNone/>
              <a:defRPr/>
            </a:pPr>
            <a:r>
              <a:rPr lang="fr-FR" sz="2800" dirty="0"/>
              <a:t>L’entreprise est organisée selon le schéma suivant : </a:t>
            </a:r>
          </a:p>
          <a:p>
            <a:pPr lvl="1" eaLnBrk="1" fontAlgn="auto" hangingPunct="1">
              <a:spcAft>
                <a:spcPts val="0"/>
              </a:spcAft>
              <a:buFont typeface="Wingdings" pitchFamily="2" charset="2"/>
              <a:buChar char="Ø"/>
              <a:defRPr/>
            </a:pPr>
            <a:r>
              <a:rPr lang="fr-FR" dirty="0" smtClean="0"/>
              <a:t>Le </a:t>
            </a:r>
            <a:r>
              <a:rPr lang="fr-FR" dirty="0"/>
              <a:t>siège social, magasin d’origine crée par M. </a:t>
            </a:r>
            <a:r>
              <a:rPr lang="fr-FR" dirty="0" err="1"/>
              <a:t>Burgond</a:t>
            </a:r>
            <a:r>
              <a:rPr lang="fr-FR" dirty="0"/>
              <a:t>, réalisant le plus gros volume d’affaires, est situé à Dijon</a:t>
            </a:r>
            <a:r>
              <a:rPr lang="fr-FR" dirty="0" smtClean="0"/>
              <a:t>.</a:t>
            </a:r>
          </a:p>
          <a:p>
            <a:pPr marL="731520" lvl="1" indent="-457200" eaLnBrk="1" fontAlgn="auto" hangingPunct="1">
              <a:spcAft>
                <a:spcPts val="0"/>
              </a:spcAft>
              <a:buFont typeface="Wingdings" pitchFamily="2" charset="2"/>
              <a:buChar char="Ø"/>
              <a:defRPr/>
            </a:pPr>
            <a:endParaRPr lang="fr-FR" dirty="0"/>
          </a:p>
          <a:p>
            <a:pPr lvl="1" eaLnBrk="1" fontAlgn="auto" hangingPunct="1">
              <a:spcAft>
                <a:spcPts val="0"/>
              </a:spcAft>
              <a:buFont typeface="Wingdings" pitchFamily="2" charset="2"/>
              <a:buChar char="Ø"/>
              <a:defRPr/>
            </a:pPr>
            <a:r>
              <a:rPr lang="fr-FR" dirty="0"/>
              <a:t>Les autres magasins sont des lieux de distribution qui dispose d’une organisation propre</a:t>
            </a:r>
            <a:r>
              <a:rPr lang="fr-FR" dirty="0" smtClean="0"/>
              <a:t>.</a:t>
            </a:r>
          </a:p>
          <a:p>
            <a:pPr marL="731520" lvl="1" indent="-457200" eaLnBrk="1" fontAlgn="auto" hangingPunct="1">
              <a:spcAft>
                <a:spcPts val="0"/>
              </a:spcAft>
              <a:buFont typeface="Wingdings" pitchFamily="2" charset="2"/>
              <a:buChar char="Ø"/>
              <a:defRPr/>
            </a:pPr>
            <a:endParaRPr lang="fr-FR" dirty="0" smtClean="0"/>
          </a:p>
          <a:p>
            <a:pPr lvl="1" eaLnBrk="1" fontAlgn="auto" hangingPunct="1">
              <a:spcAft>
                <a:spcPts val="0"/>
              </a:spcAft>
              <a:buFont typeface="Wingdings" pitchFamily="2" charset="2"/>
              <a:buChar char="Ø"/>
              <a:defRPr/>
            </a:pPr>
            <a:r>
              <a:rPr lang="fr-FR" dirty="0"/>
              <a:t>  </a:t>
            </a:r>
            <a:r>
              <a:rPr lang="fr-FR" dirty="0" smtClean="0"/>
              <a:t>L’entreprise </a:t>
            </a:r>
            <a:r>
              <a:rPr lang="fr-FR" dirty="0"/>
              <a:t>dispose également d’un site marchand « </a:t>
            </a:r>
            <a:r>
              <a:rPr lang="fr-FR" b="1" dirty="0" err="1"/>
              <a:t>Oxabike</a:t>
            </a:r>
            <a:r>
              <a:rPr lang="fr-FR" dirty="0"/>
              <a:t> » proposant à la vente ses produits, ainsi que des pièces de rechange et des accessoires. La logistique liée aux commandes en ligne est située à Dijon.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re 1"/>
          <p:cNvSpPr>
            <a:spLocks noGrp="1"/>
          </p:cNvSpPr>
          <p:nvPr>
            <p:ph type="title"/>
          </p:nvPr>
        </p:nvSpPr>
        <p:spPr>
          <a:xfrm>
            <a:off x="457200" y="692150"/>
            <a:ext cx="8229600" cy="725488"/>
          </a:xfrm>
        </p:spPr>
        <p:txBody>
          <a:bodyPr/>
          <a:lstStyle/>
          <a:p>
            <a:pPr eaLnBrk="1" hangingPunct="1"/>
            <a:r>
              <a:rPr lang="fr-FR" sz="4000" b="1" smtClean="0">
                <a:solidFill>
                  <a:schemeClr val="accent2"/>
                </a:solidFill>
              </a:rPr>
              <a:t>Déroulement de la journée</a:t>
            </a:r>
          </a:p>
        </p:txBody>
      </p:sp>
      <p:sp>
        <p:nvSpPr>
          <p:cNvPr id="17410" name="Espace réservé du contenu 2"/>
          <p:cNvSpPr>
            <a:spLocks noGrp="1"/>
          </p:cNvSpPr>
          <p:nvPr>
            <p:ph idx="1"/>
          </p:nvPr>
        </p:nvSpPr>
        <p:spPr>
          <a:xfrm>
            <a:off x="457200" y="1600200"/>
            <a:ext cx="8362950" cy="4525963"/>
          </a:xfrm>
        </p:spPr>
        <p:txBody>
          <a:bodyPr/>
          <a:lstStyle/>
          <a:p>
            <a:pPr eaLnBrk="1" hangingPunct="1"/>
            <a:r>
              <a:rPr lang="fr-FR" smtClean="0"/>
              <a:t>Découverte du PGI</a:t>
            </a:r>
          </a:p>
          <a:p>
            <a:pPr eaLnBrk="1" hangingPunct="1"/>
            <a:r>
              <a:rPr lang="fr-FR" smtClean="0"/>
              <a:t>Présentation du cas Spécibike</a:t>
            </a:r>
          </a:p>
          <a:p>
            <a:pPr eaLnBrk="1" hangingPunct="1"/>
            <a:r>
              <a:rPr lang="fr-FR" smtClean="0"/>
              <a:t>Le processus de gestion des demandes de congés (quizz + mise en pratique)</a:t>
            </a:r>
          </a:p>
          <a:p>
            <a:pPr eaLnBrk="1" hangingPunct="1"/>
            <a:r>
              <a:rPr lang="fr-FR" smtClean="0"/>
              <a:t>Le processus de gestion d’une commande (quizz + mise en pratique)</a:t>
            </a:r>
          </a:p>
          <a:p>
            <a:pPr eaLnBrk="1" hangingPunct="1"/>
            <a:r>
              <a:rPr lang="fr-FR" smtClean="0"/>
              <a:t>Évaluation de la performance à l’aide du tableau de bord</a:t>
            </a:r>
          </a:p>
          <a:p>
            <a:pPr eaLnBrk="1" hangingPunct="1"/>
            <a:endParaRPr lang="fr-FR" smtClean="0"/>
          </a:p>
          <a:p>
            <a:pPr eaLnBrk="1" hangingPunct="1"/>
            <a:endParaRPr lang="fr-FR"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Number Placeholder 5"/>
          <p:cNvSpPr>
            <a:spLocks noGrp="1"/>
          </p:cNvSpPr>
          <p:nvPr>
            <p:ph type="sldNum" sz="quarter" idx="12"/>
          </p:nvPr>
        </p:nvSpPr>
        <p:spPr bwMode="auto">
          <a:xfrm>
            <a:off x="395288" y="6308725"/>
            <a:ext cx="2133600" cy="365125"/>
          </a:xfrm>
          <a:ln>
            <a:miter lim="800000"/>
            <a:headEnd/>
            <a:tailEnd/>
          </a:ln>
        </p:spPr>
        <p:txBody>
          <a:bodyPr wrap="square" numCol="1" anchor="t" anchorCtr="0" compatLnSpc="1">
            <a:prstTxWarp prst="textNoShape">
              <a:avLst/>
            </a:prstTxWarp>
          </a:bodyPr>
          <a:lstStyle/>
          <a:p>
            <a:pPr algn="l" fontAlgn="base">
              <a:spcBef>
                <a:spcPct val="0"/>
              </a:spcBef>
              <a:spcAft>
                <a:spcPct val="0"/>
              </a:spcAft>
              <a:defRPr/>
            </a:pPr>
            <a:fld id="{0D6CEC26-78C1-4E35-A50B-F3E08E72AE79}" type="slidenum">
              <a:rPr lang="fr-FR" sz="1800">
                <a:solidFill>
                  <a:schemeClr val="tx1"/>
                </a:solidFill>
              </a:rPr>
              <a:pPr algn="l" fontAlgn="base">
                <a:spcBef>
                  <a:spcPct val="0"/>
                </a:spcBef>
                <a:spcAft>
                  <a:spcPct val="0"/>
                </a:spcAft>
                <a:defRPr/>
              </a:pPr>
              <a:t>20</a:t>
            </a:fld>
            <a:endParaRPr lang="fr-FR" sz="1800">
              <a:solidFill>
                <a:schemeClr val="tx1"/>
              </a:solidFill>
            </a:endParaRPr>
          </a:p>
        </p:txBody>
      </p:sp>
      <p:sp>
        <p:nvSpPr>
          <p:cNvPr id="49154" name="Espace réservé du contenu 2"/>
          <p:cNvSpPr>
            <a:spLocks noGrp="1"/>
          </p:cNvSpPr>
          <p:nvPr>
            <p:ph idx="1"/>
          </p:nvPr>
        </p:nvSpPr>
        <p:spPr>
          <a:xfrm>
            <a:off x="457200" y="692150"/>
            <a:ext cx="7620000" cy="5708650"/>
          </a:xfrm>
        </p:spPr>
        <p:txBody>
          <a:bodyPr/>
          <a:lstStyle/>
          <a:p>
            <a:pPr marL="0" indent="0" eaLnBrk="1" hangingPunct="1">
              <a:buFont typeface="Arial" charset="0"/>
              <a:buNone/>
            </a:pPr>
            <a:r>
              <a:rPr lang="fr-FR" b="1" smtClean="0">
                <a:solidFill>
                  <a:schemeClr val="accent2"/>
                </a:solidFill>
              </a:rPr>
              <a:t>Organigramme de l’entreprise</a:t>
            </a:r>
          </a:p>
          <a:p>
            <a:pPr marL="0" indent="0" algn="ctr" eaLnBrk="1" hangingPunct="1">
              <a:buFont typeface="Arial" charset="0"/>
              <a:buNone/>
            </a:pPr>
            <a:endParaRPr lang="fr-FR" b="1" smtClean="0"/>
          </a:p>
        </p:txBody>
      </p:sp>
      <p:graphicFrame>
        <p:nvGraphicFramePr>
          <p:cNvPr id="5" name="Organigramme hiérarchique 8"/>
          <p:cNvGraphicFramePr>
            <a:graphicFrameLocks/>
          </p:cNvGraphicFramePr>
          <p:nvPr/>
        </p:nvGraphicFramePr>
        <p:xfrm>
          <a:off x="971600" y="1412777"/>
          <a:ext cx="6984776"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5"/>
          <p:cNvSpPr>
            <a:spLocks noGrp="1"/>
          </p:cNvSpPr>
          <p:nvPr>
            <p:ph type="sldNum" sz="quarter" idx="12"/>
          </p:nvPr>
        </p:nvSpPr>
        <p:spPr bwMode="auto">
          <a:xfrm>
            <a:off x="395288" y="6308725"/>
            <a:ext cx="2133600" cy="365125"/>
          </a:xfrm>
          <a:ln>
            <a:miter lim="800000"/>
            <a:headEnd/>
            <a:tailEnd/>
          </a:ln>
        </p:spPr>
        <p:txBody>
          <a:bodyPr wrap="square" numCol="1" anchor="t" anchorCtr="0" compatLnSpc="1">
            <a:prstTxWarp prst="textNoShape">
              <a:avLst/>
            </a:prstTxWarp>
          </a:bodyPr>
          <a:lstStyle/>
          <a:p>
            <a:pPr algn="l" fontAlgn="base">
              <a:spcBef>
                <a:spcPct val="0"/>
              </a:spcBef>
              <a:spcAft>
                <a:spcPct val="0"/>
              </a:spcAft>
              <a:defRPr/>
            </a:pPr>
            <a:fld id="{C5E4EB65-E453-4111-B2DB-AEC9593D635D}" type="slidenum">
              <a:rPr lang="fr-FR" sz="1800">
                <a:solidFill>
                  <a:schemeClr val="tx1"/>
                </a:solidFill>
              </a:rPr>
              <a:pPr algn="l" fontAlgn="base">
                <a:spcBef>
                  <a:spcPct val="0"/>
                </a:spcBef>
                <a:spcAft>
                  <a:spcPct val="0"/>
                </a:spcAft>
                <a:defRPr/>
              </a:pPr>
              <a:t>21</a:t>
            </a:fld>
            <a:endParaRPr lang="fr-FR" sz="1800">
              <a:solidFill>
                <a:schemeClr val="tx1"/>
              </a:solidFill>
            </a:endParaRPr>
          </a:p>
        </p:txBody>
      </p:sp>
      <p:sp>
        <p:nvSpPr>
          <p:cNvPr id="51202" name="Espace réservé du contenu 2"/>
          <p:cNvSpPr>
            <a:spLocks noGrp="1"/>
          </p:cNvSpPr>
          <p:nvPr>
            <p:ph idx="1"/>
          </p:nvPr>
        </p:nvSpPr>
        <p:spPr>
          <a:xfrm>
            <a:off x="468313" y="1052513"/>
            <a:ext cx="7620000" cy="4968875"/>
          </a:xfrm>
        </p:spPr>
        <p:txBody>
          <a:bodyPr/>
          <a:lstStyle/>
          <a:p>
            <a:pPr marL="0" indent="0" eaLnBrk="1" hangingPunct="1">
              <a:buFont typeface="Arial" charset="0"/>
              <a:buNone/>
            </a:pPr>
            <a:r>
              <a:rPr lang="fr-FR" b="1" smtClean="0">
                <a:solidFill>
                  <a:schemeClr val="accent2"/>
                </a:solidFill>
              </a:rPr>
              <a:t>Organigramme d'un magasin </a:t>
            </a:r>
          </a:p>
          <a:p>
            <a:pPr marL="0" indent="0" eaLnBrk="1" hangingPunct="1">
              <a:buFont typeface="Arial" charset="0"/>
              <a:buNone/>
            </a:pPr>
            <a:r>
              <a:rPr lang="fr-FR" sz="2000" smtClean="0"/>
              <a:t>Dans chaque magasin, l’organisation, composée de 4 personnes, est la suivante :</a:t>
            </a:r>
          </a:p>
          <a:p>
            <a:pPr marL="0" indent="0" eaLnBrk="1" hangingPunct="1">
              <a:buFont typeface="Arial" charset="0"/>
              <a:buNone/>
            </a:pPr>
            <a:endParaRPr lang="fr-FR" smtClean="0"/>
          </a:p>
          <a:p>
            <a:pPr marL="0" indent="0" algn="ctr" eaLnBrk="1" hangingPunct="1">
              <a:buFont typeface="Arial" charset="0"/>
              <a:buNone/>
            </a:pPr>
            <a:endParaRPr lang="fr-FR" b="1" smtClean="0"/>
          </a:p>
        </p:txBody>
      </p:sp>
      <p:graphicFrame>
        <p:nvGraphicFramePr>
          <p:cNvPr id="11" name="Organigramme hiérarchique 25"/>
          <p:cNvGraphicFramePr>
            <a:graphicFrameLocks/>
          </p:cNvGraphicFramePr>
          <p:nvPr/>
        </p:nvGraphicFramePr>
        <p:xfrm>
          <a:off x="1691680" y="2276872"/>
          <a:ext cx="5760640" cy="3488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Number Placeholder 5"/>
          <p:cNvSpPr>
            <a:spLocks noGrp="1"/>
          </p:cNvSpPr>
          <p:nvPr>
            <p:ph type="sldNum" sz="quarter" idx="12"/>
          </p:nvPr>
        </p:nvSpPr>
        <p:spPr bwMode="auto">
          <a:xfrm>
            <a:off x="395288" y="6308725"/>
            <a:ext cx="2133600" cy="365125"/>
          </a:xfrm>
          <a:ln>
            <a:miter lim="800000"/>
            <a:headEnd/>
            <a:tailEnd/>
          </a:ln>
        </p:spPr>
        <p:txBody>
          <a:bodyPr wrap="square" numCol="1" anchor="t" anchorCtr="0" compatLnSpc="1">
            <a:prstTxWarp prst="textNoShape">
              <a:avLst/>
            </a:prstTxWarp>
          </a:bodyPr>
          <a:lstStyle/>
          <a:p>
            <a:pPr algn="l" fontAlgn="base">
              <a:spcBef>
                <a:spcPct val="0"/>
              </a:spcBef>
              <a:spcAft>
                <a:spcPct val="0"/>
              </a:spcAft>
              <a:defRPr/>
            </a:pPr>
            <a:fld id="{0FEA330D-C156-4CAB-96FA-FE2D0073DEB7}" type="slidenum">
              <a:rPr lang="fr-FR" sz="1800">
                <a:solidFill>
                  <a:schemeClr val="tx1"/>
                </a:solidFill>
              </a:rPr>
              <a:pPr algn="l" fontAlgn="base">
                <a:spcBef>
                  <a:spcPct val="0"/>
                </a:spcBef>
                <a:spcAft>
                  <a:spcPct val="0"/>
                </a:spcAft>
                <a:defRPr/>
              </a:pPr>
              <a:t>22</a:t>
            </a:fld>
            <a:endParaRPr lang="fr-FR" sz="1800">
              <a:solidFill>
                <a:schemeClr val="tx1"/>
              </a:solidFill>
            </a:endParaRPr>
          </a:p>
        </p:txBody>
      </p:sp>
      <p:sp>
        <p:nvSpPr>
          <p:cNvPr id="54274" name="Espace réservé du contenu 2"/>
          <p:cNvSpPr>
            <a:spLocks noGrp="1"/>
          </p:cNvSpPr>
          <p:nvPr>
            <p:ph idx="1"/>
          </p:nvPr>
        </p:nvSpPr>
        <p:spPr>
          <a:xfrm>
            <a:off x="468313" y="1125538"/>
            <a:ext cx="8229600" cy="4525962"/>
          </a:xfrm>
        </p:spPr>
        <p:txBody>
          <a:bodyPr/>
          <a:lstStyle/>
          <a:p>
            <a:pPr marL="0" indent="0" eaLnBrk="1" hangingPunct="1">
              <a:buFont typeface="Arial" charset="0"/>
              <a:buNone/>
            </a:pPr>
            <a:r>
              <a:rPr lang="fr-FR" b="1" smtClean="0">
                <a:solidFill>
                  <a:schemeClr val="accent2"/>
                </a:solidFill>
              </a:rPr>
              <a:t>Le système d’information de Spécibike</a:t>
            </a:r>
          </a:p>
        </p:txBody>
      </p:sp>
      <p:pic>
        <p:nvPicPr>
          <p:cNvPr id="54275" name="Image 11"/>
          <p:cNvPicPr>
            <a:picLocks noChangeAspect="1" noChangeArrowheads="1"/>
          </p:cNvPicPr>
          <p:nvPr/>
        </p:nvPicPr>
        <p:blipFill>
          <a:blip r:embed="rId3"/>
          <a:srcRect/>
          <a:stretch>
            <a:fillRect/>
          </a:stretch>
        </p:blipFill>
        <p:spPr bwMode="auto">
          <a:xfrm>
            <a:off x="1187450" y="1844675"/>
            <a:ext cx="5668963" cy="414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ZoneTexte 1"/>
          <p:cNvSpPr txBox="1">
            <a:spLocks noChangeArrowheads="1"/>
          </p:cNvSpPr>
          <p:nvPr/>
        </p:nvSpPr>
        <p:spPr bwMode="auto">
          <a:xfrm>
            <a:off x="539750" y="981075"/>
            <a:ext cx="6985000" cy="584200"/>
          </a:xfrm>
          <a:prstGeom prst="rect">
            <a:avLst/>
          </a:prstGeom>
          <a:noFill/>
          <a:ln w="9525">
            <a:noFill/>
            <a:miter lim="800000"/>
            <a:headEnd/>
            <a:tailEnd/>
          </a:ln>
        </p:spPr>
        <p:txBody>
          <a:bodyPr>
            <a:spAutoFit/>
          </a:bodyPr>
          <a:lstStyle/>
          <a:p>
            <a:r>
              <a:rPr lang="fr-FR" sz="3200" b="1" dirty="0">
                <a:solidFill>
                  <a:schemeClr val="accent2"/>
                </a:solidFill>
                <a:latin typeface="Calibri" pitchFamily="34" charset="0"/>
              </a:rPr>
              <a:t>Ventes en magasin, ventes en ligne</a:t>
            </a:r>
          </a:p>
        </p:txBody>
      </p:sp>
      <p:sp>
        <p:nvSpPr>
          <p:cNvPr id="3" name="Rectangle 2"/>
          <p:cNvSpPr/>
          <p:nvPr/>
        </p:nvSpPr>
        <p:spPr>
          <a:xfrm>
            <a:off x="251520" y="1513057"/>
            <a:ext cx="8499082" cy="4801314"/>
          </a:xfrm>
          <a:prstGeom prst="rect">
            <a:avLst/>
          </a:prstGeom>
          <a:solidFill>
            <a:schemeClr val="bg2"/>
          </a:solidFill>
        </p:spPr>
        <p:txBody>
          <a:bodyPr wrap="square">
            <a:spAutoFit/>
          </a:bodyPr>
          <a:lstStyle/>
          <a:p>
            <a:pPr fontAlgn="auto">
              <a:spcBef>
                <a:spcPts val="0"/>
              </a:spcBef>
              <a:spcAft>
                <a:spcPts val="0"/>
              </a:spcAft>
              <a:defRPr/>
            </a:pPr>
            <a:r>
              <a:rPr lang="fr-FR" b="1" dirty="0" smtClean="0">
                <a:latin typeface="+mn-lt"/>
              </a:rPr>
              <a:t>Quiz </a:t>
            </a:r>
            <a:r>
              <a:rPr lang="fr-FR" b="1" dirty="0">
                <a:latin typeface="+mn-lt"/>
              </a:rPr>
              <a:t>1</a:t>
            </a:r>
          </a:p>
          <a:p>
            <a:pPr marL="285750" indent="-285750" algn="just" fontAlgn="auto">
              <a:spcBef>
                <a:spcPts val="0"/>
              </a:spcBef>
              <a:spcAft>
                <a:spcPts val="0"/>
              </a:spcAft>
              <a:buFont typeface="Arial" pitchFamily="34" charset="0"/>
              <a:buChar char="•"/>
              <a:defRPr/>
            </a:pPr>
            <a:r>
              <a:rPr lang="fr-FR" dirty="0">
                <a:solidFill>
                  <a:srgbClr val="002060"/>
                </a:solidFill>
                <a:latin typeface="+mn-lt"/>
              </a:rPr>
              <a:t>De quelles solutions dispose un client pour acheter  un vélo ?</a:t>
            </a:r>
          </a:p>
          <a:p>
            <a:pPr marL="285750" indent="-285750" algn="just" fontAlgn="auto">
              <a:spcBef>
                <a:spcPts val="0"/>
              </a:spcBef>
              <a:spcAft>
                <a:spcPts val="0"/>
              </a:spcAft>
              <a:buFont typeface="Arial" pitchFamily="34" charset="0"/>
              <a:buChar char="•"/>
              <a:defRPr/>
            </a:pPr>
            <a:r>
              <a:rPr lang="fr-FR" dirty="0">
                <a:solidFill>
                  <a:srgbClr val="002060"/>
                </a:solidFill>
                <a:latin typeface="+mn-lt"/>
              </a:rPr>
              <a:t>Pour chacune d’elles, qui saisit les données de la commande ?</a:t>
            </a:r>
          </a:p>
          <a:p>
            <a:pPr marL="285750" indent="-285750" algn="just" fontAlgn="auto">
              <a:spcBef>
                <a:spcPts val="0"/>
              </a:spcBef>
              <a:spcAft>
                <a:spcPts val="0"/>
              </a:spcAft>
              <a:buFont typeface="Arial" pitchFamily="34" charset="0"/>
              <a:buChar char="•"/>
              <a:defRPr/>
            </a:pPr>
            <a:r>
              <a:rPr lang="fr-FR" dirty="0">
                <a:solidFill>
                  <a:srgbClr val="002060"/>
                </a:solidFill>
                <a:latin typeface="+mn-lt"/>
              </a:rPr>
              <a:t>Pour chacune d’elles, par où transitent les données de la commande avant d’être enregistrée ?</a:t>
            </a:r>
          </a:p>
          <a:p>
            <a:pPr marL="285750" indent="-285750" algn="just" fontAlgn="auto">
              <a:spcBef>
                <a:spcPts val="0"/>
              </a:spcBef>
              <a:spcAft>
                <a:spcPts val="0"/>
              </a:spcAft>
              <a:buFont typeface="Arial" pitchFamily="34" charset="0"/>
              <a:buChar char="•"/>
              <a:defRPr/>
            </a:pPr>
            <a:r>
              <a:rPr lang="fr-FR" dirty="0">
                <a:solidFill>
                  <a:srgbClr val="002060"/>
                </a:solidFill>
                <a:latin typeface="+mn-lt"/>
              </a:rPr>
              <a:t>Par chaque flèche de ce schéma, et pour chaque sens de ces flèches, donner un exemple d’information échangée. </a:t>
            </a:r>
          </a:p>
          <a:p>
            <a:pPr marL="285750" indent="-285750" algn="just" fontAlgn="auto">
              <a:spcBef>
                <a:spcPts val="0"/>
              </a:spcBef>
              <a:spcAft>
                <a:spcPts val="0"/>
              </a:spcAft>
              <a:buFont typeface="Arial" pitchFamily="34" charset="0"/>
              <a:buChar char="•"/>
              <a:defRPr/>
            </a:pPr>
            <a:r>
              <a:rPr lang="fr-FR" dirty="0">
                <a:solidFill>
                  <a:srgbClr val="002060"/>
                </a:solidFill>
                <a:latin typeface="+mn-lt"/>
              </a:rPr>
              <a:t>Pensez-vous qu’un vendeur en magasin puisse voir la commande passée par un client sur internet ?</a:t>
            </a:r>
          </a:p>
          <a:p>
            <a:pPr marL="285750" indent="-285750" algn="just" fontAlgn="auto">
              <a:spcBef>
                <a:spcPts val="0"/>
              </a:spcBef>
              <a:spcAft>
                <a:spcPts val="0"/>
              </a:spcAft>
              <a:buFont typeface="Arial" pitchFamily="34" charset="0"/>
              <a:buChar char="•"/>
              <a:defRPr/>
            </a:pPr>
            <a:r>
              <a:rPr lang="fr-FR" dirty="0">
                <a:solidFill>
                  <a:srgbClr val="002060"/>
                </a:solidFill>
                <a:latin typeface="+mn-lt"/>
              </a:rPr>
              <a:t>Un vélo n’est plus disponible en stock, pensez-vous possible de le retirer du catalogue visible sur le site marchand ?</a:t>
            </a:r>
          </a:p>
          <a:p>
            <a:pPr marL="285750" indent="-285750" algn="just" fontAlgn="auto">
              <a:spcBef>
                <a:spcPts val="0"/>
              </a:spcBef>
              <a:spcAft>
                <a:spcPts val="0"/>
              </a:spcAft>
              <a:buFont typeface="Arial" pitchFamily="34" charset="0"/>
              <a:buChar char="•"/>
              <a:defRPr/>
            </a:pPr>
            <a:r>
              <a:rPr lang="fr-FR" dirty="0">
                <a:solidFill>
                  <a:srgbClr val="002060"/>
                </a:solidFill>
                <a:latin typeface="+mn-lt"/>
              </a:rPr>
              <a:t>Un des vélos rencontre un franc succès ; quel élément du système d’information peut prévoir automatiquement d’acheter des vélos auprès d’un fournisseur de </a:t>
            </a:r>
            <a:r>
              <a:rPr lang="fr-FR" dirty="0" err="1">
                <a:solidFill>
                  <a:srgbClr val="002060"/>
                </a:solidFill>
                <a:latin typeface="+mn-lt"/>
              </a:rPr>
              <a:t>Spécibike</a:t>
            </a:r>
            <a:r>
              <a:rPr lang="fr-FR" dirty="0">
                <a:solidFill>
                  <a:srgbClr val="002060"/>
                </a:solidFill>
                <a:latin typeface="+mn-lt"/>
              </a:rPr>
              <a:t> ? Comment ?</a:t>
            </a:r>
          </a:p>
          <a:p>
            <a:pPr marL="285750" indent="-285750" algn="just" fontAlgn="auto">
              <a:spcBef>
                <a:spcPts val="0"/>
              </a:spcBef>
              <a:spcAft>
                <a:spcPts val="0"/>
              </a:spcAft>
              <a:buFont typeface="Arial" pitchFamily="34" charset="0"/>
              <a:buChar char="•"/>
              <a:defRPr/>
            </a:pPr>
            <a:r>
              <a:rPr lang="fr-FR" dirty="0">
                <a:solidFill>
                  <a:srgbClr val="002060"/>
                </a:solidFill>
                <a:latin typeface="+mn-lt"/>
              </a:rPr>
              <a:t>Une cliente constate que le prix du vélo Expression W de chez </a:t>
            </a:r>
            <a:r>
              <a:rPr lang="fr-FR" dirty="0" err="1">
                <a:solidFill>
                  <a:srgbClr val="002060"/>
                </a:solidFill>
                <a:latin typeface="+mn-lt"/>
              </a:rPr>
              <a:t>Giant</a:t>
            </a:r>
            <a:r>
              <a:rPr lang="fr-FR" dirty="0">
                <a:solidFill>
                  <a:srgbClr val="002060"/>
                </a:solidFill>
                <a:latin typeface="+mn-lt"/>
              </a:rPr>
              <a:t> est moins élevé sur le site </a:t>
            </a:r>
            <a:r>
              <a:rPr lang="fr-FR" dirty="0" err="1">
                <a:solidFill>
                  <a:srgbClr val="002060"/>
                </a:solidFill>
                <a:latin typeface="+mn-lt"/>
              </a:rPr>
              <a:t>Oxabike</a:t>
            </a:r>
            <a:r>
              <a:rPr lang="fr-FR" dirty="0">
                <a:solidFill>
                  <a:srgbClr val="002060"/>
                </a:solidFill>
                <a:latin typeface="+mn-lt"/>
              </a:rPr>
              <a:t> que dans le magasin </a:t>
            </a:r>
            <a:r>
              <a:rPr lang="fr-FR" dirty="0" err="1">
                <a:solidFill>
                  <a:srgbClr val="002060"/>
                </a:solidFill>
                <a:latin typeface="+mn-lt"/>
              </a:rPr>
              <a:t>Spécibike</a:t>
            </a:r>
            <a:r>
              <a:rPr lang="fr-FR" dirty="0">
                <a:solidFill>
                  <a:srgbClr val="002060"/>
                </a:solidFill>
                <a:latin typeface="+mn-lt"/>
              </a:rPr>
              <a:t> de sa ville. Comment est-ce possible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Number Placeholder 5"/>
          <p:cNvSpPr>
            <a:spLocks noGrp="1"/>
          </p:cNvSpPr>
          <p:nvPr>
            <p:ph type="sldNum" sz="quarter" idx="12"/>
          </p:nvPr>
        </p:nvSpPr>
        <p:spPr bwMode="auto">
          <a:xfrm>
            <a:off x="395288" y="6308725"/>
            <a:ext cx="2133600" cy="365125"/>
          </a:xfrm>
          <a:ln>
            <a:miter lim="800000"/>
            <a:headEnd/>
            <a:tailEnd/>
          </a:ln>
        </p:spPr>
        <p:txBody>
          <a:bodyPr wrap="square" numCol="1" anchor="t" anchorCtr="0" compatLnSpc="1">
            <a:prstTxWarp prst="textNoShape">
              <a:avLst/>
            </a:prstTxWarp>
          </a:bodyPr>
          <a:lstStyle/>
          <a:p>
            <a:pPr algn="l" fontAlgn="base">
              <a:spcBef>
                <a:spcPct val="0"/>
              </a:spcBef>
              <a:spcAft>
                <a:spcPct val="0"/>
              </a:spcAft>
              <a:defRPr/>
            </a:pPr>
            <a:fld id="{16C710BF-4FE2-4E7F-8663-0B6B74AFCCB5}" type="slidenum">
              <a:rPr lang="fr-FR" sz="1800">
                <a:solidFill>
                  <a:schemeClr val="tx1"/>
                </a:solidFill>
              </a:rPr>
              <a:pPr algn="l" fontAlgn="base">
                <a:spcBef>
                  <a:spcPct val="0"/>
                </a:spcBef>
                <a:spcAft>
                  <a:spcPct val="0"/>
                </a:spcAft>
                <a:defRPr/>
              </a:pPr>
              <a:t>24</a:t>
            </a:fld>
            <a:endParaRPr lang="fr-FR" sz="1800">
              <a:solidFill>
                <a:schemeClr val="tx1"/>
              </a:solidFill>
            </a:endParaRPr>
          </a:p>
        </p:txBody>
      </p:sp>
      <p:sp>
        <p:nvSpPr>
          <p:cNvPr id="58370" name="Espace réservé du contenu 2"/>
          <p:cNvSpPr>
            <a:spLocks noGrp="1"/>
          </p:cNvSpPr>
          <p:nvPr>
            <p:ph idx="1"/>
          </p:nvPr>
        </p:nvSpPr>
        <p:spPr>
          <a:xfrm>
            <a:off x="457200" y="981075"/>
            <a:ext cx="8229600" cy="5145088"/>
          </a:xfrm>
        </p:spPr>
        <p:txBody>
          <a:bodyPr/>
          <a:lstStyle/>
          <a:p>
            <a:pPr marL="0" indent="0" eaLnBrk="1" hangingPunct="1">
              <a:buFont typeface="Arial" charset="0"/>
              <a:buNone/>
            </a:pPr>
            <a:r>
              <a:rPr lang="fr-FR" b="1" smtClean="0">
                <a:solidFill>
                  <a:schemeClr val="accent2"/>
                </a:solidFill>
              </a:rPr>
              <a:t>Un SI ouvert sur le Web 2.0</a:t>
            </a:r>
          </a:p>
        </p:txBody>
      </p:sp>
      <p:pic>
        <p:nvPicPr>
          <p:cNvPr id="58371" name="Image 6"/>
          <p:cNvPicPr>
            <a:picLocks noChangeAspect="1" noChangeArrowheads="1"/>
          </p:cNvPicPr>
          <p:nvPr/>
        </p:nvPicPr>
        <p:blipFill>
          <a:blip r:embed="rId3"/>
          <a:srcRect/>
          <a:stretch>
            <a:fillRect/>
          </a:stretch>
        </p:blipFill>
        <p:spPr bwMode="auto">
          <a:xfrm>
            <a:off x="1403350" y="1700213"/>
            <a:ext cx="6337300" cy="4392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3"/>
          <p:cNvPicPr>
            <a:picLocks noChangeAspect="1" noChangeArrowheads="1"/>
          </p:cNvPicPr>
          <p:nvPr/>
        </p:nvPicPr>
        <p:blipFill>
          <a:blip r:embed="rId3"/>
          <a:srcRect/>
          <a:stretch>
            <a:fillRect/>
          </a:stretch>
        </p:blipFill>
        <p:spPr bwMode="auto">
          <a:xfrm>
            <a:off x="684213" y="5373688"/>
            <a:ext cx="6000750" cy="857250"/>
          </a:xfrm>
          <a:prstGeom prst="rect">
            <a:avLst/>
          </a:prstGeom>
          <a:noFill/>
          <a:ln w="9525">
            <a:noFill/>
            <a:miter lim="800000"/>
            <a:headEnd/>
            <a:tailEnd/>
          </a:ln>
        </p:spPr>
      </p:pic>
      <p:sp>
        <p:nvSpPr>
          <p:cNvPr id="60418" name="ZoneTexte 1"/>
          <p:cNvSpPr txBox="1">
            <a:spLocks noChangeArrowheads="1"/>
          </p:cNvSpPr>
          <p:nvPr/>
        </p:nvSpPr>
        <p:spPr bwMode="auto">
          <a:xfrm>
            <a:off x="496888" y="908050"/>
            <a:ext cx="8353425" cy="585788"/>
          </a:xfrm>
          <a:prstGeom prst="rect">
            <a:avLst/>
          </a:prstGeom>
          <a:noFill/>
          <a:ln w="9525">
            <a:noFill/>
            <a:miter lim="800000"/>
            <a:headEnd/>
            <a:tailEnd/>
          </a:ln>
        </p:spPr>
        <p:txBody>
          <a:bodyPr>
            <a:spAutoFit/>
          </a:bodyPr>
          <a:lstStyle/>
          <a:p>
            <a:pPr>
              <a:spcBef>
                <a:spcPct val="20000"/>
              </a:spcBef>
            </a:pPr>
            <a:r>
              <a:rPr lang="fr-FR" sz="3200" b="1">
                <a:solidFill>
                  <a:schemeClr val="accent2"/>
                </a:solidFill>
                <a:latin typeface="Calibri" pitchFamily="34" charset="0"/>
              </a:rPr>
              <a:t>Présence de l’entreprise sur les réseaux sociaux</a:t>
            </a:r>
          </a:p>
        </p:txBody>
      </p:sp>
      <p:sp>
        <p:nvSpPr>
          <p:cNvPr id="3" name="Rectangle 2"/>
          <p:cNvSpPr/>
          <p:nvPr/>
        </p:nvSpPr>
        <p:spPr>
          <a:xfrm>
            <a:off x="534988" y="1776413"/>
            <a:ext cx="8213725" cy="3416300"/>
          </a:xfrm>
          <a:prstGeom prst="rect">
            <a:avLst/>
          </a:prstGeom>
          <a:solidFill>
            <a:schemeClr val="bg2"/>
          </a:solidFill>
        </p:spPr>
        <p:txBody>
          <a:bodyPr>
            <a:spAutoFit/>
          </a:bodyPr>
          <a:lstStyle/>
          <a:p>
            <a:pPr fontAlgn="auto">
              <a:spcBef>
                <a:spcPts val="0"/>
              </a:spcBef>
              <a:spcAft>
                <a:spcPts val="0"/>
              </a:spcAft>
              <a:defRPr/>
            </a:pPr>
            <a:r>
              <a:rPr lang="fr-FR" b="1" dirty="0">
                <a:latin typeface="+mn-lt"/>
              </a:rPr>
              <a:t>Quiz 2</a:t>
            </a:r>
          </a:p>
          <a:p>
            <a:pPr marL="285750" indent="-285750" algn="just" fontAlgn="auto">
              <a:spcBef>
                <a:spcPts val="0"/>
              </a:spcBef>
              <a:spcAft>
                <a:spcPts val="0"/>
              </a:spcAft>
              <a:buFont typeface="Arial" pitchFamily="34" charset="0"/>
              <a:buChar char="•"/>
              <a:defRPr/>
            </a:pPr>
            <a:r>
              <a:rPr lang="fr-FR" dirty="0">
                <a:solidFill>
                  <a:srgbClr val="002060"/>
                </a:solidFill>
                <a:latin typeface="+mn-lt"/>
              </a:rPr>
              <a:t>De quelles solutions dispose un client pour connaître l’avis des consommateurs sur le vélo qu’il envisage de commander ?</a:t>
            </a:r>
          </a:p>
          <a:p>
            <a:pPr marL="285750" indent="-285750" algn="just" fontAlgn="auto">
              <a:spcBef>
                <a:spcPts val="0"/>
              </a:spcBef>
              <a:spcAft>
                <a:spcPts val="0"/>
              </a:spcAft>
              <a:buFont typeface="Arial" pitchFamily="34" charset="0"/>
              <a:buChar char="•"/>
              <a:defRPr/>
            </a:pPr>
            <a:r>
              <a:rPr lang="fr-FR" dirty="0">
                <a:solidFill>
                  <a:srgbClr val="002060"/>
                </a:solidFill>
                <a:latin typeface="+mn-lt"/>
              </a:rPr>
              <a:t>Par chaque flèche de ce schéma, et pour chaque sens de ces flèches, donner un exemple d’information échangée. </a:t>
            </a:r>
          </a:p>
          <a:p>
            <a:pPr marL="285750" indent="-285750" algn="just" fontAlgn="auto">
              <a:spcBef>
                <a:spcPts val="0"/>
              </a:spcBef>
              <a:spcAft>
                <a:spcPts val="0"/>
              </a:spcAft>
              <a:buFont typeface="Arial" pitchFamily="34" charset="0"/>
              <a:buChar char="•"/>
              <a:defRPr/>
            </a:pPr>
            <a:r>
              <a:rPr lang="fr-FR" dirty="0">
                <a:solidFill>
                  <a:srgbClr val="002060"/>
                </a:solidFill>
                <a:latin typeface="+mn-lt"/>
              </a:rPr>
              <a:t>A l’occasion du Tour de France, une opération de promotion est menée sur le site </a:t>
            </a:r>
            <a:r>
              <a:rPr lang="fr-FR" dirty="0" err="1">
                <a:solidFill>
                  <a:srgbClr val="002060"/>
                </a:solidFill>
                <a:latin typeface="+mn-lt"/>
              </a:rPr>
              <a:t>Oxabike</a:t>
            </a:r>
            <a:r>
              <a:rPr lang="fr-FR" dirty="0">
                <a:solidFill>
                  <a:srgbClr val="002060"/>
                </a:solidFill>
                <a:latin typeface="+mn-lt"/>
              </a:rPr>
              <a:t>. Quelles peuvent être les missions du nouveau gestionnaire de communauté par rapport à cette opération ?</a:t>
            </a:r>
          </a:p>
          <a:p>
            <a:pPr marL="285750" indent="-285750" algn="just" fontAlgn="auto">
              <a:spcBef>
                <a:spcPts val="0"/>
              </a:spcBef>
              <a:spcAft>
                <a:spcPts val="0"/>
              </a:spcAft>
              <a:buFont typeface="Arial" pitchFamily="34" charset="0"/>
              <a:buChar char="•"/>
              <a:defRPr/>
            </a:pPr>
            <a:r>
              <a:rPr lang="fr-FR" dirty="0">
                <a:solidFill>
                  <a:srgbClr val="002060"/>
                </a:solidFill>
                <a:latin typeface="+mn-lt"/>
              </a:rPr>
              <a:t>En quoi un réseau social peut-il influencer les décisions prises par les dirigeants de </a:t>
            </a:r>
            <a:r>
              <a:rPr lang="fr-FR" dirty="0" err="1">
                <a:solidFill>
                  <a:srgbClr val="002060"/>
                </a:solidFill>
                <a:latin typeface="+mn-lt"/>
              </a:rPr>
              <a:t>Spécibike</a:t>
            </a:r>
            <a:r>
              <a:rPr lang="fr-FR" dirty="0">
                <a:solidFill>
                  <a:srgbClr val="002060"/>
                </a:solidFill>
                <a:latin typeface="+mn-lt"/>
              </a:rPr>
              <a:t> ?</a:t>
            </a:r>
          </a:p>
          <a:p>
            <a:pPr marL="285750" indent="-285750" algn="just" fontAlgn="auto">
              <a:spcBef>
                <a:spcPts val="0"/>
              </a:spcBef>
              <a:spcAft>
                <a:spcPts val="0"/>
              </a:spcAft>
              <a:buFont typeface="Arial" pitchFamily="34" charset="0"/>
              <a:buChar char="•"/>
              <a:defRPr/>
            </a:pPr>
            <a:r>
              <a:rPr lang="fr-FR" dirty="0">
                <a:solidFill>
                  <a:srgbClr val="002060"/>
                </a:solidFill>
                <a:latin typeface="+mn-lt"/>
              </a:rPr>
              <a:t>Proposer une position pour le gestionnaire de communauté au sein de l’organisation </a:t>
            </a:r>
            <a:r>
              <a:rPr lang="fr-FR" dirty="0" err="1">
                <a:solidFill>
                  <a:srgbClr val="002060"/>
                </a:solidFill>
                <a:latin typeface="+mn-lt"/>
              </a:rPr>
              <a:t>Specibike</a:t>
            </a:r>
            <a:r>
              <a:rPr lang="fr-FR" dirty="0">
                <a:solidFill>
                  <a:srgbClr val="002060"/>
                </a:solidFill>
                <a:latin typeface="+mn-lt"/>
              </a:rPr>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dirty="0">
                <a:solidFill>
                  <a:schemeClr val="accent2"/>
                </a:solidFill>
              </a:rPr>
              <a:t>Le processus de gestion des demandes de congés</a:t>
            </a:r>
            <a:br>
              <a:rPr lang="fr-FR" dirty="0">
                <a:solidFill>
                  <a:schemeClr val="accent2"/>
                </a:solidFill>
              </a:rPr>
            </a:br>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Number Placeholder 5"/>
          <p:cNvSpPr txBox="1">
            <a:spLocks noGrp="1"/>
          </p:cNvSpPr>
          <p:nvPr/>
        </p:nvSpPr>
        <p:spPr bwMode="auto">
          <a:xfrm>
            <a:off x="395288" y="6308725"/>
            <a:ext cx="2133600" cy="365125"/>
          </a:xfrm>
          <a:prstGeom prst="rect">
            <a:avLst/>
          </a:prstGeom>
          <a:noFill/>
          <a:ln w="9525">
            <a:noFill/>
            <a:miter lim="800000"/>
            <a:headEnd/>
            <a:tailEnd/>
          </a:ln>
        </p:spPr>
        <p:txBody>
          <a:bodyPr/>
          <a:lstStyle/>
          <a:p>
            <a:fld id="{67F16163-6959-412E-BAF8-C5FB00A6FF96}" type="slidenum">
              <a:rPr lang="fr-FR">
                <a:latin typeface="Calibri" pitchFamily="34" charset="0"/>
              </a:rPr>
              <a:pPr/>
              <a:t>27</a:t>
            </a:fld>
            <a:endParaRPr lang="fr-FR">
              <a:latin typeface="Calibri" pitchFamily="34" charset="0"/>
            </a:endParaRPr>
          </a:p>
        </p:txBody>
      </p:sp>
      <p:sp>
        <p:nvSpPr>
          <p:cNvPr id="63490" name="Espace réservé du contenu 2"/>
          <p:cNvSpPr>
            <a:spLocks noGrp="1"/>
          </p:cNvSpPr>
          <p:nvPr>
            <p:ph idx="4294967295"/>
          </p:nvPr>
        </p:nvSpPr>
        <p:spPr>
          <a:xfrm>
            <a:off x="250825" y="836613"/>
            <a:ext cx="8785225" cy="5470525"/>
          </a:xfrm>
        </p:spPr>
        <p:txBody>
          <a:bodyPr/>
          <a:lstStyle/>
          <a:p>
            <a:pPr marL="0" indent="0" eaLnBrk="1" hangingPunct="1">
              <a:buFont typeface="Arial" charset="0"/>
              <a:buNone/>
            </a:pPr>
            <a:r>
              <a:rPr lang="fr-FR" b="1" smtClean="0">
                <a:solidFill>
                  <a:schemeClr val="accent2"/>
                </a:solidFill>
              </a:rPr>
              <a:t>Le processus de gestion des demandes de congés</a:t>
            </a:r>
          </a:p>
        </p:txBody>
      </p:sp>
      <p:sp>
        <p:nvSpPr>
          <p:cNvPr id="63491" name="Rectangle 10"/>
          <p:cNvSpPr>
            <a:spLocks noChangeArrowheads="1"/>
          </p:cNvSpPr>
          <p:nvPr/>
        </p:nvSpPr>
        <p:spPr bwMode="auto">
          <a:xfrm>
            <a:off x="468313" y="1997075"/>
            <a:ext cx="7848600" cy="3416300"/>
          </a:xfrm>
          <a:prstGeom prst="rect">
            <a:avLst/>
          </a:prstGeom>
          <a:noFill/>
          <a:ln w="9525">
            <a:noFill/>
            <a:miter lim="800000"/>
            <a:headEnd/>
            <a:tailEnd/>
          </a:ln>
        </p:spPr>
        <p:txBody>
          <a:bodyPr>
            <a:spAutoFit/>
          </a:bodyPr>
          <a:lstStyle/>
          <a:p>
            <a:r>
              <a:rPr lang="fr-FR">
                <a:latin typeface="Calibri" pitchFamily="34" charset="0"/>
              </a:rPr>
              <a:t>Après un séminaire consacré à l’exploitation des données du progiciel de gestion, </a:t>
            </a:r>
            <a:r>
              <a:rPr lang="fr-FR" b="1">
                <a:latin typeface="Calibri" pitchFamily="34" charset="0"/>
                <a:hlinkClick r:id="rId3"/>
              </a:rPr>
              <a:t>Mme Fulton </a:t>
            </a:r>
            <a:r>
              <a:rPr lang="fr-FR">
                <a:latin typeface="Calibri" pitchFamily="34" charset="0"/>
              </a:rPr>
              <a:t>éprouve un grand besoin de partir en vacances.</a:t>
            </a:r>
          </a:p>
          <a:p>
            <a:r>
              <a:rPr lang="fr-FR">
                <a:latin typeface="Calibri" pitchFamily="34" charset="0"/>
              </a:rPr>
              <a:t> </a:t>
            </a:r>
          </a:p>
          <a:p>
            <a:endParaRPr lang="fr-FR">
              <a:latin typeface="Calibri" pitchFamily="34" charset="0"/>
            </a:endParaRPr>
          </a:p>
          <a:p>
            <a:r>
              <a:rPr lang="fr-FR">
                <a:latin typeface="Calibri" pitchFamily="34" charset="0"/>
              </a:rPr>
              <a:t>Mais, même pour déposer sa demande de congé, </a:t>
            </a:r>
            <a:r>
              <a:rPr lang="fr-FR" b="1">
                <a:latin typeface="Calibri" pitchFamily="34" charset="0"/>
                <a:hlinkClick r:id="rId3"/>
              </a:rPr>
              <a:t>Mme Fulton </a:t>
            </a:r>
            <a:r>
              <a:rPr lang="fr-FR">
                <a:latin typeface="Calibri" pitchFamily="34" charset="0"/>
              </a:rPr>
              <a:t>doit utiliser le PGI ! </a:t>
            </a:r>
          </a:p>
          <a:p>
            <a:r>
              <a:rPr lang="fr-FR">
                <a:latin typeface="Calibri" pitchFamily="34" charset="0"/>
              </a:rPr>
              <a:t> </a:t>
            </a:r>
          </a:p>
          <a:p>
            <a:r>
              <a:rPr lang="fr-FR">
                <a:latin typeface="Calibri" pitchFamily="34" charset="0"/>
              </a:rPr>
              <a:t>La demande de congé est suivie « à la trace » dans le PGI dans un flux de travaux (</a:t>
            </a:r>
            <a:r>
              <a:rPr lang="fr-FR" i="1">
                <a:latin typeface="Calibri" pitchFamily="34" charset="0"/>
              </a:rPr>
              <a:t>workflow</a:t>
            </a:r>
            <a:r>
              <a:rPr lang="fr-FR">
                <a:latin typeface="Calibri" pitchFamily="34" charset="0"/>
              </a:rPr>
              <a:t>).</a:t>
            </a:r>
          </a:p>
          <a:p>
            <a:endParaRPr lang="fr-FR">
              <a:latin typeface="Calibri" pitchFamily="34" charset="0"/>
            </a:endParaRPr>
          </a:p>
          <a:p>
            <a:endParaRPr lang="fr-FR">
              <a:latin typeface="Calibri" pitchFamily="34" charset="0"/>
            </a:endParaRPr>
          </a:p>
          <a:p>
            <a:endParaRPr lang="fr-FR">
              <a:latin typeface="Calibri" pitchFamily="34" charset="0"/>
            </a:endParaRPr>
          </a:p>
        </p:txBody>
      </p:sp>
      <p:pic>
        <p:nvPicPr>
          <p:cNvPr id="63492" name="Picture 5"/>
          <p:cNvPicPr>
            <a:picLocks noChangeAspect="1" noChangeArrowheads="1"/>
          </p:cNvPicPr>
          <p:nvPr/>
        </p:nvPicPr>
        <p:blipFill>
          <a:blip r:embed="rId4"/>
          <a:srcRect/>
          <a:stretch>
            <a:fillRect/>
          </a:stretch>
        </p:blipFill>
        <p:spPr bwMode="auto">
          <a:xfrm>
            <a:off x="1476375" y="4581525"/>
            <a:ext cx="1714500" cy="600075"/>
          </a:xfrm>
          <a:prstGeom prst="rect">
            <a:avLst/>
          </a:prstGeom>
          <a:noFill/>
          <a:ln w="9525">
            <a:noFill/>
            <a:miter lim="800000"/>
            <a:headEnd/>
            <a:tailEnd/>
          </a:ln>
        </p:spPr>
      </p:pic>
      <p:sp>
        <p:nvSpPr>
          <p:cNvPr id="63493" name="AutoShape 6"/>
          <p:cNvSpPr>
            <a:spLocks noChangeArrowheads="1"/>
          </p:cNvSpPr>
          <p:nvPr/>
        </p:nvSpPr>
        <p:spPr bwMode="auto">
          <a:xfrm>
            <a:off x="5219700" y="4581525"/>
            <a:ext cx="1873250" cy="792163"/>
          </a:xfrm>
          <a:prstGeom prst="wedgeEllipseCallout">
            <a:avLst>
              <a:gd name="adj1" fmla="val -112375"/>
              <a:gd name="adj2" fmla="val -5509"/>
            </a:avLst>
          </a:prstGeom>
          <a:solidFill>
            <a:srgbClr val="FF2929"/>
          </a:solidFill>
          <a:ln w="9525">
            <a:solidFill>
              <a:schemeClr val="tx1"/>
            </a:solidFill>
            <a:miter lim="800000"/>
            <a:headEnd/>
            <a:tailEnd/>
          </a:ln>
        </p:spPr>
        <p:txBody>
          <a:bodyPr/>
          <a:lstStyle/>
          <a:p>
            <a:pPr algn="ctr"/>
            <a:r>
              <a:rPr lang="fr-FR" sz="3200">
                <a:solidFill>
                  <a:srgbClr val="000000"/>
                </a:solidFill>
              </a:rPr>
              <a:t>??????</a:t>
            </a:r>
          </a:p>
        </p:txBody>
      </p:sp>
      <p:pic>
        <p:nvPicPr>
          <p:cNvPr id="63494" name="Picture 7"/>
          <p:cNvPicPr>
            <a:picLocks noChangeAspect="1" noChangeArrowheads="1"/>
          </p:cNvPicPr>
          <p:nvPr/>
        </p:nvPicPr>
        <p:blipFill>
          <a:blip r:embed="rId5"/>
          <a:srcRect/>
          <a:stretch>
            <a:fillRect/>
          </a:stretch>
        </p:blipFill>
        <p:spPr bwMode="auto">
          <a:xfrm>
            <a:off x="3203575" y="4724400"/>
            <a:ext cx="1263650" cy="1284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457200" y="765175"/>
            <a:ext cx="8229600" cy="792163"/>
          </a:xfrm>
        </p:spPr>
        <p:txBody>
          <a:bodyPr rtlCol="0">
            <a:normAutofit/>
          </a:bodyPr>
          <a:lstStyle/>
          <a:p>
            <a:pPr algn="l" eaLnBrk="1" fontAlgn="auto" hangingPunct="1">
              <a:spcAft>
                <a:spcPts val="0"/>
              </a:spcAft>
              <a:defRPr/>
            </a:pPr>
            <a:r>
              <a:rPr lang="fr-FR" sz="3200" b="1" dirty="0">
                <a:solidFill>
                  <a:schemeClr val="accent2"/>
                </a:solidFill>
                <a:latin typeface="+mn-lt"/>
                <a:ea typeface="+mn-ea"/>
                <a:cs typeface="+mn-cs"/>
              </a:rPr>
              <a:t>Le </a:t>
            </a:r>
            <a:r>
              <a:rPr lang="fr-FR" sz="3200" b="1" dirty="0" err="1">
                <a:solidFill>
                  <a:schemeClr val="accent2"/>
                </a:solidFill>
                <a:latin typeface="+mn-lt"/>
                <a:ea typeface="+mn-ea"/>
                <a:cs typeface="+mn-cs"/>
              </a:rPr>
              <a:t>workflow</a:t>
            </a:r>
            <a:r>
              <a:rPr lang="fr-FR" sz="3200" b="1" dirty="0">
                <a:solidFill>
                  <a:schemeClr val="accent2"/>
                </a:solidFill>
                <a:latin typeface="+mn-lt"/>
                <a:ea typeface="+mn-ea"/>
                <a:cs typeface="+mn-cs"/>
              </a:rPr>
              <a:t> d’une demande de congés</a:t>
            </a:r>
          </a:p>
        </p:txBody>
      </p:sp>
      <p:sp>
        <p:nvSpPr>
          <p:cNvPr id="5" name="Rectangle 4"/>
          <p:cNvSpPr/>
          <p:nvPr/>
        </p:nvSpPr>
        <p:spPr>
          <a:xfrm>
            <a:off x="539750" y="4005263"/>
            <a:ext cx="7634288" cy="2282825"/>
          </a:xfrm>
          <a:prstGeom prst="rect">
            <a:avLst/>
          </a:prstGeom>
        </p:spPr>
        <p:txBody>
          <a:bodyPr>
            <a:spAutoFit/>
          </a:bodyPr>
          <a:lstStyle/>
          <a:p>
            <a:pPr lvl="2" fontAlgn="auto">
              <a:spcBef>
                <a:spcPts val="0"/>
              </a:spcBef>
              <a:spcAft>
                <a:spcPts val="0"/>
              </a:spcAft>
              <a:defRPr/>
            </a:pPr>
            <a:r>
              <a:rPr lang="fr-FR" sz="1400" b="1" dirty="0">
                <a:solidFill>
                  <a:srgbClr val="000099"/>
                </a:solidFill>
                <a:latin typeface="+mn-lt"/>
              </a:rPr>
              <a:t>Déroulement de la démarche </a:t>
            </a:r>
            <a:r>
              <a:rPr lang="fr-FR" sz="1600" dirty="0">
                <a:solidFill>
                  <a:srgbClr val="000099"/>
                </a:solidFill>
                <a:latin typeface="+mn-lt"/>
              </a:rPr>
              <a:t>:</a:t>
            </a:r>
          </a:p>
          <a:p>
            <a:pPr lvl="2" fontAlgn="auto">
              <a:spcBef>
                <a:spcPts val="0"/>
              </a:spcBef>
              <a:spcAft>
                <a:spcPts val="0"/>
              </a:spcAft>
              <a:defRPr/>
            </a:pPr>
            <a:endParaRPr lang="fr-FR" sz="1600" dirty="0">
              <a:latin typeface="+mn-lt"/>
            </a:endParaRPr>
          </a:p>
          <a:p>
            <a:pPr marL="1200150" lvl="2" indent="-285750" fontAlgn="auto">
              <a:spcBef>
                <a:spcPts val="0"/>
              </a:spcBef>
              <a:spcAft>
                <a:spcPts val="0"/>
              </a:spcAft>
              <a:buFont typeface="Arial" charset="0"/>
              <a:buChar char="•"/>
              <a:defRPr/>
            </a:pPr>
            <a:r>
              <a:rPr lang="fr-FR" sz="1400" dirty="0">
                <a:solidFill>
                  <a:srgbClr val="000099"/>
                </a:solidFill>
                <a:latin typeface="+mn-lt"/>
              </a:rPr>
              <a:t>Compréhension du </a:t>
            </a:r>
            <a:r>
              <a:rPr lang="fr-FR" sz="1400" dirty="0" err="1">
                <a:solidFill>
                  <a:srgbClr val="000099"/>
                </a:solidFill>
                <a:latin typeface="+mn-lt"/>
              </a:rPr>
              <a:t>Workflow</a:t>
            </a:r>
            <a:r>
              <a:rPr lang="fr-FR" sz="1400" dirty="0">
                <a:solidFill>
                  <a:srgbClr val="000099"/>
                </a:solidFill>
                <a:latin typeface="+mn-lt"/>
              </a:rPr>
              <a:t> à travers une description textuelle de la demande de congés</a:t>
            </a:r>
          </a:p>
          <a:p>
            <a:pPr marL="1200150" lvl="2" indent="-285750" fontAlgn="auto">
              <a:spcBef>
                <a:spcPts val="0"/>
              </a:spcBef>
              <a:spcAft>
                <a:spcPts val="0"/>
              </a:spcAft>
              <a:buFont typeface="Arial" charset="0"/>
              <a:buChar char="•"/>
              <a:defRPr/>
            </a:pPr>
            <a:r>
              <a:rPr lang="fr-FR" sz="1400" dirty="0">
                <a:solidFill>
                  <a:srgbClr val="000099"/>
                </a:solidFill>
                <a:latin typeface="+mn-lt"/>
              </a:rPr>
              <a:t>Présentation de ce </a:t>
            </a:r>
            <a:r>
              <a:rPr lang="fr-FR" sz="1400" dirty="0" err="1">
                <a:solidFill>
                  <a:srgbClr val="000099"/>
                </a:solidFill>
                <a:latin typeface="+mn-lt"/>
              </a:rPr>
              <a:t>workflow</a:t>
            </a:r>
            <a:r>
              <a:rPr lang="fr-FR" sz="1400" dirty="0">
                <a:solidFill>
                  <a:srgbClr val="000099"/>
                </a:solidFill>
                <a:latin typeface="+mn-lt"/>
              </a:rPr>
              <a:t> à l’aide d’un schéma  ( modélisation)</a:t>
            </a:r>
          </a:p>
          <a:p>
            <a:pPr marL="1200150" lvl="2" indent="-285750" fontAlgn="auto">
              <a:spcBef>
                <a:spcPts val="0"/>
              </a:spcBef>
              <a:spcAft>
                <a:spcPts val="0"/>
              </a:spcAft>
              <a:buFont typeface="Arial" charset="0"/>
              <a:buChar char="•"/>
              <a:defRPr/>
            </a:pPr>
            <a:r>
              <a:rPr lang="fr-FR" sz="1400" dirty="0">
                <a:solidFill>
                  <a:srgbClr val="000099"/>
                </a:solidFill>
                <a:latin typeface="+mn-lt"/>
              </a:rPr>
              <a:t>Saisie sur le PGI d’une demande de conges (</a:t>
            </a:r>
            <a:r>
              <a:rPr lang="fr-FR" sz="1400" dirty="0" err="1">
                <a:solidFill>
                  <a:srgbClr val="000099"/>
                </a:solidFill>
                <a:latin typeface="+mn-lt"/>
              </a:rPr>
              <a:t>pgi</a:t>
            </a:r>
            <a:r>
              <a:rPr lang="fr-FR" sz="1400" dirty="0">
                <a:solidFill>
                  <a:srgbClr val="000099"/>
                </a:solidFill>
                <a:latin typeface="+mn-lt"/>
              </a:rPr>
              <a:t>- </a:t>
            </a:r>
            <a:r>
              <a:rPr lang="fr-FR" sz="1400" dirty="0" err="1">
                <a:solidFill>
                  <a:srgbClr val="000099"/>
                </a:solidFill>
                <a:latin typeface="+mn-lt"/>
              </a:rPr>
              <a:t>workflow</a:t>
            </a:r>
            <a:r>
              <a:rPr lang="fr-FR" sz="1400" dirty="0">
                <a:solidFill>
                  <a:srgbClr val="000099"/>
                </a:solidFill>
                <a:latin typeface="+mn-lt"/>
              </a:rPr>
              <a:t>)</a:t>
            </a:r>
          </a:p>
          <a:p>
            <a:pPr marL="1200150" lvl="2" indent="-285750" fontAlgn="auto">
              <a:spcBef>
                <a:spcPts val="0"/>
              </a:spcBef>
              <a:spcAft>
                <a:spcPts val="0"/>
              </a:spcAft>
              <a:buFont typeface="Arial" charset="0"/>
              <a:buChar char="•"/>
              <a:defRPr/>
            </a:pPr>
            <a:r>
              <a:rPr lang="fr-FR" sz="1400" dirty="0">
                <a:solidFill>
                  <a:srgbClr val="000099"/>
                </a:solidFill>
                <a:latin typeface="+mn-lt"/>
              </a:rPr>
              <a:t>Mais le </a:t>
            </a:r>
            <a:r>
              <a:rPr lang="fr-FR" sz="1400" dirty="0" err="1">
                <a:solidFill>
                  <a:srgbClr val="000099"/>
                </a:solidFill>
                <a:latin typeface="+mn-lt"/>
              </a:rPr>
              <a:t>workflow</a:t>
            </a:r>
            <a:r>
              <a:rPr lang="fr-FR" sz="1400" dirty="0">
                <a:solidFill>
                  <a:srgbClr val="000099"/>
                </a:solidFill>
                <a:latin typeface="+mn-lt"/>
              </a:rPr>
              <a:t> n’est pas identique à celui préconisé par la direction de </a:t>
            </a:r>
            <a:r>
              <a:rPr lang="fr-FR" sz="1400" dirty="0" err="1">
                <a:solidFill>
                  <a:srgbClr val="000099"/>
                </a:solidFill>
                <a:latin typeface="+mn-lt"/>
              </a:rPr>
              <a:t>Specibike</a:t>
            </a:r>
            <a:r>
              <a:rPr lang="fr-FR" sz="1400" dirty="0">
                <a:solidFill>
                  <a:srgbClr val="000099"/>
                </a:solidFill>
                <a:latin typeface="+mn-lt"/>
              </a:rPr>
              <a:t> </a:t>
            </a:r>
          </a:p>
          <a:p>
            <a:pPr marL="1200150" lvl="2" indent="-285750" fontAlgn="auto">
              <a:spcBef>
                <a:spcPts val="0"/>
              </a:spcBef>
              <a:spcAft>
                <a:spcPts val="0"/>
              </a:spcAft>
              <a:buFont typeface="Arial" charset="0"/>
              <a:buChar char="•"/>
              <a:defRPr/>
            </a:pPr>
            <a:r>
              <a:rPr lang="fr-FR" sz="1400" dirty="0">
                <a:solidFill>
                  <a:srgbClr val="000099"/>
                </a:solidFill>
                <a:latin typeface="+mn-lt"/>
              </a:rPr>
              <a:t>Recherche du dysfonctionnement en comparant les 2 schémas (modélisation)</a:t>
            </a:r>
          </a:p>
          <a:p>
            <a:pPr marL="1200150" lvl="2" indent="-285750" fontAlgn="auto">
              <a:spcBef>
                <a:spcPts val="0"/>
              </a:spcBef>
              <a:spcAft>
                <a:spcPts val="0"/>
              </a:spcAft>
              <a:buFont typeface="Arial" charset="0"/>
              <a:buChar char="•"/>
              <a:defRPr/>
            </a:pPr>
            <a:r>
              <a:rPr lang="fr-FR" sz="1400" dirty="0">
                <a:solidFill>
                  <a:srgbClr val="000099"/>
                </a:solidFill>
                <a:latin typeface="+mn-lt"/>
              </a:rPr>
              <a:t>Prise de décision </a:t>
            </a:r>
          </a:p>
        </p:txBody>
      </p:sp>
      <p:sp>
        <p:nvSpPr>
          <p:cNvPr id="6" name="Espace réservé du contenu 5"/>
          <p:cNvSpPr>
            <a:spLocks noGrp="1"/>
          </p:cNvSpPr>
          <p:nvPr>
            <p:ph idx="4294967295"/>
          </p:nvPr>
        </p:nvSpPr>
        <p:spPr>
          <a:xfrm>
            <a:off x="457200" y="1600200"/>
            <a:ext cx="8218488" cy="2260600"/>
          </a:xfrm>
          <a:ln>
            <a:solidFill>
              <a:srgbClr val="C00000"/>
            </a:solidFill>
          </a:ln>
        </p:spPr>
        <p:txBody>
          <a:bodyPr rtlCol="0">
            <a:normAutofit fontScale="47500" lnSpcReduction="20000"/>
          </a:bodyPr>
          <a:lstStyle/>
          <a:p>
            <a:pPr eaLnBrk="1" fontAlgn="auto" hangingPunct="1">
              <a:spcAft>
                <a:spcPts val="0"/>
              </a:spcAft>
              <a:buFont typeface="Arial" pitchFamily="34" charset="0"/>
              <a:buChar char="•"/>
              <a:defRPr/>
            </a:pPr>
            <a:r>
              <a:rPr lang="fr-FR" b="1" dirty="0"/>
              <a:t>Qu’est-ce qu’un </a:t>
            </a:r>
            <a:r>
              <a:rPr lang="fr-FR" b="1" i="1" dirty="0" err="1"/>
              <a:t>workflow</a:t>
            </a:r>
            <a:r>
              <a:rPr lang="fr-FR" b="1" dirty="0"/>
              <a:t> ?</a:t>
            </a:r>
          </a:p>
          <a:p>
            <a:pPr marL="0" indent="0" eaLnBrk="1" fontAlgn="auto" hangingPunct="1">
              <a:spcAft>
                <a:spcPts val="0"/>
              </a:spcAft>
              <a:buFont typeface="Arial" pitchFamily="34" charset="0"/>
              <a:buNone/>
              <a:defRPr/>
            </a:pPr>
            <a:r>
              <a:rPr lang="fr-FR" dirty="0"/>
              <a:t> </a:t>
            </a:r>
          </a:p>
          <a:p>
            <a:pPr marL="0" indent="0" eaLnBrk="1" fontAlgn="auto" hangingPunct="1">
              <a:spcAft>
                <a:spcPts val="0"/>
              </a:spcAft>
              <a:buFont typeface="Arial" pitchFamily="34" charset="0"/>
              <a:buNone/>
              <a:defRPr/>
            </a:pPr>
            <a:r>
              <a:rPr lang="fr-FR" sz="3800" dirty="0"/>
              <a:t>Un flux de travaux (</a:t>
            </a:r>
            <a:r>
              <a:rPr lang="fr-FR" sz="3800" dirty="0" err="1"/>
              <a:t>workflow</a:t>
            </a:r>
            <a:r>
              <a:rPr lang="fr-FR" sz="3800" dirty="0"/>
              <a:t> en anglais) est une procédure en différentes étapes suivie pour produire et valider un document ou une décision au sein d’une organisation.  A chaque étape de ce parcours, un acteur valide le passage du document à l’étape suivante. Les flux de travaux garantissent que l’information portée par le document a été vue et validée par les personnes autorisées. Les flux de travaux sont souvent pilotés par les progiciels utilisés dans l’organisation, ils organisent  l’activité des acteurs au niveau opérationnel.</a:t>
            </a:r>
          </a:p>
          <a:p>
            <a:pPr eaLnBrk="1" fontAlgn="auto" hangingPunct="1">
              <a:spcAft>
                <a:spcPts val="0"/>
              </a:spcAft>
              <a:buFont typeface="Arial" pitchFamily="34" charset="0"/>
              <a:buChar char="•"/>
              <a:defRPr/>
            </a:pPr>
            <a:endParaRPr lang="fr-FR" sz="3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323850" y="765175"/>
            <a:ext cx="8710613" cy="5153025"/>
          </a:xfrm>
          <a:prstGeom prst="rect">
            <a:avLst/>
          </a:prstGeom>
          <a:noFill/>
          <a:ln w="9525">
            <a:noFill/>
            <a:miter lim="800000"/>
            <a:headEnd/>
            <a:tailEnd/>
          </a:ln>
        </p:spPr>
        <p:txBody>
          <a:bodyPr>
            <a:spAutoFit/>
          </a:bodyPr>
          <a:lstStyle/>
          <a:p>
            <a:r>
              <a:rPr lang="fr-FR" b="1">
                <a:latin typeface="Calibri" pitchFamily="34" charset="0"/>
              </a:rPr>
              <a:t>Le </a:t>
            </a:r>
            <a:r>
              <a:rPr lang="fr-FR" b="1" i="1">
                <a:latin typeface="Calibri" pitchFamily="34" charset="0"/>
              </a:rPr>
              <a:t>workflow</a:t>
            </a:r>
            <a:r>
              <a:rPr lang="fr-FR" b="1">
                <a:latin typeface="Calibri" pitchFamily="34" charset="0"/>
              </a:rPr>
              <a:t> d’une demande de congé :</a:t>
            </a:r>
            <a:r>
              <a:rPr lang="fr-FR">
                <a:latin typeface="Calibri" pitchFamily="34" charset="0"/>
              </a:rPr>
              <a:t> procédure recommandée par la DRH pour déposer une demande de congé : </a:t>
            </a:r>
          </a:p>
          <a:p>
            <a:endParaRPr lang="fr-FR">
              <a:latin typeface="Calibri" pitchFamily="34" charset="0"/>
            </a:endParaRPr>
          </a:p>
          <a:p>
            <a:pPr>
              <a:buFont typeface="Arial" charset="0"/>
              <a:buChar char="•"/>
            </a:pPr>
            <a:r>
              <a:rPr lang="fr-FR">
                <a:latin typeface="Calibri" pitchFamily="34" charset="0"/>
              </a:rPr>
              <a:t> Par qui la demande de congé est-elle saisie et enregistrée dans le module GRH du progiciel de gestion ? </a:t>
            </a:r>
            <a:r>
              <a:rPr lang="fr-FR" sz="2000">
                <a:solidFill>
                  <a:schemeClr val="tx2"/>
                </a:solidFill>
                <a:latin typeface="Calibri" pitchFamily="34" charset="0"/>
              </a:rPr>
              <a:t>Le collaborateur</a:t>
            </a:r>
          </a:p>
          <a:p>
            <a:pPr algn="ctr">
              <a:buFont typeface="Arial" charset="0"/>
              <a:buNone/>
            </a:pPr>
            <a:r>
              <a:rPr lang="fr-FR">
                <a:latin typeface="Calibri" pitchFamily="34" charset="0"/>
              </a:rPr>
              <a:t>(état de la demande à ce stade du </a:t>
            </a:r>
            <a:r>
              <a:rPr lang="fr-FR" i="1">
                <a:latin typeface="Calibri" pitchFamily="34" charset="0"/>
              </a:rPr>
              <a:t>workflow</a:t>
            </a:r>
            <a:r>
              <a:rPr lang="fr-FR">
                <a:latin typeface="Calibri" pitchFamily="34" charset="0"/>
              </a:rPr>
              <a:t> : </a:t>
            </a:r>
            <a:r>
              <a:rPr lang="fr-FR" b="1">
                <a:solidFill>
                  <a:srgbClr val="C00000"/>
                </a:solidFill>
                <a:latin typeface="Calibri" pitchFamily="34" charset="0"/>
              </a:rPr>
              <a:t>Brouillon</a:t>
            </a:r>
            <a:r>
              <a:rPr lang="fr-FR">
                <a:latin typeface="Calibri" pitchFamily="34" charset="0"/>
              </a:rPr>
              <a:t>).	</a:t>
            </a:r>
          </a:p>
          <a:p>
            <a:pPr>
              <a:buFont typeface="Arial" charset="0"/>
              <a:buChar char="•"/>
            </a:pPr>
            <a:r>
              <a:rPr lang="fr-FR">
                <a:latin typeface="Calibri" pitchFamily="34" charset="0"/>
              </a:rPr>
              <a:t> Qui confirme la demande pour qu’elle soit vue par son supérieur hiérarchique ? </a:t>
            </a:r>
          </a:p>
          <a:p>
            <a:pPr>
              <a:buFont typeface="Arial" charset="0"/>
              <a:buNone/>
            </a:pPr>
            <a:r>
              <a:rPr lang="fr-FR" sz="2000">
                <a:solidFill>
                  <a:schemeClr val="tx2"/>
                </a:solidFill>
                <a:latin typeface="Calibri" pitchFamily="34" charset="0"/>
              </a:rPr>
              <a:t>Le collaborateur</a:t>
            </a:r>
          </a:p>
          <a:p>
            <a:pPr algn="ctr">
              <a:buFont typeface="Arial" charset="0"/>
              <a:buNone/>
            </a:pPr>
            <a:r>
              <a:rPr lang="fr-FR">
                <a:latin typeface="Calibri" pitchFamily="34" charset="0"/>
              </a:rPr>
              <a:t>(état de la demande à ce stage : </a:t>
            </a:r>
            <a:r>
              <a:rPr lang="fr-FR" b="1">
                <a:solidFill>
                  <a:srgbClr val="C00000"/>
                </a:solidFill>
                <a:latin typeface="Calibri" pitchFamily="34" charset="0"/>
              </a:rPr>
              <a:t>En attente d’approbation</a:t>
            </a:r>
            <a:r>
              <a:rPr lang="fr-FR">
                <a:latin typeface="Calibri" pitchFamily="34" charset="0"/>
              </a:rPr>
              <a:t>).. </a:t>
            </a:r>
          </a:p>
          <a:p>
            <a:pPr>
              <a:buFont typeface="Arial" charset="0"/>
              <a:buChar char="•"/>
            </a:pPr>
            <a:r>
              <a:rPr lang="fr-FR">
                <a:latin typeface="Calibri" pitchFamily="34" charset="0"/>
              </a:rPr>
              <a:t> Un fois la demande confirmée,  qui voit apparaître la demande de congé dans le progiciel ? </a:t>
            </a:r>
            <a:r>
              <a:rPr lang="fr-FR" sz="2000">
                <a:solidFill>
                  <a:schemeClr val="tx2"/>
                </a:solidFill>
                <a:latin typeface="Calibri" pitchFamily="34" charset="0"/>
              </a:rPr>
              <a:t>un supérieur hiérarchique du collaborateur (un manager des ressources humaines</a:t>
            </a:r>
          </a:p>
          <a:p>
            <a:pPr>
              <a:buFont typeface="Arial" charset="0"/>
              <a:buNone/>
            </a:pPr>
            <a:r>
              <a:rPr lang="fr-FR">
                <a:latin typeface="Calibri" pitchFamily="34" charset="0"/>
              </a:rPr>
              <a:t>Il peut alors approuver la demande (</a:t>
            </a:r>
            <a:r>
              <a:rPr lang="fr-FR" b="1">
                <a:solidFill>
                  <a:srgbClr val="C00000"/>
                </a:solidFill>
                <a:latin typeface="Calibri" pitchFamily="34" charset="0"/>
              </a:rPr>
              <a:t>état Approuvée</a:t>
            </a:r>
            <a:r>
              <a:rPr lang="fr-FR">
                <a:latin typeface="Calibri" pitchFamily="34" charset="0"/>
              </a:rPr>
              <a:t>) ou la refuser (</a:t>
            </a:r>
            <a:r>
              <a:rPr lang="fr-FR" b="1">
                <a:solidFill>
                  <a:srgbClr val="C00000"/>
                </a:solidFill>
                <a:latin typeface="Calibri" pitchFamily="34" charset="0"/>
              </a:rPr>
              <a:t>état Refusée</a:t>
            </a:r>
            <a:r>
              <a:rPr lang="fr-FR">
                <a:latin typeface="Calibri" pitchFamily="34" charset="0"/>
              </a:rPr>
              <a:t>).</a:t>
            </a:r>
          </a:p>
          <a:p>
            <a:pPr>
              <a:buFont typeface="Arial" charset="0"/>
              <a:buNone/>
            </a:pPr>
            <a:r>
              <a:rPr lang="fr-FR">
                <a:latin typeface="Calibri" pitchFamily="34" charset="0"/>
              </a:rPr>
              <a:t> </a:t>
            </a:r>
          </a:p>
          <a:p>
            <a:pPr>
              <a:buFont typeface="Arial" charset="0"/>
              <a:buChar char="•"/>
            </a:pPr>
            <a:r>
              <a:rPr lang="fr-FR">
                <a:latin typeface="Calibri" pitchFamily="34" charset="0"/>
              </a:rPr>
              <a:t> </a:t>
            </a:r>
            <a:r>
              <a:rPr lang="fr-FR" sz="2400">
                <a:latin typeface="Calibri" pitchFamily="34" charset="0"/>
              </a:rPr>
              <a:t>Une demande de congé approuvée par le ou les supérieurs hiérarchiques est réputée accordée, elle ne peut plus être refusée par la suite.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e 21"/>
          <p:cNvGrpSpPr>
            <a:grpSpLocks/>
          </p:cNvGrpSpPr>
          <p:nvPr/>
        </p:nvGrpSpPr>
        <p:grpSpPr bwMode="auto">
          <a:xfrm>
            <a:off x="3009900" y="1911350"/>
            <a:ext cx="3675063" cy="3646488"/>
            <a:chOff x="3243702" y="2688205"/>
            <a:chExt cx="3675365" cy="3646311"/>
          </a:xfrm>
        </p:grpSpPr>
        <p:sp>
          <p:nvSpPr>
            <p:cNvPr id="59" name="Forme libre 58"/>
            <p:cNvSpPr/>
            <p:nvPr/>
          </p:nvSpPr>
          <p:spPr>
            <a:xfrm rot="19200000">
              <a:off x="3508837" y="3232692"/>
              <a:ext cx="1128805" cy="1698543"/>
            </a:xfrm>
            <a:custGeom>
              <a:avLst/>
              <a:gdLst>
                <a:gd name="connsiteX0" fmla="*/ 0 w 1128358"/>
                <a:gd name="connsiteY0" fmla="*/ 0 h 1698172"/>
                <a:gd name="connsiteX1" fmla="*/ 754743 w 1128358"/>
                <a:gd name="connsiteY1" fmla="*/ 232229 h 1698172"/>
                <a:gd name="connsiteX2" fmla="*/ 1103085 w 1128358"/>
                <a:gd name="connsiteY2" fmla="*/ 841829 h 1698172"/>
                <a:gd name="connsiteX3" fmla="*/ 1074057 w 1128358"/>
                <a:gd name="connsiteY3" fmla="*/ 1698172 h 1698172"/>
              </a:gdLst>
              <a:ahLst/>
              <a:cxnLst>
                <a:cxn ang="0">
                  <a:pos x="connsiteX0" y="connsiteY0"/>
                </a:cxn>
                <a:cxn ang="0">
                  <a:pos x="connsiteX1" y="connsiteY1"/>
                </a:cxn>
                <a:cxn ang="0">
                  <a:pos x="connsiteX2" y="connsiteY2"/>
                </a:cxn>
                <a:cxn ang="0">
                  <a:pos x="connsiteX3" y="connsiteY3"/>
                </a:cxn>
              </a:cxnLst>
              <a:rect l="l" t="t" r="r" b="b"/>
              <a:pathLst>
                <a:path w="1128358" h="1698172">
                  <a:moveTo>
                    <a:pt x="0" y="0"/>
                  </a:moveTo>
                  <a:cubicBezTo>
                    <a:pt x="285448" y="45962"/>
                    <a:pt x="570896" y="91924"/>
                    <a:pt x="754743" y="232229"/>
                  </a:cubicBezTo>
                  <a:cubicBezTo>
                    <a:pt x="938591" y="372534"/>
                    <a:pt x="1049866" y="597505"/>
                    <a:pt x="1103085" y="841829"/>
                  </a:cubicBezTo>
                  <a:cubicBezTo>
                    <a:pt x="1156304" y="1086153"/>
                    <a:pt x="1115180" y="1392162"/>
                    <a:pt x="1074057" y="169817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8" name="Forme libre 57"/>
            <p:cNvSpPr/>
            <p:nvPr/>
          </p:nvSpPr>
          <p:spPr>
            <a:xfrm rot="16800000">
              <a:off x="3528755" y="3933428"/>
              <a:ext cx="1128658" cy="1698765"/>
            </a:xfrm>
            <a:custGeom>
              <a:avLst/>
              <a:gdLst>
                <a:gd name="connsiteX0" fmla="*/ 0 w 1128358"/>
                <a:gd name="connsiteY0" fmla="*/ 0 h 1698172"/>
                <a:gd name="connsiteX1" fmla="*/ 754743 w 1128358"/>
                <a:gd name="connsiteY1" fmla="*/ 232229 h 1698172"/>
                <a:gd name="connsiteX2" fmla="*/ 1103085 w 1128358"/>
                <a:gd name="connsiteY2" fmla="*/ 841829 h 1698172"/>
                <a:gd name="connsiteX3" fmla="*/ 1074057 w 1128358"/>
                <a:gd name="connsiteY3" fmla="*/ 1698172 h 1698172"/>
              </a:gdLst>
              <a:ahLst/>
              <a:cxnLst>
                <a:cxn ang="0">
                  <a:pos x="connsiteX0" y="connsiteY0"/>
                </a:cxn>
                <a:cxn ang="0">
                  <a:pos x="connsiteX1" y="connsiteY1"/>
                </a:cxn>
                <a:cxn ang="0">
                  <a:pos x="connsiteX2" y="connsiteY2"/>
                </a:cxn>
                <a:cxn ang="0">
                  <a:pos x="connsiteX3" y="connsiteY3"/>
                </a:cxn>
              </a:cxnLst>
              <a:rect l="l" t="t" r="r" b="b"/>
              <a:pathLst>
                <a:path w="1128358" h="1698172">
                  <a:moveTo>
                    <a:pt x="0" y="0"/>
                  </a:moveTo>
                  <a:cubicBezTo>
                    <a:pt x="285448" y="45962"/>
                    <a:pt x="570896" y="91924"/>
                    <a:pt x="754743" y="232229"/>
                  </a:cubicBezTo>
                  <a:cubicBezTo>
                    <a:pt x="938591" y="372534"/>
                    <a:pt x="1049866" y="597505"/>
                    <a:pt x="1103085" y="841829"/>
                  </a:cubicBezTo>
                  <a:cubicBezTo>
                    <a:pt x="1156304" y="1086153"/>
                    <a:pt x="1115180" y="1392162"/>
                    <a:pt x="1074057" y="169817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7" name="Forme libre 56"/>
            <p:cNvSpPr/>
            <p:nvPr/>
          </p:nvSpPr>
          <p:spPr>
            <a:xfrm rot="14400000">
              <a:off x="3943921" y="4446959"/>
              <a:ext cx="1127070" cy="1698765"/>
            </a:xfrm>
            <a:custGeom>
              <a:avLst/>
              <a:gdLst>
                <a:gd name="connsiteX0" fmla="*/ 0 w 1128358"/>
                <a:gd name="connsiteY0" fmla="*/ 0 h 1698172"/>
                <a:gd name="connsiteX1" fmla="*/ 754743 w 1128358"/>
                <a:gd name="connsiteY1" fmla="*/ 232229 h 1698172"/>
                <a:gd name="connsiteX2" fmla="*/ 1103085 w 1128358"/>
                <a:gd name="connsiteY2" fmla="*/ 841829 h 1698172"/>
                <a:gd name="connsiteX3" fmla="*/ 1074057 w 1128358"/>
                <a:gd name="connsiteY3" fmla="*/ 1698172 h 1698172"/>
              </a:gdLst>
              <a:ahLst/>
              <a:cxnLst>
                <a:cxn ang="0">
                  <a:pos x="connsiteX0" y="connsiteY0"/>
                </a:cxn>
                <a:cxn ang="0">
                  <a:pos x="connsiteX1" y="connsiteY1"/>
                </a:cxn>
                <a:cxn ang="0">
                  <a:pos x="connsiteX2" y="connsiteY2"/>
                </a:cxn>
                <a:cxn ang="0">
                  <a:pos x="connsiteX3" y="connsiteY3"/>
                </a:cxn>
              </a:cxnLst>
              <a:rect l="l" t="t" r="r" b="b"/>
              <a:pathLst>
                <a:path w="1128358" h="1698172">
                  <a:moveTo>
                    <a:pt x="0" y="0"/>
                  </a:moveTo>
                  <a:cubicBezTo>
                    <a:pt x="285448" y="45962"/>
                    <a:pt x="570896" y="91924"/>
                    <a:pt x="754743" y="232229"/>
                  </a:cubicBezTo>
                  <a:cubicBezTo>
                    <a:pt x="938591" y="372534"/>
                    <a:pt x="1049866" y="597505"/>
                    <a:pt x="1103085" y="841829"/>
                  </a:cubicBezTo>
                  <a:cubicBezTo>
                    <a:pt x="1156304" y="1086153"/>
                    <a:pt x="1115180" y="1392162"/>
                    <a:pt x="1074057" y="169817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6" name="Forme libre 55"/>
            <p:cNvSpPr/>
            <p:nvPr/>
          </p:nvSpPr>
          <p:spPr>
            <a:xfrm rot="12000000">
              <a:off x="4655106" y="4635973"/>
              <a:ext cx="1128805" cy="1698543"/>
            </a:xfrm>
            <a:custGeom>
              <a:avLst/>
              <a:gdLst>
                <a:gd name="connsiteX0" fmla="*/ 0 w 1128358"/>
                <a:gd name="connsiteY0" fmla="*/ 0 h 1698172"/>
                <a:gd name="connsiteX1" fmla="*/ 754743 w 1128358"/>
                <a:gd name="connsiteY1" fmla="*/ 232229 h 1698172"/>
                <a:gd name="connsiteX2" fmla="*/ 1103085 w 1128358"/>
                <a:gd name="connsiteY2" fmla="*/ 841829 h 1698172"/>
                <a:gd name="connsiteX3" fmla="*/ 1074057 w 1128358"/>
                <a:gd name="connsiteY3" fmla="*/ 1698172 h 1698172"/>
              </a:gdLst>
              <a:ahLst/>
              <a:cxnLst>
                <a:cxn ang="0">
                  <a:pos x="connsiteX0" y="connsiteY0"/>
                </a:cxn>
                <a:cxn ang="0">
                  <a:pos x="connsiteX1" y="connsiteY1"/>
                </a:cxn>
                <a:cxn ang="0">
                  <a:pos x="connsiteX2" y="connsiteY2"/>
                </a:cxn>
                <a:cxn ang="0">
                  <a:pos x="connsiteX3" y="connsiteY3"/>
                </a:cxn>
              </a:cxnLst>
              <a:rect l="l" t="t" r="r" b="b"/>
              <a:pathLst>
                <a:path w="1128358" h="1698172">
                  <a:moveTo>
                    <a:pt x="0" y="0"/>
                  </a:moveTo>
                  <a:cubicBezTo>
                    <a:pt x="285448" y="45962"/>
                    <a:pt x="570896" y="91924"/>
                    <a:pt x="754743" y="232229"/>
                  </a:cubicBezTo>
                  <a:cubicBezTo>
                    <a:pt x="938591" y="372534"/>
                    <a:pt x="1049866" y="597505"/>
                    <a:pt x="1103085" y="841829"/>
                  </a:cubicBezTo>
                  <a:cubicBezTo>
                    <a:pt x="1156304" y="1086153"/>
                    <a:pt x="1115180" y="1392162"/>
                    <a:pt x="1074057" y="169817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5" name="Forme libre 54"/>
            <p:cNvSpPr/>
            <p:nvPr/>
          </p:nvSpPr>
          <p:spPr>
            <a:xfrm rot="9600000">
              <a:off x="5283808" y="4331188"/>
              <a:ext cx="1127218" cy="1696955"/>
            </a:xfrm>
            <a:custGeom>
              <a:avLst/>
              <a:gdLst>
                <a:gd name="connsiteX0" fmla="*/ 0 w 1128358"/>
                <a:gd name="connsiteY0" fmla="*/ 0 h 1698172"/>
                <a:gd name="connsiteX1" fmla="*/ 754743 w 1128358"/>
                <a:gd name="connsiteY1" fmla="*/ 232229 h 1698172"/>
                <a:gd name="connsiteX2" fmla="*/ 1103085 w 1128358"/>
                <a:gd name="connsiteY2" fmla="*/ 841829 h 1698172"/>
                <a:gd name="connsiteX3" fmla="*/ 1074057 w 1128358"/>
                <a:gd name="connsiteY3" fmla="*/ 1698172 h 1698172"/>
              </a:gdLst>
              <a:ahLst/>
              <a:cxnLst>
                <a:cxn ang="0">
                  <a:pos x="connsiteX0" y="connsiteY0"/>
                </a:cxn>
                <a:cxn ang="0">
                  <a:pos x="connsiteX1" y="connsiteY1"/>
                </a:cxn>
                <a:cxn ang="0">
                  <a:pos x="connsiteX2" y="connsiteY2"/>
                </a:cxn>
                <a:cxn ang="0">
                  <a:pos x="connsiteX3" y="connsiteY3"/>
                </a:cxn>
              </a:cxnLst>
              <a:rect l="l" t="t" r="r" b="b"/>
              <a:pathLst>
                <a:path w="1128358" h="1698172">
                  <a:moveTo>
                    <a:pt x="0" y="0"/>
                  </a:moveTo>
                  <a:cubicBezTo>
                    <a:pt x="285448" y="45962"/>
                    <a:pt x="570896" y="91924"/>
                    <a:pt x="754743" y="232229"/>
                  </a:cubicBezTo>
                  <a:cubicBezTo>
                    <a:pt x="938591" y="372534"/>
                    <a:pt x="1049866" y="597505"/>
                    <a:pt x="1103085" y="841829"/>
                  </a:cubicBezTo>
                  <a:cubicBezTo>
                    <a:pt x="1156304" y="1086153"/>
                    <a:pt x="1115180" y="1392162"/>
                    <a:pt x="1074057" y="169817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4" name="Forme libre 53"/>
            <p:cNvSpPr/>
            <p:nvPr/>
          </p:nvSpPr>
          <p:spPr>
            <a:xfrm rot="7200000">
              <a:off x="5505357" y="3493711"/>
              <a:ext cx="1128657" cy="1698765"/>
            </a:xfrm>
            <a:custGeom>
              <a:avLst/>
              <a:gdLst>
                <a:gd name="connsiteX0" fmla="*/ 0 w 1128358"/>
                <a:gd name="connsiteY0" fmla="*/ 0 h 1698172"/>
                <a:gd name="connsiteX1" fmla="*/ 754743 w 1128358"/>
                <a:gd name="connsiteY1" fmla="*/ 232229 h 1698172"/>
                <a:gd name="connsiteX2" fmla="*/ 1103085 w 1128358"/>
                <a:gd name="connsiteY2" fmla="*/ 841829 h 1698172"/>
                <a:gd name="connsiteX3" fmla="*/ 1074057 w 1128358"/>
                <a:gd name="connsiteY3" fmla="*/ 1698172 h 1698172"/>
              </a:gdLst>
              <a:ahLst/>
              <a:cxnLst>
                <a:cxn ang="0">
                  <a:pos x="connsiteX0" y="connsiteY0"/>
                </a:cxn>
                <a:cxn ang="0">
                  <a:pos x="connsiteX1" y="connsiteY1"/>
                </a:cxn>
                <a:cxn ang="0">
                  <a:pos x="connsiteX2" y="connsiteY2"/>
                </a:cxn>
                <a:cxn ang="0">
                  <a:pos x="connsiteX3" y="connsiteY3"/>
                </a:cxn>
              </a:cxnLst>
              <a:rect l="l" t="t" r="r" b="b"/>
              <a:pathLst>
                <a:path w="1128358" h="1698172">
                  <a:moveTo>
                    <a:pt x="0" y="0"/>
                  </a:moveTo>
                  <a:cubicBezTo>
                    <a:pt x="285448" y="45962"/>
                    <a:pt x="570896" y="91924"/>
                    <a:pt x="754743" y="232229"/>
                  </a:cubicBezTo>
                  <a:cubicBezTo>
                    <a:pt x="938591" y="372534"/>
                    <a:pt x="1049866" y="597505"/>
                    <a:pt x="1103085" y="841829"/>
                  </a:cubicBezTo>
                  <a:cubicBezTo>
                    <a:pt x="1156304" y="1086153"/>
                    <a:pt x="1115180" y="1392162"/>
                    <a:pt x="1074057" y="169817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3" name="Forme libre 52"/>
            <p:cNvSpPr/>
            <p:nvPr/>
          </p:nvSpPr>
          <p:spPr>
            <a:xfrm rot="4800000">
              <a:off x="5352944" y="2884140"/>
              <a:ext cx="1128657" cy="1698765"/>
            </a:xfrm>
            <a:custGeom>
              <a:avLst/>
              <a:gdLst>
                <a:gd name="connsiteX0" fmla="*/ 0 w 1128358"/>
                <a:gd name="connsiteY0" fmla="*/ 0 h 1698172"/>
                <a:gd name="connsiteX1" fmla="*/ 754743 w 1128358"/>
                <a:gd name="connsiteY1" fmla="*/ 232229 h 1698172"/>
                <a:gd name="connsiteX2" fmla="*/ 1103085 w 1128358"/>
                <a:gd name="connsiteY2" fmla="*/ 841829 h 1698172"/>
                <a:gd name="connsiteX3" fmla="*/ 1074057 w 1128358"/>
                <a:gd name="connsiteY3" fmla="*/ 1698172 h 1698172"/>
              </a:gdLst>
              <a:ahLst/>
              <a:cxnLst>
                <a:cxn ang="0">
                  <a:pos x="connsiteX0" y="connsiteY0"/>
                </a:cxn>
                <a:cxn ang="0">
                  <a:pos x="connsiteX1" y="connsiteY1"/>
                </a:cxn>
                <a:cxn ang="0">
                  <a:pos x="connsiteX2" y="connsiteY2"/>
                </a:cxn>
                <a:cxn ang="0">
                  <a:pos x="connsiteX3" y="connsiteY3"/>
                </a:cxn>
              </a:cxnLst>
              <a:rect l="l" t="t" r="r" b="b"/>
              <a:pathLst>
                <a:path w="1128358" h="1698172">
                  <a:moveTo>
                    <a:pt x="0" y="0"/>
                  </a:moveTo>
                  <a:cubicBezTo>
                    <a:pt x="285448" y="45962"/>
                    <a:pt x="570896" y="91924"/>
                    <a:pt x="754743" y="232229"/>
                  </a:cubicBezTo>
                  <a:cubicBezTo>
                    <a:pt x="938591" y="372534"/>
                    <a:pt x="1049866" y="597505"/>
                    <a:pt x="1103085" y="841829"/>
                  </a:cubicBezTo>
                  <a:cubicBezTo>
                    <a:pt x="1156304" y="1086153"/>
                    <a:pt x="1115180" y="1392162"/>
                    <a:pt x="1074057" y="169817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2" name="Forme libre 51"/>
            <p:cNvSpPr/>
            <p:nvPr/>
          </p:nvSpPr>
          <p:spPr>
            <a:xfrm rot="2400000">
              <a:off x="4721786" y="2688205"/>
              <a:ext cx="1128805" cy="1698543"/>
            </a:xfrm>
            <a:custGeom>
              <a:avLst/>
              <a:gdLst>
                <a:gd name="connsiteX0" fmla="*/ 0 w 1128358"/>
                <a:gd name="connsiteY0" fmla="*/ 0 h 1698172"/>
                <a:gd name="connsiteX1" fmla="*/ 754743 w 1128358"/>
                <a:gd name="connsiteY1" fmla="*/ 232229 h 1698172"/>
                <a:gd name="connsiteX2" fmla="*/ 1103085 w 1128358"/>
                <a:gd name="connsiteY2" fmla="*/ 841829 h 1698172"/>
                <a:gd name="connsiteX3" fmla="*/ 1074057 w 1128358"/>
                <a:gd name="connsiteY3" fmla="*/ 1698172 h 1698172"/>
              </a:gdLst>
              <a:ahLst/>
              <a:cxnLst>
                <a:cxn ang="0">
                  <a:pos x="connsiteX0" y="connsiteY0"/>
                </a:cxn>
                <a:cxn ang="0">
                  <a:pos x="connsiteX1" y="connsiteY1"/>
                </a:cxn>
                <a:cxn ang="0">
                  <a:pos x="connsiteX2" y="connsiteY2"/>
                </a:cxn>
                <a:cxn ang="0">
                  <a:pos x="connsiteX3" y="connsiteY3"/>
                </a:cxn>
              </a:cxnLst>
              <a:rect l="l" t="t" r="r" b="b"/>
              <a:pathLst>
                <a:path w="1128358" h="1698172">
                  <a:moveTo>
                    <a:pt x="0" y="0"/>
                  </a:moveTo>
                  <a:cubicBezTo>
                    <a:pt x="285448" y="45962"/>
                    <a:pt x="570896" y="91924"/>
                    <a:pt x="754743" y="232229"/>
                  </a:cubicBezTo>
                  <a:cubicBezTo>
                    <a:pt x="938591" y="372534"/>
                    <a:pt x="1049866" y="597505"/>
                    <a:pt x="1103085" y="841829"/>
                  </a:cubicBezTo>
                  <a:cubicBezTo>
                    <a:pt x="1156304" y="1086153"/>
                    <a:pt x="1115180" y="1392162"/>
                    <a:pt x="1074057" y="169817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1" name="Forme libre 20"/>
            <p:cNvSpPr/>
            <p:nvPr/>
          </p:nvSpPr>
          <p:spPr>
            <a:xfrm>
              <a:off x="3961311" y="2758052"/>
              <a:ext cx="1128806" cy="1698543"/>
            </a:xfrm>
            <a:custGeom>
              <a:avLst/>
              <a:gdLst>
                <a:gd name="connsiteX0" fmla="*/ 0 w 1128358"/>
                <a:gd name="connsiteY0" fmla="*/ 0 h 1698172"/>
                <a:gd name="connsiteX1" fmla="*/ 754743 w 1128358"/>
                <a:gd name="connsiteY1" fmla="*/ 232229 h 1698172"/>
                <a:gd name="connsiteX2" fmla="*/ 1103085 w 1128358"/>
                <a:gd name="connsiteY2" fmla="*/ 841829 h 1698172"/>
                <a:gd name="connsiteX3" fmla="*/ 1074057 w 1128358"/>
                <a:gd name="connsiteY3" fmla="*/ 1698172 h 1698172"/>
              </a:gdLst>
              <a:ahLst/>
              <a:cxnLst>
                <a:cxn ang="0">
                  <a:pos x="connsiteX0" y="connsiteY0"/>
                </a:cxn>
                <a:cxn ang="0">
                  <a:pos x="connsiteX1" y="connsiteY1"/>
                </a:cxn>
                <a:cxn ang="0">
                  <a:pos x="connsiteX2" y="connsiteY2"/>
                </a:cxn>
                <a:cxn ang="0">
                  <a:pos x="connsiteX3" y="connsiteY3"/>
                </a:cxn>
              </a:cxnLst>
              <a:rect l="l" t="t" r="r" b="b"/>
              <a:pathLst>
                <a:path w="1128358" h="1698172">
                  <a:moveTo>
                    <a:pt x="0" y="0"/>
                  </a:moveTo>
                  <a:cubicBezTo>
                    <a:pt x="285448" y="45962"/>
                    <a:pt x="570896" y="91924"/>
                    <a:pt x="754743" y="232229"/>
                  </a:cubicBezTo>
                  <a:cubicBezTo>
                    <a:pt x="938591" y="372534"/>
                    <a:pt x="1049866" y="597505"/>
                    <a:pt x="1103085" y="841829"/>
                  </a:cubicBezTo>
                  <a:cubicBezTo>
                    <a:pt x="1156304" y="1086153"/>
                    <a:pt x="1115180" y="1392162"/>
                    <a:pt x="1074057" y="169817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sp>
        <p:nvSpPr>
          <p:cNvPr id="19458" name="Rectangle 3"/>
          <p:cNvSpPr txBox="1">
            <a:spLocks/>
          </p:cNvSpPr>
          <p:nvPr/>
        </p:nvSpPr>
        <p:spPr bwMode="auto">
          <a:xfrm>
            <a:off x="457200" y="836613"/>
            <a:ext cx="7859713" cy="936625"/>
          </a:xfrm>
          <a:prstGeom prst="rect">
            <a:avLst/>
          </a:prstGeom>
          <a:noFill/>
          <a:ln w="9525">
            <a:noFill/>
            <a:miter lim="800000"/>
            <a:headEnd/>
            <a:tailEnd/>
          </a:ln>
        </p:spPr>
        <p:txBody>
          <a:bodyPr/>
          <a:lstStyle/>
          <a:p>
            <a:pPr marL="342900" indent="-228600" eaLnBrk="0" hangingPunct="0">
              <a:spcBef>
                <a:spcPct val="20000"/>
              </a:spcBef>
              <a:buClr>
                <a:schemeClr val="accent1"/>
              </a:buClr>
              <a:buFont typeface="Arial" charset="0"/>
              <a:buChar char="•"/>
            </a:pPr>
            <a:r>
              <a:rPr lang="fr-FR" sz="2200">
                <a:latin typeface="Calibri" pitchFamily="34" charset="0"/>
              </a:rPr>
              <a:t>Le PGI les d</a:t>
            </a:r>
            <a:r>
              <a:rPr lang="fr-FR">
                <a:latin typeface="Calibri" pitchFamily="34" charset="0"/>
              </a:rPr>
              <a:t>omaines couverts : </a:t>
            </a:r>
          </a:p>
        </p:txBody>
      </p:sp>
      <p:sp>
        <p:nvSpPr>
          <p:cNvPr id="24579" name="Slide Number Placeholder 5"/>
          <p:cNvSpPr>
            <a:spLocks noGrp="1"/>
          </p:cNvSpPr>
          <p:nvPr>
            <p:ph type="sldNum" sz="quarter" idx="12"/>
          </p:nvPr>
        </p:nvSpPr>
        <p:spPr bwMode="auto">
          <a:xfrm>
            <a:off x="82468" y="6312873"/>
            <a:ext cx="2133600" cy="365125"/>
          </a:xfrm>
          <a:ln>
            <a:miter lim="800000"/>
            <a:headEnd/>
            <a:tailEnd/>
          </a:ln>
        </p:spPr>
        <p:txBody>
          <a:bodyPr wrap="square" numCol="1" anchor="t" anchorCtr="0" compatLnSpc="1">
            <a:prstTxWarp prst="textNoShape">
              <a:avLst/>
            </a:prstTxWarp>
          </a:bodyPr>
          <a:lstStyle/>
          <a:p>
            <a:pPr algn="l" fontAlgn="base">
              <a:spcBef>
                <a:spcPct val="0"/>
              </a:spcBef>
              <a:spcAft>
                <a:spcPct val="0"/>
              </a:spcAft>
              <a:defRPr/>
            </a:pPr>
            <a:fld id="{5DE38CAF-692E-43DD-B083-9B0BFF203BE9}" type="slidenum">
              <a:rPr lang="fr-FR" sz="1800">
                <a:solidFill>
                  <a:schemeClr val="tx1"/>
                </a:solidFill>
              </a:rPr>
              <a:pPr algn="l" fontAlgn="base">
                <a:spcBef>
                  <a:spcPct val="0"/>
                </a:spcBef>
                <a:spcAft>
                  <a:spcPct val="0"/>
                </a:spcAft>
                <a:defRPr/>
              </a:pPr>
              <a:t>3</a:t>
            </a:fld>
            <a:endParaRPr lang="fr-FR" sz="1800">
              <a:solidFill>
                <a:schemeClr val="tx1"/>
              </a:solidFill>
            </a:endParaRPr>
          </a:p>
        </p:txBody>
      </p:sp>
      <p:pic>
        <p:nvPicPr>
          <p:cNvPr id="2050" name="Picture 2" descr="E:\Mes Documents\$ 0 - COURS\$ 2010-2012 - TOULON - BONAPARTE\$ 2011-2012\STMG\Ressources\Database 1.png"/>
          <p:cNvPicPr>
            <a:picLocks noChangeAspect="1" noChangeArrowheads="1"/>
          </p:cNvPicPr>
          <p:nvPr/>
        </p:nvPicPr>
        <p:blipFill>
          <a:blip r:embed="rId3"/>
          <a:srcRect/>
          <a:stretch>
            <a:fillRect/>
          </a:stretch>
        </p:blipFill>
        <p:spPr bwMode="auto">
          <a:xfrm>
            <a:off x="4495800" y="3344863"/>
            <a:ext cx="719138" cy="720725"/>
          </a:xfrm>
          <a:prstGeom prst="rect">
            <a:avLst/>
          </a:prstGeom>
          <a:noFill/>
          <a:ln w="9525">
            <a:noFill/>
            <a:miter lim="800000"/>
            <a:headEnd/>
            <a:tailEnd/>
          </a:ln>
        </p:spPr>
      </p:pic>
      <p:grpSp>
        <p:nvGrpSpPr>
          <p:cNvPr id="4" name="Groupe 3"/>
          <p:cNvGrpSpPr>
            <a:grpSpLocks/>
          </p:cNvGrpSpPr>
          <p:nvPr/>
        </p:nvGrpSpPr>
        <p:grpSpPr bwMode="auto">
          <a:xfrm>
            <a:off x="6176963" y="1298575"/>
            <a:ext cx="1093787" cy="1122363"/>
            <a:chOff x="706016" y="4663697"/>
            <a:chExt cx="1092864" cy="1122728"/>
          </a:xfrm>
        </p:grpSpPr>
        <p:pic>
          <p:nvPicPr>
            <p:cNvPr id="19499" name="Picture 21" descr="E:\Mes Documents\$ 0 - COURS\$ 2010-2012 - TOULON - BONAPARTE\$ 2011-2012\STMG\Ressources\IMAGES_files\icon.png"/>
            <p:cNvPicPr>
              <a:picLocks noChangeAspect="1" noChangeArrowheads="1"/>
            </p:cNvPicPr>
            <p:nvPr/>
          </p:nvPicPr>
          <p:blipFill>
            <a:blip r:embed="rId4"/>
            <a:srcRect/>
            <a:stretch>
              <a:fillRect/>
            </a:stretch>
          </p:blipFill>
          <p:spPr bwMode="auto">
            <a:xfrm>
              <a:off x="718467" y="5066425"/>
              <a:ext cx="720000" cy="720000"/>
            </a:xfrm>
            <a:prstGeom prst="rect">
              <a:avLst/>
            </a:prstGeom>
            <a:noFill/>
            <a:ln w="9525">
              <a:noFill/>
              <a:miter lim="800000"/>
              <a:headEnd/>
              <a:tailEnd/>
            </a:ln>
          </p:spPr>
        </p:pic>
        <p:sp>
          <p:nvSpPr>
            <p:cNvPr id="19500" name="Rectangle 2"/>
            <p:cNvSpPr>
              <a:spLocks noChangeArrowheads="1"/>
            </p:cNvSpPr>
            <p:nvPr/>
          </p:nvSpPr>
          <p:spPr bwMode="auto">
            <a:xfrm>
              <a:off x="706016" y="4663697"/>
              <a:ext cx="1092864" cy="461665"/>
            </a:xfrm>
            <a:prstGeom prst="rect">
              <a:avLst/>
            </a:prstGeom>
            <a:noFill/>
            <a:ln w="9525">
              <a:noFill/>
              <a:miter lim="800000"/>
              <a:headEnd/>
              <a:tailEnd/>
            </a:ln>
          </p:spPr>
          <p:txBody>
            <a:bodyPr wrap="none">
              <a:spAutoFit/>
            </a:bodyPr>
            <a:lstStyle/>
            <a:p>
              <a:pPr algn="ctr"/>
              <a:r>
                <a:rPr lang="fr-FR" sz="1200">
                  <a:latin typeface="Calibri" pitchFamily="34" charset="0"/>
                </a:rPr>
                <a:t>Gestion de la</a:t>
              </a:r>
              <a:br>
                <a:rPr lang="fr-FR" sz="1200">
                  <a:latin typeface="Calibri" pitchFamily="34" charset="0"/>
                </a:rPr>
              </a:br>
              <a:r>
                <a:rPr lang="fr-FR" sz="1200">
                  <a:latin typeface="Calibri" pitchFamily="34" charset="0"/>
                </a:rPr>
                <a:t>Relation Client</a:t>
              </a:r>
            </a:p>
          </p:txBody>
        </p:sp>
      </p:grpSp>
      <p:grpSp>
        <p:nvGrpSpPr>
          <p:cNvPr id="5" name="Groupe 4"/>
          <p:cNvGrpSpPr>
            <a:grpSpLocks/>
          </p:cNvGrpSpPr>
          <p:nvPr/>
        </p:nvGrpSpPr>
        <p:grpSpPr bwMode="auto">
          <a:xfrm>
            <a:off x="6550025" y="4352925"/>
            <a:ext cx="1751013" cy="1233488"/>
            <a:chOff x="5923519" y="524007"/>
            <a:chExt cx="1750615" cy="1233320"/>
          </a:xfrm>
        </p:grpSpPr>
        <p:pic>
          <p:nvPicPr>
            <p:cNvPr id="19495" name="Picture 6" descr="E:\Mes Documents\$ 0 - COURS\$ 2010-2012 - TOULON - BONAPARTE\$ 2011-2012\STMG\Ressources\IMAGES_files\icon(4).png"/>
            <p:cNvPicPr>
              <a:picLocks noChangeAspect="1" noChangeArrowheads="1"/>
            </p:cNvPicPr>
            <p:nvPr/>
          </p:nvPicPr>
          <p:blipFill>
            <a:blip r:embed="rId5"/>
            <a:srcRect/>
            <a:stretch>
              <a:fillRect/>
            </a:stretch>
          </p:blipFill>
          <p:spPr bwMode="auto">
            <a:xfrm>
              <a:off x="6291113" y="1171885"/>
              <a:ext cx="585442" cy="585442"/>
            </a:xfrm>
            <a:prstGeom prst="rect">
              <a:avLst/>
            </a:prstGeom>
            <a:noFill/>
            <a:ln w="9525">
              <a:noFill/>
              <a:miter lim="800000"/>
              <a:headEnd/>
              <a:tailEnd/>
            </a:ln>
          </p:spPr>
        </p:pic>
        <p:sp>
          <p:nvSpPr>
            <p:cNvPr id="19496" name="Rectangle 27"/>
            <p:cNvSpPr>
              <a:spLocks noChangeArrowheads="1"/>
            </p:cNvSpPr>
            <p:nvPr/>
          </p:nvSpPr>
          <p:spPr bwMode="auto">
            <a:xfrm>
              <a:off x="6807551" y="764217"/>
              <a:ext cx="866583" cy="830997"/>
            </a:xfrm>
            <a:prstGeom prst="rect">
              <a:avLst/>
            </a:prstGeom>
            <a:noFill/>
            <a:ln w="9525">
              <a:noFill/>
              <a:miter lim="800000"/>
              <a:headEnd/>
              <a:tailEnd/>
            </a:ln>
          </p:spPr>
          <p:txBody>
            <a:bodyPr wrap="none">
              <a:spAutoFit/>
            </a:bodyPr>
            <a:lstStyle/>
            <a:p>
              <a:pPr algn="ctr"/>
              <a:r>
                <a:rPr lang="fr-FR" sz="1200">
                  <a:latin typeface="Calibri" pitchFamily="34" charset="0"/>
                </a:rPr>
                <a:t>Gestion</a:t>
              </a:r>
              <a:br>
                <a:rPr lang="fr-FR" sz="1200">
                  <a:latin typeface="Calibri" pitchFamily="34" charset="0"/>
                </a:rPr>
              </a:br>
              <a:r>
                <a:rPr lang="fr-FR" sz="1200">
                  <a:latin typeface="Calibri" pitchFamily="34" charset="0"/>
                </a:rPr>
                <a:t>Comptable</a:t>
              </a:r>
            </a:p>
            <a:p>
              <a:pPr algn="ctr"/>
              <a:r>
                <a:rPr lang="fr-FR" sz="1200">
                  <a:latin typeface="Calibri" pitchFamily="34" charset="0"/>
                </a:rPr>
                <a:t>et</a:t>
              </a:r>
              <a:br>
                <a:rPr lang="fr-FR" sz="1200">
                  <a:latin typeface="Calibri" pitchFamily="34" charset="0"/>
                </a:rPr>
              </a:br>
              <a:r>
                <a:rPr lang="fr-FR" sz="1200">
                  <a:latin typeface="Calibri" pitchFamily="34" charset="0"/>
                </a:rPr>
                <a:t>Financière</a:t>
              </a:r>
            </a:p>
          </p:txBody>
        </p:sp>
        <p:pic>
          <p:nvPicPr>
            <p:cNvPr id="19497" name="Picture 18" descr="E:\Mes Documents\$ 0 - COURS\$ 2010-2012 - TOULON - BONAPARTE\$ 2011-2012\STMG\Ressources\IMAGES_files\icon(16).png"/>
            <p:cNvPicPr>
              <a:picLocks noChangeAspect="1" noChangeArrowheads="1"/>
            </p:cNvPicPr>
            <p:nvPr/>
          </p:nvPicPr>
          <p:blipFill>
            <a:blip r:embed="rId6"/>
            <a:srcRect/>
            <a:stretch>
              <a:fillRect/>
            </a:stretch>
          </p:blipFill>
          <p:spPr bwMode="auto">
            <a:xfrm>
              <a:off x="6449071" y="524007"/>
              <a:ext cx="474603" cy="474603"/>
            </a:xfrm>
            <a:prstGeom prst="rect">
              <a:avLst/>
            </a:prstGeom>
            <a:noFill/>
            <a:ln w="9525">
              <a:noFill/>
              <a:miter lim="800000"/>
              <a:headEnd/>
              <a:tailEnd/>
            </a:ln>
          </p:spPr>
        </p:pic>
        <p:pic>
          <p:nvPicPr>
            <p:cNvPr id="19498" name="Picture 3" descr="E:\Mes Documents\$ 0 - COURS\$ 2010-2012 - TOULON - BONAPARTE\$ 2011-2012\STMG\Ressources\IMAGES_files\icon(1).png"/>
            <p:cNvPicPr>
              <a:picLocks noChangeAspect="1" noChangeArrowheads="1"/>
            </p:cNvPicPr>
            <p:nvPr/>
          </p:nvPicPr>
          <p:blipFill>
            <a:blip r:embed="rId7"/>
            <a:srcRect/>
            <a:stretch>
              <a:fillRect/>
            </a:stretch>
          </p:blipFill>
          <p:spPr bwMode="auto">
            <a:xfrm>
              <a:off x="5923519" y="861945"/>
              <a:ext cx="720000" cy="720000"/>
            </a:xfrm>
            <a:prstGeom prst="rect">
              <a:avLst/>
            </a:prstGeom>
            <a:noFill/>
            <a:ln w="9525">
              <a:noFill/>
              <a:miter lim="800000"/>
              <a:headEnd/>
              <a:tailEnd/>
            </a:ln>
          </p:spPr>
        </p:pic>
      </p:grpSp>
      <p:grpSp>
        <p:nvGrpSpPr>
          <p:cNvPr id="7" name="Groupe 6"/>
          <p:cNvGrpSpPr>
            <a:grpSpLocks/>
          </p:cNvGrpSpPr>
          <p:nvPr/>
        </p:nvGrpSpPr>
        <p:grpSpPr bwMode="auto">
          <a:xfrm>
            <a:off x="864754" y="2345176"/>
            <a:ext cx="1941513" cy="1539875"/>
            <a:chOff x="5927623" y="5670737"/>
            <a:chExt cx="1940743" cy="1539131"/>
          </a:xfrm>
        </p:grpSpPr>
        <p:pic>
          <p:nvPicPr>
            <p:cNvPr id="19486" name="Picture 20" descr="E:\Mes Documents\$ 0 - COURS\$ 2010-2012 - TOULON - BONAPARTE\$ 2011-2012\STMG\Ressources\IMAGES_files\icon(18).png"/>
            <p:cNvPicPr>
              <a:picLocks noChangeAspect="1" noChangeArrowheads="1"/>
            </p:cNvPicPr>
            <p:nvPr/>
          </p:nvPicPr>
          <p:blipFill>
            <a:blip r:embed="rId8"/>
            <a:srcRect/>
            <a:stretch>
              <a:fillRect/>
            </a:stretch>
          </p:blipFill>
          <p:spPr bwMode="auto">
            <a:xfrm>
              <a:off x="6564878" y="6679259"/>
              <a:ext cx="530609" cy="530609"/>
            </a:xfrm>
            <a:prstGeom prst="rect">
              <a:avLst/>
            </a:prstGeom>
            <a:noFill/>
            <a:ln w="9525">
              <a:noFill/>
              <a:miter lim="800000"/>
              <a:headEnd/>
              <a:tailEnd/>
            </a:ln>
          </p:spPr>
        </p:pic>
        <p:grpSp>
          <p:nvGrpSpPr>
            <p:cNvPr id="19487" name="Groupe 5"/>
            <p:cNvGrpSpPr>
              <a:grpSpLocks/>
            </p:cNvGrpSpPr>
            <p:nvPr/>
          </p:nvGrpSpPr>
          <p:grpSpPr bwMode="auto">
            <a:xfrm>
              <a:off x="5927623" y="5670737"/>
              <a:ext cx="1940743" cy="1388875"/>
              <a:chOff x="5927623" y="5670737"/>
              <a:chExt cx="1940743" cy="1388875"/>
            </a:xfrm>
          </p:grpSpPr>
          <p:pic>
            <p:nvPicPr>
              <p:cNvPr id="19489" name="Picture 7" descr="E:\Mes Documents\$ 0 - COURS\$ 2010-2012 - TOULON - BONAPARTE\$ 2011-2012\STMG\Ressources\IMAGES_files\icon(5).png"/>
              <p:cNvPicPr>
                <a:picLocks noChangeAspect="1" noChangeArrowheads="1"/>
              </p:cNvPicPr>
              <p:nvPr/>
            </p:nvPicPr>
            <p:blipFill>
              <a:blip r:embed="rId9"/>
              <a:srcRect/>
              <a:stretch>
                <a:fillRect/>
              </a:stretch>
            </p:blipFill>
            <p:spPr bwMode="auto">
              <a:xfrm>
                <a:off x="6088501" y="5734549"/>
                <a:ext cx="439479" cy="439479"/>
              </a:xfrm>
              <a:prstGeom prst="rect">
                <a:avLst/>
              </a:prstGeom>
              <a:noFill/>
              <a:ln w="9525">
                <a:noFill/>
                <a:miter lim="800000"/>
                <a:headEnd/>
                <a:tailEnd/>
              </a:ln>
            </p:spPr>
          </p:pic>
          <p:pic>
            <p:nvPicPr>
              <p:cNvPr id="19490" name="Picture 9" descr="E:\Mes Documents\$ 0 - COURS\$ 2010-2012 - TOULON - BONAPARTE\$ 2011-2012\STMG\Ressources\IMAGES_files\icon(7).png"/>
              <p:cNvPicPr>
                <a:picLocks noChangeAspect="1" noChangeArrowheads="1"/>
              </p:cNvPicPr>
              <p:nvPr/>
            </p:nvPicPr>
            <p:blipFill>
              <a:blip r:embed="rId10"/>
              <a:srcRect/>
              <a:stretch>
                <a:fillRect/>
              </a:stretch>
            </p:blipFill>
            <p:spPr bwMode="auto">
              <a:xfrm>
                <a:off x="6843121" y="5685238"/>
                <a:ext cx="556524" cy="556524"/>
              </a:xfrm>
              <a:prstGeom prst="rect">
                <a:avLst/>
              </a:prstGeom>
              <a:noFill/>
              <a:ln w="9525">
                <a:noFill/>
                <a:miter lim="800000"/>
                <a:headEnd/>
                <a:tailEnd/>
              </a:ln>
            </p:spPr>
          </p:pic>
          <p:pic>
            <p:nvPicPr>
              <p:cNvPr id="19491" name="Picture 17" descr="E:\Mes Documents\$ 0 - COURS\$ 2010-2012 - TOULON - BONAPARTE\$ 2011-2012\STMG\Ressources\IMAGES_files\icon(15).png"/>
              <p:cNvPicPr>
                <a:picLocks noChangeAspect="1" noChangeArrowheads="1"/>
              </p:cNvPicPr>
              <p:nvPr/>
            </p:nvPicPr>
            <p:blipFill>
              <a:blip r:embed="rId11"/>
              <a:srcRect/>
              <a:stretch>
                <a:fillRect/>
              </a:stretch>
            </p:blipFill>
            <p:spPr bwMode="auto">
              <a:xfrm>
                <a:off x="6559534" y="5670737"/>
                <a:ext cx="370042" cy="370042"/>
              </a:xfrm>
              <a:prstGeom prst="rect">
                <a:avLst/>
              </a:prstGeom>
              <a:noFill/>
              <a:ln w="9525">
                <a:noFill/>
                <a:miter lim="800000"/>
                <a:headEnd/>
                <a:tailEnd/>
              </a:ln>
            </p:spPr>
          </p:pic>
          <p:pic>
            <p:nvPicPr>
              <p:cNvPr id="19492" name="Picture 19" descr="E:\Mes Documents\$ 0 - COURS\$ 2010-2012 - TOULON - BONAPARTE\$ 2011-2012\STMG\Ressources\IMAGES_files\icon(17).png"/>
              <p:cNvPicPr>
                <a:picLocks noChangeAspect="1" noChangeArrowheads="1"/>
              </p:cNvPicPr>
              <p:nvPr/>
            </p:nvPicPr>
            <p:blipFill>
              <a:blip r:embed="rId12"/>
              <a:srcRect/>
              <a:stretch>
                <a:fillRect/>
              </a:stretch>
            </p:blipFill>
            <p:spPr bwMode="auto">
              <a:xfrm>
                <a:off x="5927623" y="6490809"/>
                <a:ext cx="568803" cy="568803"/>
              </a:xfrm>
              <a:prstGeom prst="rect">
                <a:avLst/>
              </a:prstGeom>
              <a:noFill/>
              <a:ln w="9525">
                <a:noFill/>
                <a:miter lim="800000"/>
                <a:headEnd/>
                <a:tailEnd/>
              </a:ln>
            </p:spPr>
          </p:pic>
          <p:sp>
            <p:nvSpPr>
              <p:cNvPr id="19493" name="Rectangle 29"/>
              <p:cNvSpPr>
                <a:spLocks noChangeArrowheads="1"/>
              </p:cNvSpPr>
              <p:nvPr/>
            </p:nvSpPr>
            <p:spPr bwMode="auto">
              <a:xfrm>
                <a:off x="6284397" y="6157765"/>
                <a:ext cx="920317" cy="461665"/>
              </a:xfrm>
              <a:prstGeom prst="rect">
                <a:avLst/>
              </a:prstGeom>
              <a:noFill/>
              <a:ln w="9525">
                <a:noFill/>
                <a:miter lim="800000"/>
                <a:headEnd/>
                <a:tailEnd/>
              </a:ln>
            </p:spPr>
            <p:txBody>
              <a:bodyPr wrap="none">
                <a:spAutoFit/>
              </a:bodyPr>
              <a:lstStyle/>
              <a:p>
                <a:pPr algn="ctr"/>
                <a:r>
                  <a:rPr lang="fr-FR" sz="1200">
                    <a:latin typeface="Calibri" pitchFamily="34" charset="0"/>
                  </a:rPr>
                  <a:t>Gestion des</a:t>
                </a:r>
              </a:p>
              <a:p>
                <a:pPr algn="ctr"/>
                <a:r>
                  <a:rPr lang="fr-FR" sz="1200">
                    <a:latin typeface="Calibri" pitchFamily="34" charset="0"/>
                  </a:rPr>
                  <a:t>RH</a:t>
                </a:r>
              </a:p>
            </p:txBody>
          </p:sp>
          <p:pic>
            <p:nvPicPr>
              <p:cNvPr id="19494" name="Picture 15" descr="E:\Mes Documents\$ 0 - COURS\$ 2010-2012 - TOULON - BONAPARTE\$ 2011-2012\STMG\Ressources\IMAGES_files\icon(13).png"/>
              <p:cNvPicPr>
                <a:picLocks noChangeAspect="1" noChangeArrowheads="1"/>
              </p:cNvPicPr>
              <p:nvPr/>
            </p:nvPicPr>
            <p:blipFill>
              <a:blip r:embed="rId13"/>
              <a:srcRect/>
              <a:stretch>
                <a:fillRect/>
              </a:stretch>
            </p:blipFill>
            <p:spPr bwMode="auto">
              <a:xfrm>
                <a:off x="7148366" y="5961241"/>
                <a:ext cx="720000" cy="720000"/>
              </a:xfrm>
              <a:prstGeom prst="rect">
                <a:avLst/>
              </a:prstGeom>
              <a:noFill/>
              <a:ln w="9525">
                <a:noFill/>
                <a:miter lim="800000"/>
                <a:headEnd/>
                <a:tailEnd/>
              </a:ln>
            </p:spPr>
          </p:pic>
        </p:grpSp>
        <p:pic>
          <p:nvPicPr>
            <p:cNvPr id="19488" name="Picture 16" descr="E:\Mes Documents\$ 0 - COURS\$ 2010-2012 - TOULON - BONAPARTE\$ 2011-2012\STMG\Ressources\IMAGES_files\icon(14).png"/>
            <p:cNvPicPr>
              <a:picLocks noChangeAspect="1" noChangeArrowheads="1"/>
            </p:cNvPicPr>
            <p:nvPr/>
          </p:nvPicPr>
          <p:blipFill>
            <a:blip r:embed="rId14"/>
            <a:srcRect/>
            <a:stretch>
              <a:fillRect/>
            </a:stretch>
          </p:blipFill>
          <p:spPr bwMode="auto">
            <a:xfrm>
              <a:off x="6888815" y="6416284"/>
              <a:ext cx="543355" cy="543355"/>
            </a:xfrm>
            <a:prstGeom prst="rect">
              <a:avLst/>
            </a:prstGeom>
            <a:noFill/>
            <a:ln w="9525">
              <a:noFill/>
              <a:miter lim="800000"/>
              <a:headEnd/>
              <a:tailEnd/>
            </a:ln>
          </p:spPr>
        </p:pic>
      </p:grpSp>
      <p:grpSp>
        <p:nvGrpSpPr>
          <p:cNvPr id="9" name="Groupe 8"/>
          <p:cNvGrpSpPr>
            <a:grpSpLocks/>
          </p:cNvGrpSpPr>
          <p:nvPr/>
        </p:nvGrpSpPr>
        <p:grpSpPr bwMode="auto">
          <a:xfrm>
            <a:off x="3497263" y="5149850"/>
            <a:ext cx="1211262" cy="1098550"/>
            <a:chOff x="2815771" y="5026040"/>
            <a:chExt cx="1211037" cy="1098783"/>
          </a:xfrm>
        </p:grpSpPr>
        <p:pic>
          <p:nvPicPr>
            <p:cNvPr id="19484" name="Picture 4" descr="E:\Mes Documents\$ 0 - COURS\$ 2010-2012 - TOULON - BONAPARTE\$ 2011-2012\STMG\Ressources\IMAGES_files\icon(2).png"/>
            <p:cNvPicPr>
              <a:picLocks noChangeAspect="1" noChangeArrowheads="1"/>
            </p:cNvPicPr>
            <p:nvPr/>
          </p:nvPicPr>
          <p:blipFill>
            <a:blip r:embed="rId15"/>
            <a:srcRect/>
            <a:stretch>
              <a:fillRect/>
            </a:stretch>
          </p:blipFill>
          <p:spPr bwMode="auto">
            <a:xfrm>
              <a:off x="3010890" y="5026040"/>
              <a:ext cx="720000" cy="720000"/>
            </a:xfrm>
            <a:prstGeom prst="rect">
              <a:avLst/>
            </a:prstGeom>
            <a:noFill/>
            <a:ln w="9525">
              <a:noFill/>
              <a:miter lim="800000"/>
              <a:headEnd/>
              <a:tailEnd/>
            </a:ln>
          </p:spPr>
        </p:pic>
        <p:sp>
          <p:nvSpPr>
            <p:cNvPr id="19485" name="Rectangle 32"/>
            <p:cNvSpPr>
              <a:spLocks noChangeArrowheads="1"/>
            </p:cNvSpPr>
            <p:nvPr/>
          </p:nvSpPr>
          <p:spPr bwMode="auto">
            <a:xfrm>
              <a:off x="2815771" y="5663158"/>
              <a:ext cx="1211037" cy="461665"/>
            </a:xfrm>
            <a:prstGeom prst="rect">
              <a:avLst/>
            </a:prstGeom>
            <a:noFill/>
            <a:ln w="9525">
              <a:noFill/>
              <a:miter lim="800000"/>
              <a:headEnd/>
              <a:tailEnd/>
            </a:ln>
          </p:spPr>
          <p:txBody>
            <a:bodyPr wrap="none">
              <a:spAutoFit/>
            </a:bodyPr>
            <a:lstStyle/>
            <a:p>
              <a:pPr algn="ctr"/>
              <a:r>
                <a:rPr lang="fr-FR" sz="1200">
                  <a:latin typeface="Calibri" pitchFamily="34" charset="0"/>
                </a:rPr>
                <a:t>Gestion des</a:t>
              </a:r>
              <a:br>
                <a:rPr lang="fr-FR" sz="1200">
                  <a:latin typeface="Calibri" pitchFamily="34" charset="0"/>
                </a:rPr>
              </a:br>
              <a:r>
                <a:rPr lang="fr-FR" sz="1200">
                  <a:latin typeface="Calibri" pitchFamily="34" charset="0"/>
                </a:rPr>
                <a:t>points de ventes</a:t>
              </a:r>
            </a:p>
          </p:txBody>
        </p:sp>
      </p:grpSp>
      <p:grpSp>
        <p:nvGrpSpPr>
          <p:cNvPr id="11" name="Groupe 10"/>
          <p:cNvGrpSpPr>
            <a:grpSpLocks/>
          </p:cNvGrpSpPr>
          <p:nvPr/>
        </p:nvGrpSpPr>
        <p:grpSpPr bwMode="auto">
          <a:xfrm>
            <a:off x="1235075" y="4229100"/>
            <a:ext cx="1790700" cy="830263"/>
            <a:chOff x="1761856" y="5611239"/>
            <a:chExt cx="1791579" cy="830997"/>
          </a:xfrm>
        </p:grpSpPr>
        <p:pic>
          <p:nvPicPr>
            <p:cNvPr id="19482" name="Picture 11" descr="E:\Mes Documents\$ 0 - COURS\$ 2010-2012 - TOULON - BONAPARTE\$ 2011-2012\STMG\Ressources\IMAGES_files\icon(9).png"/>
            <p:cNvPicPr>
              <a:picLocks noChangeAspect="1" noChangeArrowheads="1"/>
            </p:cNvPicPr>
            <p:nvPr/>
          </p:nvPicPr>
          <p:blipFill>
            <a:blip r:embed="rId16"/>
            <a:srcRect/>
            <a:stretch>
              <a:fillRect/>
            </a:stretch>
          </p:blipFill>
          <p:spPr bwMode="auto">
            <a:xfrm>
              <a:off x="2833435" y="5687559"/>
              <a:ext cx="720000" cy="720000"/>
            </a:xfrm>
            <a:prstGeom prst="rect">
              <a:avLst/>
            </a:prstGeom>
            <a:noFill/>
            <a:ln w="9525">
              <a:noFill/>
              <a:miter lim="800000"/>
              <a:headEnd/>
              <a:tailEnd/>
            </a:ln>
          </p:spPr>
        </p:pic>
        <p:sp>
          <p:nvSpPr>
            <p:cNvPr id="19483" name="Rectangle 34"/>
            <p:cNvSpPr>
              <a:spLocks noChangeArrowheads="1"/>
            </p:cNvSpPr>
            <p:nvPr/>
          </p:nvSpPr>
          <p:spPr bwMode="auto">
            <a:xfrm>
              <a:off x="1761856" y="5611239"/>
              <a:ext cx="1107611" cy="830997"/>
            </a:xfrm>
            <a:prstGeom prst="rect">
              <a:avLst/>
            </a:prstGeom>
            <a:noFill/>
            <a:ln w="9525">
              <a:noFill/>
              <a:miter lim="800000"/>
              <a:headEnd/>
              <a:tailEnd/>
            </a:ln>
          </p:spPr>
          <p:txBody>
            <a:bodyPr wrap="none">
              <a:spAutoFit/>
            </a:bodyPr>
            <a:lstStyle/>
            <a:p>
              <a:pPr algn="ctr"/>
              <a:r>
                <a:rPr lang="fr-FR" sz="1200">
                  <a:latin typeface="Calibri" pitchFamily="34" charset="0"/>
                </a:rPr>
                <a:t>Gestion de </a:t>
              </a:r>
              <a:br>
                <a:rPr lang="fr-FR" sz="1200">
                  <a:latin typeface="Calibri" pitchFamily="34" charset="0"/>
                </a:rPr>
              </a:br>
              <a:r>
                <a:rPr lang="fr-FR" sz="1200">
                  <a:latin typeface="Calibri" pitchFamily="34" charset="0"/>
                </a:rPr>
                <a:t>la Production</a:t>
              </a:r>
            </a:p>
            <a:p>
              <a:pPr algn="ctr"/>
              <a:r>
                <a:rPr lang="fr-FR" sz="1200">
                  <a:latin typeface="Calibri" pitchFamily="34" charset="0"/>
                </a:rPr>
                <a:t>Assistée</a:t>
              </a:r>
              <a:br>
                <a:rPr lang="fr-FR" sz="1200">
                  <a:latin typeface="Calibri" pitchFamily="34" charset="0"/>
                </a:rPr>
              </a:br>
              <a:r>
                <a:rPr lang="fr-FR" sz="1200">
                  <a:latin typeface="Calibri" pitchFamily="34" charset="0"/>
                </a:rPr>
                <a:t>par Ordinateur</a:t>
              </a:r>
            </a:p>
          </p:txBody>
        </p:sp>
      </p:grpSp>
      <p:grpSp>
        <p:nvGrpSpPr>
          <p:cNvPr id="13" name="Groupe 12"/>
          <p:cNvGrpSpPr>
            <a:grpSpLocks/>
          </p:cNvGrpSpPr>
          <p:nvPr/>
        </p:nvGrpSpPr>
        <p:grpSpPr bwMode="auto">
          <a:xfrm>
            <a:off x="4289425" y="749300"/>
            <a:ext cx="1465263" cy="1111250"/>
            <a:chOff x="4626601" y="1556951"/>
            <a:chExt cx="1464055" cy="1110337"/>
          </a:xfrm>
        </p:grpSpPr>
        <p:pic>
          <p:nvPicPr>
            <p:cNvPr id="19480" name="Picture 12" descr="E:\Mes Documents\$ 0 - COURS\$ 2010-2012 - TOULON - BONAPARTE\$ 2011-2012\STMG\Ressources\IMAGES_files\icon(10).png"/>
            <p:cNvPicPr>
              <a:picLocks noChangeAspect="1" noChangeArrowheads="1"/>
            </p:cNvPicPr>
            <p:nvPr/>
          </p:nvPicPr>
          <p:blipFill>
            <a:blip r:embed="rId17"/>
            <a:srcRect/>
            <a:stretch>
              <a:fillRect/>
            </a:stretch>
          </p:blipFill>
          <p:spPr bwMode="auto">
            <a:xfrm>
              <a:off x="4998624" y="1947288"/>
              <a:ext cx="720000" cy="720000"/>
            </a:xfrm>
            <a:prstGeom prst="rect">
              <a:avLst/>
            </a:prstGeom>
            <a:noFill/>
            <a:ln w="9525">
              <a:noFill/>
              <a:miter lim="800000"/>
              <a:headEnd/>
              <a:tailEnd/>
            </a:ln>
          </p:spPr>
        </p:pic>
        <p:sp>
          <p:nvSpPr>
            <p:cNvPr id="19481" name="Rectangle 38"/>
            <p:cNvSpPr>
              <a:spLocks noChangeArrowheads="1"/>
            </p:cNvSpPr>
            <p:nvPr/>
          </p:nvSpPr>
          <p:spPr bwMode="auto">
            <a:xfrm>
              <a:off x="4626601" y="1556951"/>
              <a:ext cx="1464055" cy="461665"/>
            </a:xfrm>
            <a:prstGeom prst="rect">
              <a:avLst/>
            </a:prstGeom>
            <a:noFill/>
            <a:ln w="9525">
              <a:noFill/>
              <a:miter lim="800000"/>
              <a:headEnd/>
              <a:tailEnd/>
            </a:ln>
          </p:spPr>
          <p:txBody>
            <a:bodyPr wrap="none">
              <a:spAutoFit/>
            </a:bodyPr>
            <a:lstStyle/>
            <a:p>
              <a:pPr algn="ctr"/>
              <a:r>
                <a:rPr lang="fr-FR" sz="1200">
                  <a:latin typeface="Calibri" pitchFamily="34" charset="0"/>
                </a:rPr>
                <a:t>Gestion de la</a:t>
              </a:r>
            </a:p>
            <a:p>
              <a:pPr algn="ctr"/>
              <a:r>
                <a:rPr lang="fr-FR" sz="1200">
                  <a:latin typeface="Calibri" pitchFamily="34" charset="0"/>
                </a:rPr>
                <a:t>Relation Fournisseur</a:t>
              </a:r>
            </a:p>
          </p:txBody>
        </p:sp>
      </p:grpSp>
      <p:grpSp>
        <p:nvGrpSpPr>
          <p:cNvPr id="18" name="Groupe 17"/>
          <p:cNvGrpSpPr>
            <a:grpSpLocks/>
          </p:cNvGrpSpPr>
          <p:nvPr/>
        </p:nvGrpSpPr>
        <p:grpSpPr bwMode="auto">
          <a:xfrm>
            <a:off x="2522538" y="1222375"/>
            <a:ext cx="1335087" cy="1354138"/>
            <a:chOff x="2701459" y="2136860"/>
            <a:chExt cx="1335342" cy="1354899"/>
          </a:xfrm>
        </p:grpSpPr>
        <p:pic>
          <p:nvPicPr>
            <p:cNvPr id="19475" name="Picture 13" descr="E:\Mes Documents\$ 0 - COURS\$ 2010-2012 - TOULON - BONAPARTE\$ 2011-2012\STMG\Ressources\IMAGES_files\icon(11).png"/>
            <p:cNvPicPr>
              <a:picLocks noChangeAspect="1" noChangeArrowheads="1"/>
            </p:cNvPicPr>
            <p:nvPr/>
          </p:nvPicPr>
          <p:blipFill>
            <a:blip r:embed="rId18"/>
            <a:srcRect/>
            <a:stretch>
              <a:fillRect/>
            </a:stretch>
          </p:blipFill>
          <p:spPr bwMode="auto">
            <a:xfrm>
              <a:off x="2926692" y="2136860"/>
              <a:ext cx="720000" cy="720000"/>
            </a:xfrm>
            <a:prstGeom prst="rect">
              <a:avLst/>
            </a:prstGeom>
            <a:noFill/>
            <a:ln w="9525">
              <a:noFill/>
              <a:miter lim="800000"/>
              <a:headEnd/>
              <a:tailEnd/>
            </a:ln>
          </p:spPr>
        </p:pic>
        <p:grpSp>
          <p:nvGrpSpPr>
            <p:cNvPr id="19476" name="Groupe 13"/>
            <p:cNvGrpSpPr>
              <a:grpSpLocks/>
            </p:cNvGrpSpPr>
            <p:nvPr/>
          </p:nvGrpSpPr>
          <p:grpSpPr bwMode="auto">
            <a:xfrm>
              <a:off x="2701459" y="2365085"/>
              <a:ext cx="1335342" cy="1126674"/>
              <a:chOff x="2268121" y="2151490"/>
              <a:chExt cx="1335342" cy="1126674"/>
            </a:xfrm>
          </p:grpSpPr>
          <p:pic>
            <p:nvPicPr>
              <p:cNvPr id="19477" name="Picture 5" descr="E:\Mes Documents\$ 0 - COURS\$ 2010-2012 - TOULON - BONAPARTE\$ 2011-2012\STMG\Ressources\IMAGES_files\icon(3).png"/>
              <p:cNvPicPr>
                <a:picLocks noChangeAspect="1" noChangeArrowheads="1"/>
              </p:cNvPicPr>
              <p:nvPr/>
            </p:nvPicPr>
            <p:blipFill>
              <a:blip r:embed="rId19"/>
              <a:srcRect/>
              <a:stretch>
                <a:fillRect/>
              </a:stretch>
            </p:blipFill>
            <p:spPr bwMode="auto">
              <a:xfrm>
                <a:off x="2883463" y="2151490"/>
                <a:ext cx="720000" cy="720000"/>
              </a:xfrm>
              <a:prstGeom prst="rect">
                <a:avLst/>
              </a:prstGeom>
              <a:noFill/>
              <a:ln w="9525">
                <a:noFill/>
                <a:miter lim="800000"/>
                <a:headEnd/>
                <a:tailEnd/>
              </a:ln>
            </p:spPr>
          </p:pic>
          <p:pic>
            <p:nvPicPr>
              <p:cNvPr id="19478" name="Picture 14" descr="E:\Mes Documents\$ 0 - COURS\$ 2010-2012 - TOULON - BONAPARTE\$ 2011-2012\STMG\Ressources\IMAGES_files\icon(12).png"/>
              <p:cNvPicPr>
                <a:picLocks noChangeAspect="1" noChangeArrowheads="1"/>
              </p:cNvPicPr>
              <p:nvPr/>
            </p:nvPicPr>
            <p:blipFill>
              <a:blip r:embed="rId20"/>
              <a:srcRect/>
              <a:stretch>
                <a:fillRect/>
              </a:stretch>
            </p:blipFill>
            <p:spPr bwMode="auto">
              <a:xfrm>
                <a:off x="2268121" y="2280657"/>
                <a:ext cx="720000" cy="720000"/>
              </a:xfrm>
              <a:prstGeom prst="rect">
                <a:avLst/>
              </a:prstGeom>
              <a:noFill/>
              <a:ln w="9525">
                <a:noFill/>
                <a:miter lim="800000"/>
                <a:headEnd/>
                <a:tailEnd/>
              </a:ln>
            </p:spPr>
          </p:pic>
          <p:sp>
            <p:nvSpPr>
              <p:cNvPr id="19479" name="Rectangle 40"/>
              <p:cNvSpPr>
                <a:spLocks noChangeArrowheads="1"/>
              </p:cNvSpPr>
              <p:nvPr/>
            </p:nvSpPr>
            <p:spPr bwMode="auto">
              <a:xfrm>
                <a:off x="2723710" y="2816499"/>
                <a:ext cx="859402" cy="461665"/>
              </a:xfrm>
              <a:prstGeom prst="rect">
                <a:avLst/>
              </a:prstGeom>
              <a:noFill/>
              <a:ln w="9525">
                <a:noFill/>
                <a:miter lim="800000"/>
                <a:headEnd/>
                <a:tailEnd/>
              </a:ln>
            </p:spPr>
            <p:txBody>
              <a:bodyPr wrap="none">
                <a:spAutoFit/>
              </a:bodyPr>
              <a:lstStyle/>
              <a:p>
                <a:pPr algn="ctr"/>
                <a:r>
                  <a:rPr lang="fr-FR" sz="1200">
                    <a:latin typeface="Calibri" pitchFamily="34" charset="0"/>
                  </a:rPr>
                  <a:t>Gestion de</a:t>
                </a:r>
                <a:br>
                  <a:rPr lang="fr-FR" sz="1200">
                    <a:latin typeface="Calibri" pitchFamily="34" charset="0"/>
                  </a:rPr>
                </a:br>
                <a:r>
                  <a:rPr lang="fr-FR" sz="1200">
                    <a:latin typeface="Calibri" pitchFamily="34" charset="0"/>
                  </a:rPr>
                  <a:t>projet</a:t>
                </a:r>
              </a:p>
            </p:txBody>
          </p:sp>
        </p:grpSp>
      </p:grpSp>
      <p:grpSp>
        <p:nvGrpSpPr>
          <p:cNvPr id="15" name="Groupe 14"/>
          <p:cNvGrpSpPr>
            <a:grpSpLocks/>
          </p:cNvGrpSpPr>
          <p:nvPr/>
        </p:nvGrpSpPr>
        <p:grpSpPr bwMode="auto">
          <a:xfrm>
            <a:off x="5097463" y="5432425"/>
            <a:ext cx="1563687" cy="719138"/>
            <a:chOff x="977991" y="2816744"/>
            <a:chExt cx="1564921" cy="720000"/>
          </a:xfrm>
        </p:grpSpPr>
        <p:pic>
          <p:nvPicPr>
            <p:cNvPr id="19473" name="Picture 10" descr="E:\Mes Documents\$ 0 - COURS\$ 2010-2012 - TOULON - BONAPARTE\$ 2011-2012\STMG\Ressources\IMAGES_files\icon(8).png"/>
            <p:cNvPicPr>
              <a:picLocks noChangeAspect="1" noChangeArrowheads="1"/>
            </p:cNvPicPr>
            <p:nvPr/>
          </p:nvPicPr>
          <p:blipFill>
            <a:blip r:embed="rId21"/>
            <a:srcRect/>
            <a:stretch>
              <a:fillRect/>
            </a:stretch>
          </p:blipFill>
          <p:spPr bwMode="auto">
            <a:xfrm>
              <a:off x="977991" y="2816744"/>
              <a:ext cx="720000" cy="720000"/>
            </a:xfrm>
            <a:prstGeom prst="rect">
              <a:avLst/>
            </a:prstGeom>
            <a:noFill/>
            <a:ln w="9525">
              <a:noFill/>
              <a:miter lim="800000"/>
              <a:headEnd/>
              <a:tailEnd/>
            </a:ln>
          </p:spPr>
        </p:pic>
        <p:sp>
          <p:nvSpPr>
            <p:cNvPr id="19474" name="Rectangle 42"/>
            <p:cNvSpPr>
              <a:spLocks noChangeArrowheads="1"/>
            </p:cNvSpPr>
            <p:nvPr/>
          </p:nvSpPr>
          <p:spPr bwMode="auto">
            <a:xfrm>
              <a:off x="1622596" y="3052325"/>
              <a:ext cx="920316" cy="461665"/>
            </a:xfrm>
            <a:prstGeom prst="rect">
              <a:avLst/>
            </a:prstGeom>
            <a:noFill/>
            <a:ln w="9525">
              <a:noFill/>
              <a:miter lim="800000"/>
              <a:headEnd/>
              <a:tailEnd/>
            </a:ln>
          </p:spPr>
          <p:txBody>
            <a:bodyPr wrap="none">
              <a:spAutoFit/>
            </a:bodyPr>
            <a:lstStyle/>
            <a:p>
              <a:pPr algn="ctr"/>
              <a:r>
                <a:rPr lang="fr-FR" sz="1200">
                  <a:latin typeface="Calibri" pitchFamily="34" charset="0"/>
                </a:rPr>
                <a:t>Gestion des</a:t>
              </a:r>
              <a:br>
                <a:rPr lang="fr-FR" sz="1200">
                  <a:latin typeface="Calibri" pitchFamily="34" charset="0"/>
                </a:rPr>
              </a:br>
              <a:r>
                <a:rPr lang="fr-FR" sz="1200">
                  <a:latin typeface="Calibri" pitchFamily="34" charset="0"/>
                </a:rPr>
                <a:t>stocks</a:t>
              </a:r>
            </a:p>
          </p:txBody>
        </p:sp>
      </p:grpSp>
      <p:grpSp>
        <p:nvGrpSpPr>
          <p:cNvPr id="16" name="Groupe 15"/>
          <p:cNvGrpSpPr>
            <a:grpSpLocks/>
          </p:cNvGrpSpPr>
          <p:nvPr/>
        </p:nvGrpSpPr>
        <p:grpSpPr bwMode="auto">
          <a:xfrm>
            <a:off x="6938963" y="2860675"/>
            <a:ext cx="901700" cy="1144588"/>
            <a:chOff x="5036640" y="3818389"/>
            <a:chExt cx="902079" cy="1145103"/>
          </a:xfrm>
        </p:grpSpPr>
        <p:pic>
          <p:nvPicPr>
            <p:cNvPr id="19471" name="Picture 8" descr="E:\Mes Documents\$ 0 - COURS\$ 2010-2012 - TOULON - BONAPARTE\$ 2011-2012\STMG\Ressources\IMAGES_files\icon(6).png"/>
            <p:cNvPicPr>
              <a:picLocks noChangeAspect="1" noChangeArrowheads="1"/>
            </p:cNvPicPr>
            <p:nvPr/>
          </p:nvPicPr>
          <p:blipFill>
            <a:blip r:embed="rId22"/>
            <a:srcRect/>
            <a:stretch>
              <a:fillRect/>
            </a:stretch>
          </p:blipFill>
          <p:spPr bwMode="auto">
            <a:xfrm>
              <a:off x="5036640" y="3818389"/>
              <a:ext cx="720000" cy="720000"/>
            </a:xfrm>
            <a:prstGeom prst="rect">
              <a:avLst/>
            </a:prstGeom>
            <a:noFill/>
            <a:ln w="9525">
              <a:noFill/>
              <a:miter lim="800000"/>
              <a:headEnd/>
              <a:tailEnd/>
            </a:ln>
          </p:spPr>
        </p:pic>
        <p:sp>
          <p:nvSpPr>
            <p:cNvPr id="19472" name="Rectangle 44"/>
            <p:cNvSpPr>
              <a:spLocks noChangeArrowheads="1"/>
            </p:cNvSpPr>
            <p:nvPr/>
          </p:nvSpPr>
          <p:spPr bwMode="auto">
            <a:xfrm>
              <a:off x="5090152" y="4501827"/>
              <a:ext cx="848567" cy="461665"/>
            </a:xfrm>
            <a:prstGeom prst="rect">
              <a:avLst/>
            </a:prstGeom>
            <a:noFill/>
            <a:ln w="9525">
              <a:noFill/>
              <a:miter lim="800000"/>
              <a:headEnd/>
              <a:tailEnd/>
            </a:ln>
          </p:spPr>
          <p:txBody>
            <a:bodyPr wrap="none">
              <a:spAutoFit/>
            </a:bodyPr>
            <a:lstStyle/>
            <a:p>
              <a:pPr algn="ctr"/>
              <a:r>
                <a:rPr lang="fr-FR" sz="1200">
                  <a:latin typeface="Calibri" pitchFamily="34" charset="0"/>
                </a:rPr>
                <a:t>Gestion</a:t>
              </a:r>
            </a:p>
            <a:p>
              <a:pPr algn="ctr"/>
              <a:r>
                <a:rPr lang="fr-FR" sz="1200">
                  <a:latin typeface="Calibri" pitchFamily="34" charset="0"/>
                </a:rPr>
                <a:t>des ventes</a:t>
              </a:r>
            </a:p>
          </p:txBody>
        </p:sp>
      </p:grpSp>
      <p:sp>
        <p:nvSpPr>
          <p:cNvPr id="61" name="Rectangle 60"/>
          <p:cNvSpPr>
            <a:spLocks noChangeArrowheads="1"/>
          </p:cNvSpPr>
          <p:nvPr/>
        </p:nvSpPr>
        <p:spPr bwMode="auto">
          <a:xfrm>
            <a:off x="4708525" y="3627438"/>
            <a:ext cx="342900" cy="185737"/>
          </a:xfrm>
          <a:prstGeom prst="rect">
            <a:avLst/>
          </a:prstGeom>
          <a:solidFill>
            <a:schemeClr val="bg1"/>
          </a:solidFill>
          <a:ln w="9525">
            <a:noFill/>
            <a:miter lim="800000"/>
            <a:headEnd/>
            <a:tailEnd/>
          </a:ln>
        </p:spPr>
        <p:txBody>
          <a:bodyPr wrap="none" lIns="0" tIns="0" rIns="0" bIns="0">
            <a:spAutoFit/>
          </a:bodyPr>
          <a:lstStyle/>
          <a:p>
            <a:pPr algn="ctr"/>
            <a:r>
              <a:rPr lang="fr-FR" sz="1200">
                <a:solidFill>
                  <a:srgbClr val="C00000"/>
                </a:solidFill>
                <a:latin typeface="Calibri" pitchFamily="34" charset="0"/>
              </a:rPr>
              <a:t> BDD </a:t>
            </a:r>
          </a:p>
        </p:txBody>
      </p:sp>
      <p:sp>
        <p:nvSpPr>
          <p:cNvPr id="2" name="Rectangle 1"/>
          <p:cNvSpPr/>
          <p:nvPr/>
        </p:nvSpPr>
        <p:spPr>
          <a:xfrm>
            <a:off x="866769" y="6581001"/>
            <a:ext cx="7258061" cy="276999"/>
          </a:xfrm>
          <a:prstGeom prst="rect">
            <a:avLst/>
          </a:prstGeom>
        </p:spPr>
        <p:txBody>
          <a:bodyPr wrap="square">
            <a:spAutoFit/>
          </a:bodyPr>
          <a:lstStyle/>
          <a:p>
            <a:pPr marL="0" indent="0" algn="ctr" eaLnBrk="1" hangingPunct="1">
              <a:buNone/>
            </a:pPr>
            <a:r>
              <a:rPr lang="fr-FR" sz="1200" i="1" dirty="0">
                <a:solidFill>
                  <a:srgbClr val="898989"/>
                </a:solidFill>
              </a:rPr>
              <a:t>Murielle Aillaud – Anne Capo  – Sylvie Fontana –  José Gil – Estelle Régis</a:t>
            </a:r>
            <a:endParaRPr lang="fr-FR" sz="1200"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nodeType="clickEffect">
                                  <p:stCondLst>
                                    <p:cond delay="0"/>
                                  </p:stCondLst>
                                  <p:childTnLst>
                                    <p:animMotion origin="layout" path="M 3.05556E-6 -1.28585E-6 C 0.00712 -0.01156 0.00903 -0.02428 0.0151 -0.03654 C 0.025 -0.0562 0.04149 -0.07909 0.05764 -0.08927 C 0.06354 -0.0976 0.07153 -0.09921 0.07813 -0.10569 C 0.08368 -0.11124 0.08785 -0.11448 0.09462 -0.11679 C 0.09826 -0.1191 0.10156 -0.12257 0.10556 -0.12396 C 0.10729 -0.12465 0.1092 -0.12488 0.11094 -0.12581 C 0.12396 -0.13298 0.13524 -0.14269 0.14931 -0.14593 C 0.16372 -0.15356 0.1783 -0.15541 0.19323 -0.1605 C 0.21476 -0.16767 0.23542 -0.17391 0.25764 -0.17692 C 0.28438 -0.17599 0.30747 -0.17623 0.33299 -0.16975 C 0.34028 -0.1679 0.3467 -0.16351 0.35347 -0.1605 C 0.36823 -0.15379 0.38351 -0.14917 0.39844 -0.14223 C 0.40174 -0.14084 0.40521 -0.14061 0.40816 -0.13853 C 0.41545 -0.1339 0.42309 -0.13136 0.43021 -0.12581 C 0.44236 -0.1161 0.45469 -0.10685 0.46719 -0.09852 C 0.47292 -0.09459 0.47014 -0.09482 0.47535 -0.08927 C 0.48247 -0.08141 0.48941 -0.07447 0.49601 -0.06568 C 0.5 -0.06036 0.50226 -0.05504 0.50695 -0.05111 C 0.5158 -0.0333 0.52552 -0.01596 0.53438 0.00185 C 0.53663 0.01249 0.54149 0.0229 0.54531 0.03284 C 0.5474 0.04625 0.54844 0.05458 0.54931 0.06938 C 0.54826 0.12049 0.54948 0.17599 0.54254 0.22641 C 0.54028 0.24237 0.53958 0.25994 0.53299 0.27382 C 0.53142 0.28215 0.5283 0.29024 0.52465 0.29741 C 0.52066 0.31337 0.50122 0.33811 0.49045 0.34852 C 0.48629 0.35708 0.48004 0.36008 0.47535 0.36864 C 0.47031 0.37812 0.4559 0.39616 0.44792 0.39963 C 0.44132 0.40587 0.43368 0.40772 0.42587 0.41073 C 0.40174 0.42021 0.37899 0.42368 0.35347 0.4253 C 0.3434 0.42091 0.3559 0.4253 0.34392 0.4253 C 0.32153 0.4253 0.29913 0.42414 0.27674 0.42345 C 0.25174 0.42114 0.22865 0.41605 0.20556 0.40333 C 0.19879 0.39963 0.19236 0.3987 0.18629 0.39246 C 0.17813 0.38413 0.1691 0.37743 0.16024 0.37049 C 0.15729 0.36818 0.15365 0.36725 0.1507 0.36494 C 0.14583 0.36124 0.14184 0.35592 0.13698 0.35222 C 0.12483 0.34274 0.11198 0.33164 0.10139 0.31938 C 0.08594 0.30134 0.07743 0.27428 0.06302 0.25555 C 0.05799 0.24191 0.05156 0.22664 0.04931 0.21184 C 0.04635 0.19265 0.04861 0.20028 0.04392 0.18802 C 0.04254 0.17599 0.03993 0.16512 0.03837 0.15333 C 0.03646 0.13945 0.0349 0.12581 0.03021 0.11309 C 0.02552 0.08302 0.01736 0.05388 0.01233 0.02382 C 0.01146 0.0185 0.00972 0.00277 0.00556 -1.28585E-6 C 0.00382 -0.00116 0.00191 -1.28585E-6 3.05556E-6 -1.28585E-6 Z " pathEditMode="relative" ptsTypes="ffffffffffffffffffffffffffffffffffffffffffffff">
                                      <p:cBhvr>
                                        <p:cTn id="51" dur="2000" fill="hold"/>
                                        <p:tgtEl>
                                          <p:spTgt spid="7"/>
                                        </p:tgtEl>
                                        <p:attrNameLst>
                                          <p:attrName>ppt_x</p:attrName>
                                          <p:attrName>ppt_y</p:attrName>
                                        </p:attrNameLst>
                                      </p:cBhvr>
                                    </p:animMotion>
                                  </p:childTnLst>
                                </p:cTn>
                              </p:par>
                              <p:par>
                                <p:cTn id="52" presetID="0" presetClass="path" presetSubtype="0" accel="50000" decel="50000" fill="hold" nodeType="withEffect">
                                  <p:stCondLst>
                                    <p:cond delay="0"/>
                                  </p:stCondLst>
                                  <p:childTnLst>
                                    <p:animMotion origin="layout" path="M -5.83333E-6 -1.97965E-6 C 0.01701 -0.01526 0.05312 -0.01041 0.0684 -0.0111 C 0.10208 -0.0185 0.15034 -0.01018 0.1835 -0.00925 C 0.20798 -0.00277 0.23194 0.00624 0.25607 0.01457 C 0.26024 0.01827 0.26406 0.01873 0.2684 0.02174 C 0.27847 0.02868 0.26683 0.0229 0.27673 0.02729 C 0.28298 0.03608 0.27916 0.03145 0.28906 0.04001 C 0.29427 0.0444 0.29774 0.0518 0.30277 0.05643 C 0.30902 0.06892 0.31909 0.07771 0.32743 0.08742 C 0.33333 0.09436 0.33749 0.10176 0.34253 0.10939 C 0.34618 0.11494 0.34982 0.12026 0.35347 0.12581 C 0.35607 0.12974 0.36163 0.13668 0.36163 0.13668 C 0.36371 0.14501 0.36909 0.15079 0.37118 0.15865 C 0.37795 0.18548 0.38454 0.21092 0.38767 0.2389 C 0.38715 0.26133 0.38715 0.284 0.38628 0.30643 C 0.38576 0.31892 0.38211 0.33256 0.38072 0.34482 C 0.37812 0.36772 0.37361 0.39015 0.3684 0.41235 C 0.3651 0.42669 0.36267 0.44797 0.35486 0.45976 C 0.35225 0.46369 0.34861 0.46624 0.34652 0.47063 C 0.3434 0.47687 0.34045 0.48127 0.33558 0.48543 C 0.32951 0.49699 0.31822 0.50833 0.30815 0.51272 C 0.30399 0.51642 0.30052 0.51966 0.29583 0.52174 C 0.2894 0.52775 0.2934 0.52475 0.2835 0.52914 C 0.27812 0.53145 0.27361 0.53723 0.2684 0.54001 C 0.25034 0.54972 0.2302 0.55365 0.21093 0.55643 C 0.17499 0.55458 0.13819 0.55805 0.10277 0.54926 C 0.09062 0.54625 0.07916 0.53862 0.06718 0.53446 C 0.05017 0.52914 0.03333 0.52266 0.01649 0.51642 C 0.00798 0.51318 0.00052 0.50648 -0.00817 0.50324 C -0.01198 0.50023 -0.01685 0.49931 -0.02049 0.4963 C -0.03594 0.48266 -0.05001 0.46647 -0.06442 0.45074 C -0.06962 0.44519 -0.07952 0.43686 -0.08351 0.42877 C -0.08525 0.4253 -0.08594 0.42137 -0.08768 0.4179 C -0.0915 0.4105 -0.09619 0.40356 -0.10001 0.39593 C -0.10192 0.39223 -0.10556 0.38506 -0.10556 0.38506 C -0.10817 0.37465 -0.11442 0.36147 -0.11928 0.35222 C -0.12622 0.32054 -0.13924 0.29001 -0.14393 0.25717 C -0.1448 0.25046 -0.14567 0.24376 -0.14653 0.23705 C -0.14757 0.22849 -0.14931 0.21161 -0.14931 0.21161 C -0.14879 0.18617 -0.14862 0.1605 -0.14792 0.13506 C -0.14775 0.12766 -0.1481 0.10685 -0.14393 0.09667 C -0.13924 0.08534 -0.13421 0.0784 -0.12744 0.06938 C -0.12518 0.06637 -0.12205 0.06452 -0.11928 0.06198 C -0.11685 0.0599 -0.11094 0.05828 -0.11094 0.05828 C -0.1099 0.05735 -0.104 0.05157 -0.10278 0.05111 C -0.09931 0.04949 -0.09185 0.04741 -0.09185 0.04741 C -0.08108 0.0377 -0.06823 0.03515 -0.05626 0.02914 C -0.05435 0.02822 -0.05261 0.02636 -0.0507 0.02544 C -0.04376 0.0222 -0.03369 0.02197 -0.02744 0.01642 C -0.02605 0.01526 -0.02483 0.01365 -0.02327 0.01272 C -0.01823 0.00971 -0.01233 0.00763 -0.00695 0.00532 C -0.00417 0.00416 -0.0007 0.00439 0.00138 0.00185 C 0.0019 0.00116 0.00052 0.00069 -5.83333E-6 -1.97965E-6 Z " pathEditMode="relative" ptsTypes="fffffffffffffffffffffffffffffffffffffffffffffffffffff">
                                      <p:cBhvr>
                                        <p:cTn id="53" dur="2000" fill="hold"/>
                                        <p:tgtEl>
                                          <p:spTgt spid="18"/>
                                        </p:tgtEl>
                                        <p:attrNameLst>
                                          <p:attrName>ppt_x</p:attrName>
                                          <p:attrName>ppt_y</p:attrName>
                                        </p:attrNameLst>
                                      </p:cBhvr>
                                    </p:animMotion>
                                  </p:childTnLst>
                                </p:cTn>
                              </p:par>
                              <p:par>
                                <p:cTn id="54" presetID="0" presetClass="path" presetSubtype="0" accel="50000" decel="50000" fill="hold" nodeType="withEffect">
                                  <p:stCondLst>
                                    <p:cond delay="0"/>
                                  </p:stCondLst>
                                  <p:childTnLst>
                                    <p:animMotion origin="layout" path="M 1.66667E-6 4.79186E-6 C 0.01858 0.00347 0.03698 0.01064 0.05486 0.01827 C 0.05642 0.01896 0.05747 0.02104 0.05903 0.02197 C 0.06736 0.02706 0.07761 0.03145 0.08646 0.03469 C 0.09601 0.03816 0.11198 0.04001 0.12066 0.04764 C 0.13004 0.05597 0.1257 0.05342 0.13299 0.05666 C 0.14184 0.06475 0.14601 0.06845 0.15347 0.07863 C 0.16875 0.09944 0.15625 0.07724 0.1658 0.0895 C 0.16858 0.0932 0.17136 0.09667 0.17413 0.10037 C 0.18177 0.11055 0.18542 0.12558 0.19462 0.13321 C 0.19705 0.13968 0.19965 0.14547 0.20278 0.15148 C 0.20521 0.16397 0.21076 0.17461 0.21511 0.18617 C 0.21649 0.1901 0.21962 0.19311 0.22066 0.19727 C 0.22448 0.21207 0.22917 0.22687 0.23438 0.24098 C 0.23663 0.25509 0.23889 0.26919 0.24254 0.28284 C 0.2474 0.32794 0.24583 0.3994 0.22465 0.44172 C 0.22379 0.44588 0.2191 0.4704 0.21788 0.47271 C 0.21545 0.4778 0.21285 0.48358 0.21111 0.48913 C 0.20521 0.50717 0.21198 0.49352 0.20417 0.5074 C 0.20087 0.52058 0.20556 0.50555 0.19879 0.51642 C 0.1974 0.5185 0.19705 0.52151 0.19601 0.52382 C 0.19479 0.52636 0.1934 0.52891 0.19184 0.53122 C 0.18524 0.54117 0.17257 0.55412 0.16302 0.55851 C 0.15035 0.5703 0.13264 0.57308 0.11788 0.57863 C 0.10851 0.58187 0.09896 0.58927 0.09045 0.59505 C 0.08733 0.59713 0.08438 0.59713 0.0809 0.59852 C 0.07031 0.60268 0.06181 0.60615 0.0507 0.60777 C 0.0316 0.60708 0.01233 0.60684 -0.00677 0.60592 C -0.03733 0.6043 -0.06736 0.59574 -0.09722 0.58742 C -0.10538 0.58557 -0.12448 0.57956 -0.13142 0.57493 C -0.13889 0.56984 -0.14531 0.56499 -0.1533 0.56221 C -0.15885 0.55735 -0.16406 0.55412 -0.16979 0.54926 C -0.17465 0.54487 -0.18021 0.54463 -0.18489 0.53839 C -0.18646 0.53631 -0.18733 0.5333 -0.18889 0.53122 C -0.19392 0.52428 -0.19983 0.51896 -0.20538 0.51295 C -0.21753 0.49977 -0.2026 0.5148 -0.21233 0.50185 C -0.21389 0.49977 -0.21614 0.49838 -0.21771 0.49653 C -0.22517 0.48728 -0.23125 0.47664 -0.23958 0.46901 C -0.24149 0.46531 -0.24253 0.46092 -0.24514 0.45814 C -0.24687 0.45629 -0.24896 0.4549 -0.25052 0.45259 C -0.26354 0.43293 -0.24913 0.44866 -0.26163 0.43617 C -0.26597 0.42438 -0.27378 0.41443 -0.28073 0.40518 C -0.28576 0.39847 -0.28993 0.38737 -0.29444 0.37974 C -0.29774 0.37396 -0.29983 0.36586 -0.3026 0.35962 C -0.30434 0.35569 -0.30816 0.34852 -0.30816 0.34852 C -0.30955 0.34135 -0.31111 0.33534 -0.31354 0.32863 C -0.3158 0.31082 -0.31892 0.29394 -0.32049 0.27567 C -0.31944 0.24445 -0.32066 0.20051 -0.30538 0.17345 C -0.3033 0.16512 -0.29948 0.15888 -0.29583 0.15148 C -0.29305 0.1457 -0.29132 0.13899 -0.28889 0.13321 C -0.28594 0.12627 -0.28177 0.12118 -0.27795 0.11517 C -0.27691 0.11355 -0.27656 0.11101 -0.27535 0.10962 C -0.26285 0.09459 -0.24323 0.0784 -0.22726 0.07123 C -0.22309 0.0673 -0.21979 0.06591 -0.21493 0.06406 C -0.20295 0.05319 -0.18906 0.05018 -0.17535 0.04394 C -0.12986 0.02336 -0.08055 0.01734 -0.03281 0.01295 C -0.02049 0.01018 -0.00816 0.00786 0.00417 0.00555 C 0.00886 0.00347 0.00695 0.0037 0.00972 0.0037 " pathEditMode="relative" ptsTypes="fffffffffffffffffffffffffffffffffffffffffffffffffffffffffA">
                                      <p:cBhvr>
                                        <p:cTn id="55" dur="2000" fill="hold"/>
                                        <p:tgtEl>
                                          <p:spTgt spid="13"/>
                                        </p:tgtEl>
                                        <p:attrNameLst>
                                          <p:attrName>ppt_x</p:attrName>
                                          <p:attrName>ppt_y</p:attrName>
                                        </p:attrNameLst>
                                      </p:cBhvr>
                                    </p:animMotion>
                                  </p:childTnLst>
                                </p:cTn>
                              </p:par>
                              <p:par>
                                <p:cTn id="56" presetID="0" presetClass="path" presetSubtype="0" accel="50000" decel="50000" fill="hold" nodeType="withEffect">
                                  <p:stCondLst>
                                    <p:cond delay="0"/>
                                  </p:stCondLst>
                                  <p:childTnLst>
                                    <p:animMotion origin="layout" path="M -1.94444E-6 1.40611E-6 C 0.00278 0.00069 0.00573 1.40611E-6 0.00816 0.00185 C 0.01494 0.00717 0.0158 0.01341 0.02049 0.02012 C 0.02726 0.03007 0.0356 0.03793 0.04098 0.04926 C 0.04375 0.06406 0.05643 0.08557 0.06303 0.09852 C 0.06476 0.10661 0.06754 0.11517 0.07119 0.12211 C 0.07292 0.13113 0.07553 0.14015 0.07935 0.14778 C 0.08143 0.15865 0.08455 0.16836 0.08768 0.17877 C 0.09358 0.19773 0.09549 0.22063 0.09862 0.24075 C 0.09879 0.24306 0.09862 0.27012 0.1 0.27544 C 0.09914 0.30759 0.09792 0.33326 0.09167 0.36309 C 0.08837 0.37928 0.08664 0.39477 0.07935 0.40865 C 0.07553 0.42368 0.06945 0.43918 0.06303 0.45259 C 0.06077 0.45745 0.0599 0.46439 0.05747 0.46901 C 0.05174 0.48011 0.04271 0.48497 0.0356 0.49445 C 0.03438 0.49607 0.03403 0.49861 0.03282 0.5 C 0.03125 0.50185 0.029 0.50208 0.02726 0.5037 C 0.0257 0.50509 0.02466 0.5074 0.02327 0.50902 C 0.0165 0.51642 0.00764 0.52128 -1.94444E-6 0.52729 C -0.01319 0.53747 -0.02743 0.54579 -0.04253 0.54926 C -0.11197 0.54834 -0.16267 0.54787 -0.22604 0.54001 C -0.23611 0.53677 -0.24618 0.53423 -0.25625 0.53099 C -0.26753 0.52336 -0.2552 0.53076 -0.26857 0.52544 C -0.27656 0.5222 -0.28298 0.5155 -0.29045 0.51087 C -0.29375 0.50879 -0.29947 0.50648 -0.30277 0.5037 C -0.32534 0.48451 -0.34687 0.46138 -0.36579 0.43617 C -0.371 0.42923 -0.37447 0.41975 -0.37951 0.41235 C -0.38246 0.40796 -0.38593 0.40379 -0.38906 0.39963 C -0.39774 0.38807 -0.40329 0.37211 -0.41111 0.35939 C -0.41493 0.35338 -0.41527 0.35546 -0.41788 0.34852 C -0.42604 0.32701 -0.43125 0.30319 -0.43437 0.27914 C -0.43385 0.26341 -0.43333 0.24746 -0.43298 0.23173 C -0.43246 0.20907 -0.43836 0.14107 -0.42343 0.10939 C -0.42031 0.09297 -0.41076 0.08002 -0.40277 0.06753 C -0.39687 0.05828 -0.39131 0.0488 -0.38368 0.04186 C -0.37881 0.03261 -0.36979 0.02636 -0.36163 0.02359 C -0.35138 0.0155 -0.34149 0.0111 -0.3302 0.00717 C -0.32152 0.00416 -0.31302 -0.00139 -0.30416 -0.0037 C -0.2901 -0.0074 -0.27586 -0.00925 -0.26163 -0.0111 C -0.17604 -0.01018 -0.09322 -0.00532 -0.00833 -0.00185 C -0.00555 -0.00116 -1.94444E-6 1.40611E-6 -1.94444E-6 1.40611E-6 Z " pathEditMode="relative" ptsTypes="fffffffffffffffffffffffffffffffffffffffff">
                                      <p:cBhvr>
                                        <p:cTn id="57" dur="2000" fill="hold"/>
                                        <p:tgtEl>
                                          <p:spTgt spid="4"/>
                                        </p:tgtEl>
                                        <p:attrNameLst>
                                          <p:attrName>ppt_x</p:attrName>
                                          <p:attrName>ppt_y</p:attrName>
                                        </p:attrNameLst>
                                      </p:cBhvr>
                                    </p:animMotion>
                                  </p:childTnLst>
                                </p:cTn>
                              </p:par>
                              <p:par>
                                <p:cTn id="58" presetID="0" presetClass="path" presetSubtype="0" accel="50000" decel="50000" fill="hold" nodeType="withEffect">
                                  <p:stCondLst>
                                    <p:cond delay="0"/>
                                  </p:stCondLst>
                                  <p:childTnLst>
                                    <p:animMotion origin="layout" path="M -1.38889E-6 -4.51434E-6 C 0.00313 0.01642 0.00174 0.00971 0.004 0.02012 C 0.00712 0.0481 0.01164 0.07586 0.01372 0.10407 C 0.0132 0.12488 0.0132 0.18918 0.00139 0.21346 C -0.00138 0.22826 -0.00885 0.24283 -0.0151 0.25555 C -0.01892 0.26318 -0.02152 0.27197 -0.02604 0.27914 C -0.04079 0.30227 -0.05833 0.32285 -0.0809 0.33025 C -0.10364 0.34598 -0.12951 0.35338 -0.15486 0.35777 C -0.26024 0.35638 -0.24583 0.3617 -0.3 0.35407 C -0.31597 0.35176 -0.33559 0.34806 -0.35069 0.3395 C -0.35763 0.33557 -0.36458 0.33094 -0.37135 0.32655 C -0.37309 0.32539 -0.37673 0.32308 -0.37673 0.32308 C -0.38628 0.31013 -0.38142 0.31429 -0.39045 0.30851 C -0.3967 0.30018 -0.39357 0.30365 -0.40277 0.29556 C -0.40416 0.2944 -0.40694 0.29209 -0.40694 0.29209 C -0.41076 0.28376 -0.41597 0.27752 -0.42187 0.27197 C -0.42586 0.26388 -0.43177 0.25532 -0.43697 0.24815 C -0.44757 0.23358 -0.43437 0.25671 -0.44531 0.23913 C -0.44878 0.23358 -0.45625 0.22271 -0.45625 0.22271 C -0.46111 0.20883 -0.47013 0.19727 -0.47673 0.18432 C -0.48715 0.16374 -0.49566 0.14223 -0.50416 0.12049 C -0.50572 0.11008 -0.5085 0.10129 -0.51093 0.09135 C -0.51458 0.07632 -0.51649 0.06082 -0.51927 0.04556 C -0.51822 0.01226 -0.51892 -0.01943 -0.51093 -0.05111 C -0.50746 -0.06475 -0.49809 -0.07447 -0.49461 -0.08765 C -0.49166 -0.09921 -0.48316 -0.105 -0.47812 -0.11494 C -0.47048 -0.13043 -0.45798 -0.14223 -0.44531 -0.14963 C -0.4342 -0.15611 -0.42326 -0.16327 -0.41232 -0.16975 C -0.40694 -0.17299 -0.40034 -0.17322 -0.39461 -0.17507 C -0.38402 -0.17831 -0.37361 -0.18178 -0.36302 -0.18432 C -0.34843 -0.18779 -0.33385 -0.19126 -0.31927 -0.19519 C -0.30503 -0.19912 -0.28854 -0.19866 -0.27395 -0.20074 C -0.25347 -0.20375 -0.23298 -0.20722 -0.21232 -0.20976 C -0.19548 -0.20907 -0.17847 -0.20883 -0.16163 -0.20791 C -0.15086 -0.20722 -0.14184 -0.19982 -0.13159 -0.19704 C -0.10191 -0.17761 -0.07378 -0.15587 -0.04652 -0.13136 C -0.03541 -0.12142 -0.02621 -0.10846 -0.0151 -0.09852 C -0.00711 -0.08256 0.00348 -0.06892 0.00955 -0.05111 C 0.00973 -0.05042 0.01303 -0.0377 0.01372 -0.03469 C 0.01424 -0.03284 0.01511 -0.02914 0.01511 -0.02914 C 0.01598 -0.01573 0.01823 0.00069 0.00955 0.01087 " pathEditMode="relative" ptsTypes="ffffffffffffffffffffffffffffffffffffffffA">
                                      <p:cBhvr>
                                        <p:cTn id="59" dur="2000" fill="hold"/>
                                        <p:tgtEl>
                                          <p:spTgt spid="16"/>
                                        </p:tgtEl>
                                        <p:attrNameLst>
                                          <p:attrName>ppt_x</p:attrName>
                                          <p:attrName>ppt_y</p:attrName>
                                        </p:attrNameLst>
                                      </p:cBhvr>
                                    </p:animMotion>
                                  </p:childTnLst>
                                </p:cTn>
                              </p:par>
                              <p:par>
                                <p:cTn id="60" presetID="0" presetClass="path" presetSubtype="0" accel="50000" decel="50000" fill="hold" nodeType="withEffect">
                                  <p:stCondLst>
                                    <p:cond delay="0"/>
                                  </p:stCondLst>
                                  <p:childTnLst>
                                    <p:animMotion origin="layout" path="M -3.61111E-6 -1.84089E-6 C -0.00277 0.02105 -0.01076 0.02521 -0.02066 0.03839 C -0.02222 0.04047 -0.02291 0.04371 -0.02465 0.04556 C -0.02621 0.04741 -0.02847 0.04787 -0.0302 0.04926 C -0.03368 0.05227 -0.03628 0.05712 -0.03975 0.06013 C -0.04878 0.06776 -0.06093 0.07493 -0.07135 0.0784 C -0.08732 0.08927 -0.10434 0.09783 -0.11927 0.11124 C -0.13003 0.12095 -0.13802 0.12882 -0.15069 0.13321 C -0.16163 0.14292 -0.17795 0.14431 -0.19045 0.14593 C -0.21875 0.14431 -0.24704 0.142 -0.27534 0.13876 C -0.28958 0.13252 -0.30572 0.12905 -0.32066 0.12581 C -0.32795 0.12211 -0.33507 0.12142 -0.34253 0.11864 C -0.35555 0.11355 -0.36892 0.10476 -0.3809 0.09667 C -0.39097 0.08973 -0.40677 0.07678 -0.4151 0.06568 C -0.42395 0.05389 -0.41423 0.06152 -0.42465 0.05481 C -0.43159 0.0407 -0.44375 0.03215 -0.45069 0.01827 C -0.4552 0.00902 -0.45989 -1.84089E-6 -0.46441 -0.00925 C -0.4717 -0.02359 -0.475 -0.04209 -0.48229 -0.05666 C -0.48941 -0.0932 -0.49704 -0.12905 -0.50277 -0.16605 C -0.50538 -0.20421 -0.50868 -0.24445 -0.49861 -0.28099 C -0.48802 -0.31938 -0.4559 -0.35384 -0.43159 -0.37604 C -0.42725 -0.37997 -0.42222 -0.3809 -0.41788 -0.38506 C -0.40659 -0.39593 -0.3934 -0.40634 -0.37951 -0.4105 C -0.36666 -0.41906 -0.35104 -0.41998 -0.33697 -0.42345 C -0.3085 -0.43039 -0.28142 -0.43293 -0.25208 -0.43432 C -0.21475 -0.43848 -0.17708 -0.43548 -0.13975 -0.43247 C -0.13003 -0.43062 -0.11875 -0.42969 -0.10954 -0.4253 C -0.08107 -0.41212 -0.05451 -0.39038 -0.0302 -0.36679 C -0.02829 -0.36494 -0.0276 -0.3617 -0.02604 -0.35939 C -0.02135 -0.35245 -0.01597 -0.34413 -0.01093 -0.33765 C -0.00833 -0.32747 -0.00277 -0.32308 -3.61111E-6 -0.31198 C 0.00434 -0.2951 0.00799 -0.27798 0.01233 -0.26087 C 0.01372 -0.25555 0.01372 -0.24977 0.01511 -0.24445 C 0.0191 -0.19704 0.01684 -0.14616 0.01372 -0.09852 C 0.01303 -0.08696 0.01007 -0.07216 0.00816 -0.06013 C 0.0073 -0.05527 0.00539 -0.04556 0.00539 -0.04556 C 0.00452 -0.03469 0.00556 -0.02313 0.00278 -0.01272 C 0.00226 -0.01064 -0.00312 0.00324 -0.00277 0.0037 C -0.00191 0.00486 -0.00086 0.00116 -3.61111E-6 -1.84089E-6 Z " pathEditMode="relative" ptsTypes="fffffffffffffffffffffffffffffffffffffff">
                                      <p:cBhvr>
                                        <p:cTn id="61" dur="2000" fill="hold"/>
                                        <p:tgtEl>
                                          <p:spTgt spid="5"/>
                                        </p:tgtEl>
                                        <p:attrNameLst>
                                          <p:attrName>ppt_x</p:attrName>
                                          <p:attrName>ppt_y</p:attrName>
                                        </p:attrNameLst>
                                      </p:cBhvr>
                                    </p:animMotion>
                                  </p:childTnLst>
                                </p:cTn>
                              </p:par>
                              <p:par>
                                <p:cTn id="62" presetID="0" presetClass="path" presetSubtype="0" accel="50000" decel="50000" fill="hold" nodeType="withEffect">
                                  <p:stCondLst>
                                    <p:cond delay="0"/>
                                  </p:stCondLst>
                                  <p:childTnLst>
                                    <p:animMotion origin="layout" path="M 8.33333E-7 2.25717E-6 C -0.01962 0.00532 -0.03907 0.01249 -0.05886 0.01642 C -0.10608 0.01411 -0.15382 0.01364 -0.2 -0.00162 C -0.21459 -0.00648 -0.22796 -0.01642 -0.24115 -0.02544 C -0.24566 -0.02845 -0.25053 -0.03261 -0.25487 -0.03631 C -0.25764 -0.03862 -0.26303 -0.04371 -0.26303 -0.04371 C -0.26945 -0.05666 -0.26129 -0.04209 -0.27118 -0.05273 C -0.27865 -0.06059 -0.28421 -0.071 -0.29046 -0.08025 C -0.29306 -0.08418 -0.29653 -0.08696 -0.29862 -0.09112 C -0.30261 -0.09898 -0.30695 -0.10685 -0.31094 -0.11494 C -0.31563 -0.12442 -0.31632 -0.13321 -0.32049 -0.14223 C -0.32188 -0.14963 -0.32292 -0.15426 -0.32605 -0.1605 C -0.3283 -0.17253 -0.33178 -0.18478 -0.33698 -0.19519 C -0.33976 -0.20907 -0.34237 -0.22317 -0.34514 -0.23705 C -0.34983 -0.28585 -0.34948 -0.33626 -0.34375 -0.38483 C -0.34132 -0.40564 -0.33455 -0.42761 -0.32605 -0.44519 C -0.32275 -0.4519 -0.32153 -0.46045 -0.31789 -0.46693 C -0.31129 -0.47872 -0.30053 -0.50116 -0.29184 -0.50902 C -0.27796 -0.52174 -0.26459 -0.53446 -0.24931 -0.54371 C -0.24132 -0.54857 -0.23039 -0.55019 -0.22327 -0.55643 C -0.21563 -0.56314 -0.20487 -0.56661 -0.19584 -0.56915 C -0.18368 -0.57239 -0.17118 -0.57331 -0.15886 -0.5747 C -0.10348 -0.57354 -0.04393 -0.57863 0.01093 -0.56013 C 0.03003 -0.55365 0.04375 -0.54672 0.06163 -0.53631 C 0.08177 -0.52451 0.05104 -0.54464 0.07951 -0.52544 C 0.08211 -0.52382 0.08767 -0.52174 0.08767 -0.52174 C 0.09843 -0.51156 0.09357 -0.51434 0.10138 -0.51087 C 0.11666 -0.49052 0.09635 -0.51596 0.10954 -0.50347 C 0.11822 -0.49538 0.12673 -0.48427 0.1342 -0.47433 C 0.14062 -0.46577 0.14791 -0.4586 0.15347 -0.44889 C 0.16076 -0.4364 0.1677 -0.42114 0.17257 -0.4068 C 0.17586 -0.39686 0.17638 -0.38691 0.1809 -0.37766 C 0.18593 -0.3543 0.18871 -0.33025 0.19184 -0.30643 C 0.19132 -0.2833 0.19062 -0.24144 0.18906 -0.21531 C 0.18767 -0.19265 0.18229 -0.16975 0.17812 -0.14778 C 0.17482 -0.1309 0.17187 -0.11471 0.16441 -0.10037 C 0.16093 -0.08649 0.15451 -0.07701 0.14791 -0.06568 C 0.13906 -0.05042 0.14652 -0.05828 0.13836 -0.05088 C 0.13194 -0.03862 0.13958 -0.05088 0.13159 -0.04371 C 0.12691 -0.03932 0.12569 -0.03284 0.12048 -0.02914 C 0.09496 -0.0118 0.06684 -0.00671 0.03836 -0.00347 C 0.02552 -0.00208 0.01284 -0.00116 8.33333E-7 2.25717E-6 Z " pathEditMode="relative" ptsTypes="ffffffffffffffffffffffffffffffffffffffffff">
                                      <p:cBhvr>
                                        <p:cTn id="63" dur="2000" fill="hold"/>
                                        <p:tgtEl>
                                          <p:spTgt spid="15"/>
                                        </p:tgtEl>
                                        <p:attrNameLst>
                                          <p:attrName>ppt_x</p:attrName>
                                          <p:attrName>ppt_y</p:attrName>
                                        </p:attrNameLst>
                                      </p:cBhvr>
                                    </p:animMotion>
                                  </p:childTnLst>
                                </p:cTn>
                              </p:par>
                              <p:par>
                                <p:cTn id="64" presetID="0" presetClass="path" presetSubtype="0" accel="50000" decel="50000" fill="hold" nodeType="withEffect">
                                  <p:stCondLst>
                                    <p:cond delay="0"/>
                                  </p:stCondLst>
                                  <p:childTnLst>
                                    <p:animMotion origin="layout" path="M -7.5E-6 -3.80204E-6 C -0.01424 -0.00486 -0.02709 -0.01341 -0.04115 -0.01827 C -0.05504 -0.03076 -0.06997 -0.04024 -0.08369 -0.05296 C -0.08716 -0.0562 -0.0915 -0.05805 -0.09462 -0.06221 C -0.10105 -0.07077 -0.10903 -0.07655 -0.11511 -0.0858 C -0.12882 -0.10661 -0.14028 -0.12835 -0.14931 -0.15333 C -0.15348 -0.16466 -0.15556 -0.18571 -0.15764 -0.19889 C -0.15695 -0.22549 -0.15591 -0.27567 -0.14532 -0.30296 C -0.14132 -0.32909 -0.13073 -0.35014 -0.12066 -0.37234 C -0.11737 -0.37951 -0.11476 -0.3876 -0.11112 -0.39431 C -0.104 -0.40772 -0.09497 -0.41906 -0.08629 -0.43062 C -0.08334 -0.43455 -0.08126 -0.43987 -0.07813 -0.44357 C -0.05139 -0.47595 -0.00921 -0.49422 0.02604 -0.5 C 0.05434 -0.50971 0.08506 -0.50648 0.11371 -0.5074 C 0.16093 -0.51804 0.20833 -0.50763 0.25468 -0.49653 C 0.26319 -0.49445 0.26961 -0.48959 0.27795 -0.48728 C 0.28333 -0.48358 0.28923 -0.48242 0.29444 -0.47826 C 0.30434 -0.47017 0.29548 -0.47433 0.30538 -0.47086 C 0.31163 -0.46253 0.31892 -0.45606 0.32604 -0.44889 C 0.34357 -0.43154 0.3559 -0.40564 0.36701 -0.38136 C 0.36874 -0.37766 0.37152 -0.37465 0.37256 -0.37049 C 0.37777 -0.34968 0.36944 -0.38113 0.37656 -0.35962 C 0.37934 -0.35083 0.38124 -0.34112 0.3835 -0.3321 C 0.38732 -0.31753 0.38246 -0.33626 0.38628 -0.32123 C 0.3868 -0.31938 0.38767 -0.31568 0.38767 -0.31568 C 0.38975 -0.2944 0.39166 -0.27336 0.39305 -0.25185 C 0.39253 -0.21485 0.39236 -0.17761 0.39166 -0.14061 C 0.39079 -0.09736 0.38645 -0.05944 0.3684 -0.02382 C 0.36232 -0.01179 0.35711 0.00046 0.34791 0.00902 C 0.34374 0.01711 0.33993 0.02405 0.33281 0.02729 C 0.32552 0.037 0.31406 0.04417 0.30399 0.04741 C 0.28993 0.06036 0.26614 0.06522 0.2493 0.06915 C 0.20138 0.06822 0.16197 0.06637 0.11631 0.06013 C 0.10086 0.05481 0.08524 0.05065 0.06979 0.04556 C 0.06788 0.04487 0.06614 0.0444 0.06423 0.04371 C 0.06249 0.04302 0.06059 0.04255 0.05885 0.04186 C 0.05694 0.04117 0.05329 0.04001 0.05329 0.04001 C 0.04843 0.03654 0.04322 0.03608 0.03836 0.03284 C 0.02968 0.02683 0.021 0.02058 0.01232 0.01457 C 0.00729 0.0111 0.00034 0.00902 -0.00417 0.00532 C -0.00556 0.00416 -0.00834 0.00185 -0.00834 0.00185 " pathEditMode="relative" ptsTypes="ffffffffffffffffffffffffffffffffffffffffA">
                                      <p:cBhvr>
                                        <p:cTn id="65" dur="2000" fill="hold"/>
                                        <p:tgtEl>
                                          <p:spTgt spid="9"/>
                                        </p:tgtEl>
                                        <p:attrNameLst>
                                          <p:attrName>ppt_x</p:attrName>
                                          <p:attrName>ppt_y</p:attrName>
                                        </p:attrNameLst>
                                      </p:cBhvr>
                                    </p:animMotion>
                                  </p:childTnLst>
                                </p:cTn>
                              </p:par>
                              <p:par>
                                <p:cTn id="66" presetID="0" presetClass="path" presetSubtype="0" accel="50000" decel="50000" fill="hold" nodeType="withEffect">
                                  <p:stCondLst>
                                    <p:cond delay="0"/>
                                  </p:stCondLst>
                                  <p:childTnLst>
                                    <p:animMotion origin="layout" path="M -2.77778E-6 -7.12303E-7 C -0.00382 -0.02544 -0.00225 -0.04625 -0.00139 -0.07308 C -0.00034 -0.10685 0.00191 -0.1383 0.01094 -0.16975 C 0.01354 -0.17877 0.01302 -0.18825 0.01632 -0.19704 C 0.03247 -0.24006 0.05122 -0.27798 0.07795 -0.31013 C 0.08334 -0.3166 0.08854 -0.32609 0.09445 -0.3321 C 0.10643 -0.34389 0.11893 -0.35384 0.13143 -0.36494 C 0.13716 -0.37003 0.14688 -0.37142 0.1533 -0.37419 C 0.17587 -0.38414 0.19358 -0.38945 0.21771 -0.39223 C 0.27309 -0.39107 0.32726 -0.38969 0.38212 -0.38136 C 0.3908 -0.37743 0.40052 -0.37581 0.40955 -0.37419 C 0.41823 -0.37026 0.42674 -0.3661 0.43559 -0.36309 C 0.44931 -0.35037 0.42848 -0.36864 0.44514 -0.35777 C 0.44723 -0.35638 0.44861 -0.35384 0.45052 -0.35222 C 0.45712 -0.34667 0.46511 -0.34251 0.47118 -0.3358 C 0.47535 -0.33117 0.47882 -0.32701 0.48351 -0.32308 C 0.49098 -0.30828 0.5007 -0.29579 0.50816 -0.28099 C 0.51545 -0.26619 0.51875 -0.24931 0.52466 -0.23358 C 0.52657 -0.22155 0.53091 -0.21045 0.5342 -0.19889 C 0.53698 -0.18918 0.53872 -0.179 0.54236 -0.16975 C 0.54514 -0.15495 0.54913 -0.14061 0.55191 -0.12581 C 0.554 -0.11448 0.55452 -0.10245 0.55747 -0.09135 C 0.5632 -0.02428 0.55782 0.05828 0.52587 0.11494 C 0.52188 0.13344 0.50278 0.15957 0.48889 0.1642 C 0.48334 0.17183 0.47466 0.179 0.46702 0.18247 C 0.46337 0.18409 0.45608 0.18617 0.45608 0.18617 C 0.45052 0.19126 0.44636 0.19334 0.43959 0.19519 C 0.43091 0.20005 0.42292 0.20652 0.41354 0.20976 C 0.39462 0.21647 0.37552 0.2197 0.35608 0.22271 C 0.34098 0.22109 0.32587 0.21901 0.31094 0.21531 C 0.30434 0.21369 0.29844 0.21068 0.29167 0.20976 C 0.28438 0.20883 0.27709 0.20883 0.26979 0.20791 C 0.26198 0.20698 0.24653 0.20444 0.24653 0.20444 C 0.23386 0.20028 0.22066 0.19958 0.20816 0.19519 C 0.19757 0.19172 0.18646 0.18617 0.17657 0.18062 C 0.16927 0.17669 0.16181 0.17391 0.15469 0.16975 C 0.15278 0.16859 0.15122 0.16698 0.14931 0.16605 C 0.14653 0.16466 0.14098 0.16235 0.14098 0.16235 C 0.13733 0.15865 0.13264 0.15657 0.13004 0.15148 C 0.12917 0.14963 0.12848 0.14755 0.12726 0.14593 C 0.12292 0.14015 0.12205 0.14177 0.11771 0.13691 C 0.11181 0.13043 0.10625 0.12442 0.1 0.11864 C 0.09688 0.1124 0.09184 0.10846 0.08889 0.10222 C 0.08386 0.09204 0.07813 0.08418 0.07257 0.0747 C 0.06424 0.06036 0.07066 0.06707 0.06285 0.06013 C 0.05486 0.04371 0.06667 0.0673 0.05608 0.04926 C 0.05365 0.04533 0.04723 0.03145 0.04514 0.02729 C 0.04341 0.02359 0.04236 0.01896 0.03959 0.01642 C 0.03229 0.00948 0.02743 -7.12303E-7 0.02049 -0.0074 C 0.01684 -0.01133 0.01216 -0.01295 0.00816 -0.01642 C -2.77778E-6 -0.01272 -2.77778E-6 -0.01226 -2.77778E-6 -7.12303E-7 Z " pathEditMode="relative" ptsTypes="fffffffffffffffffffffffffffffffffffffffffffffffffff">
                                      <p:cBhvr>
                                        <p:cTn id="67" dur="2000" fill="hold"/>
                                        <p:tgtEl>
                                          <p:spTgt spid="11"/>
                                        </p:tgtEl>
                                        <p:attrNameLst>
                                          <p:attrName>ppt_x</p:attrName>
                                          <p:attrName>ppt_y</p:attrName>
                                        </p:attrNameLst>
                                      </p:cBhvr>
                                    </p:animMotion>
                                  </p:childTnLst>
                                </p:cTn>
                              </p:par>
                              <p:par>
                                <p:cTn id="68" presetID="6" presetClass="entr" presetSubtype="16" fill="hold" nodeType="with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circle(in)">
                                      <p:cBhvr>
                                        <p:cTn id="70" dur="2000"/>
                                        <p:tgtEl>
                                          <p:spTgt spid="22"/>
                                        </p:tgtEl>
                                      </p:cBhvr>
                                    </p:animEffect>
                                  </p:childTnLst>
                                </p:cTn>
                              </p:par>
                              <p:par>
                                <p:cTn id="71" presetID="8" presetClass="emph" presetSubtype="0" fill="hold" nodeType="withEffect">
                                  <p:stCondLst>
                                    <p:cond delay="0"/>
                                  </p:stCondLst>
                                  <p:childTnLst>
                                    <p:animRot by="43200000">
                                      <p:cBhvr>
                                        <p:cTn id="72" dur="2000" fill="hold"/>
                                        <p:tgtEl>
                                          <p:spTgt spid="22"/>
                                        </p:tgtEl>
                                        <p:attrNameLst>
                                          <p:attrName>r</p:attrName>
                                        </p:attrNameLst>
                                      </p:cBhvr>
                                    </p:animRot>
                                  </p:childTnLst>
                                </p:cTn>
                              </p:par>
                              <p:par>
                                <p:cTn id="73" presetID="6" presetClass="entr" presetSubtype="32" fill="hold" nodeType="withEffect">
                                  <p:stCondLst>
                                    <p:cond delay="1500"/>
                                  </p:stCondLst>
                                  <p:childTnLst>
                                    <p:set>
                                      <p:cBhvr>
                                        <p:cTn id="74" dur="1" fill="hold">
                                          <p:stCondLst>
                                            <p:cond delay="0"/>
                                          </p:stCondLst>
                                        </p:cTn>
                                        <p:tgtEl>
                                          <p:spTgt spid="2050"/>
                                        </p:tgtEl>
                                        <p:attrNameLst>
                                          <p:attrName>style.visibility</p:attrName>
                                        </p:attrNameLst>
                                      </p:cBhvr>
                                      <p:to>
                                        <p:strVal val="visible"/>
                                      </p:to>
                                    </p:set>
                                    <p:animEffect transition="in" filter="circle(out)">
                                      <p:cBhvr>
                                        <p:cTn id="75" dur="1000"/>
                                        <p:tgtEl>
                                          <p:spTgt spid="2050"/>
                                        </p:tgtEl>
                                      </p:cBhvr>
                                    </p:animEffect>
                                  </p:childTnLst>
                                </p:cTn>
                              </p:par>
                              <p:par>
                                <p:cTn id="76" presetID="45" presetClass="entr" presetSubtype="0" fill="hold" grpId="0" nodeType="withEffect">
                                  <p:stCondLst>
                                    <p:cond delay="150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250"/>
                                        <p:tgtEl>
                                          <p:spTgt spid="61"/>
                                        </p:tgtEl>
                                      </p:cBhvr>
                                    </p:animEffect>
                                    <p:anim calcmode="lin" valueType="num">
                                      <p:cBhvr>
                                        <p:cTn id="79" dur="1250" fill="hold"/>
                                        <p:tgtEl>
                                          <p:spTgt spid="61"/>
                                        </p:tgtEl>
                                        <p:attrNameLst>
                                          <p:attrName>ppt_w</p:attrName>
                                        </p:attrNameLst>
                                      </p:cBhvr>
                                      <p:tavLst>
                                        <p:tav tm="0" fmla="#ppt_w*sin(2.5*pi*$)">
                                          <p:val>
                                            <p:fltVal val="0"/>
                                          </p:val>
                                        </p:tav>
                                        <p:tav tm="100000">
                                          <p:val>
                                            <p:fltVal val="1"/>
                                          </p:val>
                                        </p:tav>
                                      </p:tavLst>
                                    </p:anim>
                                    <p:anim calcmode="lin" valueType="num">
                                      <p:cBhvr>
                                        <p:cTn id="80" dur="1250" fill="hold"/>
                                        <p:tgtEl>
                                          <p:spTgt spid="6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3"/>
          <p:cNvPicPr>
            <a:picLocks noChangeAspect="1" noChangeArrowheads="1"/>
          </p:cNvPicPr>
          <p:nvPr/>
        </p:nvPicPr>
        <p:blipFill>
          <a:blip r:embed="rId3"/>
          <a:srcRect/>
          <a:stretch>
            <a:fillRect/>
          </a:stretch>
        </p:blipFill>
        <p:spPr bwMode="auto">
          <a:xfrm>
            <a:off x="1908175" y="1412875"/>
            <a:ext cx="6985000" cy="4424363"/>
          </a:xfrm>
          <a:prstGeom prst="rect">
            <a:avLst/>
          </a:prstGeom>
          <a:noFill/>
          <a:ln w="9525">
            <a:noFill/>
            <a:miter lim="800000"/>
            <a:headEnd/>
            <a:tailEnd/>
          </a:ln>
        </p:spPr>
      </p:pic>
      <p:sp>
        <p:nvSpPr>
          <p:cNvPr id="68610" name="ZoneTexte 3"/>
          <p:cNvSpPr txBox="1">
            <a:spLocks noChangeArrowheads="1"/>
          </p:cNvSpPr>
          <p:nvPr/>
        </p:nvSpPr>
        <p:spPr bwMode="auto">
          <a:xfrm>
            <a:off x="323850" y="828675"/>
            <a:ext cx="7848600" cy="584200"/>
          </a:xfrm>
          <a:prstGeom prst="rect">
            <a:avLst/>
          </a:prstGeom>
          <a:noFill/>
          <a:ln w="9525">
            <a:noFill/>
            <a:miter lim="800000"/>
            <a:headEnd/>
            <a:tailEnd/>
          </a:ln>
        </p:spPr>
        <p:txBody>
          <a:bodyPr>
            <a:spAutoFit/>
          </a:bodyPr>
          <a:lstStyle/>
          <a:p>
            <a:r>
              <a:rPr lang="fr-FR" sz="3200" b="1">
                <a:solidFill>
                  <a:schemeClr val="accent2"/>
                </a:solidFill>
                <a:latin typeface="Calibri" pitchFamily="34" charset="0"/>
              </a:rPr>
              <a:t>Le workflow d’une demande de congés</a:t>
            </a:r>
          </a:p>
        </p:txBody>
      </p:sp>
      <p:sp>
        <p:nvSpPr>
          <p:cNvPr id="7" name="ZoneTexte 6"/>
          <p:cNvSpPr txBox="1"/>
          <p:nvPr/>
        </p:nvSpPr>
        <p:spPr>
          <a:xfrm>
            <a:off x="323850" y="1989138"/>
            <a:ext cx="1439863" cy="2524125"/>
          </a:xfrm>
          <a:prstGeom prst="rect">
            <a:avLst/>
          </a:prstGeom>
          <a:noFill/>
        </p:spPr>
        <p:txBody>
          <a:bodyPr>
            <a:spAutoFit/>
          </a:bodyPr>
          <a:lstStyle/>
          <a:p>
            <a:pPr marL="285750" indent="-285750" fontAlgn="auto">
              <a:spcBef>
                <a:spcPts val="0"/>
              </a:spcBef>
              <a:spcAft>
                <a:spcPts val="0"/>
              </a:spcAft>
              <a:buFont typeface="Wingdings" pitchFamily="2" charset="2"/>
              <a:buChar char="ü"/>
              <a:defRPr/>
            </a:pPr>
            <a:endParaRPr lang="fr-FR" sz="1600" dirty="0">
              <a:latin typeface="+mn-lt"/>
            </a:endParaRPr>
          </a:p>
          <a:p>
            <a:pPr fontAlgn="auto">
              <a:spcBef>
                <a:spcPts val="0"/>
              </a:spcBef>
              <a:spcAft>
                <a:spcPts val="0"/>
              </a:spcAft>
              <a:defRPr/>
            </a:pPr>
            <a:endParaRPr lang="fr-FR" sz="1600" dirty="0">
              <a:latin typeface="+mn-lt"/>
            </a:endParaRPr>
          </a:p>
          <a:p>
            <a:pPr algn="ctr" fontAlgn="auto">
              <a:spcBef>
                <a:spcPts val="0"/>
              </a:spcBef>
              <a:spcAft>
                <a:spcPts val="0"/>
              </a:spcAft>
              <a:defRPr/>
            </a:pPr>
            <a:r>
              <a:rPr lang="fr-FR" sz="1400" dirty="0">
                <a:solidFill>
                  <a:srgbClr val="000099"/>
                </a:solidFill>
                <a:latin typeface="+mn-lt"/>
              </a:rPr>
              <a:t>Description </a:t>
            </a:r>
          </a:p>
          <a:p>
            <a:pPr algn="ctr" fontAlgn="auto">
              <a:spcBef>
                <a:spcPts val="0"/>
              </a:spcBef>
              <a:spcAft>
                <a:spcPts val="0"/>
              </a:spcAft>
              <a:defRPr/>
            </a:pPr>
            <a:r>
              <a:rPr lang="fr-FR" sz="1400" dirty="0">
                <a:solidFill>
                  <a:srgbClr val="000099"/>
                </a:solidFill>
                <a:latin typeface="+mn-lt"/>
              </a:rPr>
              <a:t>littérale de la procédure de demande de congés puis réalisation du schéma </a:t>
            </a:r>
            <a:r>
              <a:rPr lang="fr-FR" sz="1400" b="1" dirty="0">
                <a:solidFill>
                  <a:srgbClr val="000099"/>
                </a:solidFill>
                <a:latin typeface="+mn-lt"/>
              </a:rPr>
              <a:t>:</a:t>
            </a:r>
          </a:p>
          <a:p>
            <a:pPr algn="ctr" fontAlgn="auto">
              <a:spcBef>
                <a:spcPts val="0"/>
              </a:spcBef>
              <a:spcAft>
                <a:spcPts val="0"/>
              </a:spcAft>
              <a:defRPr/>
            </a:pPr>
            <a:endParaRPr lang="fr-FR" sz="1400" b="1" dirty="0">
              <a:solidFill>
                <a:srgbClr val="000099"/>
              </a:solidFill>
              <a:latin typeface="+mn-lt"/>
            </a:endParaRPr>
          </a:p>
          <a:p>
            <a:pPr algn="ctr" fontAlgn="auto">
              <a:spcBef>
                <a:spcPts val="0"/>
              </a:spcBef>
              <a:spcAft>
                <a:spcPts val="0"/>
              </a:spcAft>
              <a:defRPr/>
            </a:pPr>
            <a:endParaRPr lang="fr-FR" sz="1400" b="1" dirty="0">
              <a:solidFill>
                <a:srgbClr val="000099"/>
              </a:solidFill>
              <a:latin typeface="+mn-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825" y="1341438"/>
            <a:ext cx="8497888" cy="4524375"/>
          </a:xfrm>
          <a:prstGeom prst="rect">
            <a:avLst/>
          </a:prstGeom>
          <a:solidFill>
            <a:schemeClr val="bg2"/>
          </a:solidFill>
        </p:spPr>
        <p:txBody>
          <a:bodyPr>
            <a:spAutoFit/>
          </a:bodyPr>
          <a:lstStyle/>
          <a:p>
            <a:pPr fontAlgn="auto">
              <a:spcBef>
                <a:spcPts val="0"/>
              </a:spcBef>
              <a:spcAft>
                <a:spcPts val="0"/>
              </a:spcAft>
              <a:defRPr/>
            </a:pPr>
            <a:r>
              <a:rPr lang="fr-FR" b="1" dirty="0">
                <a:latin typeface="+mn-lt"/>
              </a:rPr>
              <a:t>Quiz 3</a:t>
            </a:r>
          </a:p>
          <a:p>
            <a:pPr fontAlgn="auto">
              <a:spcBef>
                <a:spcPts val="0"/>
              </a:spcBef>
              <a:spcAft>
                <a:spcPts val="0"/>
              </a:spcAft>
              <a:defRPr/>
            </a:pPr>
            <a:endParaRPr lang="fr-FR" b="1" dirty="0">
              <a:latin typeface="+mn-lt"/>
            </a:endParaRPr>
          </a:p>
          <a:p>
            <a:pPr marL="285750" indent="-285750" fontAlgn="auto">
              <a:spcBef>
                <a:spcPts val="0"/>
              </a:spcBef>
              <a:spcAft>
                <a:spcPts val="0"/>
              </a:spcAft>
              <a:buFont typeface="Arial" pitchFamily="34" charset="0"/>
              <a:buChar char="•"/>
              <a:defRPr/>
            </a:pPr>
            <a:r>
              <a:rPr lang="fr-FR" dirty="0">
                <a:solidFill>
                  <a:srgbClr val="002060"/>
                </a:solidFill>
                <a:latin typeface="+mn-lt"/>
              </a:rPr>
              <a:t>Quelles données sont présentes dans une demande de congés ?</a:t>
            </a:r>
          </a:p>
          <a:p>
            <a:pPr marL="285750" indent="-285750" fontAlgn="auto">
              <a:spcBef>
                <a:spcPts val="0"/>
              </a:spcBef>
              <a:spcAft>
                <a:spcPts val="0"/>
              </a:spcAft>
              <a:buFont typeface="Arial" pitchFamily="34" charset="0"/>
              <a:buChar char="•"/>
              <a:defRPr/>
            </a:pPr>
            <a:r>
              <a:rPr lang="fr-FR" dirty="0">
                <a:solidFill>
                  <a:srgbClr val="002060"/>
                </a:solidFill>
                <a:latin typeface="+mn-lt"/>
              </a:rPr>
              <a:t>Quelles informations figurant sur une demande de congé intéressent le supérieur hiérarchique ? En quoi lui permettent-elles de prendre sa décision ?</a:t>
            </a:r>
          </a:p>
          <a:p>
            <a:pPr marL="285750" indent="-285750" fontAlgn="auto">
              <a:spcBef>
                <a:spcPts val="0"/>
              </a:spcBef>
              <a:spcAft>
                <a:spcPts val="0"/>
              </a:spcAft>
              <a:buFont typeface="Arial" pitchFamily="34" charset="0"/>
              <a:buChar char="•"/>
              <a:defRPr/>
            </a:pPr>
            <a:r>
              <a:rPr lang="fr-FR" dirty="0">
                <a:solidFill>
                  <a:srgbClr val="002060"/>
                </a:solidFill>
                <a:latin typeface="+mn-lt"/>
              </a:rPr>
              <a:t>Combien d’acteurs différents sont susceptibles d’intervenir dans ce </a:t>
            </a:r>
            <a:r>
              <a:rPr lang="fr-FR" i="1" dirty="0" err="1">
                <a:solidFill>
                  <a:srgbClr val="002060"/>
                </a:solidFill>
                <a:latin typeface="+mn-lt"/>
              </a:rPr>
              <a:t>workflow</a:t>
            </a:r>
            <a:r>
              <a:rPr lang="fr-FR" dirty="0">
                <a:solidFill>
                  <a:srgbClr val="002060"/>
                </a:solidFill>
                <a:latin typeface="+mn-lt"/>
              </a:rPr>
              <a:t> ?</a:t>
            </a:r>
          </a:p>
          <a:p>
            <a:pPr marL="285750" indent="-285750" fontAlgn="auto">
              <a:spcBef>
                <a:spcPts val="0"/>
              </a:spcBef>
              <a:spcAft>
                <a:spcPts val="0"/>
              </a:spcAft>
              <a:buFont typeface="Arial" pitchFamily="34" charset="0"/>
              <a:buChar char="•"/>
              <a:defRPr/>
            </a:pPr>
            <a:r>
              <a:rPr lang="fr-FR" dirty="0">
                <a:solidFill>
                  <a:srgbClr val="002060"/>
                </a:solidFill>
                <a:latin typeface="+mn-lt"/>
              </a:rPr>
              <a:t>Un collaborateur peut-il modifier sa demande après l’avoir confirmée ?</a:t>
            </a:r>
          </a:p>
          <a:p>
            <a:pPr marL="285750" indent="-285750" fontAlgn="auto">
              <a:spcBef>
                <a:spcPts val="0"/>
              </a:spcBef>
              <a:spcAft>
                <a:spcPts val="0"/>
              </a:spcAft>
              <a:buFont typeface="Arial" pitchFamily="34" charset="0"/>
              <a:buChar char="•"/>
              <a:defRPr/>
            </a:pPr>
            <a:r>
              <a:rPr lang="fr-FR" dirty="0">
                <a:solidFill>
                  <a:srgbClr val="002060"/>
                </a:solidFill>
                <a:latin typeface="+mn-lt"/>
              </a:rPr>
              <a:t>Comment peut-on s’assurer que c’est bien le supérieur hiérarchique qui valide la demande de congé ?</a:t>
            </a:r>
          </a:p>
          <a:p>
            <a:pPr marL="285750" indent="-285750" fontAlgn="auto">
              <a:spcBef>
                <a:spcPts val="0"/>
              </a:spcBef>
              <a:spcAft>
                <a:spcPts val="0"/>
              </a:spcAft>
              <a:buFont typeface="Arial" pitchFamily="34" charset="0"/>
              <a:buChar char="•"/>
              <a:defRPr/>
            </a:pPr>
            <a:r>
              <a:rPr lang="fr-FR" dirty="0">
                <a:solidFill>
                  <a:srgbClr val="002060"/>
                </a:solidFill>
                <a:latin typeface="+mn-lt"/>
              </a:rPr>
              <a:t>Un responsable de niveau 2 peut-il revenir sur le refus du responsable de niveau 1 ?</a:t>
            </a:r>
          </a:p>
          <a:p>
            <a:pPr marL="285750" indent="-285750" fontAlgn="auto">
              <a:spcBef>
                <a:spcPts val="0"/>
              </a:spcBef>
              <a:spcAft>
                <a:spcPts val="0"/>
              </a:spcAft>
              <a:buFont typeface="Arial" pitchFamily="34" charset="0"/>
              <a:buChar char="•"/>
              <a:defRPr/>
            </a:pPr>
            <a:r>
              <a:rPr lang="fr-FR" dirty="0">
                <a:solidFill>
                  <a:srgbClr val="002060"/>
                </a:solidFill>
                <a:latin typeface="+mn-lt"/>
              </a:rPr>
              <a:t>Dans quel cas la transition automatique représentée sur le schéma a-t-elle lieu ?</a:t>
            </a:r>
          </a:p>
          <a:p>
            <a:pPr marL="285750" indent="-285750" fontAlgn="auto">
              <a:spcBef>
                <a:spcPts val="0"/>
              </a:spcBef>
              <a:spcAft>
                <a:spcPts val="0"/>
              </a:spcAft>
              <a:buFont typeface="Arial" pitchFamily="34" charset="0"/>
              <a:buChar char="•"/>
              <a:defRPr/>
            </a:pPr>
            <a:r>
              <a:rPr lang="fr-FR" dirty="0">
                <a:solidFill>
                  <a:srgbClr val="002060"/>
                </a:solidFill>
                <a:latin typeface="+mn-lt"/>
              </a:rPr>
              <a:t>En quoi le progiciel est-il utile pour gérer les demandes de congés ? En quoi est-il contraignant ? Préciser les types d’acteurs concernés.</a:t>
            </a:r>
          </a:p>
          <a:p>
            <a:pPr marL="285750" indent="-285750" fontAlgn="auto">
              <a:spcBef>
                <a:spcPts val="0"/>
              </a:spcBef>
              <a:spcAft>
                <a:spcPts val="0"/>
              </a:spcAft>
              <a:buFont typeface="Arial" pitchFamily="34" charset="0"/>
              <a:buChar char="•"/>
              <a:defRPr/>
            </a:pPr>
            <a:r>
              <a:rPr lang="fr-FR" dirty="0">
                <a:solidFill>
                  <a:srgbClr val="002060"/>
                </a:solidFill>
                <a:latin typeface="+mn-lt"/>
              </a:rPr>
              <a:t>Pensez-vous que les demandes de congés enregistrées au fil des années dans le progiciel puissent permettre de mieux connaître les attentes des collaborateurs de </a:t>
            </a:r>
            <a:r>
              <a:rPr lang="fr-FR" dirty="0" err="1">
                <a:solidFill>
                  <a:srgbClr val="002060"/>
                </a:solidFill>
                <a:latin typeface="+mn-lt"/>
              </a:rPr>
              <a:t>Spécibike</a:t>
            </a:r>
            <a:r>
              <a:rPr lang="fr-FR" dirty="0">
                <a:solidFill>
                  <a:srgbClr val="002060"/>
                </a:solidFill>
                <a:latin typeface="+mn-lt"/>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Image 1"/>
          <p:cNvPicPr>
            <a:picLocks noChangeAspect="1" noChangeArrowheads="1"/>
          </p:cNvPicPr>
          <p:nvPr/>
        </p:nvPicPr>
        <p:blipFill>
          <a:blip r:embed="rId2"/>
          <a:srcRect/>
          <a:stretch>
            <a:fillRect/>
          </a:stretch>
        </p:blipFill>
        <p:spPr bwMode="auto">
          <a:xfrm>
            <a:off x="1763713" y="1484313"/>
            <a:ext cx="5903912" cy="432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Number Placeholder 5"/>
          <p:cNvSpPr txBox="1">
            <a:spLocks noGrp="1"/>
          </p:cNvSpPr>
          <p:nvPr/>
        </p:nvSpPr>
        <p:spPr bwMode="auto">
          <a:xfrm>
            <a:off x="395288" y="6308725"/>
            <a:ext cx="2133600" cy="365125"/>
          </a:xfrm>
          <a:prstGeom prst="rect">
            <a:avLst/>
          </a:prstGeom>
          <a:noFill/>
          <a:ln w="9525">
            <a:noFill/>
            <a:miter lim="800000"/>
            <a:headEnd/>
            <a:tailEnd/>
          </a:ln>
        </p:spPr>
        <p:txBody>
          <a:bodyPr/>
          <a:lstStyle/>
          <a:p>
            <a:fld id="{ADCB9D00-17AB-450C-B584-E8654CF3F7E2}" type="slidenum">
              <a:rPr lang="fr-FR">
                <a:latin typeface="Calibri" pitchFamily="34" charset="0"/>
              </a:rPr>
              <a:pPr/>
              <a:t>33</a:t>
            </a:fld>
            <a:endParaRPr lang="fr-FR">
              <a:latin typeface="Calibri" pitchFamily="34" charset="0"/>
            </a:endParaRPr>
          </a:p>
        </p:txBody>
      </p:sp>
      <p:sp>
        <p:nvSpPr>
          <p:cNvPr id="72706" name="Espace réservé du contenu 2"/>
          <p:cNvSpPr>
            <a:spLocks noGrp="1"/>
          </p:cNvSpPr>
          <p:nvPr>
            <p:ph sz="quarter" idx="4294967295"/>
          </p:nvPr>
        </p:nvSpPr>
        <p:spPr>
          <a:xfrm>
            <a:off x="323850" y="908050"/>
            <a:ext cx="8569325" cy="5226050"/>
          </a:xfrm>
        </p:spPr>
        <p:txBody>
          <a:bodyPr/>
          <a:lstStyle/>
          <a:p>
            <a:pPr marL="0" indent="0" eaLnBrk="1" hangingPunct="1">
              <a:buFont typeface="Arial" charset="0"/>
              <a:buNone/>
            </a:pPr>
            <a:r>
              <a:rPr lang="fr-FR" b="1" smtClean="0">
                <a:solidFill>
                  <a:schemeClr val="accent2"/>
                </a:solidFill>
              </a:rPr>
              <a:t>Quand le progiciel ne suit pas la procédure …</a:t>
            </a:r>
          </a:p>
        </p:txBody>
      </p:sp>
      <p:sp>
        <p:nvSpPr>
          <p:cNvPr id="72707" name="Rectangle 17">
            <a:hlinkClick r:id="rId3"/>
          </p:cNvPr>
          <p:cNvSpPr>
            <a:spLocks noChangeArrowheads="1"/>
          </p:cNvSpPr>
          <p:nvPr/>
        </p:nvSpPr>
        <p:spPr bwMode="auto">
          <a:xfrm>
            <a:off x="427038" y="1820863"/>
            <a:ext cx="7345362" cy="3113087"/>
          </a:xfrm>
          <a:prstGeom prst="rect">
            <a:avLst/>
          </a:prstGeom>
          <a:noFill/>
          <a:ln w="9525">
            <a:noFill/>
            <a:miter lim="800000"/>
            <a:headEnd/>
            <a:tailEnd/>
          </a:ln>
        </p:spPr>
        <p:txBody>
          <a:bodyPr>
            <a:spAutoFit/>
          </a:bodyPr>
          <a:lstStyle/>
          <a:p>
            <a:pPr algn="just"/>
            <a:r>
              <a:rPr lang="fr-FR">
                <a:latin typeface="Calibri" pitchFamily="34" charset="0"/>
              </a:rPr>
              <a:t>Par mégarde Mme Fulton a pu </a:t>
            </a:r>
            <a:r>
              <a:rPr lang="fr-FR">
                <a:solidFill>
                  <a:schemeClr val="accent2"/>
                </a:solidFill>
                <a:latin typeface="Calibri" pitchFamily="34" charset="0"/>
              </a:rPr>
              <a:t>approuver</a:t>
            </a:r>
            <a:r>
              <a:rPr lang="fr-FR">
                <a:latin typeface="Calibri" pitchFamily="34" charset="0"/>
              </a:rPr>
              <a:t> elle-même sa demande de congé sans que son supérieur ait eu à intervenir ! </a:t>
            </a:r>
            <a:endParaRPr lang="fr-FR" sz="3600">
              <a:latin typeface="Calibri" pitchFamily="34" charset="0"/>
            </a:endParaRPr>
          </a:p>
          <a:p>
            <a:pPr algn="just"/>
            <a:r>
              <a:rPr lang="fr-FR">
                <a:latin typeface="Calibri" pitchFamily="34" charset="0"/>
              </a:rPr>
              <a:t>Elle le prévient de ce dysfonctionnement…</a:t>
            </a:r>
          </a:p>
          <a:p>
            <a:pPr algn="just"/>
            <a:endParaRPr lang="fr-FR">
              <a:latin typeface="Calibri" pitchFamily="34" charset="0"/>
            </a:endParaRPr>
          </a:p>
          <a:p>
            <a:pPr algn="just"/>
            <a:endParaRPr lang="fr-FR">
              <a:latin typeface="Calibri" pitchFamily="34" charset="0"/>
            </a:endParaRPr>
          </a:p>
          <a:p>
            <a:pPr algn="just"/>
            <a:endParaRPr lang="fr-FR">
              <a:latin typeface="Calibri" pitchFamily="34" charset="0"/>
            </a:endParaRPr>
          </a:p>
          <a:p>
            <a:pPr algn="just"/>
            <a:r>
              <a:rPr lang="fr-FR">
                <a:latin typeface="Calibri" pitchFamily="34" charset="0"/>
              </a:rPr>
              <a:t>Le supérieur hiérarchique de Mme Fulton voit qu’en effet la demande est validée sans qu’il ait eu à intervenir. Il constate également avec étonnement que le progiciel lui permet de revenir sur cette décision et de refuser la demande. </a:t>
            </a:r>
          </a:p>
          <a:p>
            <a:pPr algn="just"/>
            <a:endParaRPr lang="fr-FR">
              <a:sym typeface="Wingdings" pitchFamily="2" charset="2"/>
            </a:endParaRPr>
          </a:p>
        </p:txBody>
      </p:sp>
      <p:sp>
        <p:nvSpPr>
          <p:cNvPr id="72708" name="Line 5"/>
          <p:cNvSpPr>
            <a:spLocks noChangeShapeType="1"/>
          </p:cNvSpPr>
          <p:nvPr/>
        </p:nvSpPr>
        <p:spPr bwMode="auto">
          <a:xfrm>
            <a:off x="6804025" y="2708275"/>
            <a:ext cx="0" cy="288925"/>
          </a:xfrm>
          <a:prstGeom prst="line">
            <a:avLst/>
          </a:prstGeom>
          <a:noFill/>
          <a:ln w="9525">
            <a:solidFill>
              <a:schemeClr val="tx1"/>
            </a:solidFill>
            <a:round/>
            <a:headEnd/>
            <a:tailEnd/>
          </a:ln>
        </p:spPr>
        <p:txBody>
          <a:bodyPr/>
          <a:lstStyle/>
          <a:p>
            <a:endParaRPr lang="fr-FR"/>
          </a:p>
        </p:txBody>
      </p:sp>
      <p:sp>
        <p:nvSpPr>
          <p:cNvPr id="72709" name="AutoShape 6"/>
          <p:cNvSpPr>
            <a:spLocks noChangeArrowheads="1"/>
          </p:cNvSpPr>
          <p:nvPr/>
        </p:nvSpPr>
        <p:spPr bwMode="auto">
          <a:xfrm rot="10800000">
            <a:off x="6516688" y="2997200"/>
            <a:ext cx="647700" cy="288925"/>
          </a:xfrm>
          <a:custGeom>
            <a:avLst/>
            <a:gdLst>
              <a:gd name="T0" fmla="*/ 566738 w 21600"/>
              <a:gd name="T1" fmla="*/ 144463 h 21600"/>
              <a:gd name="T2" fmla="*/ 323850 w 21600"/>
              <a:gd name="T3" fmla="*/ 288925 h 21600"/>
              <a:gd name="T4" fmla="*/ 80963 w 21600"/>
              <a:gd name="T5" fmla="*/ 144463 h 21600"/>
              <a:gd name="T6" fmla="*/ 32385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9525">
            <a:solidFill>
              <a:schemeClr val="tx1"/>
            </a:solidFill>
            <a:miter lim="800000"/>
            <a:headEnd/>
            <a:tailEnd/>
          </a:ln>
        </p:spPr>
        <p:txBody>
          <a:bodyPr wrap="none" anchor="ctr"/>
          <a:lstStyle/>
          <a:p>
            <a:endParaRPr lang="fr-FR"/>
          </a:p>
        </p:txBody>
      </p:sp>
      <p:sp>
        <p:nvSpPr>
          <p:cNvPr id="72710" name="Line 7"/>
          <p:cNvSpPr>
            <a:spLocks noChangeShapeType="1"/>
          </p:cNvSpPr>
          <p:nvPr/>
        </p:nvSpPr>
        <p:spPr bwMode="auto">
          <a:xfrm>
            <a:off x="6588125" y="2781300"/>
            <a:ext cx="433388" cy="0"/>
          </a:xfrm>
          <a:prstGeom prst="line">
            <a:avLst/>
          </a:prstGeom>
          <a:noFill/>
          <a:ln w="9525">
            <a:solidFill>
              <a:schemeClr val="tx1"/>
            </a:solidFill>
            <a:round/>
            <a:headEnd/>
            <a:tailEnd/>
          </a:ln>
        </p:spPr>
        <p:txBody>
          <a:bodyPr/>
          <a:lstStyle/>
          <a:p>
            <a:endParaRPr lang="fr-FR"/>
          </a:p>
        </p:txBody>
      </p:sp>
      <p:sp>
        <p:nvSpPr>
          <p:cNvPr id="72711" name="Line 8"/>
          <p:cNvSpPr>
            <a:spLocks noChangeShapeType="1"/>
          </p:cNvSpPr>
          <p:nvPr/>
        </p:nvSpPr>
        <p:spPr bwMode="auto">
          <a:xfrm>
            <a:off x="6732588" y="3284538"/>
            <a:ext cx="0" cy="215900"/>
          </a:xfrm>
          <a:prstGeom prst="line">
            <a:avLst/>
          </a:prstGeom>
          <a:noFill/>
          <a:ln w="9525">
            <a:solidFill>
              <a:schemeClr val="tx1"/>
            </a:solidFill>
            <a:round/>
            <a:headEnd/>
            <a:tailEnd/>
          </a:ln>
        </p:spPr>
        <p:txBody>
          <a:bodyPr/>
          <a:lstStyle/>
          <a:p>
            <a:endParaRPr lang="fr-FR"/>
          </a:p>
        </p:txBody>
      </p:sp>
      <p:sp>
        <p:nvSpPr>
          <p:cNvPr id="72712" name="Line 9"/>
          <p:cNvSpPr>
            <a:spLocks noChangeShapeType="1"/>
          </p:cNvSpPr>
          <p:nvPr/>
        </p:nvSpPr>
        <p:spPr bwMode="auto">
          <a:xfrm>
            <a:off x="6877050" y="3284538"/>
            <a:ext cx="0" cy="215900"/>
          </a:xfrm>
          <a:prstGeom prst="line">
            <a:avLst/>
          </a:prstGeom>
          <a:noFill/>
          <a:ln w="9525">
            <a:solidFill>
              <a:schemeClr val="tx1"/>
            </a:solidFill>
            <a:round/>
            <a:headEnd/>
            <a:tailEnd/>
          </a:ln>
        </p:spPr>
        <p:txBody>
          <a:bodyPr/>
          <a:lstStyle/>
          <a:p>
            <a:endParaRPr lang="fr-FR"/>
          </a:p>
        </p:txBody>
      </p:sp>
      <p:grpSp>
        <p:nvGrpSpPr>
          <p:cNvPr id="72713" name="Group 10"/>
          <p:cNvGrpSpPr>
            <a:grpSpLocks/>
          </p:cNvGrpSpPr>
          <p:nvPr/>
        </p:nvGrpSpPr>
        <p:grpSpPr bwMode="auto">
          <a:xfrm>
            <a:off x="3348038" y="4508500"/>
            <a:ext cx="1295400" cy="1225550"/>
            <a:chOff x="2109" y="2840"/>
            <a:chExt cx="816" cy="772"/>
          </a:xfrm>
        </p:grpSpPr>
        <p:sp>
          <p:nvSpPr>
            <p:cNvPr id="72731" name="Oval 11"/>
            <p:cNvSpPr>
              <a:spLocks noChangeArrowheads="1"/>
            </p:cNvSpPr>
            <p:nvPr/>
          </p:nvSpPr>
          <p:spPr bwMode="auto">
            <a:xfrm>
              <a:off x="2109" y="2840"/>
              <a:ext cx="816" cy="318"/>
            </a:xfrm>
            <a:prstGeom prst="ellipse">
              <a:avLst/>
            </a:prstGeom>
            <a:noFill/>
            <a:ln w="9525">
              <a:noFill/>
              <a:round/>
              <a:headEnd/>
              <a:tailEnd/>
            </a:ln>
          </p:spPr>
          <p:txBody>
            <a:bodyPr wrap="none" anchor="ctr"/>
            <a:lstStyle/>
            <a:p>
              <a:pPr algn="ctr"/>
              <a:r>
                <a:rPr lang="fr-FR" sz="3200"/>
                <a:t> </a:t>
              </a:r>
              <a:r>
                <a:rPr lang="fr-FR" sz="3600">
                  <a:sym typeface="Wingdings" pitchFamily="2" charset="2"/>
                </a:rPr>
                <a:t></a:t>
              </a:r>
            </a:p>
          </p:txBody>
        </p:sp>
        <p:sp>
          <p:nvSpPr>
            <p:cNvPr id="72732" name="Line 12"/>
            <p:cNvSpPr>
              <a:spLocks noChangeShapeType="1"/>
            </p:cNvSpPr>
            <p:nvPr/>
          </p:nvSpPr>
          <p:spPr bwMode="auto">
            <a:xfrm>
              <a:off x="2562" y="3113"/>
              <a:ext cx="0" cy="317"/>
            </a:xfrm>
            <a:prstGeom prst="line">
              <a:avLst/>
            </a:prstGeom>
            <a:noFill/>
            <a:ln w="9525">
              <a:solidFill>
                <a:schemeClr val="tx1"/>
              </a:solidFill>
              <a:round/>
              <a:headEnd/>
              <a:tailEnd/>
            </a:ln>
          </p:spPr>
          <p:txBody>
            <a:bodyPr/>
            <a:lstStyle/>
            <a:p>
              <a:endParaRPr lang="fr-FR"/>
            </a:p>
          </p:txBody>
        </p:sp>
        <p:sp>
          <p:nvSpPr>
            <p:cNvPr id="72733" name="Line 13"/>
            <p:cNvSpPr>
              <a:spLocks noChangeShapeType="1"/>
            </p:cNvSpPr>
            <p:nvPr/>
          </p:nvSpPr>
          <p:spPr bwMode="auto">
            <a:xfrm>
              <a:off x="2336" y="3249"/>
              <a:ext cx="454" cy="0"/>
            </a:xfrm>
            <a:prstGeom prst="line">
              <a:avLst/>
            </a:prstGeom>
            <a:noFill/>
            <a:ln w="9525">
              <a:solidFill>
                <a:schemeClr val="tx1"/>
              </a:solidFill>
              <a:round/>
              <a:headEnd/>
              <a:tailEnd/>
            </a:ln>
          </p:spPr>
          <p:txBody>
            <a:bodyPr/>
            <a:lstStyle/>
            <a:p>
              <a:endParaRPr lang="fr-FR"/>
            </a:p>
          </p:txBody>
        </p:sp>
        <p:sp>
          <p:nvSpPr>
            <p:cNvPr id="72734" name="Line 14"/>
            <p:cNvSpPr>
              <a:spLocks noChangeShapeType="1"/>
            </p:cNvSpPr>
            <p:nvPr/>
          </p:nvSpPr>
          <p:spPr bwMode="auto">
            <a:xfrm flipH="1">
              <a:off x="2381" y="3430"/>
              <a:ext cx="181" cy="181"/>
            </a:xfrm>
            <a:prstGeom prst="line">
              <a:avLst/>
            </a:prstGeom>
            <a:noFill/>
            <a:ln w="9525">
              <a:solidFill>
                <a:schemeClr val="tx1"/>
              </a:solidFill>
              <a:round/>
              <a:headEnd/>
              <a:tailEnd/>
            </a:ln>
          </p:spPr>
          <p:txBody>
            <a:bodyPr/>
            <a:lstStyle/>
            <a:p>
              <a:endParaRPr lang="fr-FR"/>
            </a:p>
          </p:txBody>
        </p:sp>
        <p:sp>
          <p:nvSpPr>
            <p:cNvPr id="72735" name="Line 15"/>
            <p:cNvSpPr>
              <a:spLocks noChangeShapeType="1"/>
            </p:cNvSpPr>
            <p:nvPr/>
          </p:nvSpPr>
          <p:spPr bwMode="auto">
            <a:xfrm>
              <a:off x="2562" y="3430"/>
              <a:ext cx="182" cy="182"/>
            </a:xfrm>
            <a:prstGeom prst="line">
              <a:avLst/>
            </a:prstGeom>
            <a:noFill/>
            <a:ln w="9525">
              <a:solidFill>
                <a:schemeClr val="tx1"/>
              </a:solidFill>
              <a:round/>
              <a:headEnd/>
              <a:tailEnd/>
            </a:ln>
          </p:spPr>
          <p:txBody>
            <a:bodyPr/>
            <a:lstStyle/>
            <a:p>
              <a:endParaRPr lang="fr-FR"/>
            </a:p>
          </p:txBody>
        </p:sp>
      </p:grpSp>
      <p:grpSp>
        <p:nvGrpSpPr>
          <p:cNvPr id="72714" name="Group 16"/>
          <p:cNvGrpSpPr>
            <a:grpSpLocks/>
          </p:cNvGrpSpPr>
          <p:nvPr/>
        </p:nvGrpSpPr>
        <p:grpSpPr bwMode="auto">
          <a:xfrm>
            <a:off x="6516688" y="2205038"/>
            <a:ext cx="647700" cy="1295400"/>
            <a:chOff x="4105" y="1389"/>
            <a:chExt cx="408" cy="816"/>
          </a:xfrm>
        </p:grpSpPr>
        <p:sp>
          <p:nvSpPr>
            <p:cNvPr id="72725" name="Rectangle 17"/>
            <p:cNvSpPr>
              <a:spLocks noChangeArrowheads="1"/>
            </p:cNvSpPr>
            <p:nvPr/>
          </p:nvSpPr>
          <p:spPr bwMode="auto">
            <a:xfrm>
              <a:off x="4105" y="1389"/>
              <a:ext cx="363" cy="404"/>
            </a:xfrm>
            <a:prstGeom prst="rect">
              <a:avLst/>
            </a:prstGeom>
            <a:noFill/>
            <a:ln w="9525">
              <a:noFill/>
              <a:miter lim="800000"/>
              <a:headEnd/>
              <a:tailEnd/>
            </a:ln>
          </p:spPr>
          <p:txBody>
            <a:bodyPr>
              <a:spAutoFit/>
            </a:bodyPr>
            <a:lstStyle/>
            <a:p>
              <a:r>
                <a:rPr lang="fr-FR" sz="3600">
                  <a:sym typeface="Wingdings" pitchFamily="2" charset="2"/>
                </a:rPr>
                <a:t></a:t>
              </a:r>
            </a:p>
          </p:txBody>
        </p:sp>
        <p:sp>
          <p:nvSpPr>
            <p:cNvPr id="72726" name="Line 18"/>
            <p:cNvSpPr>
              <a:spLocks noChangeShapeType="1"/>
            </p:cNvSpPr>
            <p:nvPr/>
          </p:nvSpPr>
          <p:spPr bwMode="auto">
            <a:xfrm>
              <a:off x="4286" y="1706"/>
              <a:ext cx="0" cy="182"/>
            </a:xfrm>
            <a:prstGeom prst="line">
              <a:avLst/>
            </a:prstGeom>
            <a:noFill/>
            <a:ln w="9525">
              <a:solidFill>
                <a:schemeClr val="tx1"/>
              </a:solidFill>
              <a:round/>
              <a:headEnd/>
              <a:tailEnd/>
            </a:ln>
          </p:spPr>
          <p:txBody>
            <a:bodyPr/>
            <a:lstStyle/>
            <a:p>
              <a:endParaRPr lang="fr-FR"/>
            </a:p>
          </p:txBody>
        </p:sp>
        <p:sp>
          <p:nvSpPr>
            <p:cNvPr id="72727" name="AutoShape 19"/>
            <p:cNvSpPr>
              <a:spLocks noChangeArrowheads="1"/>
            </p:cNvSpPr>
            <p:nvPr/>
          </p:nvSpPr>
          <p:spPr bwMode="auto">
            <a:xfrm rot="10800000">
              <a:off x="4105" y="1888"/>
              <a:ext cx="408" cy="182"/>
            </a:xfrm>
            <a:custGeom>
              <a:avLst/>
              <a:gdLst>
                <a:gd name="T0" fmla="*/ 357 w 21600"/>
                <a:gd name="T1" fmla="*/ 91 h 21600"/>
                <a:gd name="T2" fmla="*/ 204 w 21600"/>
                <a:gd name="T3" fmla="*/ 182 h 21600"/>
                <a:gd name="T4" fmla="*/ 51 w 21600"/>
                <a:gd name="T5" fmla="*/ 91 h 21600"/>
                <a:gd name="T6" fmla="*/ 204 w 21600"/>
                <a:gd name="T7" fmla="*/ 0 h 21600"/>
                <a:gd name="T8" fmla="*/ 0 60000 65536"/>
                <a:gd name="T9" fmla="*/ 0 60000 65536"/>
                <a:gd name="T10" fmla="*/ 0 60000 65536"/>
                <a:gd name="T11" fmla="*/ 0 60000 65536"/>
                <a:gd name="T12" fmla="*/ 4500 w 21600"/>
                <a:gd name="T13" fmla="*/ 4510 h 21600"/>
                <a:gd name="T14" fmla="*/ 17100 w 21600"/>
                <a:gd name="T15" fmla="*/ 1709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9525">
              <a:solidFill>
                <a:schemeClr val="tx1"/>
              </a:solidFill>
              <a:miter lim="800000"/>
              <a:headEnd/>
              <a:tailEnd/>
            </a:ln>
          </p:spPr>
          <p:txBody>
            <a:bodyPr wrap="none" anchor="ctr"/>
            <a:lstStyle/>
            <a:p>
              <a:endParaRPr lang="fr-FR"/>
            </a:p>
          </p:txBody>
        </p:sp>
        <p:sp>
          <p:nvSpPr>
            <p:cNvPr id="72728" name="Line 20"/>
            <p:cNvSpPr>
              <a:spLocks noChangeShapeType="1"/>
            </p:cNvSpPr>
            <p:nvPr/>
          </p:nvSpPr>
          <p:spPr bwMode="auto">
            <a:xfrm>
              <a:off x="4150" y="1752"/>
              <a:ext cx="273" cy="0"/>
            </a:xfrm>
            <a:prstGeom prst="line">
              <a:avLst/>
            </a:prstGeom>
            <a:noFill/>
            <a:ln w="9525">
              <a:solidFill>
                <a:schemeClr val="tx1"/>
              </a:solidFill>
              <a:round/>
              <a:headEnd/>
              <a:tailEnd/>
            </a:ln>
          </p:spPr>
          <p:txBody>
            <a:bodyPr/>
            <a:lstStyle/>
            <a:p>
              <a:endParaRPr lang="fr-FR"/>
            </a:p>
          </p:txBody>
        </p:sp>
        <p:sp>
          <p:nvSpPr>
            <p:cNvPr id="72729" name="Line 21"/>
            <p:cNvSpPr>
              <a:spLocks noChangeShapeType="1"/>
            </p:cNvSpPr>
            <p:nvPr/>
          </p:nvSpPr>
          <p:spPr bwMode="auto">
            <a:xfrm>
              <a:off x="4241" y="2069"/>
              <a:ext cx="0" cy="136"/>
            </a:xfrm>
            <a:prstGeom prst="line">
              <a:avLst/>
            </a:prstGeom>
            <a:noFill/>
            <a:ln w="9525">
              <a:solidFill>
                <a:schemeClr val="tx1"/>
              </a:solidFill>
              <a:round/>
              <a:headEnd/>
              <a:tailEnd/>
            </a:ln>
          </p:spPr>
          <p:txBody>
            <a:bodyPr/>
            <a:lstStyle/>
            <a:p>
              <a:endParaRPr lang="fr-FR"/>
            </a:p>
          </p:txBody>
        </p:sp>
        <p:sp>
          <p:nvSpPr>
            <p:cNvPr id="72730" name="Line 22"/>
            <p:cNvSpPr>
              <a:spLocks noChangeShapeType="1"/>
            </p:cNvSpPr>
            <p:nvPr/>
          </p:nvSpPr>
          <p:spPr bwMode="auto">
            <a:xfrm>
              <a:off x="4332" y="2069"/>
              <a:ext cx="0" cy="136"/>
            </a:xfrm>
            <a:prstGeom prst="line">
              <a:avLst/>
            </a:prstGeom>
            <a:noFill/>
            <a:ln w="9525">
              <a:solidFill>
                <a:schemeClr val="tx1"/>
              </a:solidFill>
              <a:round/>
              <a:headEnd/>
              <a:tailEnd/>
            </a:ln>
          </p:spPr>
          <p:txBody>
            <a:bodyPr/>
            <a:lstStyle/>
            <a:p>
              <a:endParaRPr lang="fr-FR"/>
            </a:p>
          </p:txBody>
        </p:sp>
      </p:grpSp>
      <p:grpSp>
        <p:nvGrpSpPr>
          <p:cNvPr id="72715" name="Group 23"/>
          <p:cNvGrpSpPr>
            <a:grpSpLocks/>
          </p:cNvGrpSpPr>
          <p:nvPr/>
        </p:nvGrpSpPr>
        <p:grpSpPr bwMode="auto">
          <a:xfrm>
            <a:off x="6516688" y="4508500"/>
            <a:ext cx="647700" cy="1295400"/>
            <a:chOff x="4105" y="1389"/>
            <a:chExt cx="408" cy="816"/>
          </a:xfrm>
        </p:grpSpPr>
        <p:sp>
          <p:nvSpPr>
            <p:cNvPr id="72719" name="Rectangle 24"/>
            <p:cNvSpPr>
              <a:spLocks noChangeArrowheads="1"/>
            </p:cNvSpPr>
            <p:nvPr/>
          </p:nvSpPr>
          <p:spPr bwMode="auto">
            <a:xfrm>
              <a:off x="4105" y="1389"/>
              <a:ext cx="363" cy="404"/>
            </a:xfrm>
            <a:prstGeom prst="rect">
              <a:avLst/>
            </a:prstGeom>
            <a:noFill/>
            <a:ln w="9525">
              <a:noFill/>
              <a:miter lim="800000"/>
              <a:headEnd/>
              <a:tailEnd/>
            </a:ln>
          </p:spPr>
          <p:txBody>
            <a:bodyPr>
              <a:spAutoFit/>
            </a:bodyPr>
            <a:lstStyle/>
            <a:p>
              <a:r>
                <a:rPr lang="fr-FR" sz="3600">
                  <a:sym typeface="Wingdings" pitchFamily="2" charset="2"/>
                </a:rPr>
                <a:t></a:t>
              </a:r>
            </a:p>
          </p:txBody>
        </p:sp>
        <p:sp>
          <p:nvSpPr>
            <p:cNvPr id="72720" name="Line 25"/>
            <p:cNvSpPr>
              <a:spLocks noChangeShapeType="1"/>
            </p:cNvSpPr>
            <p:nvPr/>
          </p:nvSpPr>
          <p:spPr bwMode="auto">
            <a:xfrm>
              <a:off x="4286" y="1706"/>
              <a:ext cx="0" cy="182"/>
            </a:xfrm>
            <a:prstGeom prst="line">
              <a:avLst/>
            </a:prstGeom>
            <a:noFill/>
            <a:ln w="9525">
              <a:solidFill>
                <a:schemeClr val="tx1"/>
              </a:solidFill>
              <a:round/>
              <a:headEnd/>
              <a:tailEnd/>
            </a:ln>
          </p:spPr>
          <p:txBody>
            <a:bodyPr/>
            <a:lstStyle/>
            <a:p>
              <a:endParaRPr lang="fr-FR"/>
            </a:p>
          </p:txBody>
        </p:sp>
        <p:sp>
          <p:nvSpPr>
            <p:cNvPr id="72721" name="AutoShape 26"/>
            <p:cNvSpPr>
              <a:spLocks noChangeArrowheads="1"/>
            </p:cNvSpPr>
            <p:nvPr/>
          </p:nvSpPr>
          <p:spPr bwMode="auto">
            <a:xfrm rot="10800000">
              <a:off x="4105" y="1888"/>
              <a:ext cx="408" cy="182"/>
            </a:xfrm>
            <a:custGeom>
              <a:avLst/>
              <a:gdLst>
                <a:gd name="T0" fmla="*/ 357 w 21600"/>
                <a:gd name="T1" fmla="*/ 91 h 21600"/>
                <a:gd name="T2" fmla="*/ 204 w 21600"/>
                <a:gd name="T3" fmla="*/ 182 h 21600"/>
                <a:gd name="T4" fmla="*/ 51 w 21600"/>
                <a:gd name="T5" fmla="*/ 91 h 21600"/>
                <a:gd name="T6" fmla="*/ 204 w 21600"/>
                <a:gd name="T7" fmla="*/ 0 h 21600"/>
                <a:gd name="T8" fmla="*/ 0 60000 65536"/>
                <a:gd name="T9" fmla="*/ 0 60000 65536"/>
                <a:gd name="T10" fmla="*/ 0 60000 65536"/>
                <a:gd name="T11" fmla="*/ 0 60000 65536"/>
                <a:gd name="T12" fmla="*/ 4500 w 21600"/>
                <a:gd name="T13" fmla="*/ 4510 h 21600"/>
                <a:gd name="T14" fmla="*/ 17100 w 21600"/>
                <a:gd name="T15" fmla="*/ 1709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9525">
              <a:solidFill>
                <a:schemeClr val="tx1"/>
              </a:solidFill>
              <a:miter lim="800000"/>
              <a:headEnd/>
              <a:tailEnd/>
            </a:ln>
          </p:spPr>
          <p:txBody>
            <a:bodyPr wrap="none" anchor="ctr"/>
            <a:lstStyle/>
            <a:p>
              <a:endParaRPr lang="fr-FR"/>
            </a:p>
          </p:txBody>
        </p:sp>
        <p:sp>
          <p:nvSpPr>
            <p:cNvPr id="72722" name="Line 27"/>
            <p:cNvSpPr>
              <a:spLocks noChangeShapeType="1"/>
            </p:cNvSpPr>
            <p:nvPr/>
          </p:nvSpPr>
          <p:spPr bwMode="auto">
            <a:xfrm>
              <a:off x="4150" y="1752"/>
              <a:ext cx="273" cy="0"/>
            </a:xfrm>
            <a:prstGeom prst="line">
              <a:avLst/>
            </a:prstGeom>
            <a:noFill/>
            <a:ln w="9525">
              <a:solidFill>
                <a:schemeClr val="tx1"/>
              </a:solidFill>
              <a:round/>
              <a:headEnd/>
              <a:tailEnd/>
            </a:ln>
          </p:spPr>
          <p:txBody>
            <a:bodyPr/>
            <a:lstStyle/>
            <a:p>
              <a:endParaRPr lang="fr-FR"/>
            </a:p>
          </p:txBody>
        </p:sp>
        <p:sp>
          <p:nvSpPr>
            <p:cNvPr id="72723" name="Line 28"/>
            <p:cNvSpPr>
              <a:spLocks noChangeShapeType="1"/>
            </p:cNvSpPr>
            <p:nvPr/>
          </p:nvSpPr>
          <p:spPr bwMode="auto">
            <a:xfrm>
              <a:off x="4241" y="2069"/>
              <a:ext cx="0" cy="136"/>
            </a:xfrm>
            <a:prstGeom prst="line">
              <a:avLst/>
            </a:prstGeom>
            <a:noFill/>
            <a:ln w="9525">
              <a:solidFill>
                <a:schemeClr val="tx1"/>
              </a:solidFill>
              <a:round/>
              <a:headEnd/>
              <a:tailEnd/>
            </a:ln>
          </p:spPr>
          <p:txBody>
            <a:bodyPr/>
            <a:lstStyle/>
            <a:p>
              <a:endParaRPr lang="fr-FR"/>
            </a:p>
          </p:txBody>
        </p:sp>
        <p:sp>
          <p:nvSpPr>
            <p:cNvPr id="72724" name="Line 29"/>
            <p:cNvSpPr>
              <a:spLocks noChangeShapeType="1"/>
            </p:cNvSpPr>
            <p:nvPr/>
          </p:nvSpPr>
          <p:spPr bwMode="auto">
            <a:xfrm>
              <a:off x="4332" y="2069"/>
              <a:ext cx="0" cy="136"/>
            </a:xfrm>
            <a:prstGeom prst="line">
              <a:avLst/>
            </a:prstGeom>
            <a:noFill/>
            <a:ln w="9525">
              <a:solidFill>
                <a:schemeClr val="tx1"/>
              </a:solidFill>
              <a:round/>
              <a:headEnd/>
              <a:tailEnd/>
            </a:ln>
          </p:spPr>
          <p:txBody>
            <a:bodyPr/>
            <a:lstStyle/>
            <a:p>
              <a:endParaRPr lang="fr-FR"/>
            </a:p>
          </p:txBody>
        </p:sp>
      </p:grpSp>
      <p:sp>
        <p:nvSpPr>
          <p:cNvPr id="72716" name="AutoShape 30"/>
          <p:cNvSpPr>
            <a:spLocks noChangeArrowheads="1"/>
          </p:cNvSpPr>
          <p:nvPr/>
        </p:nvSpPr>
        <p:spPr bwMode="auto">
          <a:xfrm>
            <a:off x="4572000" y="4941888"/>
            <a:ext cx="1439863" cy="431800"/>
          </a:xfrm>
          <a:prstGeom prst="rightArrow">
            <a:avLst>
              <a:gd name="adj1" fmla="val 50000"/>
              <a:gd name="adj2" fmla="val 83364"/>
            </a:avLst>
          </a:prstGeom>
          <a:solidFill>
            <a:schemeClr val="accent1"/>
          </a:solidFill>
          <a:ln w="9525">
            <a:solidFill>
              <a:schemeClr val="tx1"/>
            </a:solidFill>
            <a:miter lim="800000"/>
            <a:headEnd/>
            <a:tailEnd/>
          </a:ln>
        </p:spPr>
        <p:txBody>
          <a:bodyPr wrap="none" anchor="ctr"/>
          <a:lstStyle/>
          <a:p>
            <a:endParaRPr lang="fr-FR"/>
          </a:p>
        </p:txBody>
      </p:sp>
      <p:sp>
        <p:nvSpPr>
          <p:cNvPr id="72717" name="AutoShape 31"/>
          <p:cNvSpPr>
            <a:spLocks noChangeArrowheads="1"/>
          </p:cNvSpPr>
          <p:nvPr/>
        </p:nvSpPr>
        <p:spPr bwMode="auto">
          <a:xfrm>
            <a:off x="7524750" y="1844675"/>
            <a:ext cx="1619250" cy="863600"/>
          </a:xfrm>
          <a:prstGeom prst="cloudCallout">
            <a:avLst>
              <a:gd name="adj1" fmla="val -72940"/>
              <a:gd name="adj2" fmla="val 17097"/>
            </a:avLst>
          </a:prstGeom>
          <a:noFill/>
          <a:ln w="9525">
            <a:solidFill>
              <a:schemeClr val="tx1"/>
            </a:solidFill>
            <a:round/>
            <a:headEnd/>
            <a:tailEnd/>
          </a:ln>
        </p:spPr>
        <p:txBody>
          <a:bodyPr/>
          <a:lstStyle/>
          <a:p>
            <a:pPr algn="ctr"/>
            <a:endParaRPr lang="fr-FR"/>
          </a:p>
        </p:txBody>
      </p:sp>
      <p:pic>
        <p:nvPicPr>
          <p:cNvPr id="72718" name="Picture 32" descr="j0297749"/>
          <p:cNvPicPr>
            <a:picLocks noChangeAspect="1" noChangeArrowheads="1"/>
          </p:cNvPicPr>
          <p:nvPr/>
        </p:nvPicPr>
        <p:blipFill>
          <a:blip r:embed="rId4"/>
          <a:srcRect/>
          <a:stretch>
            <a:fillRect/>
          </a:stretch>
        </p:blipFill>
        <p:spPr bwMode="auto">
          <a:xfrm>
            <a:off x="7956550" y="1912938"/>
            <a:ext cx="792163" cy="754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Number Placeholder 5"/>
          <p:cNvSpPr txBox="1">
            <a:spLocks noGrp="1"/>
          </p:cNvSpPr>
          <p:nvPr/>
        </p:nvSpPr>
        <p:spPr bwMode="auto">
          <a:xfrm>
            <a:off x="395288" y="6308725"/>
            <a:ext cx="2133600" cy="365125"/>
          </a:xfrm>
          <a:prstGeom prst="rect">
            <a:avLst/>
          </a:prstGeom>
          <a:noFill/>
          <a:ln w="9525">
            <a:noFill/>
            <a:miter lim="800000"/>
            <a:headEnd/>
            <a:tailEnd/>
          </a:ln>
        </p:spPr>
        <p:txBody>
          <a:bodyPr/>
          <a:lstStyle/>
          <a:p>
            <a:fld id="{2A8E21C4-9E48-410F-85DB-03F05EDF4083}" type="slidenum">
              <a:rPr lang="fr-FR">
                <a:latin typeface="Calibri" pitchFamily="34" charset="0"/>
              </a:rPr>
              <a:pPr/>
              <a:t>34</a:t>
            </a:fld>
            <a:endParaRPr lang="fr-FR">
              <a:latin typeface="Calibri" pitchFamily="34" charset="0"/>
            </a:endParaRPr>
          </a:p>
        </p:txBody>
      </p:sp>
      <p:sp>
        <p:nvSpPr>
          <p:cNvPr id="74754" name="Espace réservé du contenu 2"/>
          <p:cNvSpPr>
            <a:spLocks noGrp="1"/>
          </p:cNvSpPr>
          <p:nvPr>
            <p:ph sz="quarter" idx="4294967295"/>
          </p:nvPr>
        </p:nvSpPr>
        <p:spPr>
          <a:xfrm>
            <a:off x="179388" y="908050"/>
            <a:ext cx="8569325" cy="5226050"/>
          </a:xfrm>
        </p:spPr>
        <p:txBody>
          <a:bodyPr/>
          <a:lstStyle/>
          <a:p>
            <a:pPr marL="0" indent="0" eaLnBrk="1" hangingPunct="1">
              <a:buFont typeface="Arial" charset="0"/>
              <a:buNone/>
            </a:pPr>
            <a:endParaRPr lang="fr-FR" sz="2400" b="1" smtClean="0">
              <a:sym typeface="Wingdings" pitchFamily="2" charset="2"/>
            </a:endParaRPr>
          </a:p>
          <a:p>
            <a:pPr marL="0" indent="0" eaLnBrk="1" hangingPunct="1">
              <a:buFont typeface="Arial" charset="0"/>
              <a:buNone/>
            </a:pPr>
            <a:endParaRPr lang="fr-FR" sz="2400" b="1" smtClean="0">
              <a:sym typeface="Wingdings" pitchFamily="2" charset="2"/>
            </a:endParaRPr>
          </a:p>
        </p:txBody>
      </p:sp>
      <p:sp>
        <p:nvSpPr>
          <p:cNvPr id="74755" name="Rectangle 15">
            <a:hlinkClick r:id="rId3"/>
          </p:cNvPr>
          <p:cNvSpPr>
            <a:spLocks noChangeArrowheads="1"/>
          </p:cNvSpPr>
          <p:nvPr/>
        </p:nvSpPr>
        <p:spPr bwMode="auto">
          <a:xfrm>
            <a:off x="511175" y="1700213"/>
            <a:ext cx="7343775" cy="1754187"/>
          </a:xfrm>
          <a:prstGeom prst="rect">
            <a:avLst/>
          </a:prstGeom>
          <a:noFill/>
          <a:ln w="9525">
            <a:noFill/>
            <a:miter lim="800000"/>
            <a:headEnd/>
            <a:tailEnd/>
          </a:ln>
        </p:spPr>
        <p:txBody>
          <a:bodyPr>
            <a:spAutoFit/>
          </a:bodyPr>
          <a:lstStyle/>
          <a:p>
            <a:r>
              <a:rPr lang="fr-FR">
                <a:latin typeface="Calibri" pitchFamily="34" charset="0"/>
              </a:rPr>
              <a:t> </a:t>
            </a:r>
          </a:p>
          <a:p>
            <a:pPr algn="just"/>
            <a:r>
              <a:rPr lang="fr-FR">
                <a:solidFill>
                  <a:schemeClr val="accent2"/>
                </a:solidFill>
                <a:latin typeface="Calibri" pitchFamily="34" charset="0"/>
              </a:rPr>
              <a:t>Mme Billon </a:t>
            </a:r>
            <a:r>
              <a:rPr lang="fr-FR">
                <a:latin typeface="Calibri" pitchFamily="34" charset="0"/>
              </a:rPr>
              <a:t>informe de ces dysfonctionnements la directrice des systèmes d’information, </a:t>
            </a:r>
            <a:r>
              <a:rPr lang="fr-FR">
                <a:solidFill>
                  <a:schemeClr val="accent2"/>
                </a:solidFill>
                <a:latin typeface="Calibri" pitchFamily="34" charset="0"/>
              </a:rPr>
              <a:t>Mme Rivaux</a:t>
            </a:r>
            <a:r>
              <a:rPr lang="fr-FR">
                <a:latin typeface="Calibri" pitchFamily="34" charset="0"/>
              </a:rPr>
              <a:t>.  Cette dernière lui indique qu’il s’agit du paramétrage actuel du </a:t>
            </a:r>
            <a:r>
              <a:rPr lang="fr-FR" i="1">
                <a:latin typeface="Calibri" pitchFamily="34" charset="0"/>
              </a:rPr>
              <a:t>workflow</a:t>
            </a:r>
            <a:r>
              <a:rPr lang="fr-FR">
                <a:latin typeface="Calibri" pitchFamily="34" charset="0"/>
              </a:rPr>
              <a:t> au sein du PGI et qu’il a été décidé de faire ainsi car de nombreux collaborateurs ont souhaité davantage de souplesse dans la procédure de demande de congé. </a:t>
            </a:r>
          </a:p>
        </p:txBody>
      </p:sp>
      <p:sp>
        <p:nvSpPr>
          <p:cNvPr id="74756" name="AutoShape 5"/>
          <p:cNvSpPr>
            <a:spLocks noChangeArrowheads="1"/>
          </p:cNvSpPr>
          <p:nvPr/>
        </p:nvSpPr>
        <p:spPr bwMode="auto">
          <a:xfrm>
            <a:off x="684213" y="4221163"/>
            <a:ext cx="1295400" cy="792162"/>
          </a:xfrm>
          <a:prstGeom prst="flowChartMultidocument">
            <a:avLst/>
          </a:prstGeom>
          <a:noFill/>
          <a:ln w="9525">
            <a:solidFill>
              <a:schemeClr val="tx1"/>
            </a:solidFill>
            <a:miter lim="800000"/>
            <a:headEnd/>
            <a:tailEnd/>
          </a:ln>
        </p:spPr>
        <p:txBody>
          <a:bodyPr wrap="none" anchor="ctr"/>
          <a:lstStyle/>
          <a:p>
            <a:endParaRPr lang="fr-FR"/>
          </a:p>
        </p:txBody>
      </p:sp>
      <p:sp>
        <p:nvSpPr>
          <p:cNvPr id="74757" name="Freeform 6"/>
          <p:cNvSpPr>
            <a:spLocks/>
          </p:cNvSpPr>
          <p:nvPr/>
        </p:nvSpPr>
        <p:spPr bwMode="auto">
          <a:xfrm>
            <a:off x="2051050" y="4221163"/>
            <a:ext cx="1657350" cy="503237"/>
          </a:xfrm>
          <a:custGeom>
            <a:avLst/>
            <a:gdLst>
              <a:gd name="T0" fmla="*/ 0 w 1513"/>
              <a:gd name="T1" fmla="*/ 227 h 325"/>
              <a:gd name="T2" fmla="*/ 227 w 1513"/>
              <a:gd name="T3" fmla="*/ 45 h 325"/>
              <a:gd name="T4" fmla="*/ 681 w 1513"/>
              <a:gd name="T5" fmla="*/ 272 h 325"/>
              <a:gd name="T6" fmla="*/ 1134 w 1513"/>
              <a:gd name="T7" fmla="*/ 0 h 325"/>
              <a:gd name="T8" fmla="*/ 1452 w 1513"/>
              <a:gd name="T9" fmla="*/ 272 h 325"/>
              <a:gd name="T10" fmla="*/ 1497 w 1513"/>
              <a:gd name="T11" fmla="*/ 317 h 325"/>
              <a:gd name="T12" fmla="*/ 0 60000 65536"/>
              <a:gd name="T13" fmla="*/ 0 60000 65536"/>
              <a:gd name="T14" fmla="*/ 0 60000 65536"/>
              <a:gd name="T15" fmla="*/ 0 60000 65536"/>
              <a:gd name="T16" fmla="*/ 0 60000 65536"/>
              <a:gd name="T17" fmla="*/ 0 60000 65536"/>
              <a:gd name="T18" fmla="*/ 0 w 1513"/>
              <a:gd name="T19" fmla="*/ 0 h 325"/>
              <a:gd name="T20" fmla="*/ 1513 w 1513"/>
              <a:gd name="T21" fmla="*/ 325 h 325"/>
            </a:gdLst>
            <a:ahLst/>
            <a:cxnLst>
              <a:cxn ang="T12">
                <a:pos x="T0" y="T1"/>
              </a:cxn>
              <a:cxn ang="T13">
                <a:pos x="T2" y="T3"/>
              </a:cxn>
              <a:cxn ang="T14">
                <a:pos x="T4" y="T5"/>
              </a:cxn>
              <a:cxn ang="T15">
                <a:pos x="T6" y="T7"/>
              </a:cxn>
              <a:cxn ang="T16">
                <a:pos x="T8" y="T9"/>
              </a:cxn>
              <a:cxn ang="T17">
                <a:pos x="T10" y="T11"/>
              </a:cxn>
            </a:cxnLst>
            <a:rect l="T18" t="T19" r="T20" b="T21"/>
            <a:pathLst>
              <a:path w="1513" h="325">
                <a:moveTo>
                  <a:pt x="0" y="227"/>
                </a:moveTo>
                <a:cubicBezTo>
                  <a:pt x="57" y="132"/>
                  <a:pt x="114" y="38"/>
                  <a:pt x="227" y="45"/>
                </a:cubicBezTo>
                <a:cubicBezTo>
                  <a:pt x="340" y="52"/>
                  <a:pt x="530" y="279"/>
                  <a:pt x="681" y="272"/>
                </a:cubicBezTo>
                <a:cubicBezTo>
                  <a:pt x="832" y="265"/>
                  <a:pt x="1006" y="0"/>
                  <a:pt x="1134" y="0"/>
                </a:cubicBezTo>
                <a:cubicBezTo>
                  <a:pt x="1262" y="0"/>
                  <a:pt x="1391" y="219"/>
                  <a:pt x="1452" y="272"/>
                </a:cubicBezTo>
                <a:cubicBezTo>
                  <a:pt x="1513" y="325"/>
                  <a:pt x="1497" y="310"/>
                  <a:pt x="1497" y="317"/>
                </a:cubicBezTo>
              </a:path>
            </a:pathLst>
          </a:custGeom>
          <a:noFill/>
          <a:ln w="9525">
            <a:solidFill>
              <a:schemeClr val="tx1"/>
            </a:solidFill>
            <a:round/>
            <a:headEnd/>
            <a:tailEnd/>
          </a:ln>
        </p:spPr>
        <p:txBody>
          <a:bodyPr/>
          <a:lstStyle/>
          <a:p>
            <a:endParaRPr lang="fr-FR"/>
          </a:p>
        </p:txBody>
      </p:sp>
      <p:sp>
        <p:nvSpPr>
          <p:cNvPr id="74758" name="AutoShape 7"/>
          <p:cNvSpPr>
            <a:spLocks noChangeArrowheads="1"/>
          </p:cNvSpPr>
          <p:nvPr/>
        </p:nvSpPr>
        <p:spPr bwMode="auto">
          <a:xfrm>
            <a:off x="3851275" y="4149725"/>
            <a:ext cx="1295400" cy="792163"/>
          </a:xfrm>
          <a:prstGeom prst="flowChartMultidocument">
            <a:avLst/>
          </a:prstGeom>
          <a:noFill/>
          <a:ln w="9525">
            <a:solidFill>
              <a:schemeClr val="tx1"/>
            </a:solidFill>
            <a:miter lim="800000"/>
            <a:headEnd/>
            <a:tailEnd/>
          </a:ln>
        </p:spPr>
        <p:txBody>
          <a:bodyPr wrap="none" anchor="ctr"/>
          <a:lstStyle/>
          <a:p>
            <a:endParaRPr lang="fr-FR"/>
          </a:p>
        </p:txBody>
      </p:sp>
      <p:sp>
        <p:nvSpPr>
          <p:cNvPr id="74759" name="AutoShape 8"/>
          <p:cNvSpPr>
            <a:spLocks noChangeArrowheads="1"/>
          </p:cNvSpPr>
          <p:nvPr/>
        </p:nvSpPr>
        <p:spPr bwMode="auto">
          <a:xfrm>
            <a:off x="5435600" y="4149725"/>
            <a:ext cx="1439863" cy="576263"/>
          </a:xfrm>
          <a:custGeom>
            <a:avLst/>
            <a:gdLst>
              <a:gd name="T0" fmla="*/ 1079897 w 21600"/>
              <a:gd name="T1" fmla="*/ 0 h 21600"/>
              <a:gd name="T2" fmla="*/ 0 w 21600"/>
              <a:gd name="T3" fmla="*/ 288132 h 21600"/>
              <a:gd name="T4" fmla="*/ 1079897 w 21600"/>
              <a:gd name="T5" fmla="*/ 576263 h 21600"/>
              <a:gd name="T6" fmla="*/ 1439863 w 21600"/>
              <a:gd name="T7" fmla="*/ 288132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none" anchor="ctr"/>
          <a:lstStyle/>
          <a:p>
            <a:endParaRPr lang="fr-FR"/>
          </a:p>
        </p:txBody>
      </p:sp>
      <p:sp>
        <p:nvSpPr>
          <p:cNvPr id="74760" name="Oval 9"/>
          <p:cNvSpPr>
            <a:spLocks noChangeArrowheads="1"/>
          </p:cNvSpPr>
          <p:nvPr/>
        </p:nvSpPr>
        <p:spPr bwMode="auto">
          <a:xfrm>
            <a:off x="6948488" y="4868863"/>
            <a:ext cx="1439862" cy="71437"/>
          </a:xfrm>
          <a:prstGeom prst="ellipse">
            <a:avLst/>
          </a:prstGeom>
          <a:noFill/>
          <a:ln w="9525">
            <a:noFill/>
            <a:round/>
            <a:headEnd/>
            <a:tailEnd/>
          </a:ln>
        </p:spPr>
        <p:txBody>
          <a:bodyPr wrap="none" anchor="ctr"/>
          <a:lstStyle/>
          <a:p>
            <a:pPr algn="ctr">
              <a:spcBef>
                <a:spcPct val="20000"/>
              </a:spcBef>
              <a:buFont typeface="Arial" charset="0"/>
              <a:buNone/>
            </a:pPr>
            <a:r>
              <a:rPr lang="fr-FR" sz="8000" b="1">
                <a:sym typeface="Wingdings" pitchFamily="2" charset="2"/>
              </a:rPr>
              <a:t></a:t>
            </a:r>
          </a:p>
          <a:p>
            <a:pPr algn="ctr"/>
            <a:endParaRPr lang="fr-FR" sz="80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Image 1"/>
          <p:cNvPicPr>
            <a:picLocks noChangeAspect="1" noChangeArrowheads="1"/>
          </p:cNvPicPr>
          <p:nvPr/>
        </p:nvPicPr>
        <p:blipFill>
          <a:blip r:embed="rId2"/>
          <a:srcRect/>
          <a:stretch>
            <a:fillRect/>
          </a:stretch>
        </p:blipFill>
        <p:spPr bwMode="auto">
          <a:xfrm>
            <a:off x="1258888" y="1268413"/>
            <a:ext cx="7058025" cy="446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188" y="1268413"/>
            <a:ext cx="7993062" cy="4248150"/>
          </a:xfrm>
          <a:prstGeom prst="rect">
            <a:avLst/>
          </a:prstGeom>
          <a:solidFill>
            <a:schemeClr val="bg2"/>
          </a:solidFill>
        </p:spPr>
        <p:txBody>
          <a:bodyPr>
            <a:spAutoFit/>
          </a:bodyPr>
          <a:lstStyle/>
          <a:p>
            <a:pPr fontAlgn="auto">
              <a:spcBef>
                <a:spcPts val="0"/>
              </a:spcBef>
              <a:spcAft>
                <a:spcPts val="0"/>
              </a:spcAft>
              <a:defRPr/>
            </a:pPr>
            <a:r>
              <a:rPr lang="fr-FR" dirty="0">
                <a:latin typeface="+mn-lt"/>
              </a:rPr>
              <a:t>Au vu des observations faites par Mme Fulton et M. </a:t>
            </a:r>
            <a:r>
              <a:rPr lang="fr-FR" dirty="0" err="1">
                <a:latin typeface="+mn-lt"/>
              </a:rPr>
              <a:t>Burgond</a:t>
            </a:r>
            <a:r>
              <a:rPr lang="fr-FR" dirty="0">
                <a:latin typeface="+mn-lt"/>
              </a:rPr>
              <a:t>, quelles règles de gestion ne sont pas respectées dans la procédure recommandée par la direction des ressources humaines de </a:t>
            </a:r>
            <a:r>
              <a:rPr lang="fr-FR" dirty="0" err="1">
                <a:latin typeface="+mn-lt"/>
              </a:rPr>
              <a:t>Spécibike</a:t>
            </a:r>
            <a:r>
              <a:rPr lang="fr-FR" dirty="0">
                <a:latin typeface="+mn-lt"/>
              </a:rPr>
              <a:t> pour déposer une demande de congé ? Pourquoi ?</a:t>
            </a:r>
          </a:p>
          <a:p>
            <a:pPr fontAlgn="auto">
              <a:spcBef>
                <a:spcPts val="0"/>
              </a:spcBef>
              <a:spcAft>
                <a:spcPts val="0"/>
              </a:spcAft>
              <a:defRPr/>
            </a:pPr>
            <a:r>
              <a:rPr lang="fr-FR" b="1" dirty="0">
                <a:latin typeface="+mn-lt"/>
              </a:rPr>
              <a:t> </a:t>
            </a:r>
          </a:p>
          <a:p>
            <a:pPr fontAlgn="auto">
              <a:spcBef>
                <a:spcPts val="0"/>
              </a:spcBef>
              <a:spcAft>
                <a:spcPts val="0"/>
              </a:spcAft>
              <a:defRPr/>
            </a:pPr>
            <a:r>
              <a:rPr lang="fr-FR" b="1" dirty="0">
                <a:latin typeface="+mn-lt"/>
              </a:rPr>
              <a:t> </a:t>
            </a:r>
          </a:p>
          <a:p>
            <a:pPr fontAlgn="auto">
              <a:spcBef>
                <a:spcPts val="0"/>
              </a:spcBef>
              <a:spcAft>
                <a:spcPts val="0"/>
              </a:spcAft>
              <a:defRPr/>
            </a:pPr>
            <a:r>
              <a:rPr lang="fr-FR" b="1" dirty="0">
                <a:latin typeface="+mn-lt"/>
              </a:rPr>
              <a:t>Quiz 4</a:t>
            </a:r>
          </a:p>
          <a:p>
            <a:pPr fontAlgn="auto">
              <a:spcBef>
                <a:spcPts val="0"/>
              </a:spcBef>
              <a:spcAft>
                <a:spcPts val="0"/>
              </a:spcAft>
              <a:defRPr/>
            </a:pPr>
            <a:r>
              <a:rPr lang="fr-FR" dirty="0">
                <a:latin typeface="+mn-lt"/>
              </a:rPr>
              <a:t> </a:t>
            </a:r>
          </a:p>
          <a:p>
            <a:pPr marL="285750" indent="-285750" fontAlgn="auto">
              <a:spcBef>
                <a:spcPts val="0"/>
              </a:spcBef>
              <a:spcAft>
                <a:spcPts val="0"/>
              </a:spcAft>
              <a:buFont typeface="Arial" pitchFamily="34" charset="0"/>
              <a:buChar char="•"/>
              <a:defRPr/>
            </a:pPr>
            <a:r>
              <a:rPr lang="fr-FR" dirty="0">
                <a:latin typeface="+mn-lt"/>
              </a:rPr>
              <a:t>Donnez des exemples de situations où plus de souplesse serait nécessaire dans la procédure de gestion des demandes de congé.</a:t>
            </a:r>
          </a:p>
          <a:p>
            <a:pPr marL="285750" indent="-285750" fontAlgn="auto">
              <a:spcBef>
                <a:spcPts val="0"/>
              </a:spcBef>
              <a:spcAft>
                <a:spcPts val="0"/>
              </a:spcAft>
              <a:buFont typeface="Arial" pitchFamily="34" charset="0"/>
              <a:buChar char="•"/>
              <a:defRPr/>
            </a:pPr>
            <a:r>
              <a:rPr lang="fr-FR" dirty="0">
                <a:latin typeface="+mn-lt"/>
              </a:rPr>
              <a:t>A votre avis, le progiciel doit-il suivre la procédure recommandée par la DRH ou doit-il s’adapter aux aspirations des collaborateurs ?</a:t>
            </a:r>
          </a:p>
          <a:p>
            <a:pPr marL="285750" indent="-285750" fontAlgn="auto">
              <a:spcBef>
                <a:spcPts val="0"/>
              </a:spcBef>
              <a:spcAft>
                <a:spcPts val="0"/>
              </a:spcAft>
              <a:buFont typeface="Arial" pitchFamily="34" charset="0"/>
              <a:buChar char="•"/>
              <a:defRPr/>
            </a:pPr>
            <a:r>
              <a:rPr lang="fr-FR" dirty="0">
                <a:latin typeface="+mn-lt"/>
              </a:rPr>
              <a:t>Expliquer en quoi le rôle des acteurs est modifié par le </a:t>
            </a:r>
            <a:r>
              <a:rPr lang="fr-FR" i="1" dirty="0" err="1">
                <a:latin typeface="+mn-lt"/>
              </a:rPr>
              <a:t>workflow</a:t>
            </a:r>
            <a:r>
              <a:rPr lang="fr-FR" dirty="0">
                <a:latin typeface="+mn-lt"/>
              </a:rPr>
              <a:t> tel qu’il est paramétré dans le PGI.</a:t>
            </a:r>
          </a:p>
          <a:p>
            <a:pPr fontAlgn="auto">
              <a:spcBef>
                <a:spcPts val="0"/>
              </a:spcBef>
              <a:spcAft>
                <a:spcPts val="0"/>
              </a:spcAft>
              <a:defRPr/>
            </a:pPr>
            <a:r>
              <a:rPr lang="fr-FR" dirty="0">
                <a:latin typeface="+mn-lt"/>
              </a:rPr>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755650" y="1700213"/>
            <a:ext cx="7777163" cy="3387725"/>
          </a:xfrm>
          <a:prstGeom prst="rect">
            <a:avLst/>
          </a:prstGeom>
          <a:noFill/>
          <a:ln w="9525">
            <a:noFill/>
            <a:miter lim="800000"/>
            <a:headEnd/>
            <a:tailEnd/>
          </a:ln>
        </p:spPr>
        <p:txBody>
          <a:bodyPr>
            <a:spAutoFit/>
          </a:bodyPr>
          <a:lstStyle/>
          <a:p>
            <a:r>
              <a:rPr lang="fr-FR" b="1">
                <a:latin typeface="Calibri" pitchFamily="34" charset="0"/>
              </a:rPr>
              <a:t>En pratique</a:t>
            </a:r>
          </a:p>
          <a:p>
            <a:r>
              <a:rPr lang="fr-FR">
                <a:latin typeface="Calibri" pitchFamily="34" charset="0"/>
              </a:rPr>
              <a:t>  </a:t>
            </a:r>
          </a:p>
          <a:p>
            <a:pPr>
              <a:buFont typeface="Arial" charset="0"/>
              <a:buChar char="•"/>
            </a:pPr>
            <a:r>
              <a:rPr lang="fr-FR">
                <a:latin typeface="Calibri" pitchFamily="34" charset="0"/>
              </a:rPr>
              <a:t>Vérifier les dires de Mme Fulton et de M. Burgond en déposant et en validant effectivement une demande de congé dans le progiciel.</a:t>
            </a:r>
          </a:p>
          <a:p>
            <a:endParaRPr lang="fr-FR">
              <a:latin typeface="Calibri" pitchFamily="34" charset="0"/>
            </a:endParaRPr>
          </a:p>
          <a:p>
            <a:pPr>
              <a:buFont typeface="Arial" charset="0"/>
              <a:buChar char="•"/>
            </a:pPr>
            <a:r>
              <a:rPr lang="fr-FR">
                <a:latin typeface="Calibri" pitchFamily="34" charset="0"/>
              </a:rPr>
              <a:t>Vérifier les paramètres du workflow de demande de congé mis en place dans le PGI. </a:t>
            </a:r>
          </a:p>
          <a:p>
            <a:endParaRPr lang="fr-FR">
              <a:latin typeface="Calibri" pitchFamily="34" charset="0"/>
            </a:endParaRPr>
          </a:p>
          <a:p>
            <a:pPr>
              <a:buFont typeface="Arial" charset="0"/>
              <a:buChar char="•"/>
            </a:pPr>
            <a:r>
              <a:rPr lang="fr-FR">
                <a:latin typeface="Calibri" pitchFamily="34" charset="0"/>
              </a:rPr>
              <a:t>Modifier ces paramètres de façon à ce que la procédure de la DRH soit respectée.</a:t>
            </a:r>
          </a:p>
          <a:p>
            <a:endParaRPr lang="fr-FR">
              <a:latin typeface="Calibri" pitchFamily="34" charset="0"/>
            </a:endParaRPr>
          </a:p>
          <a:p>
            <a:r>
              <a:rPr lang="fr-FR">
                <a:latin typeface="Calibri" pitchFamily="34" charset="0"/>
              </a:rPr>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7" name="Slide Number Placeholder 5"/>
          <p:cNvSpPr txBox="1">
            <a:spLocks noGrp="1"/>
          </p:cNvSpPr>
          <p:nvPr/>
        </p:nvSpPr>
        <p:spPr bwMode="auto">
          <a:xfrm>
            <a:off x="395288" y="6308725"/>
            <a:ext cx="2133600" cy="365125"/>
          </a:xfrm>
          <a:prstGeom prst="rect">
            <a:avLst/>
          </a:prstGeom>
          <a:noFill/>
          <a:ln w="9525">
            <a:noFill/>
            <a:miter lim="800000"/>
            <a:headEnd/>
            <a:tailEnd/>
          </a:ln>
        </p:spPr>
        <p:txBody>
          <a:bodyPr/>
          <a:lstStyle/>
          <a:p>
            <a:fld id="{8FB14BFA-FA53-402E-A8D8-2850C85F631B}" type="slidenum">
              <a:rPr lang="fr-FR">
                <a:latin typeface="Calibri" pitchFamily="34" charset="0"/>
              </a:rPr>
              <a:pPr/>
              <a:t>38</a:t>
            </a:fld>
            <a:endParaRPr lang="fr-FR">
              <a:latin typeface="Calibri" pitchFamily="34" charset="0"/>
            </a:endParaRPr>
          </a:p>
        </p:txBody>
      </p:sp>
      <p:sp>
        <p:nvSpPr>
          <p:cNvPr id="80898" name="Espace réservé du contenu 2"/>
          <p:cNvSpPr txBox="1">
            <a:spLocks/>
          </p:cNvSpPr>
          <p:nvPr/>
        </p:nvSpPr>
        <p:spPr bwMode="auto">
          <a:xfrm>
            <a:off x="250825" y="1052513"/>
            <a:ext cx="7777163" cy="1081087"/>
          </a:xfrm>
          <a:prstGeom prst="rect">
            <a:avLst/>
          </a:prstGeom>
          <a:noFill/>
          <a:ln w="9525">
            <a:noFill/>
            <a:miter lim="800000"/>
            <a:headEnd/>
            <a:tailEnd/>
          </a:ln>
        </p:spPr>
        <p:txBody>
          <a:bodyPr/>
          <a:lstStyle/>
          <a:p>
            <a:pPr eaLnBrk="0" hangingPunct="0">
              <a:lnSpc>
                <a:spcPct val="90000"/>
              </a:lnSpc>
              <a:spcBef>
                <a:spcPct val="20000"/>
              </a:spcBef>
              <a:buClr>
                <a:schemeClr val="accent1"/>
              </a:buClr>
              <a:buFont typeface="Arial" charset="0"/>
              <a:buNone/>
            </a:pPr>
            <a:endParaRPr lang="fr-FR" sz="2000" b="1">
              <a:latin typeface="Calibri" pitchFamily="34" charset="0"/>
            </a:endParaRPr>
          </a:p>
          <a:p>
            <a:pPr marL="639763" lvl="1" indent="-228600" eaLnBrk="0" hangingPunct="0">
              <a:lnSpc>
                <a:spcPct val="90000"/>
              </a:lnSpc>
              <a:spcBef>
                <a:spcPct val="20000"/>
              </a:spcBef>
              <a:buClr>
                <a:schemeClr val="accent2"/>
              </a:buClr>
              <a:buFont typeface="Arial" charset="0"/>
              <a:buChar char="•"/>
            </a:pPr>
            <a:r>
              <a:rPr lang="fr-FR" sz="2400" b="1">
                <a:latin typeface="Calibri" pitchFamily="34" charset="0"/>
              </a:rPr>
              <a:t>Le workflow (flux de travail)</a:t>
            </a:r>
          </a:p>
          <a:p>
            <a:pPr algn="just" eaLnBrk="0" hangingPunct="0">
              <a:lnSpc>
                <a:spcPct val="90000"/>
              </a:lnSpc>
              <a:spcBef>
                <a:spcPct val="20000"/>
              </a:spcBef>
              <a:buClr>
                <a:schemeClr val="accent1"/>
              </a:buClr>
              <a:buFont typeface="Arial" charset="0"/>
              <a:buNone/>
            </a:pPr>
            <a:r>
              <a:rPr lang="fr-FR" sz="2200">
                <a:latin typeface="Calibri" pitchFamily="34" charset="0"/>
              </a:rPr>
              <a:t>	</a:t>
            </a:r>
            <a:endParaRPr lang="fr-FR" sz="2200" b="1">
              <a:latin typeface="Calibri" pitchFamily="34" charset="0"/>
            </a:endParaRPr>
          </a:p>
        </p:txBody>
      </p:sp>
      <p:sp>
        <p:nvSpPr>
          <p:cNvPr id="15" name="Flèche droite à entaille 14"/>
          <p:cNvSpPr/>
          <p:nvPr/>
        </p:nvSpPr>
        <p:spPr>
          <a:xfrm>
            <a:off x="385118" y="2095276"/>
            <a:ext cx="1587151" cy="535121"/>
          </a:xfrm>
          <a:prstGeom prst="notched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fr-FR">
              <a:solidFill>
                <a:srgbClr val="C00000"/>
              </a:solidFill>
            </a:endParaRPr>
          </a:p>
        </p:txBody>
      </p:sp>
      <p:sp>
        <p:nvSpPr>
          <p:cNvPr id="80902" name="Text Box 7"/>
          <p:cNvSpPr txBox="1">
            <a:spLocks noChangeArrowheads="1"/>
          </p:cNvSpPr>
          <p:nvPr/>
        </p:nvSpPr>
        <p:spPr bwMode="auto">
          <a:xfrm>
            <a:off x="2916238" y="2276475"/>
            <a:ext cx="3816350" cy="366713"/>
          </a:xfrm>
          <a:prstGeom prst="rect">
            <a:avLst/>
          </a:prstGeom>
          <a:noFill/>
          <a:ln w="9525">
            <a:noFill/>
            <a:miter lim="800000"/>
            <a:headEnd/>
            <a:tailEnd/>
          </a:ln>
        </p:spPr>
        <p:txBody>
          <a:bodyPr>
            <a:spAutoFit/>
          </a:bodyPr>
          <a:lstStyle/>
          <a:p>
            <a:pPr>
              <a:spcBef>
                <a:spcPct val="50000"/>
              </a:spcBef>
            </a:pPr>
            <a:endParaRPr lang="fr-FR"/>
          </a:p>
        </p:txBody>
      </p:sp>
      <p:sp>
        <p:nvSpPr>
          <p:cNvPr id="158728" name="Rectangle 8"/>
          <p:cNvSpPr>
            <a:spLocks noChangeArrowheads="1"/>
          </p:cNvSpPr>
          <p:nvPr/>
        </p:nvSpPr>
        <p:spPr bwMode="auto">
          <a:xfrm>
            <a:off x="2700338" y="1916113"/>
            <a:ext cx="3816350" cy="790575"/>
          </a:xfrm>
          <a:prstGeom prst="rect">
            <a:avLst/>
          </a:prstGeom>
          <a:solidFill>
            <a:schemeClr val="accent1"/>
          </a:solidFill>
          <a:ln w="9525">
            <a:solidFill>
              <a:schemeClr val="tx1"/>
            </a:solidFill>
            <a:miter lim="800000"/>
            <a:headEnd/>
            <a:tailEnd/>
          </a:ln>
        </p:spPr>
        <p:txBody>
          <a:bodyPr wrap="none" anchor="ctr"/>
          <a:lstStyle/>
          <a:p>
            <a:pPr algn="ctr"/>
            <a:r>
              <a:rPr lang="fr-FR" sz="3200" b="1"/>
              <a:t>MODÉLISER</a:t>
            </a:r>
          </a:p>
        </p:txBody>
      </p:sp>
      <p:sp>
        <p:nvSpPr>
          <p:cNvPr id="158729" name="AutoShape 9"/>
          <p:cNvSpPr>
            <a:spLocks noChangeArrowheads="1"/>
          </p:cNvSpPr>
          <p:nvPr/>
        </p:nvSpPr>
        <p:spPr bwMode="auto">
          <a:xfrm>
            <a:off x="4067175" y="2708275"/>
            <a:ext cx="649288" cy="792163"/>
          </a:xfrm>
          <a:prstGeom prst="curvedRightArrow">
            <a:avLst>
              <a:gd name="adj1" fmla="val 24401"/>
              <a:gd name="adj2" fmla="val 48802"/>
              <a:gd name="adj3" fmla="val 33333"/>
            </a:avLst>
          </a:prstGeom>
          <a:solidFill>
            <a:schemeClr val="accent1"/>
          </a:solidFill>
          <a:ln w="9525">
            <a:solidFill>
              <a:schemeClr val="tx1"/>
            </a:solidFill>
            <a:miter lim="800000"/>
            <a:headEnd/>
            <a:tailEnd/>
          </a:ln>
        </p:spPr>
        <p:txBody>
          <a:bodyPr wrap="none" anchor="ctr"/>
          <a:lstStyle/>
          <a:p>
            <a:endParaRPr lang="fr-FR"/>
          </a:p>
        </p:txBody>
      </p:sp>
      <p:sp>
        <p:nvSpPr>
          <p:cNvPr id="158730" name="Rectangle 10"/>
          <p:cNvSpPr>
            <a:spLocks noChangeArrowheads="1"/>
          </p:cNvSpPr>
          <p:nvPr/>
        </p:nvSpPr>
        <p:spPr bwMode="auto">
          <a:xfrm>
            <a:off x="468313" y="3573463"/>
            <a:ext cx="8208962" cy="719137"/>
          </a:xfrm>
          <a:prstGeom prst="rect">
            <a:avLst/>
          </a:prstGeom>
          <a:solidFill>
            <a:schemeClr val="accent1"/>
          </a:solidFill>
          <a:ln w="9525">
            <a:solidFill>
              <a:schemeClr val="tx1"/>
            </a:solidFill>
            <a:miter lim="800000"/>
            <a:headEnd/>
            <a:tailEnd/>
          </a:ln>
        </p:spPr>
        <p:txBody>
          <a:bodyPr wrap="none" anchor="ctr"/>
          <a:lstStyle/>
          <a:p>
            <a:pPr algn="ctr"/>
            <a:r>
              <a:rPr lang="fr-FR" sz="2800" b="1"/>
              <a:t>REPÉRER LES DYSFONCTIONNEMENTS</a:t>
            </a:r>
          </a:p>
        </p:txBody>
      </p:sp>
      <p:sp>
        <p:nvSpPr>
          <p:cNvPr id="158731" name="AutoShape 11"/>
          <p:cNvSpPr>
            <a:spLocks noChangeArrowheads="1"/>
          </p:cNvSpPr>
          <p:nvPr/>
        </p:nvSpPr>
        <p:spPr bwMode="auto">
          <a:xfrm>
            <a:off x="4067175" y="4292600"/>
            <a:ext cx="647700" cy="1008063"/>
          </a:xfrm>
          <a:prstGeom prst="curvedRightArrow">
            <a:avLst>
              <a:gd name="adj1" fmla="val 31127"/>
              <a:gd name="adj2" fmla="val 62255"/>
              <a:gd name="adj3" fmla="val 33333"/>
            </a:avLst>
          </a:prstGeom>
          <a:solidFill>
            <a:schemeClr val="accent1"/>
          </a:solidFill>
          <a:ln w="9525">
            <a:solidFill>
              <a:schemeClr val="tx1"/>
            </a:solidFill>
            <a:miter lim="800000"/>
            <a:headEnd/>
            <a:tailEnd/>
          </a:ln>
        </p:spPr>
        <p:txBody>
          <a:bodyPr wrap="none" anchor="ctr"/>
          <a:lstStyle/>
          <a:p>
            <a:endParaRPr lang="fr-FR"/>
          </a:p>
        </p:txBody>
      </p:sp>
      <p:sp>
        <p:nvSpPr>
          <p:cNvPr id="158732" name="Oval 12"/>
          <p:cNvSpPr>
            <a:spLocks noChangeArrowheads="1"/>
          </p:cNvSpPr>
          <p:nvPr/>
        </p:nvSpPr>
        <p:spPr bwMode="auto">
          <a:xfrm>
            <a:off x="0" y="5373688"/>
            <a:ext cx="9144000" cy="935037"/>
          </a:xfrm>
          <a:prstGeom prst="ellipse">
            <a:avLst/>
          </a:prstGeom>
          <a:solidFill>
            <a:schemeClr val="accent1"/>
          </a:solidFill>
          <a:ln w="9525">
            <a:solidFill>
              <a:schemeClr val="tx1"/>
            </a:solidFill>
            <a:round/>
            <a:headEnd/>
            <a:tailEnd/>
          </a:ln>
        </p:spPr>
        <p:txBody>
          <a:bodyPr wrap="none" anchor="ctr"/>
          <a:lstStyle/>
          <a:p>
            <a:pPr algn="ctr"/>
            <a:r>
              <a:rPr lang="fr-FR" sz="2700" b="1"/>
              <a:t>RECHERCHER DES SOLUTIONS D’AMÉLIORATION</a:t>
            </a:r>
          </a:p>
        </p:txBody>
      </p:sp>
      <p:sp>
        <p:nvSpPr>
          <p:cNvPr id="158733" name="AutoShape 13"/>
          <p:cNvSpPr>
            <a:spLocks noChangeArrowheads="1"/>
          </p:cNvSpPr>
          <p:nvPr/>
        </p:nvSpPr>
        <p:spPr bwMode="auto">
          <a:xfrm>
            <a:off x="971550" y="4724400"/>
            <a:ext cx="1079500" cy="649288"/>
          </a:xfrm>
          <a:prstGeom prst="lightningBolt">
            <a:avLst/>
          </a:prstGeom>
          <a:solidFill>
            <a:schemeClr val="accent2"/>
          </a:solidFill>
          <a:ln w="9525">
            <a:solidFill>
              <a:schemeClr val="accent2"/>
            </a:solidFill>
            <a:miter lim="800000"/>
            <a:headEnd/>
            <a:tailEnd/>
          </a:ln>
        </p:spPr>
        <p:txBody>
          <a:bodyPr wrap="none" anchor="ctr"/>
          <a:lstStyle/>
          <a:p>
            <a:endParaRPr lang="fr-FR"/>
          </a:p>
        </p:txBody>
      </p:sp>
      <p:sp>
        <p:nvSpPr>
          <p:cNvPr id="158734" name="AutoShape 14"/>
          <p:cNvSpPr>
            <a:spLocks noChangeArrowheads="1"/>
          </p:cNvSpPr>
          <p:nvPr/>
        </p:nvSpPr>
        <p:spPr bwMode="auto">
          <a:xfrm>
            <a:off x="179388" y="4581525"/>
            <a:ext cx="684212" cy="360363"/>
          </a:xfrm>
          <a:prstGeom prst="smileyFace">
            <a:avLst>
              <a:gd name="adj" fmla="val 4653"/>
            </a:avLst>
          </a:prstGeom>
          <a:solidFill>
            <a:schemeClr val="accent2"/>
          </a:solidFill>
          <a:ln w="9525">
            <a:solidFill>
              <a:schemeClr val="tx1"/>
            </a:solidFill>
            <a:round/>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0" presetClass="entr" presetSubtype="0" fill="hold" grpId="0" nodeType="clickEffect">
                                  <p:stCondLst>
                                    <p:cond delay="0"/>
                                  </p:stCondLst>
                                  <p:iterate type="lt">
                                    <p:tmPct val="10000"/>
                                  </p:iterate>
                                  <p:childTnLst>
                                    <p:set>
                                      <p:cBhvr>
                                        <p:cTn id="10" dur="1" fill="hold">
                                          <p:stCondLst>
                                            <p:cond delay="0"/>
                                          </p:stCondLst>
                                        </p:cTn>
                                        <p:tgtEl>
                                          <p:spTgt spid="158728"/>
                                        </p:tgtEl>
                                        <p:attrNameLst>
                                          <p:attrName>style.visibility</p:attrName>
                                        </p:attrNameLst>
                                      </p:cBhvr>
                                      <p:to>
                                        <p:strVal val="visible"/>
                                      </p:to>
                                    </p:set>
                                    <p:animEffect transition="in" filter="fade">
                                      <p:cBhvr>
                                        <p:cTn id="11" dur="1000"/>
                                        <p:tgtEl>
                                          <p:spTgt spid="158728"/>
                                        </p:tgtEl>
                                      </p:cBhvr>
                                    </p:animEffect>
                                    <p:anim calcmode="lin" valueType="num">
                                      <p:cBhvr>
                                        <p:cTn id="12" dur="1000" fill="hold"/>
                                        <p:tgtEl>
                                          <p:spTgt spid="158728"/>
                                        </p:tgtEl>
                                        <p:attrNameLst>
                                          <p:attrName>ppt_x</p:attrName>
                                        </p:attrNameLst>
                                      </p:cBhvr>
                                      <p:tavLst>
                                        <p:tav tm="0">
                                          <p:val>
                                            <p:strVal val="#ppt_x-.1"/>
                                          </p:val>
                                        </p:tav>
                                        <p:tav tm="100000">
                                          <p:val>
                                            <p:strVal val="#ppt_x"/>
                                          </p:val>
                                        </p:tav>
                                      </p:tavLst>
                                    </p:anim>
                                    <p:anim calcmode="lin" valueType="num">
                                      <p:cBhvr>
                                        <p:cTn id="13" dur="1000" fill="hold"/>
                                        <p:tgtEl>
                                          <p:spTgt spid="15872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0" presetClass="entr" presetSubtype="0" fill="hold" grpId="0" nodeType="clickEffect">
                                  <p:stCondLst>
                                    <p:cond delay="0"/>
                                  </p:stCondLst>
                                  <p:childTnLst>
                                    <p:set>
                                      <p:cBhvr>
                                        <p:cTn id="17" dur="1" fill="hold">
                                          <p:stCondLst>
                                            <p:cond delay="0"/>
                                          </p:stCondLst>
                                        </p:cTn>
                                        <p:tgtEl>
                                          <p:spTgt spid="158729"/>
                                        </p:tgtEl>
                                        <p:attrNameLst>
                                          <p:attrName>style.visibility</p:attrName>
                                        </p:attrNameLst>
                                      </p:cBhvr>
                                      <p:to>
                                        <p:strVal val="visible"/>
                                      </p:to>
                                    </p:set>
                                    <p:animEffect transition="in" filter="fade">
                                      <p:cBhvr>
                                        <p:cTn id="18" dur="800" decel="100000"/>
                                        <p:tgtEl>
                                          <p:spTgt spid="158729"/>
                                        </p:tgtEl>
                                      </p:cBhvr>
                                    </p:animEffect>
                                    <p:anim calcmode="lin" valueType="num">
                                      <p:cBhvr>
                                        <p:cTn id="19" dur="800" decel="100000" fill="hold"/>
                                        <p:tgtEl>
                                          <p:spTgt spid="158729"/>
                                        </p:tgtEl>
                                        <p:attrNameLst>
                                          <p:attrName>style.rotation</p:attrName>
                                        </p:attrNameLst>
                                      </p:cBhvr>
                                      <p:tavLst>
                                        <p:tav tm="0">
                                          <p:val>
                                            <p:fltVal val="-90"/>
                                          </p:val>
                                        </p:tav>
                                        <p:tav tm="100000">
                                          <p:val>
                                            <p:fltVal val="0"/>
                                          </p:val>
                                        </p:tav>
                                      </p:tavLst>
                                    </p:anim>
                                    <p:anim calcmode="lin" valueType="num">
                                      <p:cBhvr>
                                        <p:cTn id="20" dur="800" decel="100000" fill="hold"/>
                                        <p:tgtEl>
                                          <p:spTgt spid="158729"/>
                                        </p:tgtEl>
                                        <p:attrNameLst>
                                          <p:attrName>ppt_x</p:attrName>
                                        </p:attrNameLst>
                                      </p:cBhvr>
                                      <p:tavLst>
                                        <p:tav tm="0">
                                          <p:val>
                                            <p:strVal val="#ppt_x+0.4"/>
                                          </p:val>
                                        </p:tav>
                                        <p:tav tm="100000">
                                          <p:val>
                                            <p:strVal val="#ppt_x-0.05"/>
                                          </p:val>
                                        </p:tav>
                                      </p:tavLst>
                                    </p:anim>
                                    <p:anim calcmode="lin" valueType="num">
                                      <p:cBhvr>
                                        <p:cTn id="21" dur="800" decel="100000" fill="hold"/>
                                        <p:tgtEl>
                                          <p:spTgt spid="158729"/>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158729"/>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158729"/>
                                        </p:tgtEl>
                                        <p:attrNameLst>
                                          <p:attrName>ppt_y</p:attrName>
                                        </p:attrNameLst>
                                      </p:cBhvr>
                                      <p:tavLst>
                                        <p:tav tm="0">
                                          <p:val>
                                            <p:strVal val="#ppt_y+0.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158730"/>
                                        </p:tgtEl>
                                        <p:attrNameLst>
                                          <p:attrName>style.visibility</p:attrName>
                                        </p:attrNameLst>
                                      </p:cBhvr>
                                      <p:to>
                                        <p:strVal val="visible"/>
                                      </p:to>
                                    </p:set>
                                    <p:animEffect transition="in" filter="wipe(down)">
                                      <p:cBhvr>
                                        <p:cTn id="28" dur="580">
                                          <p:stCondLst>
                                            <p:cond delay="0"/>
                                          </p:stCondLst>
                                        </p:cTn>
                                        <p:tgtEl>
                                          <p:spTgt spid="158730"/>
                                        </p:tgtEl>
                                      </p:cBhvr>
                                    </p:animEffect>
                                    <p:anim calcmode="lin" valueType="num">
                                      <p:cBhvr>
                                        <p:cTn id="29" dur="1822" tmFilter="0,0; 0.14,0.36; 0.43,0.73; 0.71,0.91; 1.0,1.0">
                                          <p:stCondLst>
                                            <p:cond delay="0"/>
                                          </p:stCondLst>
                                        </p:cTn>
                                        <p:tgtEl>
                                          <p:spTgt spid="158730"/>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58730"/>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58730"/>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58730"/>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58730"/>
                                        </p:tgtEl>
                                        <p:attrNameLst>
                                          <p:attrName>ppt_y</p:attrName>
                                        </p:attrNameLst>
                                      </p:cBhvr>
                                      <p:tavLst>
                                        <p:tav tm="0" fmla="#ppt_y-sin(pi*$)/81">
                                          <p:val>
                                            <p:fltVal val="0"/>
                                          </p:val>
                                        </p:tav>
                                        <p:tav tm="100000">
                                          <p:val>
                                            <p:fltVal val="1"/>
                                          </p:val>
                                        </p:tav>
                                      </p:tavLst>
                                    </p:anim>
                                    <p:animScale>
                                      <p:cBhvr>
                                        <p:cTn id="34" dur="26">
                                          <p:stCondLst>
                                            <p:cond delay="650"/>
                                          </p:stCondLst>
                                        </p:cTn>
                                        <p:tgtEl>
                                          <p:spTgt spid="158730"/>
                                        </p:tgtEl>
                                      </p:cBhvr>
                                      <p:to x="100000" y="60000"/>
                                    </p:animScale>
                                    <p:animScale>
                                      <p:cBhvr>
                                        <p:cTn id="35" dur="166" decel="50000">
                                          <p:stCondLst>
                                            <p:cond delay="676"/>
                                          </p:stCondLst>
                                        </p:cTn>
                                        <p:tgtEl>
                                          <p:spTgt spid="158730"/>
                                        </p:tgtEl>
                                      </p:cBhvr>
                                      <p:to x="100000" y="100000"/>
                                    </p:animScale>
                                    <p:animScale>
                                      <p:cBhvr>
                                        <p:cTn id="36" dur="26">
                                          <p:stCondLst>
                                            <p:cond delay="1312"/>
                                          </p:stCondLst>
                                        </p:cTn>
                                        <p:tgtEl>
                                          <p:spTgt spid="158730"/>
                                        </p:tgtEl>
                                      </p:cBhvr>
                                      <p:to x="100000" y="80000"/>
                                    </p:animScale>
                                    <p:animScale>
                                      <p:cBhvr>
                                        <p:cTn id="37" dur="166" decel="50000">
                                          <p:stCondLst>
                                            <p:cond delay="1338"/>
                                          </p:stCondLst>
                                        </p:cTn>
                                        <p:tgtEl>
                                          <p:spTgt spid="158730"/>
                                        </p:tgtEl>
                                      </p:cBhvr>
                                      <p:to x="100000" y="100000"/>
                                    </p:animScale>
                                    <p:animScale>
                                      <p:cBhvr>
                                        <p:cTn id="38" dur="26">
                                          <p:stCondLst>
                                            <p:cond delay="1642"/>
                                          </p:stCondLst>
                                        </p:cTn>
                                        <p:tgtEl>
                                          <p:spTgt spid="158730"/>
                                        </p:tgtEl>
                                      </p:cBhvr>
                                      <p:to x="100000" y="90000"/>
                                    </p:animScale>
                                    <p:animScale>
                                      <p:cBhvr>
                                        <p:cTn id="39" dur="166" decel="50000">
                                          <p:stCondLst>
                                            <p:cond delay="1668"/>
                                          </p:stCondLst>
                                        </p:cTn>
                                        <p:tgtEl>
                                          <p:spTgt spid="158730"/>
                                        </p:tgtEl>
                                      </p:cBhvr>
                                      <p:to x="100000" y="100000"/>
                                    </p:animScale>
                                    <p:animScale>
                                      <p:cBhvr>
                                        <p:cTn id="40" dur="26">
                                          <p:stCondLst>
                                            <p:cond delay="1808"/>
                                          </p:stCondLst>
                                        </p:cTn>
                                        <p:tgtEl>
                                          <p:spTgt spid="158730"/>
                                        </p:tgtEl>
                                      </p:cBhvr>
                                      <p:to x="100000" y="95000"/>
                                    </p:animScale>
                                    <p:animScale>
                                      <p:cBhvr>
                                        <p:cTn id="41" dur="166" decel="50000">
                                          <p:stCondLst>
                                            <p:cond delay="1834"/>
                                          </p:stCondLst>
                                        </p:cTn>
                                        <p:tgtEl>
                                          <p:spTgt spid="158730"/>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30" presetClass="entr" presetSubtype="0" fill="hold" grpId="0" nodeType="clickEffect">
                                  <p:stCondLst>
                                    <p:cond delay="0"/>
                                  </p:stCondLst>
                                  <p:childTnLst>
                                    <p:set>
                                      <p:cBhvr>
                                        <p:cTn id="45" dur="1" fill="hold">
                                          <p:stCondLst>
                                            <p:cond delay="0"/>
                                          </p:stCondLst>
                                        </p:cTn>
                                        <p:tgtEl>
                                          <p:spTgt spid="158731"/>
                                        </p:tgtEl>
                                        <p:attrNameLst>
                                          <p:attrName>style.visibility</p:attrName>
                                        </p:attrNameLst>
                                      </p:cBhvr>
                                      <p:to>
                                        <p:strVal val="visible"/>
                                      </p:to>
                                    </p:set>
                                    <p:animEffect transition="in" filter="fade">
                                      <p:cBhvr>
                                        <p:cTn id="46" dur="800" decel="100000"/>
                                        <p:tgtEl>
                                          <p:spTgt spid="158731"/>
                                        </p:tgtEl>
                                      </p:cBhvr>
                                    </p:animEffect>
                                    <p:anim calcmode="lin" valueType="num">
                                      <p:cBhvr>
                                        <p:cTn id="47" dur="800" decel="100000" fill="hold"/>
                                        <p:tgtEl>
                                          <p:spTgt spid="158731"/>
                                        </p:tgtEl>
                                        <p:attrNameLst>
                                          <p:attrName>style.rotation</p:attrName>
                                        </p:attrNameLst>
                                      </p:cBhvr>
                                      <p:tavLst>
                                        <p:tav tm="0">
                                          <p:val>
                                            <p:fltVal val="-90"/>
                                          </p:val>
                                        </p:tav>
                                        <p:tav tm="100000">
                                          <p:val>
                                            <p:fltVal val="0"/>
                                          </p:val>
                                        </p:tav>
                                      </p:tavLst>
                                    </p:anim>
                                    <p:anim calcmode="lin" valueType="num">
                                      <p:cBhvr>
                                        <p:cTn id="48" dur="800" decel="100000" fill="hold"/>
                                        <p:tgtEl>
                                          <p:spTgt spid="158731"/>
                                        </p:tgtEl>
                                        <p:attrNameLst>
                                          <p:attrName>ppt_x</p:attrName>
                                        </p:attrNameLst>
                                      </p:cBhvr>
                                      <p:tavLst>
                                        <p:tav tm="0">
                                          <p:val>
                                            <p:strVal val="#ppt_x+0.4"/>
                                          </p:val>
                                        </p:tav>
                                        <p:tav tm="100000">
                                          <p:val>
                                            <p:strVal val="#ppt_x-0.05"/>
                                          </p:val>
                                        </p:tav>
                                      </p:tavLst>
                                    </p:anim>
                                    <p:anim calcmode="lin" valueType="num">
                                      <p:cBhvr>
                                        <p:cTn id="49" dur="800" decel="100000" fill="hold"/>
                                        <p:tgtEl>
                                          <p:spTgt spid="158731"/>
                                        </p:tgtEl>
                                        <p:attrNameLst>
                                          <p:attrName>ppt_y</p:attrName>
                                        </p:attrNameLst>
                                      </p:cBhvr>
                                      <p:tavLst>
                                        <p:tav tm="0">
                                          <p:val>
                                            <p:strVal val="#ppt_y-0.4"/>
                                          </p:val>
                                        </p:tav>
                                        <p:tav tm="100000">
                                          <p:val>
                                            <p:strVal val="#ppt_y+0.1"/>
                                          </p:val>
                                        </p:tav>
                                      </p:tavLst>
                                    </p:anim>
                                    <p:anim calcmode="lin" valueType="num">
                                      <p:cBhvr>
                                        <p:cTn id="50" dur="200" accel="100000" fill="hold">
                                          <p:stCondLst>
                                            <p:cond delay="800"/>
                                          </p:stCondLst>
                                        </p:cTn>
                                        <p:tgtEl>
                                          <p:spTgt spid="158731"/>
                                        </p:tgtEl>
                                        <p:attrNameLst>
                                          <p:attrName>ppt_x</p:attrName>
                                        </p:attrNameLst>
                                      </p:cBhvr>
                                      <p:tavLst>
                                        <p:tav tm="0">
                                          <p:val>
                                            <p:strVal val="#ppt_x-0.05"/>
                                          </p:val>
                                        </p:tav>
                                        <p:tav tm="100000">
                                          <p:val>
                                            <p:strVal val="#ppt_x"/>
                                          </p:val>
                                        </p:tav>
                                      </p:tavLst>
                                    </p:anim>
                                    <p:anim calcmode="lin" valueType="num">
                                      <p:cBhvr>
                                        <p:cTn id="51" dur="200" accel="100000" fill="hold">
                                          <p:stCondLst>
                                            <p:cond delay="800"/>
                                          </p:stCondLst>
                                        </p:cTn>
                                        <p:tgtEl>
                                          <p:spTgt spid="158731"/>
                                        </p:tgtEl>
                                        <p:attrNameLst>
                                          <p:attrName>ppt_y</p:attrName>
                                        </p:attrNameLst>
                                      </p:cBhvr>
                                      <p:tavLst>
                                        <p:tav tm="0">
                                          <p:val>
                                            <p:strVal val="#ppt_y+0.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0" presetClass="entr" presetSubtype="0" fill="hold" grpId="0" nodeType="clickEffect">
                                  <p:stCondLst>
                                    <p:cond delay="0"/>
                                  </p:stCondLst>
                                  <p:childTnLst>
                                    <p:set>
                                      <p:cBhvr>
                                        <p:cTn id="55" dur="1" fill="hold">
                                          <p:stCondLst>
                                            <p:cond delay="0"/>
                                          </p:stCondLst>
                                        </p:cTn>
                                        <p:tgtEl>
                                          <p:spTgt spid="158733"/>
                                        </p:tgtEl>
                                        <p:attrNameLst>
                                          <p:attrName>style.visibility</p:attrName>
                                        </p:attrNameLst>
                                      </p:cBhvr>
                                      <p:to>
                                        <p:strVal val="visible"/>
                                      </p:to>
                                    </p:set>
                                    <p:animEffect transition="in" filter="fade">
                                      <p:cBhvr>
                                        <p:cTn id="56" dur="800" decel="100000"/>
                                        <p:tgtEl>
                                          <p:spTgt spid="158733"/>
                                        </p:tgtEl>
                                      </p:cBhvr>
                                    </p:animEffect>
                                    <p:anim calcmode="lin" valueType="num">
                                      <p:cBhvr>
                                        <p:cTn id="57" dur="800" decel="100000" fill="hold"/>
                                        <p:tgtEl>
                                          <p:spTgt spid="158733"/>
                                        </p:tgtEl>
                                        <p:attrNameLst>
                                          <p:attrName>style.rotation</p:attrName>
                                        </p:attrNameLst>
                                      </p:cBhvr>
                                      <p:tavLst>
                                        <p:tav tm="0">
                                          <p:val>
                                            <p:fltVal val="-90"/>
                                          </p:val>
                                        </p:tav>
                                        <p:tav tm="100000">
                                          <p:val>
                                            <p:fltVal val="0"/>
                                          </p:val>
                                        </p:tav>
                                      </p:tavLst>
                                    </p:anim>
                                    <p:anim calcmode="lin" valueType="num">
                                      <p:cBhvr>
                                        <p:cTn id="58" dur="800" decel="100000" fill="hold"/>
                                        <p:tgtEl>
                                          <p:spTgt spid="158733"/>
                                        </p:tgtEl>
                                        <p:attrNameLst>
                                          <p:attrName>ppt_x</p:attrName>
                                        </p:attrNameLst>
                                      </p:cBhvr>
                                      <p:tavLst>
                                        <p:tav tm="0">
                                          <p:val>
                                            <p:strVal val="#ppt_x+0.4"/>
                                          </p:val>
                                        </p:tav>
                                        <p:tav tm="100000">
                                          <p:val>
                                            <p:strVal val="#ppt_x-0.05"/>
                                          </p:val>
                                        </p:tav>
                                      </p:tavLst>
                                    </p:anim>
                                    <p:anim calcmode="lin" valueType="num">
                                      <p:cBhvr>
                                        <p:cTn id="59" dur="800" decel="100000" fill="hold"/>
                                        <p:tgtEl>
                                          <p:spTgt spid="158733"/>
                                        </p:tgtEl>
                                        <p:attrNameLst>
                                          <p:attrName>ppt_y</p:attrName>
                                        </p:attrNameLst>
                                      </p:cBhvr>
                                      <p:tavLst>
                                        <p:tav tm="0">
                                          <p:val>
                                            <p:strVal val="#ppt_y-0.4"/>
                                          </p:val>
                                        </p:tav>
                                        <p:tav tm="100000">
                                          <p:val>
                                            <p:strVal val="#ppt_y+0.1"/>
                                          </p:val>
                                        </p:tav>
                                      </p:tavLst>
                                    </p:anim>
                                    <p:anim calcmode="lin" valueType="num">
                                      <p:cBhvr>
                                        <p:cTn id="60" dur="200" accel="100000" fill="hold">
                                          <p:stCondLst>
                                            <p:cond delay="800"/>
                                          </p:stCondLst>
                                        </p:cTn>
                                        <p:tgtEl>
                                          <p:spTgt spid="158733"/>
                                        </p:tgtEl>
                                        <p:attrNameLst>
                                          <p:attrName>ppt_x</p:attrName>
                                        </p:attrNameLst>
                                      </p:cBhvr>
                                      <p:tavLst>
                                        <p:tav tm="0">
                                          <p:val>
                                            <p:strVal val="#ppt_x-0.05"/>
                                          </p:val>
                                        </p:tav>
                                        <p:tav tm="100000">
                                          <p:val>
                                            <p:strVal val="#ppt_x"/>
                                          </p:val>
                                        </p:tav>
                                      </p:tavLst>
                                    </p:anim>
                                    <p:anim calcmode="lin" valueType="num">
                                      <p:cBhvr>
                                        <p:cTn id="61" dur="200" accel="100000" fill="hold">
                                          <p:stCondLst>
                                            <p:cond delay="800"/>
                                          </p:stCondLst>
                                        </p:cTn>
                                        <p:tgtEl>
                                          <p:spTgt spid="158733"/>
                                        </p:tgtEl>
                                        <p:attrNameLst>
                                          <p:attrName>ppt_y</p:attrName>
                                        </p:attrNameLst>
                                      </p:cBhvr>
                                      <p:tavLst>
                                        <p:tav tm="0">
                                          <p:val>
                                            <p:strVal val="#ppt_y+0.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30" presetClass="entr" presetSubtype="0" fill="hold" grpId="0" nodeType="clickEffect">
                                  <p:stCondLst>
                                    <p:cond delay="0"/>
                                  </p:stCondLst>
                                  <p:childTnLst>
                                    <p:set>
                                      <p:cBhvr>
                                        <p:cTn id="65" dur="1" fill="hold">
                                          <p:stCondLst>
                                            <p:cond delay="0"/>
                                          </p:stCondLst>
                                        </p:cTn>
                                        <p:tgtEl>
                                          <p:spTgt spid="158734"/>
                                        </p:tgtEl>
                                        <p:attrNameLst>
                                          <p:attrName>style.visibility</p:attrName>
                                        </p:attrNameLst>
                                      </p:cBhvr>
                                      <p:to>
                                        <p:strVal val="visible"/>
                                      </p:to>
                                    </p:set>
                                    <p:animEffect transition="in" filter="fade">
                                      <p:cBhvr>
                                        <p:cTn id="66" dur="800" decel="100000"/>
                                        <p:tgtEl>
                                          <p:spTgt spid="158734"/>
                                        </p:tgtEl>
                                      </p:cBhvr>
                                    </p:animEffect>
                                    <p:anim calcmode="lin" valueType="num">
                                      <p:cBhvr>
                                        <p:cTn id="67" dur="800" decel="100000" fill="hold"/>
                                        <p:tgtEl>
                                          <p:spTgt spid="158734"/>
                                        </p:tgtEl>
                                        <p:attrNameLst>
                                          <p:attrName>style.rotation</p:attrName>
                                        </p:attrNameLst>
                                      </p:cBhvr>
                                      <p:tavLst>
                                        <p:tav tm="0">
                                          <p:val>
                                            <p:fltVal val="-90"/>
                                          </p:val>
                                        </p:tav>
                                        <p:tav tm="100000">
                                          <p:val>
                                            <p:fltVal val="0"/>
                                          </p:val>
                                        </p:tav>
                                      </p:tavLst>
                                    </p:anim>
                                    <p:anim calcmode="lin" valueType="num">
                                      <p:cBhvr>
                                        <p:cTn id="68" dur="800" decel="100000" fill="hold"/>
                                        <p:tgtEl>
                                          <p:spTgt spid="158734"/>
                                        </p:tgtEl>
                                        <p:attrNameLst>
                                          <p:attrName>ppt_x</p:attrName>
                                        </p:attrNameLst>
                                      </p:cBhvr>
                                      <p:tavLst>
                                        <p:tav tm="0">
                                          <p:val>
                                            <p:strVal val="#ppt_x+0.4"/>
                                          </p:val>
                                        </p:tav>
                                        <p:tav tm="100000">
                                          <p:val>
                                            <p:strVal val="#ppt_x-0.05"/>
                                          </p:val>
                                        </p:tav>
                                      </p:tavLst>
                                    </p:anim>
                                    <p:anim calcmode="lin" valueType="num">
                                      <p:cBhvr>
                                        <p:cTn id="69" dur="800" decel="100000" fill="hold"/>
                                        <p:tgtEl>
                                          <p:spTgt spid="158734"/>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158734"/>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158734"/>
                                        </p:tgtEl>
                                        <p:attrNameLst>
                                          <p:attrName>ppt_y</p:attrName>
                                        </p:attrNameLst>
                                      </p:cBhvr>
                                      <p:tavLst>
                                        <p:tav tm="0">
                                          <p:val>
                                            <p:strVal val="#ppt_y+0.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3" presetClass="entr" presetSubtype="0" fill="hold" grpId="0" nodeType="clickEffect">
                                  <p:stCondLst>
                                    <p:cond delay="0"/>
                                  </p:stCondLst>
                                  <p:childTnLst>
                                    <p:set>
                                      <p:cBhvr>
                                        <p:cTn id="75" dur="1" fill="hold">
                                          <p:stCondLst>
                                            <p:cond delay="0"/>
                                          </p:stCondLst>
                                        </p:cTn>
                                        <p:tgtEl>
                                          <p:spTgt spid="158732"/>
                                        </p:tgtEl>
                                        <p:attrNameLst>
                                          <p:attrName>style.visibility</p:attrName>
                                        </p:attrNameLst>
                                      </p:cBhvr>
                                      <p:to>
                                        <p:strVal val="visible"/>
                                      </p:to>
                                    </p:set>
                                    <p:animEffect transition="in" filter="fade">
                                      <p:cBhvr>
                                        <p:cTn id="76" dur="100"/>
                                        <p:tgtEl>
                                          <p:spTgt spid="158732"/>
                                        </p:tgtEl>
                                      </p:cBhvr>
                                    </p:animEffect>
                                    <p:anim calcmode="lin" valueType="num">
                                      <p:cBhvr>
                                        <p:cTn id="77" dur="400" fill="hold"/>
                                        <p:tgtEl>
                                          <p:spTgt spid="158732"/>
                                        </p:tgtEl>
                                        <p:attrNameLst>
                                          <p:attrName>ppt_x</p:attrName>
                                        </p:attrNameLst>
                                      </p:cBhvr>
                                      <p:tavLst>
                                        <p:tav tm="0">
                                          <p:val>
                                            <p:strVal val="#ppt_x"/>
                                          </p:val>
                                        </p:tav>
                                        <p:tav tm="100000">
                                          <p:val>
                                            <p:strVal val="#ppt_x"/>
                                          </p:val>
                                        </p:tav>
                                      </p:tavLst>
                                    </p:anim>
                                    <p:anim calcmode="lin" valueType="num">
                                      <p:cBhvr>
                                        <p:cTn id="78" dur="400" fill="hold"/>
                                        <p:tgtEl>
                                          <p:spTgt spid="158732"/>
                                        </p:tgtEl>
                                        <p:attrNameLst>
                                          <p:attrName>ppt_y</p:attrName>
                                        </p:attrNameLst>
                                      </p:cBhvr>
                                      <p:tavLst>
                                        <p:tav tm="0">
                                          <p:val>
                                            <p:strVal val="#ppt_y+0.31"/>
                                          </p:val>
                                        </p:tav>
                                        <p:tav tm="100000">
                                          <p:val>
                                            <p:strVal val="#ppt_y+0.31"/>
                                          </p:val>
                                        </p:tav>
                                      </p:tavLst>
                                    </p:anim>
                                    <p:anim calcmode="lin" valueType="num">
                                      <p:cBhvr>
                                        <p:cTn id="79" dur="600" decel="50000" fill="hold">
                                          <p:stCondLst>
                                            <p:cond delay="400"/>
                                          </p:stCondLst>
                                        </p:cTn>
                                        <p:tgtEl>
                                          <p:spTgt spid="15873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0" dur="600" decel="50000" fill="hold">
                                          <p:stCondLst>
                                            <p:cond delay="400"/>
                                          </p:stCondLst>
                                        </p:cTn>
                                        <p:tgtEl>
                                          <p:spTgt spid="15873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8" grpId="0" animBg="1"/>
      <p:bldP spid="158729" grpId="0" animBg="1"/>
      <p:bldP spid="158730" grpId="0" animBg="1"/>
      <p:bldP spid="158731" grpId="0" animBg="1"/>
      <p:bldP spid="158732" grpId="0" animBg="1"/>
      <p:bldP spid="158733" grpId="0" animBg="1"/>
      <p:bldP spid="15873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Number Placeholder 5"/>
          <p:cNvSpPr txBox="1">
            <a:spLocks noGrp="1"/>
          </p:cNvSpPr>
          <p:nvPr/>
        </p:nvSpPr>
        <p:spPr bwMode="auto">
          <a:xfrm>
            <a:off x="395288" y="6308725"/>
            <a:ext cx="2133600" cy="365125"/>
          </a:xfrm>
          <a:prstGeom prst="rect">
            <a:avLst/>
          </a:prstGeom>
          <a:noFill/>
          <a:ln w="9525">
            <a:noFill/>
            <a:miter lim="800000"/>
            <a:headEnd/>
            <a:tailEnd/>
          </a:ln>
        </p:spPr>
        <p:txBody>
          <a:bodyPr/>
          <a:lstStyle/>
          <a:p>
            <a:fld id="{48191AEF-E566-43DB-8D91-8ED1A5A833C2}" type="slidenum">
              <a:rPr lang="fr-FR">
                <a:latin typeface="Calibri" pitchFamily="34" charset="0"/>
              </a:rPr>
              <a:pPr/>
              <a:t>39</a:t>
            </a:fld>
            <a:endParaRPr lang="fr-FR">
              <a:latin typeface="Calibri" pitchFamily="34" charset="0"/>
            </a:endParaRPr>
          </a:p>
        </p:txBody>
      </p:sp>
      <p:sp>
        <p:nvSpPr>
          <p:cNvPr id="82946" name="Espace réservé du contenu 2"/>
          <p:cNvSpPr>
            <a:spLocks noGrp="1"/>
          </p:cNvSpPr>
          <p:nvPr>
            <p:ph sz="quarter" idx="4294967295"/>
          </p:nvPr>
        </p:nvSpPr>
        <p:spPr>
          <a:xfrm>
            <a:off x="460375" y="1700213"/>
            <a:ext cx="8072438" cy="4433887"/>
          </a:xfrm>
        </p:spPr>
        <p:txBody>
          <a:bodyPr/>
          <a:lstStyle/>
          <a:p>
            <a:pPr marL="0" indent="0" eaLnBrk="1" hangingPunct="1">
              <a:buFont typeface="Arial" charset="0"/>
              <a:buNone/>
            </a:pPr>
            <a:endParaRPr lang="fr-FR" b="1" smtClean="0"/>
          </a:p>
          <a:p>
            <a:pPr marL="0" indent="0" eaLnBrk="1" hangingPunct="1">
              <a:buFont typeface="Arial" charset="0"/>
              <a:buNone/>
            </a:pPr>
            <a:endParaRPr lang="fr-FR" b="1" smtClean="0"/>
          </a:p>
          <a:p>
            <a:pPr marL="0" indent="0" eaLnBrk="1" hangingPunct="1">
              <a:buFont typeface="Arial" charset="0"/>
              <a:buNone/>
            </a:pPr>
            <a:endParaRPr lang="fr-FR" b="1" smtClean="0"/>
          </a:p>
        </p:txBody>
      </p:sp>
      <p:sp>
        <p:nvSpPr>
          <p:cNvPr id="82947" name="Rectangle 8">
            <a:hlinkClick r:id="rId3"/>
          </p:cNvPr>
          <p:cNvSpPr>
            <a:spLocks noChangeArrowheads="1"/>
          </p:cNvSpPr>
          <p:nvPr/>
        </p:nvSpPr>
        <p:spPr bwMode="auto">
          <a:xfrm>
            <a:off x="460375" y="1052513"/>
            <a:ext cx="7783513" cy="2563812"/>
          </a:xfrm>
          <a:prstGeom prst="rect">
            <a:avLst/>
          </a:prstGeom>
          <a:noFill/>
          <a:ln w="9525">
            <a:noFill/>
            <a:miter lim="800000"/>
            <a:headEnd/>
            <a:tailEnd/>
          </a:ln>
        </p:spPr>
        <p:txBody>
          <a:bodyPr>
            <a:spAutoFit/>
          </a:bodyPr>
          <a:lstStyle/>
          <a:p>
            <a:pPr algn="just"/>
            <a:r>
              <a:rPr lang="fr-FR" b="1">
                <a:solidFill>
                  <a:schemeClr val="accent2"/>
                </a:solidFill>
                <a:latin typeface="Calibri" pitchFamily="34" charset="0"/>
              </a:rPr>
              <a:t>« </a:t>
            </a:r>
            <a:r>
              <a:rPr lang="fr-FR" b="1" i="1">
                <a:solidFill>
                  <a:schemeClr val="accent2"/>
                </a:solidFill>
                <a:latin typeface="Calibri" pitchFamily="34" charset="0"/>
              </a:rPr>
              <a:t>En quoi les technologies transforment-elles l’information en ressource ?</a:t>
            </a:r>
            <a:r>
              <a:rPr lang="fr-FR" b="1">
                <a:solidFill>
                  <a:schemeClr val="accent2"/>
                </a:solidFill>
                <a:latin typeface="Calibri" pitchFamily="34" charset="0"/>
              </a:rPr>
              <a:t> » </a:t>
            </a:r>
            <a:endParaRPr lang="fr-FR">
              <a:solidFill>
                <a:schemeClr val="accent2"/>
              </a:solidFill>
              <a:latin typeface="Calibri" pitchFamily="34" charset="0"/>
            </a:endParaRPr>
          </a:p>
          <a:p>
            <a:pPr algn="just"/>
            <a:r>
              <a:rPr lang="fr-FR">
                <a:latin typeface="Calibri" pitchFamily="34" charset="0"/>
              </a:rPr>
              <a:t>	</a:t>
            </a:r>
          </a:p>
          <a:p>
            <a:pPr algn="ctr"/>
            <a:r>
              <a:rPr lang="fr-FR" b="1">
                <a:latin typeface="Calibri" pitchFamily="34" charset="0"/>
              </a:rPr>
              <a:t>Un exemple le </a:t>
            </a:r>
            <a:r>
              <a:rPr lang="fr-FR" b="1" i="1">
                <a:latin typeface="Calibri" pitchFamily="34" charset="0"/>
              </a:rPr>
              <a:t>workflow</a:t>
            </a:r>
            <a:r>
              <a:rPr lang="fr-FR" b="1">
                <a:latin typeface="Calibri" pitchFamily="34" charset="0"/>
              </a:rPr>
              <a:t> </a:t>
            </a:r>
          </a:p>
          <a:p>
            <a:pPr algn="just"/>
            <a:endParaRPr lang="fr-FR" b="1">
              <a:latin typeface="Calibri" pitchFamily="34" charset="0"/>
            </a:endParaRPr>
          </a:p>
          <a:p>
            <a:pPr algn="just"/>
            <a:endParaRPr lang="fr-FR">
              <a:latin typeface="Calibri" pitchFamily="34" charset="0"/>
            </a:endParaRPr>
          </a:p>
          <a:p>
            <a:pPr algn="just"/>
            <a:endParaRPr lang="fr-FR" b="1">
              <a:solidFill>
                <a:schemeClr val="accent2"/>
              </a:solidFill>
              <a:latin typeface="Calibri" pitchFamily="34" charset="0"/>
            </a:endParaRPr>
          </a:p>
          <a:p>
            <a:pPr algn="just"/>
            <a:r>
              <a:rPr lang="fr-FR" b="1">
                <a:solidFill>
                  <a:schemeClr val="accent2"/>
                </a:solidFill>
                <a:latin typeface="Calibri" pitchFamily="34" charset="0"/>
              </a:rPr>
              <a:t>		les technologies (PGI, SGBDR, réseau)</a:t>
            </a:r>
          </a:p>
          <a:p>
            <a:pPr algn="just"/>
            <a:endParaRPr lang="fr-FR">
              <a:latin typeface="Calibri" pitchFamily="34" charset="0"/>
            </a:endParaRPr>
          </a:p>
        </p:txBody>
      </p:sp>
      <p:sp>
        <p:nvSpPr>
          <p:cNvPr id="82948" name="AutoShape 5"/>
          <p:cNvSpPr>
            <a:spLocks noChangeArrowheads="1"/>
          </p:cNvSpPr>
          <p:nvPr/>
        </p:nvSpPr>
        <p:spPr bwMode="auto">
          <a:xfrm>
            <a:off x="539750" y="2997200"/>
            <a:ext cx="1225550" cy="360363"/>
          </a:xfrm>
          <a:prstGeom prst="rightArrow">
            <a:avLst>
              <a:gd name="adj1" fmla="val 50000"/>
              <a:gd name="adj2" fmla="val 85022"/>
            </a:avLst>
          </a:prstGeom>
          <a:solidFill>
            <a:schemeClr val="accent1"/>
          </a:solidFill>
          <a:ln w="9525">
            <a:solidFill>
              <a:schemeClr val="tx1"/>
            </a:solidFill>
            <a:miter lim="800000"/>
            <a:headEnd/>
            <a:tailEnd/>
          </a:ln>
        </p:spPr>
        <p:txBody>
          <a:bodyPr wrap="none" anchor="ctr"/>
          <a:lstStyle/>
          <a:p>
            <a:endParaRPr lang="fr-FR"/>
          </a:p>
        </p:txBody>
      </p:sp>
      <p:pic>
        <p:nvPicPr>
          <p:cNvPr id="82949" name="Picture 6" descr="j0302827"/>
          <p:cNvPicPr>
            <a:picLocks noChangeAspect="1" noChangeArrowheads="1"/>
          </p:cNvPicPr>
          <p:nvPr/>
        </p:nvPicPr>
        <p:blipFill>
          <a:blip r:embed="rId4"/>
          <a:srcRect/>
          <a:stretch>
            <a:fillRect/>
          </a:stretch>
        </p:blipFill>
        <p:spPr bwMode="auto">
          <a:xfrm>
            <a:off x="611188" y="4005263"/>
            <a:ext cx="1562100" cy="2189162"/>
          </a:xfrm>
          <a:prstGeom prst="rect">
            <a:avLst/>
          </a:prstGeom>
          <a:noFill/>
          <a:ln w="9525">
            <a:noFill/>
            <a:miter lim="800000"/>
            <a:headEnd/>
            <a:tailEnd/>
          </a:ln>
        </p:spPr>
      </p:pic>
      <p:pic>
        <p:nvPicPr>
          <p:cNvPr id="82950" name="Picture 7"/>
          <p:cNvPicPr>
            <a:picLocks noChangeAspect="1" noChangeArrowheads="1"/>
          </p:cNvPicPr>
          <p:nvPr/>
        </p:nvPicPr>
        <p:blipFill>
          <a:blip r:embed="rId5"/>
          <a:srcRect/>
          <a:stretch>
            <a:fillRect/>
          </a:stretch>
        </p:blipFill>
        <p:spPr bwMode="auto">
          <a:xfrm>
            <a:off x="3563938" y="4005263"/>
            <a:ext cx="1781175" cy="1971675"/>
          </a:xfrm>
          <a:prstGeom prst="rect">
            <a:avLst/>
          </a:prstGeom>
          <a:noFill/>
          <a:ln w="9525">
            <a:noFill/>
            <a:miter lim="800000"/>
            <a:headEnd/>
            <a:tailEnd/>
          </a:ln>
        </p:spPr>
      </p:pic>
      <p:pic>
        <p:nvPicPr>
          <p:cNvPr id="82951" name="Picture 8"/>
          <p:cNvPicPr>
            <a:picLocks noChangeAspect="1" noChangeArrowheads="1"/>
          </p:cNvPicPr>
          <p:nvPr/>
        </p:nvPicPr>
        <p:blipFill>
          <a:blip r:embed="rId6"/>
          <a:srcRect/>
          <a:stretch>
            <a:fillRect/>
          </a:stretch>
        </p:blipFill>
        <p:spPr bwMode="auto">
          <a:xfrm>
            <a:off x="6443663" y="4292600"/>
            <a:ext cx="2076450" cy="115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AutoShape 5"/>
          <p:cNvSpPr>
            <a:spLocks noChangeArrowheads="1"/>
          </p:cNvSpPr>
          <p:nvPr/>
        </p:nvSpPr>
        <p:spPr bwMode="auto">
          <a:xfrm>
            <a:off x="4284663" y="3213100"/>
            <a:ext cx="935037" cy="1152525"/>
          </a:xfrm>
          <a:prstGeom prst="flowChartMagneticDisk">
            <a:avLst/>
          </a:prstGeom>
          <a:solidFill>
            <a:srgbClr val="B2B2B2"/>
          </a:solidFill>
          <a:ln w="9525">
            <a:solidFill>
              <a:schemeClr val="tx1"/>
            </a:solidFill>
            <a:miter lim="800000"/>
            <a:headEnd/>
            <a:tailEnd/>
          </a:ln>
        </p:spPr>
        <p:txBody>
          <a:bodyPr wrap="none" anchor="ctr"/>
          <a:lstStyle/>
          <a:p>
            <a:pPr algn="ctr"/>
            <a:r>
              <a:rPr lang="fr-FR">
                <a:solidFill>
                  <a:schemeClr val="bg1"/>
                </a:solidFill>
                <a:latin typeface="Calibri" pitchFamily="34" charset="0"/>
              </a:rPr>
              <a:t>PGI</a:t>
            </a:r>
          </a:p>
        </p:txBody>
      </p:sp>
      <p:sp>
        <p:nvSpPr>
          <p:cNvPr id="74758" name="Oval 6"/>
          <p:cNvSpPr>
            <a:spLocks noChangeArrowheads="1"/>
          </p:cNvSpPr>
          <p:nvPr/>
        </p:nvSpPr>
        <p:spPr bwMode="auto">
          <a:xfrm>
            <a:off x="2484438" y="2924175"/>
            <a:ext cx="1441450" cy="719138"/>
          </a:xfrm>
          <a:prstGeom prst="ellipse">
            <a:avLst/>
          </a:prstGeom>
          <a:gradFill rotWithShape="1">
            <a:gsLst>
              <a:gs pos="0">
                <a:srgbClr val="76475E"/>
              </a:gs>
              <a:gs pos="50000">
                <a:srgbClr val="FF99CC"/>
              </a:gs>
              <a:gs pos="100000">
                <a:srgbClr val="76475E"/>
              </a:gs>
            </a:gsLst>
            <a:lin ang="2700000" scaled="1"/>
          </a:gradFill>
          <a:ln w="9525">
            <a:solidFill>
              <a:schemeClr val="tx1"/>
            </a:solidFill>
            <a:miter lim="800000"/>
            <a:headEnd/>
            <a:tailEnd/>
          </a:ln>
        </p:spPr>
        <p:txBody>
          <a:bodyPr wrap="none" anchor="ctr"/>
          <a:lstStyle/>
          <a:p>
            <a:pPr algn="ctr">
              <a:lnSpc>
                <a:spcPct val="80000"/>
              </a:lnSpc>
            </a:pPr>
            <a:r>
              <a:rPr lang="fr-FR" sz="1200" b="1">
                <a:solidFill>
                  <a:schemeClr val="bg1"/>
                </a:solidFill>
              </a:rPr>
              <a:t>Gestion</a:t>
            </a:r>
          </a:p>
          <a:p>
            <a:pPr algn="ctr">
              <a:lnSpc>
                <a:spcPct val="80000"/>
              </a:lnSpc>
            </a:pPr>
            <a:r>
              <a:rPr lang="fr-FR" sz="1200" b="1">
                <a:solidFill>
                  <a:schemeClr val="bg1"/>
                </a:solidFill>
              </a:rPr>
              <a:t> de la logistique</a:t>
            </a:r>
          </a:p>
          <a:p>
            <a:pPr algn="ctr">
              <a:lnSpc>
                <a:spcPct val="80000"/>
              </a:lnSpc>
            </a:pPr>
            <a:r>
              <a:rPr lang="fr-FR" sz="1200" b="1">
                <a:solidFill>
                  <a:schemeClr val="bg1"/>
                </a:solidFill>
              </a:rPr>
              <a:t> et distribution</a:t>
            </a:r>
          </a:p>
          <a:p>
            <a:pPr algn="ctr">
              <a:lnSpc>
                <a:spcPct val="80000"/>
              </a:lnSpc>
            </a:pPr>
            <a:endParaRPr lang="fr-FR" sz="1400">
              <a:latin typeface="Calibri" pitchFamily="34" charset="0"/>
            </a:endParaRPr>
          </a:p>
        </p:txBody>
      </p:sp>
      <p:sp>
        <p:nvSpPr>
          <p:cNvPr id="74759" name="Oval 7"/>
          <p:cNvSpPr>
            <a:spLocks noChangeArrowheads="1"/>
          </p:cNvSpPr>
          <p:nvPr/>
        </p:nvSpPr>
        <p:spPr bwMode="auto">
          <a:xfrm>
            <a:off x="3203575" y="4652963"/>
            <a:ext cx="1584325" cy="792162"/>
          </a:xfrm>
          <a:prstGeom prst="ellipse">
            <a:avLst/>
          </a:prstGeom>
          <a:gradFill rotWithShape="1">
            <a:gsLst>
              <a:gs pos="0">
                <a:srgbClr val="767600"/>
              </a:gs>
              <a:gs pos="50000">
                <a:srgbClr val="FFFF00"/>
              </a:gs>
              <a:gs pos="100000">
                <a:srgbClr val="767600"/>
              </a:gs>
            </a:gsLst>
            <a:lin ang="18900000" scaled="1"/>
          </a:gradFill>
          <a:ln w="9525">
            <a:solidFill>
              <a:schemeClr val="tx1"/>
            </a:solidFill>
            <a:miter lim="800000"/>
            <a:headEnd/>
            <a:tailEnd/>
          </a:ln>
        </p:spPr>
        <p:txBody>
          <a:bodyPr wrap="none" anchor="ctr"/>
          <a:lstStyle/>
          <a:p>
            <a:pPr algn="ctr">
              <a:lnSpc>
                <a:spcPct val="80000"/>
              </a:lnSpc>
            </a:pPr>
            <a:r>
              <a:rPr lang="fr-FR" sz="1200" b="1"/>
              <a:t>Gestion </a:t>
            </a:r>
          </a:p>
          <a:p>
            <a:pPr algn="ctr">
              <a:lnSpc>
                <a:spcPct val="80000"/>
              </a:lnSpc>
            </a:pPr>
            <a:r>
              <a:rPr lang="fr-FR" sz="1200" b="1"/>
              <a:t>Ressources</a:t>
            </a:r>
          </a:p>
          <a:p>
            <a:pPr algn="ctr">
              <a:lnSpc>
                <a:spcPct val="80000"/>
              </a:lnSpc>
            </a:pPr>
            <a:r>
              <a:rPr lang="fr-FR" sz="1200" b="1"/>
              <a:t> humaines</a:t>
            </a:r>
          </a:p>
        </p:txBody>
      </p:sp>
      <p:sp>
        <p:nvSpPr>
          <p:cNvPr id="74760" name="Oval 8"/>
          <p:cNvSpPr>
            <a:spLocks noChangeArrowheads="1"/>
          </p:cNvSpPr>
          <p:nvPr/>
        </p:nvSpPr>
        <p:spPr bwMode="auto">
          <a:xfrm>
            <a:off x="5508625" y="3860800"/>
            <a:ext cx="1584325" cy="719138"/>
          </a:xfrm>
          <a:prstGeom prst="ellipse">
            <a:avLst/>
          </a:prstGeom>
          <a:gradFill rotWithShape="1">
            <a:gsLst>
              <a:gs pos="0">
                <a:srgbClr val="76393B"/>
              </a:gs>
              <a:gs pos="50000">
                <a:srgbClr val="FF7C80"/>
              </a:gs>
              <a:gs pos="100000">
                <a:srgbClr val="76393B"/>
              </a:gs>
            </a:gsLst>
            <a:lin ang="18900000" scaled="1"/>
          </a:gradFill>
          <a:ln w="9525">
            <a:solidFill>
              <a:schemeClr val="tx1"/>
            </a:solidFill>
            <a:miter lim="800000"/>
            <a:headEnd/>
            <a:tailEnd/>
          </a:ln>
        </p:spPr>
        <p:txBody>
          <a:bodyPr wrap="none" anchor="ctr"/>
          <a:lstStyle/>
          <a:p>
            <a:pPr algn="ctr"/>
            <a:r>
              <a:rPr lang="fr-FR" sz="1200" b="1">
                <a:solidFill>
                  <a:schemeClr val="bg1"/>
                </a:solidFill>
              </a:rPr>
              <a:t>Gestion de</a:t>
            </a:r>
          </a:p>
          <a:p>
            <a:pPr algn="ctr"/>
            <a:r>
              <a:rPr lang="fr-FR" sz="1200" b="1">
                <a:solidFill>
                  <a:schemeClr val="bg1"/>
                </a:solidFill>
              </a:rPr>
              <a:t> production</a:t>
            </a:r>
          </a:p>
        </p:txBody>
      </p:sp>
      <p:sp>
        <p:nvSpPr>
          <p:cNvPr id="74762" name="Oval 10"/>
          <p:cNvSpPr>
            <a:spLocks noChangeArrowheads="1"/>
          </p:cNvSpPr>
          <p:nvPr/>
        </p:nvSpPr>
        <p:spPr bwMode="auto">
          <a:xfrm>
            <a:off x="5580063" y="2997200"/>
            <a:ext cx="1441450" cy="719138"/>
          </a:xfrm>
          <a:prstGeom prst="ellipse">
            <a:avLst/>
          </a:prstGeom>
          <a:gradFill rotWithShape="1">
            <a:gsLst>
              <a:gs pos="0">
                <a:srgbClr val="475E76"/>
              </a:gs>
              <a:gs pos="50000">
                <a:srgbClr val="99CCFF"/>
              </a:gs>
              <a:gs pos="100000">
                <a:srgbClr val="475E76"/>
              </a:gs>
            </a:gsLst>
            <a:lin ang="2700000" scaled="1"/>
          </a:gradFill>
          <a:ln w="9525">
            <a:solidFill>
              <a:schemeClr val="tx1"/>
            </a:solidFill>
            <a:miter lim="800000"/>
            <a:headEnd/>
            <a:tailEnd/>
          </a:ln>
        </p:spPr>
        <p:txBody>
          <a:bodyPr wrap="none" anchor="ctr"/>
          <a:lstStyle/>
          <a:p>
            <a:pPr algn="ctr">
              <a:lnSpc>
                <a:spcPct val="50000"/>
              </a:lnSpc>
            </a:pPr>
            <a:r>
              <a:rPr lang="fr-FR" sz="1200" b="1">
                <a:solidFill>
                  <a:schemeClr val="bg1"/>
                </a:solidFill>
              </a:rPr>
              <a:t>Gestion</a:t>
            </a:r>
          </a:p>
          <a:p>
            <a:pPr algn="ctr">
              <a:lnSpc>
                <a:spcPct val="50000"/>
              </a:lnSpc>
            </a:pPr>
            <a:r>
              <a:rPr lang="fr-FR" sz="1200" b="1">
                <a:solidFill>
                  <a:schemeClr val="bg1"/>
                </a:solidFill>
              </a:rPr>
              <a:t> commerciale</a:t>
            </a:r>
            <a:r>
              <a:rPr lang="fr-FR">
                <a:latin typeface="Calibri" pitchFamily="34" charset="0"/>
              </a:rPr>
              <a:t> </a:t>
            </a:r>
          </a:p>
        </p:txBody>
      </p:sp>
      <p:sp>
        <p:nvSpPr>
          <p:cNvPr id="74763" name="Oval 11"/>
          <p:cNvSpPr>
            <a:spLocks noChangeArrowheads="1"/>
          </p:cNvSpPr>
          <p:nvPr/>
        </p:nvSpPr>
        <p:spPr bwMode="auto">
          <a:xfrm>
            <a:off x="4932363" y="2205038"/>
            <a:ext cx="1441450" cy="719137"/>
          </a:xfrm>
          <a:prstGeom prst="ellipse">
            <a:avLst/>
          </a:prstGeom>
          <a:gradFill rotWithShape="1">
            <a:gsLst>
              <a:gs pos="0">
                <a:srgbClr val="767647"/>
              </a:gs>
              <a:gs pos="50000">
                <a:srgbClr val="FFFF99"/>
              </a:gs>
              <a:gs pos="100000">
                <a:srgbClr val="767647"/>
              </a:gs>
            </a:gsLst>
            <a:lin ang="2700000" scaled="1"/>
          </a:gradFill>
          <a:ln w="9525">
            <a:solidFill>
              <a:schemeClr val="tx1"/>
            </a:solidFill>
            <a:miter lim="800000"/>
            <a:headEnd/>
            <a:tailEnd/>
          </a:ln>
        </p:spPr>
        <p:txBody>
          <a:bodyPr wrap="none" anchor="ctr"/>
          <a:lstStyle/>
          <a:p>
            <a:pPr algn="ctr">
              <a:lnSpc>
                <a:spcPct val="50000"/>
              </a:lnSpc>
            </a:pPr>
            <a:r>
              <a:rPr lang="fr-FR" sz="1200" b="1">
                <a:solidFill>
                  <a:srgbClr val="000000"/>
                </a:solidFill>
              </a:rPr>
              <a:t>Gestion</a:t>
            </a:r>
          </a:p>
          <a:p>
            <a:pPr algn="ctr">
              <a:lnSpc>
                <a:spcPct val="50000"/>
              </a:lnSpc>
            </a:pPr>
            <a:r>
              <a:rPr lang="fr-FR" sz="1200" b="1">
                <a:solidFill>
                  <a:srgbClr val="000000"/>
                </a:solidFill>
              </a:rPr>
              <a:t> des affaires</a:t>
            </a:r>
            <a:r>
              <a:rPr lang="fr-FR">
                <a:latin typeface="Calibri" pitchFamily="34" charset="0"/>
              </a:rPr>
              <a:t> </a:t>
            </a:r>
          </a:p>
        </p:txBody>
      </p:sp>
      <p:sp>
        <p:nvSpPr>
          <p:cNvPr id="74764" name="Oval 12"/>
          <p:cNvSpPr>
            <a:spLocks noChangeArrowheads="1"/>
          </p:cNvSpPr>
          <p:nvPr/>
        </p:nvSpPr>
        <p:spPr bwMode="auto">
          <a:xfrm>
            <a:off x="2484438" y="3789363"/>
            <a:ext cx="1441450" cy="719137"/>
          </a:xfrm>
          <a:prstGeom prst="ellipse">
            <a:avLst/>
          </a:prstGeom>
          <a:gradFill rotWithShape="1">
            <a:gsLst>
              <a:gs pos="0">
                <a:srgbClr val="007647"/>
              </a:gs>
              <a:gs pos="50000">
                <a:srgbClr val="00FF99"/>
              </a:gs>
              <a:gs pos="100000">
                <a:srgbClr val="007647"/>
              </a:gs>
            </a:gsLst>
            <a:lin ang="18900000" scaled="1"/>
          </a:gradFill>
          <a:ln w="9525">
            <a:solidFill>
              <a:schemeClr val="tx1"/>
            </a:solidFill>
            <a:miter lim="800000"/>
            <a:headEnd/>
            <a:tailEnd/>
          </a:ln>
        </p:spPr>
        <p:txBody>
          <a:bodyPr wrap="none" anchor="ctr"/>
          <a:lstStyle/>
          <a:p>
            <a:pPr algn="ctr">
              <a:lnSpc>
                <a:spcPct val="50000"/>
              </a:lnSpc>
            </a:pPr>
            <a:r>
              <a:rPr lang="fr-FR" sz="1200" b="1"/>
              <a:t>Gestion</a:t>
            </a:r>
          </a:p>
          <a:p>
            <a:pPr algn="ctr">
              <a:lnSpc>
                <a:spcPct val="50000"/>
              </a:lnSpc>
            </a:pPr>
            <a:r>
              <a:rPr lang="fr-FR" sz="1200" b="1"/>
              <a:t> comptable</a:t>
            </a:r>
            <a:r>
              <a:rPr lang="fr-FR">
                <a:latin typeface="Calibri" pitchFamily="34" charset="0"/>
              </a:rPr>
              <a:t> </a:t>
            </a:r>
          </a:p>
        </p:txBody>
      </p:sp>
      <p:sp>
        <p:nvSpPr>
          <p:cNvPr id="74765" name="Oval 13"/>
          <p:cNvSpPr>
            <a:spLocks noChangeArrowheads="1"/>
          </p:cNvSpPr>
          <p:nvPr/>
        </p:nvSpPr>
        <p:spPr bwMode="auto">
          <a:xfrm>
            <a:off x="3348038" y="2205038"/>
            <a:ext cx="1441450" cy="719137"/>
          </a:xfrm>
          <a:prstGeom prst="ellipse">
            <a:avLst/>
          </a:prstGeom>
          <a:gradFill rotWithShape="1">
            <a:gsLst>
              <a:gs pos="0">
                <a:srgbClr val="2F5E76"/>
              </a:gs>
              <a:gs pos="50000">
                <a:srgbClr val="66CCFF"/>
              </a:gs>
              <a:gs pos="100000">
                <a:srgbClr val="2F5E76"/>
              </a:gs>
            </a:gsLst>
            <a:lin ang="2700000" scaled="1"/>
          </a:gradFill>
          <a:ln w="9525">
            <a:solidFill>
              <a:schemeClr val="tx1"/>
            </a:solidFill>
            <a:miter lim="800000"/>
            <a:headEnd/>
            <a:tailEnd/>
          </a:ln>
        </p:spPr>
        <p:txBody>
          <a:bodyPr wrap="none" anchor="ctr"/>
          <a:lstStyle/>
          <a:p>
            <a:pPr algn="ctr"/>
            <a:r>
              <a:rPr lang="fr-FR" sz="1200" b="1">
                <a:solidFill>
                  <a:schemeClr val="bg1"/>
                </a:solidFill>
              </a:rPr>
              <a:t>Gestion de</a:t>
            </a:r>
          </a:p>
          <a:p>
            <a:pPr algn="ctr"/>
            <a:r>
              <a:rPr lang="fr-FR" sz="1200" b="1">
                <a:solidFill>
                  <a:schemeClr val="bg1"/>
                </a:solidFill>
              </a:rPr>
              <a:t> la relation client</a:t>
            </a:r>
          </a:p>
        </p:txBody>
      </p:sp>
      <p:sp>
        <p:nvSpPr>
          <p:cNvPr id="74766" name="Oval 14"/>
          <p:cNvSpPr>
            <a:spLocks noChangeArrowheads="1"/>
          </p:cNvSpPr>
          <p:nvPr/>
        </p:nvSpPr>
        <p:spPr bwMode="auto">
          <a:xfrm>
            <a:off x="4932363" y="4652963"/>
            <a:ext cx="1441450" cy="792162"/>
          </a:xfrm>
          <a:prstGeom prst="ellipse">
            <a:avLst/>
          </a:prstGeom>
          <a:gradFill rotWithShape="1">
            <a:gsLst>
              <a:gs pos="0">
                <a:srgbClr val="185E18"/>
              </a:gs>
              <a:gs pos="50000">
                <a:srgbClr val="33CC33"/>
              </a:gs>
              <a:gs pos="100000">
                <a:srgbClr val="185E18"/>
              </a:gs>
            </a:gsLst>
            <a:lin ang="2700000" scaled="1"/>
          </a:gradFill>
          <a:ln w="9525">
            <a:solidFill>
              <a:schemeClr val="tx1"/>
            </a:solidFill>
            <a:miter lim="800000"/>
            <a:headEnd/>
            <a:tailEnd/>
          </a:ln>
        </p:spPr>
        <p:txBody>
          <a:bodyPr wrap="none" anchor="ctr"/>
          <a:lstStyle/>
          <a:p>
            <a:pPr algn="ctr">
              <a:lnSpc>
                <a:spcPct val="75000"/>
              </a:lnSpc>
              <a:spcBef>
                <a:spcPct val="100000"/>
              </a:spcBef>
            </a:pPr>
            <a:r>
              <a:rPr lang="fr-FR" sz="1200" b="1">
                <a:solidFill>
                  <a:schemeClr val="bg1"/>
                </a:solidFill>
              </a:rPr>
              <a:t>Gestion</a:t>
            </a:r>
          </a:p>
          <a:p>
            <a:pPr algn="ctr">
              <a:lnSpc>
                <a:spcPct val="75000"/>
              </a:lnSpc>
              <a:spcBef>
                <a:spcPct val="30000"/>
              </a:spcBef>
            </a:pPr>
            <a:r>
              <a:rPr lang="fr-FR" sz="1200" b="1">
                <a:solidFill>
                  <a:schemeClr val="bg1"/>
                </a:solidFill>
              </a:rPr>
              <a:t> des</a:t>
            </a:r>
          </a:p>
          <a:p>
            <a:pPr algn="ctr">
              <a:lnSpc>
                <a:spcPct val="75000"/>
              </a:lnSpc>
              <a:spcBef>
                <a:spcPct val="30000"/>
              </a:spcBef>
            </a:pPr>
            <a:r>
              <a:rPr lang="fr-FR" sz="1200" b="1">
                <a:solidFill>
                  <a:schemeClr val="bg1"/>
                </a:solidFill>
              </a:rPr>
              <a:t> immobilisations</a:t>
            </a:r>
          </a:p>
          <a:p>
            <a:pPr algn="ctr">
              <a:lnSpc>
                <a:spcPct val="50000"/>
              </a:lnSpc>
            </a:pPr>
            <a:endParaRPr lang="fr-FR">
              <a:latin typeface="Calibri" pitchFamily="34" charset="0"/>
            </a:endParaRPr>
          </a:p>
        </p:txBody>
      </p:sp>
      <p:sp>
        <p:nvSpPr>
          <p:cNvPr id="21514" name="Text Box 18"/>
          <p:cNvSpPr txBox="1">
            <a:spLocks noChangeArrowheads="1"/>
          </p:cNvSpPr>
          <p:nvPr/>
        </p:nvSpPr>
        <p:spPr bwMode="auto">
          <a:xfrm>
            <a:off x="7164388" y="2636838"/>
            <a:ext cx="1531937" cy="457200"/>
          </a:xfrm>
          <a:prstGeom prst="rect">
            <a:avLst/>
          </a:prstGeom>
          <a:noFill/>
          <a:ln w="9525">
            <a:noFill/>
            <a:miter lim="800000"/>
            <a:headEnd/>
            <a:tailEnd/>
          </a:ln>
        </p:spPr>
        <p:txBody>
          <a:bodyPr>
            <a:spAutoFit/>
          </a:bodyPr>
          <a:lstStyle/>
          <a:p>
            <a:endParaRPr lang="fr-FR">
              <a:latin typeface="Calibri" pitchFamily="34" charset="0"/>
            </a:endParaRPr>
          </a:p>
        </p:txBody>
      </p:sp>
      <p:sp>
        <p:nvSpPr>
          <p:cNvPr id="74771" name="Text Box 19"/>
          <p:cNvSpPr txBox="1">
            <a:spLocks noChangeArrowheads="1"/>
          </p:cNvSpPr>
          <p:nvPr/>
        </p:nvSpPr>
        <p:spPr bwMode="auto">
          <a:xfrm>
            <a:off x="7164388" y="2493963"/>
            <a:ext cx="1800225" cy="1062037"/>
          </a:xfrm>
          <a:prstGeom prst="rect">
            <a:avLst/>
          </a:prstGeom>
          <a:noFill/>
          <a:ln w="9525">
            <a:noFill/>
            <a:miter lim="800000"/>
            <a:headEnd/>
            <a:tailEnd/>
          </a:ln>
        </p:spPr>
        <p:txBody>
          <a:bodyPr>
            <a:spAutoFit/>
          </a:bodyPr>
          <a:lstStyle/>
          <a:p>
            <a:pPr fontAlgn="auto">
              <a:spcBef>
                <a:spcPct val="50000"/>
              </a:spcBef>
              <a:spcAft>
                <a:spcPts val="0"/>
              </a:spcAft>
              <a:buFontTx/>
              <a:buChar char="-"/>
              <a:defRPr/>
            </a:pPr>
            <a:r>
              <a:rPr lang="fr-FR" sz="1050" b="1" dirty="0"/>
              <a:t>Administration des achats </a:t>
            </a:r>
          </a:p>
          <a:p>
            <a:pPr fontAlgn="auto">
              <a:spcBef>
                <a:spcPct val="50000"/>
              </a:spcBef>
              <a:spcAft>
                <a:spcPts val="0"/>
              </a:spcAft>
              <a:buFontTx/>
              <a:buChar char="-"/>
              <a:defRPr/>
            </a:pPr>
            <a:r>
              <a:rPr lang="fr-FR" sz="1050" b="1" dirty="0"/>
              <a:t>Administration des ventes </a:t>
            </a:r>
          </a:p>
          <a:p>
            <a:pPr fontAlgn="auto">
              <a:spcBef>
                <a:spcPct val="50000"/>
              </a:spcBef>
              <a:spcAft>
                <a:spcPts val="0"/>
              </a:spcAft>
              <a:buFontTx/>
              <a:buChar char="-"/>
              <a:defRPr/>
            </a:pPr>
            <a:r>
              <a:rPr lang="fr-FR" sz="1050" b="1" dirty="0"/>
              <a:t>Gestion des stock</a:t>
            </a:r>
            <a:r>
              <a:rPr lang="fr-FR" sz="1050" b="1" dirty="0">
                <a:solidFill>
                  <a:srgbClr val="0033CC"/>
                </a:solidFill>
              </a:rPr>
              <a:t>s</a:t>
            </a:r>
          </a:p>
        </p:txBody>
      </p:sp>
      <p:sp>
        <p:nvSpPr>
          <p:cNvPr id="74772" name="Text Box 20"/>
          <p:cNvSpPr txBox="1">
            <a:spLocks noChangeArrowheads="1"/>
          </p:cNvSpPr>
          <p:nvPr/>
        </p:nvSpPr>
        <p:spPr bwMode="auto">
          <a:xfrm>
            <a:off x="5508625" y="981075"/>
            <a:ext cx="2016125" cy="981075"/>
          </a:xfrm>
          <a:prstGeom prst="rect">
            <a:avLst/>
          </a:prstGeom>
          <a:noFill/>
          <a:ln w="9525">
            <a:noFill/>
            <a:miter lim="800000"/>
            <a:headEnd/>
            <a:tailEnd/>
          </a:ln>
        </p:spPr>
        <p:txBody>
          <a:bodyPr>
            <a:spAutoFit/>
          </a:bodyPr>
          <a:lstStyle/>
          <a:p>
            <a:pPr fontAlgn="auto">
              <a:spcBef>
                <a:spcPct val="50000"/>
              </a:spcBef>
              <a:spcAft>
                <a:spcPts val="0"/>
              </a:spcAft>
              <a:buFontTx/>
              <a:buChar char="-"/>
              <a:defRPr/>
            </a:pPr>
            <a:r>
              <a:rPr lang="fr-FR" sz="1050" b="1" dirty="0"/>
              <a:t>Tableau de bord</a:t>
            </a:r>
          </a:p>
          <a:p>
            <a:pPr fontAlgn="auto">
              <a:spcBef>
                <a:spcPct val="50000"/>
              </a:spcBef>
              <a:spcAft>
                <a:spcPts val="0"/>
              </a:spcAft>
              <a:buFontTx/>
              <a:buChar char="-"/>
              <a:defRPr/>
            </a:pPr>
            <a:r>
              <a:rPr lang="fr-FR" sz="1050" b="1" dirty="0"/>
              <a:t>Affectation de ressources </a:t>
            </a:r>
          </a:p>
          <a:p>
            <a:pPr fontAlgn="auto">
              <a:spcBef>
                <a:spcPct val="50000"/>
              </a:spcBef>
              <a:spcAft>
                <a:spcPts val="0"/>
              </a:spcAft>
              <a:buFontTx/>
              <a:buChar char="-"/>
              <a:defRPr/>
            </a:pPr>
            <a:r>
              <a:rPr lang="fr-FR" sz="1050" b="1" dirty="0"/>
              <a:t>Planning</a:t>
            </a:r>
          </a:p>
          <a:p>
            <a:pPr fontAlgn="auto">
              <a:spcBef>
                <a:spcPct val="50000"/>
              </a:spcBef>
              <a:spcAft>
                <a:spcPts val="0"/>
              </a:spcAft>
              <a:buFontTx/>
              <a:buChar char="-"/>
              <a:defRPr/>
            </a:pPr>
            <a:r>
              <a:rPr lang="fr-FR" sz="1050" b="1" dirty="0"/>
              <a:t>Suivi d’activités </a:t>
            </a:r>
          </a:p>
        </p:txBody>
      </p:sp>
      <p:sp>
        <p:nvSpPr>
          <p:cNvPr id="74773" name="Text Box 21"/>
          <p:cNvSpPr txBox="1">
            <a:spLocks noChangeArrowheads="1"/>
          </p:cNvSpPr>
          <p:nvPr/>
        </p:nvSpPr>
        <p:spPr bwMode="auto">
          <a:xfrm>
            <a:off x="2916238" y="981075"/>
            <a:ext cx="1871662" cy="1143000"/>
          </a:xfrm>
          <a:prstGeom prst="rect">
            <a:avLst/>
          </a:prstGeom>
          <a:noFill/>
          <a:ln w="9525">
            <a:noFill/>
            <a:miter lim="800000"/>
            <a:headEnd/>
            <a:tailEnd/>
          </a:ln>
        </p:spPr>
        <p:txBody>
          <a:bodyPr>
            <a:spAutoFit/>
          </a:bodyPr>
          <a:lstStyle/>
          <a:p>
            <a:pPr fontAlgn="auto">
              <a:spcBef>
                <a:spcPct val="50000"/>
              </a:spcBef>
              <a:spcAft>
                <a:spcPts val="0"/>
              </a:spcAft>
              <a:buFontTx/>
              <a:buChar char="-"/>
              <a:defRPr/>
            </a:pPr>
            <a:r>
              <a:rPr lang="fr-FR" sz="1050" b="1" dirty="0"/>
              <a:t>Télévente</a:t>
            </a:r>
          </a:p>
          <a:p>
            <a:pPr fontAlgn="auto">
              <a:spcBef>
                <a:spcPct val="50000"/>
              </a:spcBef>
              <a:spcAft>
                <a:spcPts val="0"/>
              </a:spcAft>
              <a:buFontTx/>
              <a:buChar char="-"/>
              <a:defRPr/>
            </a:pPr>
            <a:r>
              <a:rPr lang="fr-FR" sz="1050" b="1" dirty="0"/>
              <a:t>Prospection </a:t>
            </a:r>
          </a:p>
          <a:p>
            <a:pPr fontAlgn="auto">
              <a:spcBef>
                <a:spcPct val="50000"/>
              </a:spcBef>
              <a:spcAft>
                <a:spcPts val="0"/>
              </a:spcAft>
              <a:buFontTx/>
              <a:buChar char="-"/>
              <a:defRPr/>
            </a:pPr>
            <a:r>
              <a:rPr lang="fr-FR" sz="1050" b="1" dirty="0"/>
              <a:t>Action commerciale </a:t>
            </a:r>
          </a:p>
          <a:p>
            <a:pPr fontAlgn="auto">
              <a:spcBef>
                <a:spcPct val="50000"/>
              </a:spcBef>
              <a:spcAft>
                <a:spcPts val="0"/>
              </a:spcAft>
              <a:buFontTx/>
              <a:buChar char="-"/>
              <a:defRPr/>
            </a:pPr>
            <a:r>
              <a:rPr lang="fr-FR" sz="1050" b="1" dirty="0"/>
              <a:t>Propositions commerciales </a:t>
            </a:r>
          </a:p>
        </p:txBody>
      </p:sp>
      <p:sp>
        <p:nvSpPr>
          <p:cNvPr id="74774" name="Text Box 22"/>
          <p:cNvSpPr txBox="1">
            <a:spLocks noChangeArrowheads="1"/>
          </p:cNvSpPr>
          <p:nvPr/>
        </p:nvSpPr>
        <p:spPr bwMode="auto">
          <a:xfrm>
            <a:off x="684213" y="3646488"/>
            <a:ext cx="1800225" cy="1627187"/>
          </a:xfrm>
          <a:prstGeom prst="rect">
            <a:avLst/>
          </a:prstGeom>
          <a:noFill/>
          <a:ln w="9525">
            <a:noFill/>
            <a:miter lim="800000"/>
            <a:headEnd/>
            <a:tailEnd/>
          </a:ln>
        </p:spPr>
        <p:txBody>
          <a:bodyPr>
            <a:spAutoFit/>
          </a:bodyPr>
          <a:lstStyle/>
          <a:p>
            <a:pPr fontAlgn="auto">
              <a:spcBef>
                <a:spcPct val="50000"/>
              </a:spcBef>
              <a:spcAft>
                <a:spcPts val="0"/>
              </a:spcAft>
              <a:buFontTx/>
              <a:buChar char="-"/>
              <a:defRPr/>
            </a:pPr>
            <a:r>
              <a:rPr lang="fr-FR" sz="1050" b="1" dirty="0"/>
              <a:t>Comptabilité tiers </a:t>
            </a:r>
          </a:p>
          <a:p>
            <a:pPr fontAlgn="auto">
              <a:spcBef>
                <a:spcPct val="50000"/>
              </a:spcBef>
              <a:spcAft>
                <a:spcPts val="0"/>
              </a:spcAft>
              <a:buFontTx/>
              <a:buChar char="-"/>
              <a:defRPr/>
            </a:pPr>
            <a:r>
              <a:rPr lang="fr-FR" sz="1050" b="1" dirty="0"/>
              <a:t>Comptabilité générale </a:t>
            </a:r>
          </a:p>
          <a:p>
            <a:pPr fontAlgn="auto">
              <a:spcBef>
                <a:spcPct val="50000"/>
              </a:spcBef>
              <a:spcAft>
                <a:spcPts val="0"/>
              </a:spcAft>
              <a:buFontTx/>
              <a:buChar char="-"/>
              <a:defRPr/>
            </a:pPr>
            <a:r>
              <a:rPr lang="fr-FR" sz="1050" b="1" dirty="0"/>
              <a:t>Comptabilité analytique </a:t>
            </a:r>
          </a:p>
          <a:p>
            <a:pPr fontAlgn="auto">
              <a:spcBef>
                <a:spcPct val="50000"/>
              </a:spcBef>
              <a:spcAft>
                <a:spcPts val="0"/>
              </a:spcAft>
              <a:buFontTx/>
              <a:buChar char="-"/>
              <a:defRPr/>
            </a:pPr>
            <a:r>
              <a:rPr lang="fr-FR" sz="1050" b="1" dirty="0"/>
              <a:t>Relations avec les banques </a:t>
            </a:r>
          </a:p>
          <a:p>
            <a:pPr fontAlgn="auto">
              <a:spcBef>
                <a:spcPct val="50000"/>
              </a:spcBef>
              <a:spcAft>
                <a:spcPts val="0"/>
              </a:spcAft>
              <a:buFontTx/>
              <a:buChar char="-"/>
              <a:defRPr/>
            </a:pPr>
            <a:r>
              <a:rPr lang="fr-FR" sz="1050" b="1" dirty="0"/>
              <a:t>Budgets </a:t>
            </a:r>
          </a:p>
          <a:p>
            <a:pPr fontAlgn="auto">
              <a:spcBef>
                <a:spcPct val="50000"/>
              </a:spcBef>
              <a:spcAft>
                <a:spcPts val="0"/>
              </a:spcAft>
              <a:buFontTx/>
              <a:buChar char="-"/>
              <a:defRPr/>
            </a:pPr>
            <a:r>
              <a:rPr lang="fr-FR" sz="1050" b="1" dirty="0"/>
              <a:t>Opérations d’inventaire</a:t>
            </a:r>
          </a:p>
        </p:txBody>
      </p:sp>
      <p:sp>
        <p:nvSpPr>
          <p:cNvPr id="74775" name="Text Box 23"/>
          <p:cNvSpPr txBox="1">
            <a:spLocks noChangeArrowheads="1"/>
          </p:cNvSpPr>
          <p:nvPr/>
        </p:nvSpPr>
        <p:spPr bwMode="auto">
          <a:xfrm>
            <a:off x="6227763" y="5354638"/>
            <a:ext cx="2089150" cy="738187"/>
          </a:xfrm>
          <a:prstGeom prst="rect">
            <a:avLst/>
          </a:prstGeom>
          <a:noFill/>
          <a:ln w="9525">
            <a:noFill/>
            <a:miter lim="800000"/>
            <a:headEnd/>
            <a:tailEnd/>
          </a:ln>
        </p:spPr>
        <p:txBody>
          <a:bodyPr>
            <a:spAutoFit/>
          </a:bodyPr>
          <a:lstStyle/>
          <a:p>
            <a:pPr fontAlgn="auto">
              <a:spcBef>
                <a:spcPct val="50000"/>
              </a:spcBef>
              <a:spcAft>
                <a:spcPts val="0"/>
              </a:spcAft>
              <a:buFontTx/>
              <a:buChar char="-"/>
              <a:defRPr/>
            </a:pPr>
            <a:r>
              <a:rPr lang="fr-FR" sz="1050" b="1" dirty="0"/>
              <a:t>Enregistrement </a:t>
            </a:r>
          </a:p>
          <a:p>
            <a:pPr fontAlgn="auto">
              <a:spcBef>
                <a:spcPct val="50000"/>
              </a:spcBef>
              <a:spcAft>
                <a:spcPts val="0"/>
              </a:spcAft>
              <a:buFontTx/>
              <a:buChar char="-"/>
              <a:defRPr/>
            </a:pPr>
            <a:r>
              <a:rPr lang="fr-FR" sz="1050" b="1" dirty="0"/>
              <a:t>Amortissement </a:t>
            </a:r>
          </a:p>
          <a:p>
            <a:pPr fontAlgn="auto">
              <a:spcBef>
                <a:spcPct val="50000"/>
              </a:spcBef>
              <a:spcAft>
                <a:spcPts val="0"/>
              </a:spcAft>
              <a:buFontTx/>
              <a:buChar char="-"/>
              <a:defRPr/>
            </a:pPr>
            <a:r>
              <a:rPr lang="fr-FR" sz="1050" b="1" dirty="0"/>
              <a:t>Financement</a:t>
            </a:r>
          </a:p>
        </p:txBody>
      </p:sp>
      <p:sp>
        <p:nvSpPr>
          <p:cNvPr id="74776" name="Text Box 24"/>
          <p:cNvSpPr txBox="1">
            <a:spLocks noChangeArrowheads="1"/>
          </p:cNvSpPr>
          <p:nvPr/>
        </p:nvSpPr>
        <p:spPr bwMode="auto">
          <a:xfrm>
            <a:off x="2051050" y="5356225"/>
            <a:ext cx="2736850" cy="1385888"/>
          </a:xfrm>
          <a:prstGeom prst="rect">
            <a:avLst/>
          </a:prstGeom>
          <a:noFill/>
          <a:ln w="9525">
            <a:noFill/>
            <a:miter lim="800000"/>
            <a:headEnd/>
            <a:tailEnd/>
          </a:ln>
        </p:spPr>
        <p:txBody>
          <a:bodyPr>
            <a:spAutoFit/>
          </a:bodyPr>
          <a:lstStyle/>
          <a:p>
            <a:pPr fontAlgn="auto">
              <a:spcBef>
                <a:spcPct val="50000"/>
              </a:spcBef>
              <a:spcAft>
                <a:spcPts val="0"/>
              </a:spcAft>
              <a:buFontTx/>
              <a:buChar char="-"/>
              <a:defRPr/>
            </a:pPr>
            <a:r>
              <a:rPr lang="fr-FR" sz="1050" b="1" dirty="0"/>
              <a:t>Administration du personnel (absences, congés payés, RTT, paie)</a:t>
            </a:r>
          </a:p>
          <a:p>
            <a:pPr fontAlgn="auto">
              <a:spcBef>
                <a:spcPct val="50000"/>
              </a:spcBef>
              <a:spcAft>
                <a:spcPts val="0"/>
              </a:spcAft>
              <a:buFontTx/>
              <a:buChar char="-"/>
              <a:defRPr/>
            </a:pPr>
            <a:r>
              <a:rPr lang="fr-FR" sz="1050" b="1" dirty="0"/>
              <a:t>Déclaration sociales </a:t>
            </a:r>
          </a:p>
          <a:p>
            <a:pPr fontAlgn="auto">
              <a:spcBef>
                <a:spcPct val="50000"/>
              </a:spcBef>
              <a:spcAft>
                <a:spcPts val="0"/>
              </a:spcAft>
              <a:buFontTx/>
              <a:buChar char="-"/>
              <a:defRPr/>
            </a:pPr>
            <a:r>
              <a:rPr lang="fr-FR" sz="1050" b="1" dirty="0"/>
              <a:t>Frais de déplacement</a:t>
            </a:r>
          </a:p>
          <a:p>
            <a:pPr fontAlgn="auto">
              <a:spcBef>
                <a:spcPct val="50000"/>
              </a:spcBef>
              <a:spcAft>
                <a:spcPts val="0"/>
              </a:spcAft>
              <a:buFontTx/>
              <a:buChar char="-"/>
              <a:defRPr/>
            </a:pPr>
            <a:r>
              <a:rPr lang="fr-FR" sz="1050" b="1" dirty="0"/>
              <a:t>Bilan social </a:t>
            </a:r>
          </a:p>
          <a:p>
            <a:pPr fontAlgn="auto">
              <a:spcBef>
                <a:spcPct val="50000"/>
              </a:spcBef>
              <a:spcAft>
                <a:spcPts val="0"/>
              </a:spcAft>
              <a:buFontTx/>
              <a:buChar char="-"/>
              <a:defRPr/>
            </a:pPr>
            <a:r>
              <a:rPr lang="fr-FR" sz="1050" b="1" dirty="0"/>
              <a:t>Formation, </a:t>
            </a:r>
            <a:r>
              <a:rPr lang="fr-FR" sz="1050" b="1" dirty="0" err="1"/>
              <a:t>GPE</a:t>
            </a:r>
            <a:endParaRPr lang="fr-FR" sz="1050" b="1" dirty="0"/>
          </a:p>
        </p:txBody>
      </p:sp>
      <p:sp>
        <p:nvSpPr>
          <p:cNvPr id="74777" name="Text Box 25"/>
          <p:cNvSpPr txBox="1">
            <a:spLocks noChangeArrowheads="1"/>
          </p:cNvSpPr>
          <p:nvPr/>
        </p:nvSpPr>
        <p:spPr bwMode="auto">
          <a:xfrm>
            <a:off x="7164388" y="4040188"/>
            <a:ext cx="1728787" cy="901700"/>
          </a:xfrm>
          <a:prstGeom prst="rect">
            <a:avLst/>
          </a:prstGeom>
          <a:noFill/>
          <a:ln w="9525">
            <a:noFill/>
            <a:miter lim="800000"/>
            <a:headEnd/>
            <a:tailEnd/>
          </a:ln>
        </p:spPr>
        <p:txBody>
          <a:bodyPr>
            <a:spAutoFit/>
          </a:bodyPr>
          <a:lstStyle/>
          <a:p>
            <a:pPr fontAlgn="auto">
              <a:spcBef>
                <a:spcPct val="50000"/>
              </a:spcBef>
              <a:spcAft>
                <a:spcPts val="0"/>
              </a:spcAft>
              <a:buFontTx/>
              <a:buChar char="-"/>
              <a:defRPr/>
            </a:pPr>
            <a:r>
              <a:rPr lang="fr-FR" sz="1050" b="1" dirty="0"/>
              <a:t>Planning de production</a:t>
            </a:r>
          </a:p>
          <a:p>
            <a:pPr fontAlgn="auto">
              <a:spcBef>
                <a:spcPct val="50000"/>
              </a:spcBef>
              <a:spcAft>
                <a:spcPts val="0"/>
              </a:spcAft>
              <a:buFontTx/>
              <a:buChar char="-"/>
              <a:defRPr/>
            </a:pPr>
            <a:r>
              <a:rPr lang="fr-FR" sz="1050" b="1" dirty="0"/>
              <a:t>Approvisionnement en matières premières </a:t>
            </a:r>
          </a:p>
          <a:p>
            <a:pPr fontAlgn="auto">
              <a:spcBef>
                <a:spcPct val="50000"/>
              </a:spcBef>
              <a:spcAft>
                <a:spcPts val="0"/>
              </a:spcAft>
              <a:buFontTx/>
              <a:buChar char="-"/>
              <a:defRPr/>
            </a:pPr>
            <a:endParaRPr lang="fr-FR" sz="1050" b="1" dirty="0"/>
          </a:p>
        </p:txBody>
      </p:sp>
      <p:sp>
        <p:nvSpPr>
          <p:cNvPr id="74778" name="Text Box 26"/>
          <p:cNvSpPr txBox="1">
            <a:spLocks noChangeArrowheads="1"/>
          </p:cNvSpPr>
          <p:nvPr/>
        </p:nvSpPr>
        <p:spPr bwMode="auto">
          <a:xfrm>
            <a:off x="827088" y="2493963"/>
            <a:ext cx="1728787" cy="657225"/>
          </a:xfrm>
          <a:prstGeom prst="rect">
            <a:avLst/>
          </a:prstGeom>
          <a:noFill/>
          <a:ln w="9525">
            <a:noFill/>
            <a:miter lim="800000"/>
            <a:headEnd/>
            <a:tailEnd/>
          </a:ln>
        </p:spPr>
        <p:txBody>
          <a:bodyPr>
            <a:spAutoFit/>
          </a:bodyPr>
          <a:lstStyle/>
          <a:p>
            <a:pPr fontAlgn="auto">
              <a:spcBef>
                <a:spcPct val="50000"/>
              </a:spcBef>
              <a:spcAft>
                <a:spcPts val="0"/>
              </a:spcAft>
              <a:buFontTx/>
              <a:buChar char="-"/>
              <a:defRPr/>
            </a:pPr>
            <a:r>
              <a:rPr lang="fr-FR" sz="1050" b="1" dirty="0"/>
              <a:t>Planning des livraisons</a:t>
            </a:r>
          </a:p>
          <a:p>
            <a:pPr fontAlgn="auto">
              <a:spcBef>
                <a:spcPct val="50000"/>
              </a:spcBef>
              <a:spcAft>
                <a:spcPts val="0"/>
              </a:spcAft>
              <a:buFontTx/>
              <a:buChar char="-"/>
              <a:defRPr/>
            </a:pPr>
            <a:r>
              <a:rPr lang="fr-FR" sz="1050" b="1" dirty="0"/>
              <a:t>Organisation des tournées </a:t>
            </a:r>
          </a:p>
        </p:txBody>
      </p:sp>
      <p:sp>
        <p:nvSpPr>
          <p:cNvPr id="2" name="Espace réservé du pied de page 1"/>
          <p:cNvSpPr>
            <a:spLocks noGrp="1"/>
          </p:cNvSpPr>
          <p:nvPr>
            <p:ph type="ftr" sz="quarter" idx="11"/>
          </p:nvPr>
        </p:nvSpPr>
        <p:spPr>
          <a:xfrm>
            <a:off x="3332163" y="6492875"/>
            <a:ext cx="2895600" cy="365125"/>
          </a:xfrm>
        </p:spPr>
        <p:txBody>
          <a:bodyPr/>
          <a:lstStyle/>
          <a:p>
            <a:pPr>
              <a:defRPr/>
            </a:pPr>
            <a:r>
              <a:rPr lang="fr-FR" dirty="0" smtClean="0"/>
              <a:t>CREG</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7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76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7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476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47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47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47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4771"/>
                                        </p:tgtEl>
                                        <p:attrNameLst>
                                          <p:attrName>style.visibility</p:attrName>
                                        </p:attrNameLst>
                                      </p:cBhvr>
                                      <p:to>
                                        <p:strVal val="visible"/>
                                      </p:to>
                                    </p:set>
                                    <p:anim calcmode="lin" valueType="num">
                                      <p:cBhvr additive="base">
                                        <p:cTn id="25" dur="500" fill="hold"/>
                                        <p:tgtEl>
                                          <p:spTgt spid="74771"/>
                                        </p:tgtEl>
                                        <p:attrNameLst>
                                          <p:attrName>ppt_x</p:attrName>
                                        </p:attrNameLst>
                                      </p:cBhvr>
                                      <p:tavLst>
                                        <p:tav tm="0">
                                          <p:val>
                                            <p:strVal val="1+#ppt_w/2"/>
                                          </p:val>
                                        </p:tav>
                                        <p:tav tm="100000">
                                          <p:val>
                                            <p:strVal val="#ppt_x"/>
                                          </p:val>
                                        </p:tav>
                                      </p:tavLst>
                                    </p:anim>
                                    <p:anim calcmode="lin" valueType="num">
                                      <p:cBhvr additive="base">
                                        <p:cTn id="26" dur="500" fill="hold"/>
                                        <p:tgtEl>
                                          <p:spTgt spid="7477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4774"/>
                                        </p:tgtEl>
                                        <p:attrNameLst>
                                          <p:attrName>style.visibility</p:attrName>
                                        </p:attrNameLst>
                                      </p:cBhvr>
                                      <p:to>
                                        <p:strVal val="visible"/>
                                      </p:to>
                                    </p:set>
                                    <p:anim calcmode="lin" valueType="num">
                                      <p:cBhvr additive="base">
                                        <p:cTn id="31" dur="500" fill="hold"/>
                                        <p:tgtEl>
                                          <p:spTgt spid="74774"/>
                                        </p:tgtEl>
                                        <p:attrNameLst>
                                          <p:attrName>ppt_x</p:attrName>
                                        </p:attrNameLst>
                                      </p:cBhvr>
                                      <p:tavLst>
                                        <p:tav tm="0">
                                          <p:val>
                                            <p:strVal val="0-#ppt_w/2"/>
                                          </p:val>
                                        </p:tav>
                                        <p:tav tm="100000">
                                          <p:val>
                                            <p:strVal val="#ppt_x"/>
                                          </p:val>
                                        </p:tav>
                                      </p:tavLst>
                                    </p:anim>
                                    <p:anim calcmode="lin" valueType="num">
                                      <p:cBhvr additive="base">
                                        <p:cTn id="32" dur="500" fill="hold"/>
                                        <p:tgtEl>
                                          <p:spTgt spid="7477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4775"/>
                                        </p:tgtEl>
                                        <p:attrNameLst>
                                          <p:attrName>style.visibility</p:attrName>
                                        </p:attrNameLst>
                                      </p:cBhvr>
                                      <p:to>
                                        <p:strVal val="visible"/>
                                      </p:to>
                                    </p:set>
                                    <p:anim calcmode="lin" valueType="num">
                                      <p:cBhvr additive="base">
                                        <p:cTn id="37" dur="500" fill="hold"/>
                                        <p:tgtEl>
                                          <p:spTgt spid="74775"/>
                                        </p:tgtEl>
                                        <p:attrNameLst>
                                          <p:attrName>ppt_x</p:attrName>
                                        </p:attrNameLst>
                                      </p:cBhvr>
                                      <p:tavLst>
                                        <p:tav tm="0">
                                          <p:val>
                                            <p:strVal val="#ppt_x"/>
                                          </p:val>
                                        </p:tav>
                                        <p:tav tm="100000">
                                          <p:val>
                                            <p:strVal val="#ppt_x"/>
                                          </p:val>
                                        </p:tav>
                                      </p:tavLst>
                                    </p:anim>
                                    <p:anim calcmode="lin" valueType="num">
                                      <p:cBhvr additive="base">
                                        <p:cTn id="38" dur="500" fill="hold"/>
                                        <p:tgtEl>
                                          <p:spTgt spid="7477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74773"/>
                                        </p:tgtEl>
                                        <p:attrNameLst>
                                          <p:attrName>style.visibility</p:attrName>
                                        </p:attrNameLst>
                                      </p:cBhvr>
                                      <p:to>
                                        <p:strVal val="visible"/>
                                      </p:to>
                                    </p:set>
                                    <p:anim calcmode="lin" valueType="num">
                                      <p:cBhvr additive="base">
                                        <p:cTn id="43" dur="500" fill="hold"/>
                                        <p:tgtEl>
                                          <p:spTgt spid="74773"/>
                                        </p:tgtEl>
                                        <p:attrNameLst>
                                          <p:attrName>ppt_x</p:attrName>
                                        </p:attrNameLst>
                                      </p:cBhvr>
                                      <p:tavLst>
                                        <p:tav tm="0">
                                          <p:val>
                                            <p:strVal val="#ppt_x"/>
                                          </p:val>
                                        </p:tav>
                                        <p:tav tm="100000">
                                          <p:val>
                                            <p:strVal val="#ppt_x"/>
                                          </p:val>
                                        </p:tav>
                                      </p:tavLst>
                                    </p:anim>
                                    <p:anim calcmode="lin" valueType="num">
                                      <p:cBhvr additive="base">
                                        <p:cTn id="44" dur="500" fill="hold"/>
                                        <p:tgtEl>
                                          <p:spTgt spid="74773"/>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4776"/>
                                        </p:tgtEl>
                                        <p:attrNameLst>
                                          <p:attrName>style.visibility</p:attrName>
                                        </p:attrNameLst>
                                      </p:cBhvr>
                                      <p:to>
                                        <p:strVal val="visible"/>
                                      </p:to>
                                    </p:set>
                                    <p:anim calcmode="lin" valueType="num">
                                      <p:cBhvr additive="base">
                                        <p:cTn id="49" dur="500" fill="hold"/>
                                        <p:tgtEl>
                                          <p:spTgt spid="74776"/>
                                        </p:tgtEl>
                                        <p:attrNameLst>
                                          <p:attrName>ppt_x</p:attrName>
                                        </p:attrNameLst>
                                      </p:cBhvr>
                                      <p:tavLst>
                                        <p:tav tm="0">
                                          <p:val>
                                            <p:strVal val="#ppt_x"/>
                                          </p:val>
                                        </p:tav>
                                        <p:tav tm="100000">
                                          <p:val>
                                            <p:strVal val="#ppt_x"/>
                                          </p:val>
                                        </p:tav>
                                      </p:tavLst>
                                    </p:anim>
                                    <p:anim calcmode="lin" valueType="num">
                                      <p:cBhvr additive="base">
                                        <p:cTn id="50" dur="500" fill="hold"/>
                                        <p:tgtEl>
                                          <p:spTgt spid="7477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74772"/>
                                        </p:tgtEl>
                                        <p:attrNameLst>
                                          <p:attrName>style.visibility</p:attrName>
                                        </p:attrNameLst>
                                      </p:cBhvr>
                                      <p:to>
                                        <p:strVal val="visible"/>
                                      </p:to>
                                    </p:set>
                                    <p:anim calcmode="lin" valueType="num">
                                      <p:cBhvr additive="base">
                                        <p:cTn id="55" dur="500" fill="hold"/>
                                        <p:tgtEl>
                                          <p:spTgt spid="74772"/>
                                        </p:tgtEl>
                                        <p:attrNameLst>
                                          <p:attrName>ppt_x</p:attrName>
                                        </p:attrNameLst>
                                      </p:cBhvr>
                                      <p:tavLst>
                                        <p:tav tm="0">
                                          <p:val>
                                            <p:strVal val="#ppt_x"/>
                                          </p:val>
                                        </p:tav>
                                        <p:tav tm="100000">
                                          <p:val>
                                            <p:strVal val="#ppt_x"/>
                                          </p:val>
                                        </p:tav>
                                      </p:tavLst>
                                    </p:anim>
                                    <p:anim calcmode="lin" valueType="num">
                                      <p:cBhvr additive="base">
                                        <p:cTn id="56" dur="500" fill="hold"/>
                                        <p:tgtEl>
                                          <p:spTgt spid="74772"/>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74777"/>
                                        </p:tgtEl>
                                        <p:attrNameLst>
                                          <p:attrName>style.visibility</p:attrName>
                                        </p:attrNameLst>
                                      </p:cBhvr>
                                      <p:to>
                                        <p:strVal val="visible"/>
                                      </p:to>
                                    </p:set>
                                    <p:anim calcmode="lin" valueType="num">
                                      <p:cBhvr additive="base">
                                        <p:cTn id="61" dur="500" fill="hold"/>
                                        <p:tgtEl>
                                          <p:spTgt spid="74777"/>
                                        </p:tgtEl>
                                        <p:attrNameLst>
                                          <p:attrName>ppt_x</p:attrName>
                                        </p:attrNameLst>
                                      </p:cBhvr>
                                      <p:tavLst>
                                        <p:tav tm="0">
                                          <p:val>
                                            <p:strVal val="1+#ppt_w/2"/>
                                          </p:val>
                                        </p:tav>
                                        <p:tav tm="100000">
                                          <p:val>
                                            <p:strVal val="#ppt_x"/>
                                          </p:val>
                                        </p:tav>
                                      </p:tavLst>
                                    </p:anim>
                                    <p:anim calcmode="lin" valueType="num">
                                      <p:cBhvr additive="base">
                                        <p:cTn id="62" dur="500" fill="hold"/>
                                        <p:tgtEl>
                                          <p:spTgt spid="74777"/>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74778"/>
                                        </p:tgtEl>
                                        <p:attrNameLst>
                                          <p:attrName>style.visibility</p:attrName>
                                        </p:attrNameLst>
                                      </p:cBhvr>
                                      <p:to>
                                        <p:strVal val="visible"/>
                                      </p:to>
                                    </p:set>
                                    <p:anim calcmode="lin" valueType="num">
                                      <p:cBhvr additive="base">
                                        <p:cTn id="67" dur="500" fill="hold"/>
                                        <p:tgtEl>
                                          <p:spTgt spid="74778"/>
                                        </p:tgtEl>
                                        <p:attrNameLst>
                                          <p:attrName>ppt_x</p:attrName>
                                        </p:attrNameLst>
                                      </p:cBhvr>
                                      <p:tavLst>
                                        <p:tav tm="0">
                                          <p:val>
                                            <p:strVal val="0-#ppt_w/2"/>
                                          </p:val>
                                        </p:tav>
                                        <p:tav tm="100000">
                                          <p:val>
                                            <p:strVal val="#ppt_x"/>
                                          </p:val>
                                        </p:tav>
                                      </p:tavLst>
                                    </p:anim>
                                    <p:anim calcmode="lin" valueType="num">
                                      <p:cBhvr additive="base">
                                        <p:cTn id="68" dur="500" fill="hold"/>
                                        <p:tgtEl>
                                          <p:spTgt spid="747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8" grpId="0" animBg="1"/>
      <p:bldP spid="74759" grpId="0" animBg="1"/>
      <p:bldP spid="74760" grpId="0" animBg="1"/>
      <p:bldP spid="74762" grpId="0" animBg="1"/>
      <p:bldP spid="74763" grpId="0" animBg="1"/>
      <p:bldP spid="74764" grpId="0" animBg="1"/>
      <p:bldP spid="74765" grpId="0" animBg="1"/>
      <p:bldP spid="74766" grpId="0" animBg="1"/>
      <p:bldP spid="74771" grpId="0"/>
      <p:bldP spid="74772" grpId="0"/>
      <p:bldP spid="74773" grpId="0"/>
      <p:bldP spid="74774" grpId="0"/>
      <p:bldP spid="74775" grpId="0"/>
      <p:bldP spid="74776" grpId="0"/>
      <p:bldP spid="74777" grpId="0"/>
      <p:bldP spid="7477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Number Placeholder 5"/>
          <p:cNvSpPr>
            <a:spLocks noGrp="1"/>
          </p:cNvSpPr>
          <p:nvPr>
            <p:ph type="sldNum" sz="quarter" idx="12"/>
          </p:nvPr>
        </p:nvSpPr>
        <p:spPr bwMode="auto">
          <a:xfrm>
            <a:off x="395288" y="6308725"/>
            <a:ext cx="2133600" cy="365125"/>
          </a:xfrm>
          <a:ln>
            <a:miter lim="800000"/>
            <a:headEnd/>
            <a:tailEnd/>
          </a:ln>
        </p:spPr>
        <p:txBody>
          <a:bodyPr wrap="square" numCol="1" anchor="t" anchorCtr="0" compatLnSpc="1">
            <a:prstTxWarp prst="textNoShape">
              <a:avLst/>
            </a:prstTxWarp>
          </a:bodyPr>
          <a:lstStyle/>
          <a:p>
            <a:pPr algn="l" fontAlgn="base">
              <a:spcBef>
                <a:spcPct val="0"/>
              </a:spcBef>
              <a:spcAft>
                <a:spcPct val="0"/>
              </a:spcAft>
              <a:defRPr/>
            </a:pPr>
            <a:fld id="{B6BE5166-3F26-4B36-ADF4-87F76B695F10}" type="slidenum">
              <a:rPr lang="fr-FR" sz="1800">
                <a:solidFill>
                  <a:schemeClr val="tx1"/>
                </a:solidFill>
              </a:rPr>
              <a:pPr algn="l" fontAlgn="base">
                <a:spcBef>
                  <a:spcPct val="0"/>
                </a:spcBef>
                <a:spcAft>
                  <a:spcPct val="0"/>
                </a:spcAft>
                <a:defRPr/>
              </a:pPr>
              <a:t>40</a:t>
            </a:fld>
            <a:endParaRPr lang="fr-FR" sz="1800">
              <a:solidFill>
                <a:schemeClr val="tx1"/>
              </a:solidFill>
            </a:endParaRPr>
          </a:p>
        </p:txBody>
      </p:sp>
      <p:sp>
        <p:nvSpPr>
          <p:cNvPr id="84994" name="Espace réservé du contenu 2"/>
          <p:cNvSpPr>
            <a:spLocks noGrp="1"/>
          </p:cNvSpPr>
          <p:nvPr>
            <p:ph sz="quarter" idx="1"/>
          </p:nvPr>
        </p:nvSpPr>
        <p:spPr>
          <a:xfrm>
            <a:off x="460375" y="1700213"/>
            <a:ext cx="8072438" cy="4433887"/>
          </a:xfrm>
        </p:spPr>
        <p:txBody>
          <a:bodyPr/>
          <a:lstStyle/>
          <a:p>
            <a:pPr marL="0" indent="0" eaLnBrk="1" hangingPunct="1">
              <a:buFont typeface="Arial" charset="0"/>
              <a:buNone/>
            </a:pPr>
            <a:endParaRPr lang="fr-FR" b="1" smtClean="0"/>
          </a:p>
          <a:p>
            <a:pPr marL="0" indent="0" eaLnBrk="1" hangingPunct="1">
              <a:buFont typeface="Arial" charset="0"/>
              <a:buNone/>
            </a:pPr>
            <a:endParaRPr lang="fr-FR" b="1" smtClean="0"/>
          </a:p>
          <a:p>
            <a:pPr marL="0" indent="0" eaLnBrk="1" hangingPunct="1">
              <a:buFont typeface="Arial" charset="0"/>
              <a:buNone/>
            </a:pPr>
            <a:endParaRPr lang="fr-FR" b="1" smtClean="0"/>
          </a:p>
        </p:txBody>
      </p:sp>
      <p:sp>
        <p:nvSpPr>
          <p:cNvPr id="9" name="Rectangle 8">
            <a:hlinkClick r:id="rId3"/>
          </p:cNvPr>
          <p:cNvSpPr/>
          <p:nvPr/>
        </p:nvSpPr>
        <p:spPr>
          <a:xfrm>
            <a:off x="458788" y="1052513"/>
            <a:ext cx="8361362" cy="4802187"/>
          </a:xfrm>
          <a:prstGeom prst="rect">
            <a:avLst/>
          </a:prstGeom>
          <a:solidFill>
            <a:schemeClr val="accent2">
              <a:lumMod val="20000"/>
              <a:lumOff val="80000"/>
            </a:schemeClr>
          </a:solidFill>
        </p:spPr>
        <p:txBody>
          <a:bodyPr>
            <a:spAutoFit/>
          </a:bodyPr>
          <a:lstStyle/>
          <a:p>
            <a:pPr algn="just" fontAlgn="auto">
              <a:spcBef>
                <a:spcPts val="0"/>
              </a:spcBef>
              <a:spcAft>
                <a:spcPts val="0"/>
              </a:spcAft>
              <a:defRPr/>
            </a:pPr>
            <a:endParaRPr lang="fr-FR" b="1" dirty="0">
              <a:solidFill>
                <a:schemeClr val="accent2"/>
              </a:solidFill>
              <a:latin typeface="+mn-lt"/>
            </a:endParaRPr>
          </a:p>
          <a:p>
            <a:pPr algn="just" fontAlgn="auto">
              <a:spcBef>
                <a:spcPts val="0"/>
              </a:spcBef>
              <a:spcAft>
                <a:spcPts val="0"/>
              </a:spcAft>
              <a:defRPr/>
            </a:pPr>
            <a:r>
              <a:rPr lang="fr-FR" dirty="0">
                <a:latin typeface="+mn-lt"/>
              </a:rPr>
              <a:t>Synthèse</a:t>
            </a:r>
          </a:p>
          <a:p>
            <a:pPr algn="just" fontAlgn="auto">
              <a:spcBef>
                <a:spcPts val="0"/>
              </a:spcBef>
              <a:spcAft>
                <a:spcPts val="0"/>
              </a:spcAft>
              <a:defRPr/>
            </a:pPr>
            <a:r>
              <a:rPr lang="fr-FR" b="1" dirty="0">
                <a:solidFill>
                  <a:schemeClr val="accent2"/>
                </a:solidFill>
                <a:latin typeface="+mn-lt"/>
              </a:rPr>
              <a:t>« </a:t>
            </a:r>
            <a:r>
              <a:rPr lang="fr-FR" b="1" i="1" dirty="0">
                <a:solidFill>
                  <a:schemeClr val="accent2"/>
                </a:solidFill>
                <a:latin typeface="+mn-lt"/>
              </a:rPr>
              <a:t>En quoi les technologies transforment-elles l’information en ressource ?</a:t>
            </a:r>
            <a:r>
              <a:rPr lang="fr-FR" b="1" dirty="0">
                <a:solidFill>
                  <a:schemeClr val="accent2"/>
                </a:solidFill>
                <a:latin typeface="+mn-lt"/>
              </a:rPr>
              <a:t> » </a:t>
            </a:r>
            <a:endParaRPr lang="fr-FR" dirty="0">
              <a:solidFill>
                <a:schemeClr val="accent2"/>
              </a:solidFill>
              <a:latin typeface="+mn-lt"/>
            </a:endParaRPr>
          </a:p>
          <a:p>
            <a:pPr algn="just" fontAlgn="auto">
              <a:spcBef>
                <a:spcPts val="0"/>
              </a:spcBef>
              <a:spcAft>
                <a:spcPts val="0"/>
              </a:spcAft>
              <a:defRPr/>
            </a:pPr>
            <a:r>
              <a:rPr lang="fr-FR" dirty="0">
                <a:latin typeface="+mn-lt"/>
              </a:rPr>
              <a:t>	</a:t>
            </a:r>
          </a:p>
          <a:p>
            <a:pPr algn="just" fontAlgn="auto">
              <a:spcBef>
                <a:spcPts val="0"/>
              </a:spcBef>
              <a:spcAft>
                <a:spcPts val="0"/>
              </a:spcAft>
              <a:defRPr/>
            </a:pPr>
            <a:r>
              <a:rPr lang="fr-FR" dirty="0">
                <a:latin typeface="+mn-lt"/>
              </a:rPr>
              <a:t>Le SI permet de d’organiser la circulation, la production et la mémorisation de l’information dans l’entreprise. Ce système a souvent pour support des moyens informatiques (postes de travail, serveurs, progiciels, réseaux). </a:t>
            </a:r>
          </a:p>
          <a:p>
            <a:pPr algn="just" fontAlgn="auto">
              <a:spcBef>
                <a:spcPts val="0"/>
              </a:spcBef>
              <a:spcAft>
                <a:spcPts val="0"/>
              </a:spcAft>
              <a:defRPr/>
            </a:pPr>
            <a:r>
              <a:rPr lang="fr-FR" dirty="0">
                <a:latin typeface="+mn-lt"/>
              </a:rPr>
              <a:t> </a:t>
            </a:r>
          </a:p>
          <a:p>
            <a:pPr algn="just" fontAlgn="auto">
              <a:spcBef>
                <a:spcPts val="0"/>
              </a:spcBef>
              <a:spcAft>
                <a:spcPts val="0"/>
              </a:spcAft>
              <a:defRPr/>
            </a:pPr>
            <a:r>
              <a:rPr lang="fr-FR" dirty="0">
                <a:latin typeface="+mn-lt"/>
              </a:rPr>
              <a:t>Le SI est animé par les acteurs de l’entreprise qui, à chaque étape prennent les décisions qui permettent de produire l’information utile. </a:t>
            </a:r>
          </a:p>
          <a:p>
            <a:pPr algn="just" fontAlgn="auto">
              <a:spcBef>
                <a:spcPts val="0"/>
              </a:spcBef>
              <a:spcAft>
                <a:spcPts val="0"/>
              </a:spcAft>
              <a:defRPr/>
            </a:pPr>
            <a:r>
              <a:rPr lang="fr-FR" dirty="0">
                <a:latin typeface="+mn-lt"/>
              </a:rPr>
              <a:t>Un </a:t>
            </a:r>
            <a:r>
              <a:rPr lang="fr-FR" i="1" dirty="0" err="1">
                <a:latin typeface="+mn-lt"/>
              </a:rPr>
              <a:t>workflow</a:t>
            </a:r>
            <a:r>
              <a:rPr lang="fr-FR" dirty="0">
                <a:latin typeface="+mn-lt"/>
              </a:rPr>
              <a:t> par exemple, organise la production d’un document en permettant à chacun d’intervenir au bon moment et à bon escient pour servir un objectif précis.</a:t>
            </a:r>
          </a:p>
          <a:p>
            <a:pPr algn="just" fontAlgn="auto">
              <a:spcBef>
                <a:spcPts val="0"/>
              </a:spcBef>
              <a:spcAft>
                <a:spcPts val="0"/>
              </a:spcAft>
              <a:defRPr/>
            </a:pPr>
            <a:r>
              <a:rPr lang="fr-FR" dirty="0">
                <a:latin typeface="+mn-lt"/>
              </a:rPr>
              <a:t> </a:t>
            </a:r>
          </a:p>
          <a:p>
            <a:pPr algn="just" fontAlgn="auto">
              <a:spcBef>
                <a:spcPts val="0"/>
              </a:spcBef>
              <a:spcAft>
                <a:spcPts val="0"/>
              </a:spcAft>
              <a:defRPr/>
            </a:pPr>
            <a:r>
              <a:rPr lang="fr-FR" dirty="0">
                <a:latin typeface="+mn-lt"/>
              </a:rPr>
              <a:t>On peut ainsi considérer que les technologies (PGI, SGBDR, réseau) sont autant de moyens qui permettent d’exploiter efficacement l’information, c'est-à-dire d’en faire une ressource pour l’entreprise.</a:t>
            </a:r>
          </a:p>
          <a:p>
            <a:pPr algn="just" fontAlgn="auto">
              <a:spcBef>
                <a:spcPts val="0"/>
              </a:spcBef>
              <a:spcAft>
                <a:spcPts val="0"/>
              </a:spcAft>
              <a:defRPr/>
            </a:pPr>
            <a:endParaRPr lang="fr-FR" dirty="0">
              <a:latin typeface="+mn-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eaLnBrk="1" fontAlgn="auto" hangingPunct="1">
              <a:spcAft>
                <a:spcPts val="0"/>
              </a:spcAft>
              <a:defRPr/>
            </a:pPr>
            <a:r>
              <a:rPr lang="fr-FR" dirty="0">
                <a:solidFill>
                  <a:schemeClr val="accent2"/>
                </a:solidFill>
              </a:rPr>
              <a:t>Le processus de gestion des commandes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Number Placeholder 5"/>
          <p:cNvSpPr>
            <a:spLocks noGrp="1"/>
          </p:cNvSpPr>
          <p:nvPr>
            <p:ph type="sldNum" sz="quarter" idx="12"/>
          </p:nvPr>
        </p:nvSpPr>
        <p:spPr bwMode="auto">
          <a:xfrm>
            <a:off x="395288" y="6308725"/>
            <a:ext cx="2133600" cy="365125"/>
          </a:xfrm>
          <a:ln>
            <a:miter lim="800000"/>
            <a:headEnd/>
            <a:tailEnd/>
          </a:ln>
        </p:spPr>
        <p:txBody>
          <a:bodyPr wrap="square" numCol="1" anchor="t" anchorCtr="0" compatLnSpc="1">
            <a:prstTxWarp prst="textNoShape">
              <a:avLst/>
            </a:prstTxWarp>
          </a:bodyPr>
          <a:lstStyle/>
          <a:p>
            <a:pPr algn="l" fontAlgn="base">
              <a:spcBef>
                <a:spcPct val="0"/>
              </a:spcBef>
              <a:spcAft>
                <a:spcPct val="0"/>
              </a:spcAft>
              <a:defRPr/>
            </a:pPr>
            <a:fld id="{B84FDF27-5B92-476E-8C16-B1EF233DDF45}" type="slidenum">
              <a:rPr lang="fr-FR" sz="1800">
                <a:solidFill>
                  <a:schemeClr val="tx1"/>
                </a:solidFill>
              </a:rPr>
              <a:pPr algn="l" fontAlgn="base">
                <a:spcBef>
                  <a:spcPct val="0"/>
                </a:spcBef>
                <a:spcAft>
                  <a:spcPct val="0"/>
                </a:spcAft>
                <a:defRPr/>
              </a:pPr>
              <a:t>42</a:t>
            </a:fld>
            <a:endParaRPr lang="fr-FR" sz="1800">
              <a:solidFill>
                <a:schemeClr val="tx1"/>
              </a:solidFill>
            </a:endParaRPr>
          </a:p>
        </p:txBody>
      </p:sp>
      <p:sp>
        <p:nvSpPr>
          <p:cNvPr id="90114" name="Espace réservé du contenu 2"/>
          <p:cNvSpPr>
            <a:spLocks noGrp="1"/>
          </p:cNvSpPr>
          <p:nvPr>
            <p:ph sz="quarter" idx="1"/>
          </p:nvPr>
        </p:nvSpPr>
        <p:spPr>
          <a:xfrm>
            <a:off x="611188" y="836613"/>
            <a:ext cx="7777162" cy="4679950"/>
          </a:xfrm>
        </p:spPr>
        <p:txBody>
          <a:bodyPr/>
          <a:lstStyle/>
          <a:p>
            <a:pPr marL="0" indent="0" eaLnBrk="1" hangingPunct="1">
              <a:buFont typeface="Arial" charset="0"/>
              <a:buNone/>
            </a:pPr>
            <a:r>
              <a:rPr lang="fr-FR" b="1" smtClean="0">
                <a:solidFill>
                  <a:schemeClr val="accent2"/>
                </a:solidFill>
              </a:rPr>
              <a:t>Le processus de gestion des commandes</a:t>
            </a:r>
          </a:p>
        </p:txBody>
      </p:sp>
      <p:sp>
        <p:nvSpPr>
          <p:cNvPr id="90115" name="Rectangle 5">
            <a:hlinkClick r:id="rId3"/>
          </p:cNvPr>
          <p:cNvSpPr>
            <a:spLocks noChangeArrowheads="1"/>
          </p:cNvSpPr>
          <p:nvPr/>
        </p:nvSpPr>
        <p:spPr bwMode="auto">
          <a:xfrm>
            <a:off x="496888" y="1628775"/>
            <a:ext cx="7926387" cy="2154238"/>
          </a:xfrm>
          <a:prstGeom prst="rect">
            <a:avLst/>
          </a:prstGeom>
          <a:noFill/>
          <a:ln w="9525">
            <a:noFill/>
            <a:miter lim="800000"/>
            <a:headEnd/>
            <a:tailEnd/>
          </a:ln>
        </p:spPr>
        <p:txBody>
          <a:bodyPr>
            <a:spAutoFit/>
          </a:bodyPr>
          <a:lstStyle/>
          <a:p>
            <a:r>
              <a:rPr lang="fr-FR" sz="2000">
                <a:latin typeface="Calibri" pitchFamily="34" charset="0"/>
              </a:rPr>
              <a:t>Nous nous intéressons ici au processus de </a:t>
            </a:r>
            <a:r>
              <a:rPr lang="fr-FR" sz="2000" i="1" u="sng">
                <a:latin typeface="Calibri" pitchFamily="34" charset="0"/>
              </a:rPr>
              <a:t>gestion des commandes </a:t>
            </a:r>
            <a:r>
              <a:rPr lang="fr-FR" sz="2000">
                <a:latin typeface="Calibri" pitchFamily="34" charset="0"/>
              </a:rPr>
              <a:t>qui consiste à prendre en charge la commande d’un vélo passée par un client directement par l’intermédiaire du site Oxabike.</a:t>
            </a:r>
          </a:p>
          <a:p>
            <a:endParaRPr lang="fr-FR" sz="2000" b="1">
              <a:latin typeface="Calibri" pitchFamily="34" charset="0"/>
            </a:endParaRPr>
          </a:p>
          <a:p>
            <a:endParaRPr lang="fr-FR">
              <a:latin typeface="Calibri" pitchFamily="34" charset="0"/>
            </a:endParaRPr>
          </a:p>
          <a:p>
            <a:endParaRPr lang="fr-FR">
              <a:latin typeface="Calibri" pitchFamily="34" charset="0"/>
            </a:endParaRPr>
          </a:p>
          <a:p>
            <a:endParaRPr lang="fr-FR">
              <a:latin typeface="Calibri" pitchFamily="34" charset="0"/>
            </a:endParaRPr>
          </a:p>
        </p:txBody>
      </p:sp>
      <p:pic>
        <p:nvPicPr>
          <p:cNvPr id="90116" name="Image 8">
            <a:hlinkClick r:id="rId4" action="ppaction://hlinkfile"/>
          </p:cNvPr>
          <p:cNvPicPr>
            <a:picLocks noChangeAspect="1"/>
          </p:cNvPicPr>
          <p:nvPr/>
        </p:nvPicPr>
        <p:blipFill>
          <a:blip r:embed="rId5"/>
          <a:srcRect/>
          <a:stretch>
            <a:fillRect/>
          </a:stretch>
        </p:blipFill>
        <p:spPr bwMode="auto">
          <a:xfrm>
            <a:off x="2254250" y="2732088"/>
            <a:ext cx="4411663" cy="322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08050"/>
            <a:ext cx="8229600" cy="5218113"/>
          </a:xfrm>
        </p:spPr>
        <p:txBody>
          <a:bodyPr>
            <a:normAutofit lnSpcReduction="10000"/>
          </a:bodyPr>
          <a:lstStyle/>
          <a:p>
            <a:pPr marL="0" indent="0" eaLnBrk="1" hangingPunct="1">
              <a:lnSpc>
                <a:spcPct val="80000"/>
              </a:lnSpc>
              <a:buFont typeface="Arial" charset="0"/>
              <a:buNone/>
            </a:pPr>
            <a:r>
              <a:rPr lang="fr-FR" sz="2800" b="1" smtClean="0">
                <a:solidFill>
                  <a:schemeClr val="accent2"/>
                </a:solidFill>
              </a:rPr>
              <a:t>Qu’est-ce qu’un processus ?</a:t>
            </a:r>
          </a:p>
          <a:p>
            <a:pPr marL="0" indent="0" eaLnBrk="1" hangingPunct="1">
              <a:lnSpc>
                <a:spcPct val="80000"/>
              </a:lnSpc>
            </a:pPr>
            <a:endParaRPr lang="fr-FR" sz="1800" b="1" smtClean="0"/>
          </a:p>
          <a:p>
            <a:pPr marL="0" indent="0" algn="just" eaLnBrk="1" hangingPunct="1">
              <a:lnSpc>
                <a:spcPct val="80000"/>
              </a:lnSpc>
              <a:buFont typeface="Arial" charset="0"/>
              <a:buNone/>
            </a:pPr>
            <a:r>
              <a:rPr lang="fr-FR" sz="1800" smtClean="0"/>
              <a:t/>
            </a:r>
            <a:br>
              <a:rPr lang="fr-FR" sz="1800" smtClean="0"/>
            </a:br>
            <a:r>
              <a:rPr lang="fr-FR" sz="2400" smtClean="0">
                <a:solidFill>
                  <a:srgbClr val="C00000"/>
                </a:solidFill>
              </a:rPr>
              <a:t>Modéliser un processus </a:t>
            </a:r>
            <a:r>
              <a:rPr lang="fr-FR" sz="2400" smtClean="0"/>
              <a:t>consiste à observer le fonctionnement de l’entreprise (qui fait quoi ? comment ?) et à produire une représentation graphique de ce fonctionnement dans le but de l’expliciter et de l’améliorer.</a:t>
            </a:r>
          </a:p>
          <a:p>
            <a:pPr marL="0" indent="0" algn="just" eaLnBrk="1" hangingPunct="1">
              <a:lnSpc>
                <a:spcPct val="80000"/>
              </a:lnSpc>
              <a:buFont typeface="Arial" charset="0"/>
              <a:buNone/>
            </a:pPr>
            <a:r>
              <a:rPr lang="fr-FR" sz="2400" smtClean="0"/>
              <a:t> </a:t>
            </a:r>
            <a:br>
              <a:rPr lang="fr-FR" sz="2400" smtClean="0"/>
            </a:br>
            <a:endParaRPr lang="fr-FR" sz="2400" smtClean="0"/>
          </a:p>
          <a:p>
            <a:pPr marL="0" indent="0" algn="just" eaLnBrk="1" hangingPunct="1">
              <a:lnSpc>
                <a:spcPct val="80000"/>
              </a:lnSpc>
              <a:buFont typeface="Arial" charset="0"/>
              <a:buNone/>
            </a:pPr>
            <a:r>
              <a:rPr lang="fr-FR" sz="2400" smtClean="0"/>
              <a:t/>
            </a:r>
            <a:br>
              <a:rPr lang="fr-FR" sz="2400" smtClean="0"/>
            </a:br>
            <a:r>
              <a:rPr lang="fr-FR" sz="2400" smtClean="0"/>
              <a:t>On distingue deux types de processus : </a:t>
            </a:r>
            <a:r>
              <a:rPr lang="fr-FR" sz="2400" smtClean="0">
                <a:solidFill>
                  <a:srgbClr val="C00000"/>
                </a:solidFill>
              </a:rPr>
              <a:t>les processus métier </a:t>
            </a:r>
            <a:r>
              <a:rPr lang="fr-FR" sz="2400" smtClean="0"/>
              <a:t>produisent directement un service utile pour le client (livrer un client par exemple) alors que les </a:t>
            </a:r>
            <a:r>
              <a:rPr lang="fr-FR" sz="2400" smtClean="0">
                <a:solidFill>
                  <a:srgbClr val="C00000"/>
                </a:solidFill>
              </a:rPr>
              <a:t>processus support</a:t>
            </a:r>
            <a:r>
              <a:rPr lang="fr-FR" sz="2400" smtClean="0"/>
              <a:t> aident au fonctionnement des processus métiers (recruter un nouveau collaborateur par exemple).</a:t>
            </a:r>
          </a:p>
          <a:p>
            <a:pPr marL="0" indent="0" algn="just" eaLnBrk="1" hangingPunct="1">
              <a:lnSpc>
                <a:spcPct val="80000"/>
              </a:lnSpc>
              <a:buFont typeface="Arial" charset="0"/>
              <a:buNone/>
            </a:pPr>
            <a:r>
              <a:rPr lang="fr-FR" sz="2400" smtClean="0"/>
              <a:t>  </a:t>
            </a:r>
            <a:br>
              <a:rPr lang="fr-FR" sz="2400" smtClean="0"/>
            </a:br>
            <a:endParaRPr lang="fr-FR" sz="24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Number Placeholder 5"/>
          <p:cNvSpPr>
            <a:spLocks noGrp="1"/>
          </p:cNvSpPr>
          <p:nvPr>
            <p:ph type="sldNum" sz="quarter" idx="12"/>
          </p:nvPr>
        </p:nvSpPr>
        <p:spPr bwMode="auto">
          <a:xfrm>
            <a:off x="395288" y="6308725"/>
            <a:ext cx="2133600" cy="365125"/>
          </a:xfrm>
          <a:ln>
            <a:miter lim="800000"/>
            <a:headEnd/>
            <a:tailEnd/>
          </a:ln>
        </p:spPr>
        <p:txBody>
          <a:bodyPr wrap="square" numCol="1" anchor="t" anchorCtr="0" compatLnSpc="1">
            <a:prstTxWarp prst="textNoShape">
              <a:avLst/>
            </a:prstTxWarp>
          </a:bodyPr>
          <a:lstStyle/>
          <a:p>
            <a:pPr algn="l" fontAlgn="base">
              <a:spcBef>
                <a:spcPct val="0"/>
              </a:spcBef>
              <a:spcAft>
                <a:spcPct val="0"/>
              </a:spcAft>
              <a:defRPr/>
            </a:pPr>
            <a:fld id="{BF110FBC-6E8D-4B9B-B515-26CB2129D2EC}" type="slidenum">
              <a:rPr lang="fr-FR" sz="1800">
                <a:solidFill>
                  <a:schemeClr val="tx1"/>
                </a:solidFill>
              </a:rPr>
              <a:pPr algn="l" fontAlgn="base">
                <a:spcBef>
                  <a:spcPct val="0"/>
                </a:spcBef>
                <a:spcAft>
                  <a:spcPct val="0"/>
                </a:spcAft>
                <a:defRPr/>
              </a:pPr>
              <a:t>44</a:t>
            </a:fld>
            <a:endParaRPr lang="fr-FR" sz="1800">
              <a:solidFill>
                <a:schemeClr val="tx1"/>
              </a:solidFill>
            </a:endParaRPr>
          </a:p>
        </p:txBody>
      </p:sp>
      <p:sp>
        <p:nvSpPr>
          <p:cNvPr id="94210" name="Espace réservé du contenu 2"/>
          <p:cNvSpPr>
            <a:spLocks noGrp="1"/>
          </p:cNvSpPr>
          <p:nvPr>
            <p:ph sz="quarter" idx="1"/>
          </p:nvPr>
        </p:nvSpPr>
        <p:spPr>
          <a:xfrm>
            <a:off x="250825" y="836613"/>
            <a:ext cx="8569325" cy="5297487"/>
          </a:xfrm>
        </p:spPr>
        <p:txBody>
          <a:bodyPr/>
          <a:lstStyle/>
          <a:p>
            <a:pPr marL="0" indent="0" eaLnBrk="1" hangingPunct="1">
              <a:buFont typeface="Arial" charset="0"/>
              <a:buNone/>
            </a:pPr>
            <a:r>
              <a:rPr lang="fr-FR" b="1" smtClean="0">
                <a:solidFill>
                  <a:schemeClr val="accent2"/>
                </a:solidFill>
              </a:rPr>
              <a:t>Processus de gestion des commandes passées en ligne</a:t>
            </a:r>
          </a:p>
        </p:txBody>
      </p:sp>
      <p:pic>
        <p:nvPicPr>
          <p:cNvPr id="94211" name="Image 9"/>
          <p:cNvPicPr>
            <a:picLocks noChangeAspect="1" noChangeArrowheads="1"/>
          </p:cNvPicPr>
          <p:nvPr/>
        </p:nvPicPr>
        <p:blipFill>
          <a:blip r:embed="rId3"/>
          <a:srcRect/>
          <a:stretch>
            <a:fillRect/>
          </a:stretch>
        </p:blipFill>
        <p:spPr bwMode="auto">
          <a:xfrm>
            <a:off x="2771775" y="1335088"/>
            <a:ext cx="3887788" cy="496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Espace réservé du contenu 3"/>
          <p:cNvPicPr>
            <a:picLocks noGrp="1"/>
          </p:cNvPicPr>
          <p:nvPr>
            <p:ph idx="1"/>
          </p:nvPr>
        </p:nvPicPr>
        <p:blipFill>
          <a:blip r:embed="rId2"/>
          <a:srcRect/>
          <a:stretch>
            <a:fillRect/>
          </a:stretch>
        </p:blipFill>
        <p:spPr>
          <a:xfrm>
            <a:off x="1763713" y="1196975"/>
            <a:ext cx="5859462" cy="4525963"/>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7038" y="1412875"/>
            <a:ext cx="8353425" cy="4246563"/>
          </a:xfrm>
          <a:prstGeom prst="rect">
            <a:avLst/>
          </a:prstGeom>
          <a:solidFill>
            <a:schemeClr val="bg2"/>
          </a:solidFill>
        </p:spPr>
        <p:txBody>
          <a:bodyPr>
            <a:spAutoFit/>
          </a:bodyPr>
          <a:lstStyle/>
          <a:p>
            <a:pPr fontAlgn="auto">
              <a:spcBef>
                <a:spcPts val="0"/>
              </a:spcBef>
              <a:spcAft>
                <a:spcPts val="0"/>
              </a:spcAft>
              <a:defRPr/>
            </a:pPr>
            <a:r>
              <a:rPr lang="fr-FR" b="1" dirty="0">
                <a:latin typeface="+mn-lt"/>
              </a:rPr>
              <a:t>Quiz 5</a:t>
            </a:r>
          </a:p>
          <a:p>
            <a:pPr fontAlgn="auto">
              <a:spcBef>
                <a:spcPts val="0"/>
              </a:spcBef>
              <a:spcAft>
                <a:spcPts val="0"/>
              </a:spcAft>
              <a:defRPr/>
            </a:pPr>
            <a:endParaRPr lang="fr-FR" b="1" dirty="0">
              <a:latin typeface="+mn-lt"/>
            </a:endParaRPr>
          </a:p>
          <a:p>
            <a:pPr algn="just" fontAlgn="auto">
              <a:spcBef>
                <a:spcPts val="0"/>
              </a:spcBef>
              <a:spcAft>
                <a:spcPts val="0"/>
              </a:spcAft>
              <a:defRPr/>
            </a:pPr>
            <a:r>
              <a:rPr lang="fr-FR" dirty="0">
                <a:solidFill>
                  <a:srgbClr val="002060"/>
                </a:solidFill>
                <a:latin typeface="+mn-lt"/>
              </a:rPr>
              <a:t>Répondre aux questions suivantes en considérant qu’on s’intéresse au déroulement de ce processus dans le cas d’une commande passée sur le site marchand de </a:t>
            </a:r>
            <a:r>
              <a:rPr lang="fr-FR" dirty="0" err="1">
                <a:solidFill>
                  <a:srgbClr val="002060"/>
                </a:solidFill>
                <a:latin typeface="+mn-lt"/>
              </a:rPr>
              <a:t>Spécibike</a:t>
            </a:r>
            <a:r>
              <a:rPr lang="fr-FR" dirty="0">
                <a:solidFill>
                  <a:srgbClr val="002060"/>
                </a:solidFill>
                <a:latin typeface="+mn-lt"/>
              </a:rPr>
              <a:t> :</a:t>
            </a:r>
          </a:p>
          <a:p>
            <a:pPr algn="just" fontAlgn="auto">
              <a:spcBef>
                <a:spcPts val="0"/>
              </a:spcBef>
              <a:spcAft>
                <a:spcPts val="0"/>
              </a:spcAft>
              <a:defRPr/>
            </a:pPr>
            <a:r>
              <a:rPr lang="fr-FR" dirty="0">
                <a:solidFill>
                  <a:srgbClr val="002060"/>
                </a:solidFill>
                <a:latin typeface="+mn-lt"/>
              </a:rPr>
              <a:t> </a:t>
            </a:r>
          </a:p>
          <a:p>
            <a:pPr marL="285750" indent="-285750" algn="just" fontAlgn="auto">
              <a:spcBef>
                <a:spcPts val="0"/>
              </a:spcBef>
              <a:spcAft>
                <a:spcPts val="0"/>
              </a:spcAft>
              <a:buFont typeface="Arial" pitchFamily="34" charset="0"/>
              <a:buChar char="•"/>
              <a:defRPr/>
            </a:pPr>
            <a:r>
              <a:rPr lang="fr-FR" dirty="0">
                <a:solidFill>
                  <a:srgbClr val="002060"/>
                </a:solidFill>
                <a:latin typeface="+mn-lt"/>
              </a:rPr>
              <a:t>Quel est l’objectif de ce processus ? Pourquoi est-ce un processus métier ?</a:t>
            </a:r>
          </a:p>
          <a:p>
            <a:pPr marL="285750" indent="-285750" algn="just" fontAlgn="auto">
              <a:spcBef>
                <a:spcPts val="0"/>
              </a:spcBef>
              <a:spcAft>
                <a:spcPts val="0"/>
              </a:spcAft>
              <a:buFont typeface="Arial" pitchFamily="34" charset="0"/>
              <a:buChar char="•"/>
              <a:defRPr/>
            </a:pPr>
            <a:r>
              <a:rPr lang="fr-FR" dirty="0">
                <a:solidFill>
                  <a:srgbClr val="002060"/>
                </a:solidFill>
                <a:latin typeface="+mn-lt"/>
              </a:rPr>
              <a:t>Quels sont les acteurs qui interviennent dans ce processus ?</a:t>
            </a:r>
          </a:p>
          <a:p>
            <a:pPr marL="285750" indent="-285750" algn="just" fontAlgn="auto">
              <a:spcBef>
                <a:spcPts val="0"/>
              </a:spcBef>
              <a:spcAft>
                <a:spcPts val="0"/>
              </a:spcAft>
              <a:buFont typeface="Arial" pitchFamily="34" charset="0"/>
              <a:buChar char="•"/>
              <a:defRPr/>
            </a:pPr>
            <a:r>
              <a:rPr lang="fr-FR" dirty="0">
                <a:solidFill>
                  <a:srgbClr val="002060"/>
                </a:solidFill>
                <a:latin typeface="+mn-lt"/>
              </a:rPr>
              <a:t>Quelles sont les activités prises en charge par chacun des acteurs ?</a:t>
            </a:r>
          </a:p>
          <a:p>
            <a:pPr marL="285750" indent="-285750" algn="just" fontAlgn="auto">
              <a:spcBef>
                <a:spcPts val="0"/>
              </a:spcBef>
              <a:spcAft>
                <a:spcPts val="0"/>
              </a:spcAft>
              <a:buFont typeface="Arial" pitchFamily="34" charset="0"/>
              <a:buChar char="•"/>
              <a:defRPr/>
            </a:pPr>
            <a:r>
              <a:rPr lang="fr-FR" dirty="0">
                <a:solidFill>
                  <a:srgbClr val="002060"/>
                </a:solidFill>
                <a:latin typeface="+mn-lt"/>
              </a:rPr>
              <a:t>Quelles sont les moyens informatiques utilisés par les acteurs de ce processus ?</a:t>
            </a:r>
          </a:p>
          <a:p>
            <a:pPr marL="285750" indent="-285750" algn="just" fontAlgn="auto">
              <a:spcBef>
                <a:spcPts val="0"/>
              </a:spcBef>
              <a:spcAft>
                <a:spcPts val="0"/>
              </a:spcAft>
              <a:buFont typeface="Arial" pitchFamily="34" charset="0"/>
              <a:buChar char="•"/>
              <a:defRPr/>
            </a:pPr>
            <a:r>
              <a:rPr lang="fr-FR" dirty="0">
                <a:solidFill>
                  <a:srgbClr val="002060"/>
                </a:solidFill>
                <a:latin typeface="+mn-lt"/>
              </a:rPr>
              <a:t>Quels seront les critères de sélection des commandes pour qu’elles apparaissent sur l’écran de Mme Fulton au début du processus ?</a:t>
            </a:r>
          </a:p>
          <a:p>
            <a:pPr marL="285750" indent="-285750" algn="just" fontAlgn="auto">
              <a:spcBef>
                <a:spcPts val="0"/>
              </a:spcBef>
              <a:spcAft>
                <a:spcPts val="0"/>
              </a:spcAft>
              <a:buFont typeface="Arial" pitchFamily="34" charset="0"/>
              <a:buChar char="•"/>
              <a:defRPr/>
            </a:pPr>
            <a:r>
              <a:rPr lang="fr-FR" dirty="0">
                <a:solidFill>
                  <a:srgbClr val="002060"/>
                </a:solidFill>
                <a:latin typeface="+mn-lt"/>
              </a:rPr>
              <a:t>A votre avis, Mme Fulton aura-t-elle accès au module comptabilité du PGI ?</a:t>
            </a:r>
          </a:p>
          <a:p>
            <a:pPr marL="285750" indent="-285750" algn="just" fontAlgn="auto">
              <a:spcBef>
                <a:spcPts val="0"/>
              </a:spcBef>
              <a:spcAft>
                <a:spcPts val="0"/>
              </a:spcAft>
              <a:buFont typeface="Arial" pitchFamily="34" charset="0"/>
              <a:buChar char="•"/>
              <a:defRPr/>
            </a:pPr>
            <a:r>
              <a:rPr lang="fr-FR" dirty="0">
                <a:solidFill>
                  <a:srgbClr val="002060"/>
                </a:solidFill>
                <a:latin typeface="+mn-lt"/>
              </a:rPr>
              <a:t>Comment interpréter la règle de synchronisation  « (a OU b) ET c de l’activité « RAPPROCHEMENT » ?</a:t>
            </a:r>
          </a:p>
          <a:p>
            <a:pPr marL="285750" indent="-285750" algn="just" fontAlgn="auto">
              <a:spcBef>
                <a:spcPts val="0"/>
              </a:spcBef>
              <a:spcAft>
                <a:spcPts val="0"/>
              </a:spcAft>
              <a:buFont typeface="Arial" pitchFamily="34" charset="0"/>
              <a:buChar char="•"/>
              <a:defRPr/>
            </a:pPr>
            <a:r>
              <a:rPr lang="fr-FR" dirty="0">
                <a:solidFill>
                  <a:srgbClr val="002060"/>
                </a:solidFill>
                <a:latin typeface="+mn-lt"/>
              </a:rPr>
              <a:t>Quelles données ont été saisies par Mme COULMY ? Par Mme FULTON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Number Placeholder 5"/>
          <p:cNvSpPr>
            <a:spLocks noGrp="1"/>
          </p:cNvSpPr>
          <p:nvPr>
            <p:ph type="sldNum" sz="quarter" idx="12"/>
          </p:nvPr>
        </p:nvSpPr>
        <p:spPr bwMode="auto">
          <a:xfrm>
            <a:off x="395288" y="6308725"/>
            <a:ext cx="2133600" cy="365125"/>
          </a:xfrm>
          <a:ln>
            <a:miter lim="800000"/>
            <a:headEnd/>
            <a:tailEnd/>
          </a:ln>
        </p:spPr>
        <p:txBody>
          <a:bodyPr wrap="square" numCol="1" anchor="t" anchorCtr="0" compatLnSpc="1">
            <a:prstTxWarp prst="textNoShape">
              <a:avLst/>
            </a:prstTxWarp>
          </a:bodyPr>
          <a:lstStyle/>
          <a:p>
            <a:pPr algn="l" fontAlgn="base">
              <a:spcBef>
                <a:spcPct val="0"/>
              </a:spcBef>
              <a:spcAft>
                <a:spcPct val="0"/>
              </a:spcAft>
              <a:defRPr/>
            </a:pPr>
            <a:fld id="{A1D18713-C8E2-4D0A-A4F4-132868B0814C}" type="slidenum">
              <a:rPr lang="fr-FR" sz="1800">
                <a:solidFill>
                  <a:schemeClr val="tx1"/>
                </a:solidFill>
              </a:rPr>
              <a:pPr algn="l" fontAlgn="base">
                <a:spcBef>
                  <a:spcPct val="0"/>
                </a:spcBef>
                <a:spcAft>
                  <a:spcPct val="0"/>
                </a:spcAft>
                <a:defRPr/>
              </a:pPr>
              <a:t>47</a:t>
            </a:fld>
            <a:endParaRPr lang="fr-FR" sz="1800">
              <a:solidFill>
                <a:schemeClr val="tx1"/>
              </a:solidFill>
            </a:endParaRPr>
          </a:p>
        </p:txBody>
      </p:sp>
      <p:sp>
        <p:nvSpPr>
          <p:cNvPr id="9" name="Espace réservé du contenu 2"/>
          <p:cNvSpPr>
            <a:spLocks noGrp="1"/>
          </p:cNvSpPr>
          <p:nvPr>
            <p:ph idx="1"/>
          </p:nvPr>
        </p:nvSpPr>
        <p:spPr>
          <a:xfrm>
            <a:off x="0" y="4868863"/>
            <a:ext cx="8532813" cy="1387475"/>
          </a:xfrm>
        </p:spPr>
        <p:txBody>
          <a:bodyPr rtlCol="0">
            <a:normAutofit/>
          </a:bodyPr>
          <a:lstStyle/>
          <a:p>
            <a:pPr marL="0" indent="0" eaLnBrk="1" fontAlgn="auto" hangingPunct="1">
              <a:spcAft>
                <a:spcPts val="0"/>
              </a:spcAft>
              <a:buFont typeface="Arial" pitchFamily="34" charset="0"/>
              <a:buNone/>
              <a:defRPr/>
            </a:pPr>
            <a:r>
              <a:rPr lang="fr-FR" sz="1400" dirty="0">
                <a:solidFill>
                  <a:srgbClr val="002060"/>
                </a:solidFill>
              </a:rPr>
              <a:t>Légende :</a:t>
            </a:r>
          </a:p>
          <a:p>
            <a:pPr eaLnBrk="1" fontAlgn="auto" hangingPunct="1">
              <a:spcAft>
                <a:spcPts val="0"/>
              </a:spcAft>
              <a:buFont typeface="Arial" pitchFamily="34" charset="0"/>
              <a:buChar char="•"/>
              <a:defRPr/>
            </a:pPr>
            <a:r>
              <a:rPr lang="fr-FR" sz="1400" dirty="0">
                <a:solidFill>
                  <a:srgbClr val="002060"/>
                </a:solidFill>
              </a:rPr>
              <a:t>Les rectangles représentent les principales activités à réaliser, chaque activité est décrite</a:t>
            </a:r>
          </a:p>
          <a:p>
            <a:pPr eaLnBrk="1" fontAlgn="auto" hangingPunct="1">
              <a:spcAft>
                <a:spcPts val="0"/>
              </a:spcAft>
              <a:buFont typeface="Arial" pitchFamily="34" charset="0"/>
              <a:buChar char="•"/>
              <a:defRPr/>
            </a:pPr>
            <a:r>
              <a:rPr lang="fr-FR" sz="1400" dirty="0">
                <a:solidFill>
                  <a:srgbClr val="002060"/>
                </a:solidFill>
              </a:rPr>
              <a:t>Les flèches représentent l’enchaînement de ces activités</a:t>
            </a:r>
          </a:p>
          <a:p>
            <a:pPr eaLnBrk="1" fontAlgn="auto" hangingPunct="1">
              <a:spcAft>
                <a:spcPts val="0"/>
              </a:spcAft>
              <a:buFont typeface="Arial" pitchFamily="34" charset="0"/>
              <a:buChar char="•"/>
              <a:defRPr/>
            </a:pPr>
            <a:r>
              <a:rPr lang="fr-FR" sz="1400" dirty="0">
                <a:solidFill>
                  <a:srgbClr val="002060"/>
                </a:solidFill>
              </a:rPr>
              <a:t>L’activité grisée n’est pas à réaliser, les activités en rouge doivent être réalisées</a:t>
            </a:r>
          </a:p>
          <a:p>
            <a:pPr eaLnBrk="1" fontAlgn="auto" hangingPunct="1">
              <a:spcAft>
                <a:spcPts val="0"/>
              </a:spcAft>
              <a:buFont typeface="Arial" pitchFamily="34" charset="0"/>
              <a:buChar char="•"/>
              <a:defRPr/>
            </a:pPr>
            <a:r>
              <a:rPr lang="fr-FR" sz="1400" dirty="0">
                <a:solidFill>
                  <a:srgbClr val="002060"/>
                </a:solidFill>
              </a:rPr>
              <a:t>Les rectangles contenant un cercle tournant sont d’autres processus utilisés par ce processus </a:t>
            </a:r>
          </a:p>
        </p:txBody>
      </p:sp>
      <p:pic>
        <p:nvPicPr>
          <p:cNvPr id="100355" name="Image 11">
            <a:hlinkClick r:id="rId3"/>
          </p:cNvPr>
          <p:cNvPicPr>
            <a:picLocks noChangeAspect="1" noChangeArrowheads="1"/>
          </p:cNvPicPr>
          <p:nvPr/>
        </p:nvPicPr>
        <p:blipFill>
          <a:blip r:embed="rId4"/>
          <a:srcRect/>
          <a:stretch>
            <a:fillRect/>
          </a:stretch>
        </p:blipFill>
        <p:spPr bwMode="auto">
          <a:xfrm>
            <a:off x="755650" y="836613"/>
            <a:ext cx="7920038" cy="3914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250" y="765175"/>
            <a:ext cx="8940800" cy="5632450"/>
          </a:xfrm>
          <a:prstGeom prst="rect">
            <a:avLst/>
          </a:prstGeom>
          <a:solidFill>
            <a:schemeClr val="bg2"/>
          </a:solidFill>
        </p:spPr>
        <p:txBody>
          <a:bodyPr>
            <a:spAutoFit/>
          </a:bodyPr>
          <a:lstStyle/>
          <a:p>
            <a:pPr fontAlgn="auto">
              <a:spcBef>
                <a:spcPts val="0"/>
              </a:spcBef>
              <a:spcAft>
                <a:spcPts val="0"/>
              </a:spcAft>
              <a:defRPr/>
            </a:pPr>
            <a:r>
              <a:rPr lang="fr-FR" b="1" dirty="0">
                <a:latin typeface="+mn-lt"/>
              </a:rPr>
              <a:t>Quiz 6</a:t>
            </a:r>
          </a:p>
          <a:p>
            <a:pPr fontAlgn="auto">
              <a:spcBef>
                <a:spcPts val="0"/>
              </a:spcBef>
              <a:spcAft>
                <a:spcPts val="0"/>
              </a:spcAft>
              <a:defRPr/>
            </a:pPr>
            <a:endParaRPr lang="fr-FR" b="1" dirty="0">
              <a:latin typeface="+mn-lt"/>
            </a:endParaRPr>
          </a:p>
          <a:p>
            <a:pPr fontAlgn="auto">
              <a:spcBef>
                <a:spcPts val="0"/>
              </a:spcBef>
              <a:spcAft>
                <a:spcPts val="0"/>
              </a:spcAft>
              <a:defRPr/>
            </a:pPr>
            <a:r>
              <a:rPr lang="fr-FR" dirty="0">
                <a:latin typeface="+mn-lt"/>
              </a:rPr>
              <a:t> </a:t>
            </a:r>
            <a:r>
              <a:rPr lang="fr-FR" dirty="0">
                <a:solidFill>
                  <a:srgbClr val="002060"/>
                </a:solidFill>
                <a:latin typeface="+mn-lt"/>
              </a:rPr>
              <a:t>Combien d’activités comporte ce processus au total ?</a:t>
            </a:r>
          </a:p>
          <a:p>
            <a:pPr marL="285750" indent="-285750" fontAlgn="auto">
              <a:spcBef>
                <a:spcPts val="0"/>
              </a:spcBef>
              <a:spcAft>
                <a:spcPts val="0"/>
              </a:spcAft>
              <a:buFont typeface="Arial" pitchFamily="34" charset="0"/>
              <a:buChar char="•"/>
              <a:defRPr/>
            </a:pPr>
            <a:r>
              <a:rPr lang="fr-FR" dirty="0">
                <a:solidFill>
                  <a:srgbClr val="002060"/>
                </a:solidFill>
                <a:latin typeface="+mn-lt"/>
              </a:rPr>
              <a:t>Combien d’entre elles doivent être réalisées ?</a:t>
            </a:r>
          </a:p>
          <a:p>
            <a:pPr marL="285750" indent="-285750" fontAlgn="auto">
              <a:spcBef>
                <a:spcPts val="0"/>
              </a:spcBef>
              <a:spcAft>
                <a:spcPts val="0"/>
              </a:spcAft>
              <a:buFont typeface="Arial" pitchFamily="34" charset="0"/>
              <a:buChar char="•"/>
              <a:defRPr/>
            </a:pPr>
            <a:r>
              <a:rPr lang="fr-FR" dirty="0">
                <a:solidFill>
                  <a:srgbClr val="002060"/>
                </a:solidFill>
                <a:latin typeface="+mn-lt"/>
              </a:rPr>
              <a:t>Combien d’autres processus sont utilisés par ce processus, lesquels ?</a:t>
            </a:r>
          </a:p>
          <a:p>
            <a:pPr marL="285750" indent="-285750" fontAlgn="auto">
              <a:spcBef>
                <a:spcPts val="0"/>
              </a:spcBef>
              <a:spcAft>
                <a:spcPts val="0"/>
              </a:spcAft>
              <a:buFont typeface="Arial" pitchFamily="34" charset="0"/>
              <a:buChar char="•"/>
              <a:defRPr/>
            </a:pPr>
            <a:r>
              <a:rPr lang="fr-FR" dirty="0">
                <a:solidFill>
                  <a:srgbClr val="002060"/>
                </a:solidFill>
                <a:latin typeface="+mn-lt"/>
              </a:rPr>
              <a:t>Quelle est la première activité du processus ?</a:t>
            </a:r>
          </a:p>
          <a:p>
            <a:pPr marL="285750" indent="-285750" fontAlgn="auto">
              <a:spcBef>
                <a:spcPts val="0"/>
              </a:spcBef>
              <a:spcAft>
                <a:spcPts val="0"/>
              </a:spcAft>
              <a:buFont typeface="Arial" pitchFamily="34" charset="0"/>
              <a:buChar char="•"/>
              <a:defRPr/>
            </a:pPr>
            <a:r>
              <a:rPr lang="fr-FR" dirty="0">
                <a:solidFill>
                  <a:srgbClr val="002060"/>
                </a:solidFill>
                <a:latin typeface="+mn-lt"/>
              </a:rPr>
              <a:t>Quel est le but de ce processus ?</a:t>
            </a:r>
          </a:p>
          <a:p>
            <a:pPr marL="285750" indent="-285750" fontAlgn="auto">
              <a:spcBef>
                <a:spcPts val="0"/>
              </a:spcBef>
              <a:spcAft>
                <a:spcPts val="0"/>
              </a:spcAft>
              <a:buFont typeface="Arial" pitchFamily="34" charset="0"/>
              <a:buChar char="•"/>
              <a:defRPr/>
            </a:pPr>
            <a:r>
              <a:rPr lang="fr-FR" dirty="0">
                <a:solidFill>
                  <a:srgbClr val="002060"/>
                </a:solidFill>
                <a:latin typeface="+mn-lt"/>
              </a:rPr>
              <a:t>Dans le cas qui nous intéresse (commande passée en ligne), comment est réalisée la commande à l’état « brouillon » (appelée ici Devis)</a:t>
            </a:r>
          </a:p>
          <a:p>
            <a:pPr marL="285750" indent="-285750" fontAlgn="auto">
              <a:spcBef>
                <a:spcPts val="0"/>
              </a:spcBef>
              <a:spcAft>
                <a:spcPts val="0"/>
              </a:spcAft>
              <a:buFont typeface="Arial" pitchFamily="34" charset="0"/>
              <a:buChar char="•"/>
              <a:defRPr/>
            </a:pPr>
            <a:r>
              <a:rPr lang="fr-FR" dirty="0">
                <a:solidFill>
                  <a:srgbClr val="002060"/>
                </a:solidFill>
                <a:latin typeface="+mn-lt"/>
              </a:rPr>
              <a:t>Selon vous, dans quel cas le processus nommé « Ordre » est-il utilisé ?</a:t>
            </a:r>
          </a:p>
          <a:p>
            <a:pPr marL="285750" indent="-285750" fontAlgn="auto">
              <a:spcBef>
                <a:spcPts val="0"/>
              </a:spcBef>
              <a:spcAft>
                <a:spcPts val="0"/>
              </a:spcAft>
              <a:buFont typeface="Arial" pitchFamily="34" charset="0"/>
              <a:buChar char="•"/>
              <a:defRPr/>
            </a:pPr>
            <a:r>
              <a:rPr lang="fr-FR" dirty="0">
                <a:solidFill>
                  <a:srgbClr val="002060"/>
                </a:solidFill>
                <a:latin typeface="+mn-lt"/>
              </a:rPr>
              <a:t>A votre avis, pourquoi la facture peut-elle être élaborée dès l’arrivée de la commande et non pas en fonction des livraisons (activité grisée) ?</a:t>
            </a:r>
          </a:p>
          <a:p>
            <a:pPr marL="285750" indent="-285750" fontAlgn="auto">
              <a:spcBef>
                <a:spcPts val="0"/>
              </a:spcBef>
              <a:spcAft>
                <a:spcPts val="0"/>
              </a:spcAft>
              <a:buFont typeface="Arial" pitchFamily="34" charset="0"/>
              <a:buChar char="•"/>
              <a:defRPr/>
            </a:pPr>
            <a:r>
              <a:rPr lang="fr-FR" dirty="0">
                <a:solidFill>
                  <a:srgbClr val="002060"/>
                </a:solidFill>
                <a:latin typeface="+mn-lt"/>
              </a:rPr>
              <a:t>Indiquer qui a effectué la saisie des données de la commande manipulée dans ce processus.</a:t>
            </a:r>
          </a:p>
          <a:p>
            <a:pPr marL="285750" indent="-285750" fontAlgn="auto">
              <a:spcBef>
                <a:spcPts val="0"/>
              </a:spcBef>
              <a:spcAft>
                <a:spcPts val="0"/>
              </a:spcAft>
              <a:buFont typeface="Arial" pitchFamily="34" charset="0"/>
              <a:buChar char="•"/>
              <a:defRPr/>
            </a:pPr>
            <a:r>
              <a:rPr lang="fr-FR" dirty="0">
                <a:solidFill>
                  <a:srgbClr val="002060"/>
                </a:solidFill>
                <a:latin typeface="+mn-lt"/>
              </a:rPr>
              <a:t>Quelles différences peut-on relever entre la représentation du processus dans le PGI et celle choisie par la SSII ? </a:t>
            </a:r>
          </a:p>
          <a:p>
            <a:pPr marL="285750" indent="-285750" fontAlgn="auto">
              <a:spcBef>
                <a:spcPts val="0"/>
              </a:spcBef>
              <a:spcAft>
                <a:spcPts val="0"/>
              </a:spcAft>
              <a:buFont typeface="Arial" pitchFamily="34" charset="0"/>
              <a:buChar char="•"/>
              <a:defRPr/>
            </a:pPr>
            <a:r>
              <a:rPr lang="fr-FR" dirty="0">
                <a:solidFill>
                  <a:srgbClr val="002060"/>
                </a:solidFill>
                <a:latin typeface="+mn-lt"/>
              </a:rPr>
              <a:t>Quelles sont les activités du processus identifiées par la société </a:t>
            </a:r>
            <a:r>
              <a:rPr lang="fr-FR" dirty="0" err="1">
                <a:solidFill>
                  <a:srgbClr val="002060"/>
                </a:solidFill>
                <a:latin typeface="+mn-lt"/>
              </a:rPr>
              <a:t>Praxime</a:t>
            </a:r>
            <a:r>
              <a:rPr lang="fr-FR" dirty="0">
                <a:solidFill>
                  <a:srgbClr val="002060"/>
                </a:solidFill>
                <a:latin typeface="+mn-lt"/>
              </a:rPr>
              <a:t> qui n’apparaissent pas dans la représentation du PGI ?</a:t>
            </a:r>
          </a:p>
          <a:p>
            <a:pPr marL="285750" indent="-285750" fontAlgn="auto">
              <a:spcBef>
                <a:spcPts val="0"/>
              </a:spcBef>
              <a:spcAft>
                <a:spcPts val="0"/>
              </a:spcAft>
              <a:buFont typeface="Arial" pitchFamily="34" charset="0"/>
              <a:buChar char="•"/>
              <a:defRPr/>
            </a:pPr>
            <a:r>
              <a:rPr lang="fr-FR" dirty="0">
                <a:solidFill>
                  <a:srgbClr val="002060"/>
                </a:solidFill>
                <a:latin typeface="+mn-lt"/>
              </a:rPr>
              <a:t>Les activités non présentées sur le Processus « gestion des ventes » du PGI sont-elles prises en charge par le PGI ?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650" y="1997075"/>
            <a:ext cx="7920038" cy="3013075"/>
          </a:xfrm>
          <a:prstGeom prst="rect">
            <a:avLst/>
          </a:prstGeom>
        </p:spPr>
        <p:txBody>
          <a:bodyPr>
            <a:spAutoFit/>
          </a:bodyPr>
          <a:lstStyle/>
          <a:p>
            <a:r>
              <a:rPr lang="fr-FR" sz="2400" b="1">
                <a:solidFill>
                  <a:schemeClr val="accent2"/>
                </a:solidFill>
                <a:latin typeface="Calibri" pitchFamily="34" charset="0"/>
              </a:rPr>
              <a:t>En pratique</a:t>
            </a:r>
          </a:p>
          <a:p>
            <a:r>
              <a:rPr lang="fr-FR" sz="2400">
                <a:latin typeface="Calibri" pitchFamily="34" charset="0"/>
              </a:rPr>
              <a:t> </a:t>
            </a:r>
          </a:p>
          <a:p>
            <a:pPr>
              <a:buFont typeface="Arial" charset="0"/>
              <a:buChar char="•"/>
            </a:pPr>
            <a:r>
              <a:rPr lang="fr-FR" sz="2400">
                <a:solidFill>
                  <a:srgbClr val="002060"/>
                </a:solidFill>
                <a:latin typeface="Calibri" pitchFamily="34" charset="0"/>
              </a:rPr>
              <a:t>Vérifier les critères de sélection des commandes à traiter par Mme Fulton en affichant les commandes qu’elle a à traiter.</a:t>
            </a:r>
          </a:p>
          <a:p>
            <a:pPr>
              <a:buFont typeface="Arial" charset="0"/>
              <a:buChar char="•"/>
            </a:pPr>
            <a:r>
              <a:rPr lang="fr-FR" sz="2400">
                <a:solidFill>
                  <a:srgbClr val="002060"/>
                </a:solidFill>
                <a:latin typeface="Calibri" pitchFamily="34" charset="0"/>
              </a:rPr>
              <a:t>Réaliser le traitement d’une commande en jouant le rôle de préparateur de commande, puis d’assistant de gestion.</a:t>
            </a:r>
          </a:p>
          <a:p>
            <a:pPr>
              <a:buFont typeface="Arial" charset="0"/>
              <a:buChar char="•"/>
            </a:pPr>
            <a:r>
              <a:rPr lang="fr-FR" sz="2400">
                <a:solidFill>
                  <a:srgbClr val="002060"/>
                </a:solidFill>
                <a:latin typeface="Calibri" pitchFamily="34" charset="0"/>
              </a:rPr>
              <a:t>Retrouver les écritures comptables générées par la commande.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txBox="1">
            <a:spLocks/>
          </p:cNvSpPr>
          <p:nvPr/>
        </p:nvSpPr>
        <p:spPr bwMode="auto">
          <a:xfrm>
            <a:off x="369888" y="844550"/>
            <a:ext cx="7858125" cy="755650"/>
          </a:xfrm>
          <a:prstGeom prst="rect">
            <a:avLst/>
          </a:prstGeom>
          <a:noFill/>
          <a:ln w="9525">
            <a:noFill/>
            <a:miter lim="800000"/>
            <a:headEnd/>
            <a:tailEnd/>
          </a:ln>
        </p:spPr>
        <p:txBody>
          <a:bodyPr/>
          <a:lstStyle/>
          <a:p>
            <a:pPr marL="342900" indent="-228600" eaLnBrk="0" hangingPunct="0">
              <a:spcBef>
                <a:spcPct val="20000"/>
              </a:spcBef>
              <a:buClr>
                <a:schemeClr val="accent1"/>
              </a:buClr>
              <a:buFont typeface="Arial" charset="0"/>
              <a:buChar char="•"/>
            </a:pPr>
            <a:r>
              <a:rPr lang="fr-FR" sz="2200">
                <a:latin typeface="Calibri" pitchFamily="34" charset="0"/>
              </a:rPr>
              <a:t>Le Progiciel de Gestion Intégré</a:t>
            </a:r>
          </a:p>
          <a:p>
            <a:pPr marL="1004888" lvl="2" indent="-228600" eaLnBrk="0" hangingPunct="0">
              <a:spcBef>
                <a:spcPct val="20000"/>
              </a:spcBef>
              <a:buClr>
                <a:srgbClr val="A04DA3"/>
              </a:buClr>
              <a:buFont typeface="Arial" charset="0"/>
              <a:buChar char="•"/>
            </a:pPr>
            <a:r>
              <a:rPr lang="fr-FR">
                <a:latin typeface="Calibri" pitchFamily="34" charset="0"/>
              </a:rPr>
              <a:t>Architecture générale : </a:t>
            </a:r>
          </a:p>
        </p:txBody>
      </p:sp>
      <p:sp>
        <p:nvSpPr>
          <p:cNvPr id="28674" name="Slide Number Placeholder 5"/>
          <p:cNvSpPr>
            <a:spLocks noGrp="1"/>
          </p:cNvSpPr>
          <p:nvPr>
            <p:ph type="sldNum" sz="quarter" idx="12"/>
          </p:nvPr>
        </p:nvSpPr>
        <p:spPr bwMode="auto">
          <a:xfrm>
            <a:off x="395288" y="6308725"/>
            <a:ext cx="2133600" cy="365125"/>
          </a:xfrm>
          <a:ln>
            <a:miter lim="800000"/>
            <a:headEnd/>
            <a:tailEnd/>
          </a:ln>
        </p:spPr>
        <p:txBody>
          <a:bodyPr wrap="square" numCol="1" anchor="t" anchorCtr="0" compatLnSpc="1">
            <a:prstTxWarp prst="textNoShape">
              <a:avLst/>
            </a:prstTxWarp>
          </a:bodyPr>
          <a:lstStyle/>
          <a:p>
            <a:pPr algn="l" fontAlgn="base">
              <a:spcBef>
                <a:spcPct val="0"/>
              </a:spcBef>
              <a:spcAft>
                <a:spcPct val="0"/>
              </a:spcAft>
              <a:defRPr/>
            </a:pPr>
            <a:fld id="{7C5645E7-92AF-4CBD-8E15-30B5717629E0}" type="slidenum">
              <a:rPr lang="fr-FR" sz="1800">
                <a:solidFill>
                  <a:schemeClr val="tx1"/>
                </a:solidFill>
              </a:rPr>
              <a:pPr algn="l" fontAlgn="base">
                <a:spcBef>
                  <a:spcPct val="0"/>
                </a:spcBef>
                <a:spcAft>
                  <a:spcPct val="0"/>
                </a:spcAft>
                <a:defRPr/>
              </a:pPr>
              <a:t>5</a:t>
            </a:fld>
            <a:endParaRPr lang="fr-FR" sz="1800">
              <a:solidFill>
                <a:schemeClr val="tx1"/>
              </a:solidFill>
            </a:endParaRPr>
          </a:p>
        </p:txBody>
      </p:sp>
      <p:grpSp>
        <p:nvGrpSpPr>
          <p:cNvPr id="22" name="Groupe 21"/>
          <p:cNvGrpSpPr>
            <a:grpSpLocks/>
          </p:cNvGrpSpPr>
          <p:nvPr/>
        </p:nvGrpSpPr>
        <p:grpSpPr bwMode="auto">
          <a:xfrm>
            <a:off x="531813" y="4629150"/>
            <a:ext cx="1425575" cy="1555750"/>
            <a:chOff x="235700" y="4030280"/>
            <a:chExt cx="1424603" cy="1556241"/>
          </a:xfrm>
        </p:grpSpPr>
        <p:grpSp>
          <p:nvGrpSpPr>
            <p:cNvPr id="23603" name="Groupe 16"/>
            <p:cNvGrpSpPr>
              <a:grpSpLocks/>
            </p:cNvGrpSpPr>
            <p:nvPr/>
          </p:nvGrpSpPr>
          <p:grpSpPr bwMode="auto">
            <a:xfrm>
              <a:off x="235700" y="4030280"/>
              <a:ext cx="1424603" cy="1290573"/>
              <a:chOff x="36286" y="4808874"/>
              <a:chExt cx="1424603" cy="1290573"/>
            </a:xfrm>
          </p:grpSpPr>
          <p:pic>
            <p:nvPicPr>
              <p:cNvPr id="23605"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flipH="1">
                <a:off x="380164" y="4808874"/>
                <a:ext cx="720000" cy="720000"/>
              </a:xfrm>
              <a:prstGeom prst="rect">
                <a:avLst/>
              </a:prstGeom>
              <a:noFill/>
              <a:ln w="9525">
                <a:noFill/>
                <a:miter lim="800000"/>
                <a:headEnd/>
                <a:tailEnd/>
              </a:ln>
            </p:spPr>
          </p:pic>
          <p:pic>
            <p:nvPicPr>
              <p:cNvPr id="23606"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flipH="1">
                <a:off x="36286" y="5309552"/>
                <a:ext cx="720000" cy="720000"/>
              </a:xfrm>
              <a:prstGeom prst="rect">
                <a:avLst/>
              </a:prstGeom>
              <a:noFill/>
              <a:ln w="9525">
                <a:noFill/>
                <a:miter lim="800000"/>
                <a:headEnd/>
                <a:tailEnd/>
              </a:ln>
            </p:spPr>
          </p:pic>
          <p:pic>
            <p:nvPicPr>
              <p:cNvPr id="2360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flipH="1">
                <a:off x="740889" y="5379447"/>
                <a:ext cx="720000" cy="720000"/>
              </a:xfrm>
              <a:prstGeom prst="rect">
                <a:avLst/>
              </a:prstGeom>
              <a:noFill/>
              <a:ln w="9525">
                <a:noFill/>
                <a:miter lim="800000"/>
                <a:headEnd/>
                <a:tailEnd/>
              </a:ln>
            </p:spPr>
          </p:pic>
        </p:grpSp>
        <p:sp>
          <p:nvSpPr>
            <p:cNvPr id="23604" name="Rectangle 78"/>
            <p:cNvSpPr>
              <a:spLocks noChangeArrowheads="1"/>
            </p:cNvSpPr>
            <p:nvPr/>
          </p:nvSpPr>
          <p:spPr bwMode="auto">
            <a:xfrm>
              <a:off x="457200" y="5309522"/>
              <a:ext cx="684226" cy="276999"/>
            </a:xfrm>
            <a:prstGeom prst="rect">
              <a:avLst/>
            </a:prstGeom>
            <a:noFill/>
            <a:ln w="9525">
              <a:noFill/>
              <a:miter lim="800000"/>
              <a:headEnd/>
              <a:tailEnd/>
            </a:ln>
          </p:spPr>
          <p:txBody>
            <a:bodyPr wrap="none">
              <a:spAutoFit/>
            </a:bodyPr>
            <a:lstStyle/>
            <a:p>
              <a:pPr algn="ctr"/>
              <a:r>
                <a:rPr lang="fr-FR" sz="1200">
                  <a:latin typeface="Calibri" pitchFamily="34" charset="0"/>
                </a:rPr>
                <a:t>Intranet</a:t>
              </a:r>
            </a:p>
          </p:txBody>
        </p:sp>
      </p:grpSp>
      <p:grpSp>
        <p:nvGrpSpPr>
          <p:cNvPr id="2071" name="Groupe 2070"/>
          <p:cNvGrpSpPr>
            <a:grpSpLocks/>
          </p:cNvGrpSpPr>
          <p:nvPr/>
        </p:nvGrpSpPr>
        <p:grpSpPr bwMode="auto">
          <a:xfrm>
            <a:off x="549275" y="2481263"/>
            <a:ext cx="1354138" cy="1435100"/>
            <a:chOff x="369103" y="3253319"/>
            <a:chExt cx="1354457" cy="1435303"/>
          </a:xfrm>
        </p:grpSpPr>
        <p:pic>
          <p:nvPicPr>
            <p:cNvPr id="23597"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flipH="1">
              <a:off x="457200" y="3253319"/>
              <a:ext cx="720000" cy="697730"/>
            </a:xfrm>
            <a:prstGeom prst="rect">
              <a:avLst/>
            </a:prstGeom>
            <a:noFill/>
            <a:ln w="9525">
              <a:noFill/>
              <a:miter lim="800000"/>
              <a:headEnd/>
              <a:tailEnd/>
            </a:ln>
          </p:spPr>
        </p:pic>
        <p:grpSp>
          <p:nvGrpSpPr>
            <p:cNvPr id="23598" name="Groupe 22"/>
            <p:cNvGrpSpPr>
              <a:grpSpLocks/>
            </p:cNvGrpSpPr>
            <p:nvPr/>
          </p:nvGrpSpPr>
          <p:grpSpPr bwMode="auto">
            <a:xfrm>
              <a:off x="369103" y="3619763"/>
              <a:ext cx="1354457" cy="1068859"/>
              <a:chOff x="1016364" y="2931038"/>
              <a:chExt cx="1354457" cy="1068859"/>
            </a:xfrm>
          </p:grpSpPr>
          <p:grpSp>
            <p:nvGrpSpPr>
              <p:cNvPr id="23599" name="Groupe 18"/>
              <p:cNvGrpSpPr>
                <a:grpSpLocks/>
              </p:cNvGrpSpPr>
              <p:nvPr/>
            </p:nvGrpSpPr>
            <p:grpSpPr bwMode="auto">
              <a:xfrm>
                <a:off x="1016364" y="2931038"/>
                <a:ext cx="1354457" cy="780938"/>
                <a:chOff x="0" y="3661843"/>
                <a:chExt cx="1354457" cy="780938"/>
              </a:xfrm>
            </p:grpSpPr>
            <p:pic>
              <p:nvPicPr>
                <p:cNvPr id="23601" name="Picture 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flipH="1">
                  <a:off x="0" y="3722781"/>
                  <a:ext cx="720000" cy="720000"/>
                </a:xfrm>
                <a:prstGeom prst="rect">
                  <a:avLst/>
                </a:prstGeom>
                <a:noFill/>
                <a:ln w="9525">
                  <a:noFill/>
                  <a:miter lim="800000"/>
                  <a:headEnd/>
                  <a:tailEnd/>
                </a:ln>
              </p:spPr>
            </p:pic>
            <p:pic>
              <p:nvPicPr>
                <p:cNvPr id="23602" name="Picture 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flipH="1">
                  <a:off x="634457" y="3661843"/>
                  <a:ext cx="720000" cy="720000"/>
                </a:xfrm>
                <a:prstGeom prst="rect">
                  <a:avLst/>
                </a:prstGeom>
                <a:noFill/>
                <a:ln w="9525">
                  <a:noFill/>
                  <a:miter lim="800000"/>
                  <a:headEnd/>
                  <a:tailEnd/>
                </a:ln>
              </p:spPr>
            </p:pic>
          </p:grpSp>
          <p:sp>
            <p:nvSpPr>
              <p:cNvPr id="23600" name="Rectangle 80"/>
              <p:cNvSpPr>
                <a:spLocks noChangeArrowheads="1"/>
              </p:cNvSpPr>
              <p:nvPr/>
            </p:nvSpPr>
            <p:spPr bwMode="auto">
              <a:xfrm>
                <a:off x="1196570" y="3722898"/>
                <a:ext cx="817853" cy="276999"/>
              </a:xfrm>
              <a:prstGeom prst="rect">
                <a:avLst/>
              </a:prstGeom>
              <a:noFill/>
              <a:ln w="9525">
                <a:noFill/>
                <a:miter lim="800000"/>
                <a:headEnd/>
                <a:tailEnd/>
              </a:ln>
            </p:spPr>
            <p:txBody>
              <a:bodyPr wrap="none">
                <a:spAutoFit/>
              </a:bodyPr>
              <a:lstStyle/>
              <a:p>
                <a:pPr algn="ctr"/>
                <a:r>
                  <a:rPr lang="fr-FR" sz="1200">
                    <a:latin typeface="Calibri" pitchFamily="34" charset="0"/>
                  </a:rPr>
                  <a:t>Télétravail</a:t>
                </a:r>
              </a:p>
            </p:txBody>
          </p:sp>
        </p:grpSp>
      </p:grpSp>
      <p:grpSp>
        <p:nvGrpSpPr>
          <p:cNvPr id="24" name="Groupe 23"/>
          <p:cNvGrpSpPr>
            <a:grpSpLocks/>
          </p:cNvGrpSpPr>
          <p:nvPr/>
        </p:nvGrpSpPr>
        <p:grpSpPr bwMode="auto">
          <a:xfrm flipH="1">
            <a:off x="2336800" y="1739900"/>
            <a:ext cx="1271588" cy="1503363"/>
            <a:chOff x="1628914" y="5355876"/>
            <a:chExt cx="1270541" cy="1502124"/>
          </a:xfrm>
        </p:grpSpPr>
        <p:grpSp>
          <p:nvGrpSpPr>
            <p:cNvPr id="23591" name="Groupe 19"/>
            <p:cNvGrpSpPr>
              <a:grpSpLocks/>
            </p:cNvGrpSpPr>
            <p:nvPr/>
          </p:nvGrpSpPr>
          <p:grpSpPr bwMode="auto">
            <a:xfrm>
              <a:off x="1628914" y="5355876"/>
              <a:ext cx="1270541" cy="1224042"/>
              <a:chOff x="1351881" y="5528877"/>
              <a:chExt cx="1270541" cy="1224042"/>
            </a:xfrm>
          </p:grpSpPr>
          <p:pic>
            <p:nvPicPr>
              <p:cNvPr id="23593" name="Picture 5"/>
              <p:cNvPicPr>
                <a:picLocks noChangeAspect="1" noChangeArrowheads="1"/>
              </p:cNvPicPr>
              <p:nvPr/>
            </p:nvPicPr>
            <p:blipFill>
              <a:blip r:embed="rId4"/>
              <a:srcRect/>
              <a:stretch>
                <a:fillRect/>
              </a:stretch>
            </p:blipFill>
            <p:spPr bwMode="auto">
              <a:xfrm>
                <a:off x="1351881" y="5528877"/>
                <a:ext cx="720000" cy="697730"/>
              </a:xfrm>
              <a:prstGeom prst="rect">
                <a:avLst/>
              </a:prstGeom>
              <a:noFill/>
              <a:ln w="9525">
                <a:noFill/>
                <a:miter lim="800000"/>
                <a:headEnd/>
                <a:tailEnd/>
              </a:ln>
            </p:spPr>
          </p:pic>
          <p:pic>
            <p:nvPicPr>
              <p:cNvPr id="23594" name="Picture 6"/>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672914" y="6032919"/>
                <a:ext cx="720000" cy="720000"/>
              </a:xfrm>
              <a:prstGeom prst="rect">
                <a:avLst/>
              </a:prstGeom>
              <a:noFill/>
              <a:ln w="9525">
                <a:noFill/>
                <a:miter lim="800000"/>
                <a:headEnd/>
                <a:tailEnd/>
              </a:ln>
            </p:spPr>
          </p:pic>
          <p:pic>
            <p:nvPicPr>
              <p:cNvPr id="23595" name="Picture 7"/>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102628" y="5528877"/>
                <a:ext cx="324000" cy="461290"/>
              </a:xfrm>
              <a:prstGeom prst="rect">
                <a:avLst/>
              </a:prstGeom>
              <a:noFill/>
              <a:ln w="9525">
                <a:noFill/>
                <a:miter lim="800000"/>
                <a:headEnd/>
                <a:tailEnd/>
              </a:ln>
            </p:spPr>
          </p:pic>
          <p:pic>
            <p:nvPicPr>
              <p:cNvPr id="23596" name="Picture 8"/>
              <p:cNvPicPr>
                <a:picLocks noChangeAspect="1" noChangeArrowheads="1"/>
              </p:cNvPicPr>
              <p:nvPr/>
            </p:nvPicPr>
            <p:blipFill>
              <a:blip r:embed="rId8"/>
              <a:srcRect/>
              <a:stretch>
                <a:fillRect/>
              </a:stretch>
            </p:blipFill>
            <p:spPr bwMode="auto">
              <a:xfrm>
                <a:off x="2442422" y="6093488"/>
                <a:ext cx="180000" cy="351000"/>
              </a:xfrm>
              <a:prstGeom prst="rect">
                <a:avLst/>
              </a:prstGeom>
              <a:noFill/>
              <a:ln w="9525">
                <a:noFill/>
                <a:miter lim="800000"/>
                <a:headEnd/>
                <a:tailEnd/>
              </a:ln>
            </p:spPr>
          </p:pic>
        </p:grpSp>
        <p:sp>
          <p:nvSpPr>
            <p:cNvPr id="23592" name="Rectangle 82"/>
            <p:cNvSpPr>
              <a:spLocks noChangeArrowheads="1"/>
            </p:cNvSpPr>
            <p:nvPr/>
          </p:nvSpPr>
          <p:spPr bwMode="auto">
            <a:xfrm>
              <a:off x="1824236" y="6581001"/>
              <a:ext cx="971421" cy="276999"/>
            </a:xfrm>
            <a:prstGeom prst="rect">
              <a:avLst/>
            </a:prstGeom>
            <a:noFill/>
            <a:ln w="9525">
              <a:noFill/>
              <a:miter lim="800000"/>
              <a:headEnd/>
              <a:tailEnd/>
            </a:ln>
          </p:spPr>
          <p:txBody>
            <a:bodyPr wrap="none">
              <a:spAutoFit/>
            </a:bodyPr>
            <a:lstStyle/>
            <a:p>
              <a:pPr algn="ctr"/>
              <a:r>
                <a:rPr lang="fr-FR" sz="1200">
                  <a:latin typeface="Calibri" pitchFamily="34" charset="0"/>
                </a:rPr>
                <a:t>e-commerce</a:t>
              </a:r>
            </a:p>
          </p:txBody>
        </p:sp>
      </p:grpSp>
      <p:grpSp>
        <p:nvGrpSpPr>
          <p:cNvPr id="23558" name="Groupe 30"/>
          <p:cNvGrpSpPr>
            <a:grpSpLocks/>
          </p:cNvGrpSpPr>
          <p:nvPr/>
        </p:nvGrpSpPr>
        <p:grpSpPr bwMode="auto">
          <a:xfrm>
            <a:off x="3881438" y="4979988"/>
            <a:ext cx="1227137" cy="1349375"/>
            <a:chOff x="2881235" y="5450337"/>
            <a:chExt cx="1227116" cy="1348016"/>
          </a:xfrm>
        </p:grpSpPr>
        <p:grpSp>
          <p:nvGrpSpPr>
            <p:cNvPr id="23587" name="Groupe 1"/>
            <p:cNvGrpSpPr>
              <a:grpSpLocks/>
            </p:cNvGrpSpPr>
            <p:nvPr/>
          </p:nvGrpSpPr>
          <p:grpSpPr bwMode="auto">
            <a:xfrm>
              <a:off x="2881235" y="5450337"/>
              <a:ext cx="1227116" cy="1099806"/>
              <a:chOff x="3818889" y="3861048"/>
              <a:chExt cx="1227116" cy="1099806"/>
            </a:xfrm>
          </p:grpSpPr>
          <p:pic>
            <p:nvPicPr>
              <p:cNvPr id="3074" name="Picture 2" descr="E:\Mes Documents\$ 0 - COURS\$ 2010-2012 - TOULON - BONAPARTE\$ 2011-2012\STMG\Ressources\server-icon.png"/>
              <p:cNvPicPr>
                <a:picLocks noChangeAspect="1" noChangeArrowheads="1"/>
              </p:cNvPicPr>
              <p:nvPr/>
            </p:nvPicPr>
            <p:blipFill>
              <a:blip r:embed="rId9">
                <a:duotone>
                  <a:prstClr val="black"/>
                  <a:schemeClr val="accent1">
                    <a:tint val="45000"/>
                    <a:satMod val="400000"/>
                  </a:schemeClr>
                </a:duotone>
                <a:extLst/>
              </a:blip>
              <a:srcRect/>
              <a:stretch>
                <a:fillRect/>
              </a:stretch>
            </p:blipFill>
            <p:spPr bwMode="auto">
              <a:xfrm>
                <a:off x="3818889" y="3861048"/>
                <a:ext cx="1071017" cy="1071017"/>
              </a:xfrm>
              <a:prstGeom prst="rect">
                <a:avLst/>
              </a:prstGeom>
              <a:noFill/>
              <a:extLst/>
            </p:spPr>
          </p:pic>
          <p:pic>
            <p:nvPicPr>
              <p:cNvPr id="23590" name="Picture 2" descr="E:\Mes Documents\$ 0 - COURS\$ 2010-2012 - TOULON - BONAPARTE\$ 2011-2012\STMG\Ressources\Database 1.png"/>
              <p:cNvPicPr>
                <a:picLocks noChangeAspect="1" noChangeArrowheads="1"/>
              </p:cNvPicPr>
              <p:nvPr/>
            </p:nvPicPr>
            <p:blipFill>
              <a:blip r:embed="rId10"/>
              <a:srcRect/>
              <a:stretch>
                <a:fillRect/>
              </a:stretch>
            </p:blipFill>
            <p:spPr bwMode="auto">
              <a:xfrm>
                <a:off x="4326005" y="4240854"/>
                <a:ext cx="720000" cy="720000"/>
              </a:xfrm>
              <a:prstGeom prst="rect">
                <a:avLst/>
              </a:prstGeom>
              <a:noFill/>
              <a:ln w="9525">
                <a:noFill/>
                <a:miter lim="800000"/>
                <a:headEnd/>
                <a:tailEnd/>
              </a:ln>
            </p:spPr>
          </p:pic>
        </p:grpSp>
        <p:sp>
          <p:nvSpPr>
            <p:cNvPr id="23588" name="Rectangle 93"/>
            <p:cNvSpPr>
              <a:spLocks noChangeArrowheads="1"/>
            </p:cNvSpPr>
            <p:nvPr/>
          </p:nvSpPr>
          <p:spPr bwMode="auto">
            <a:xfrm flipH="1">
              <a:off x="3216206" y="6521354"/>
              <a:ext cx="401072" cy="276999"/>
            </a:xfrm>
            <a:prstGeom prst="rect">
              <a:avLst/>
            </a:prstGeom>
            <a:noFill/>
            <a:ln w="9525">
              <a:noFill/>
              <a:miter lim="800000"/>
              <a:headEnd/>
              <a:tailEnd/>
            </a:ln>
          </p:spPr>
          <p:txBody>
            <a:bodyPr wrap="none">
              <a:spAutoFit/>
            </a:bodyPr>
            <a:lstStyle/>
            <a:p>
              <a:pPr algn="ctr"/>
              <a:r>
                <a:rPr lang="fr-FR" sz="1200">
                  <a:latin typeface="Calibri" pitchFamily="34" charset="0"/>
                </a:rPr>
                <a:t>PGI</a:t>
              </a:r>
            </a:p>
          </p:txBody>
        </p:sp>
      </p:grpSp>
      <p:grpSp>
        <p:nvGrpSpPr>
          <p:cNvPr id="27" name="Groupe 26"/>
          <p:cNvGrpSpPr>
            <a:grpSpLocks/>
          </p:cNvGrpSpPr>
          <p:nvPr/>
        </p:nvGrpSpPr>
        <p:grpSpPr bwMode="auto">
          <a:xfrm>
            <a:off x="5033963" y="2149475"/>
            <a:ext cx="720725" cy="912813"/>
            <a:chOff x="4348583" y="3689477"/>
            <a:chExt cx="1080120" cy="1348016"/>
          </a:xfrm>
        </p:grpSpPr>
        <p:grpSp>
          <p:nvGrpSpPr>
            <p:cNvPr id="23583" name="Groupe 25"/>
            <p:cNvGrpSpPr>
              <a:grpSpLocks/>
            </p:cNvGrpSpPr>
            <p:nvPr/>
          </p:nvGrpSpPr>
          <p:grpSpPr bwMode="auto">
            <a:xfrm>
              <a:off x="4348583" y="3689477"/>
              <a:ext cx="1080120" cy="1121267"/>
              <a:chOff x="4788024" y="4179941"/>
              <a:chExt cx="1080120" cy="1121267"/>
            </a:xfrm>
          </p:grpSpPr>
          <p:pic>
            <p:nvPicPr>
              <p:cNvPr id="87" name="Picture 2" descr="E:\Mes Documents\$ 0 - COURS\$ 2010-2012 - TOULON - BONAPARTE\$ 2011-2012\STMG\Ressources\server-icon.png"/>
              <p:cNvPicPr>
                <a:picLocks noChangeAspect="1" noChangeArrowheads="1"/>
              </p:cNvPicPr>
              <p:nvPr/>
            </p:nvPicPr>
            <p:blipFill>
              <a:blip r:embed="rId11" cstate="print">
                <a:duotone>
                  <a:prstClr val="black"/>
                  <a:schemeClr val="accent1">
                    <a:tint val="45000"/>
                    <a:satMod val="400000"/>
                  </a:schemeClr>
                </a:duotone>
                <a:extLst/>
              </a:blip>
              <a:srcRect/>
              <a:stretch>
                <a:fillRect/>
              </a:stretch>
            </p:blipFill>
            <p:spPr bwMode="auto">
              <a:xfrm>
                <a:off x="4788024" y="4179941"/>
                <a:ext cx="1071017" cy="1071017"/>
              </a:xfrm>
              <a:prstGeom prst="rect">
                <a:avLst/>
              </a:prstGeom>
              <a:noFill/>
              <a:extLst/>
            </p:spPr>
          </p:pic>
          <p:pic>
            <p:nvPicPr>
              <p:cNvPr id="23586" name="Picture 9" descr="E:\Mes Documents\$ 0 - COURS\$ 2010-2012 - TOULON - BONAPARTE\$ 2011-2012\STMG\Ressources\globe-icon.jpg"/>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5272889" y="4705953"/>
                <a:ext cx="595255" cy="595255"/>
              </a:xfrm>
              <a:prstGeom prst="rect">
                <a:avLst/>
              </a:prstGeom>
              <a:noFill/>
              <a:ln w="9525">
                <a:noFill/>
                <a:miter lim="800000"/>
                <a:headEnd/>
                <a:tailEnd/>
              </a:ln>
            </p:spPr>
          </p:pic>
        </p:grpSp>
        <p:sp>
          <p:nvSpPr>
            <p:cNvPr id="23584" name="Rectangle 89"/>
            <p:cNvSpPr>
              <a:spLocks noChangeArrowheads="1"/>
            </p:cNvSpPr>
            <p:nvPr/>
          </p:nvSpPr>
          <p:spPr bwMode="auto">
            <a:xfrm flipH="1">
              <a:off x="4451132" y="4760494"/>
              <a:ext cx="965521" cy="276999"/>
            </a:xfrm>
            <a:prstGeom prst="rect">
              <a:avLst/>
            </a:prstGeom>
            <a:noFill/>
            <a:ln w="9525">
              <a:noFill/>
              <a:miter lim="800000"/>
              <a:headEnd/>
              <a:tailEnd/>
            </a:ln>
          </p:spPr>
          <p:txBody>
            <a:bodyPr wrap="none">
              <a:spAutoFit/>
            </a:bodyPr>
            <a:lstStyle/>
            <a:p>
              <a:pPr algn="ctr"/>
              <a:r>
                <a:rPr lang="fr-FR" sz="1200">
                  <a:latin typeface="Calibri" pitchFamily="34" charset="0"/>
                </a:rPr>
                <a:t>Serveur web</a:t>
              </a:r>
            </a:p>
          </p:txBody>
        </p:sp>
      </p:grpSp>
      <p:cxnSp>
        <p:nvCxnSpPr>
          <p:cNvPr id="34" name="Connecteur droit 33"/>
          <p:cNvCxnSpPr/>
          <p:nvPr/>
        </p:nvCxnSpPr>
        <p:spPr>
          <a:xfrm flipV="1">
            <a:off x="4618038" y="3984625"/>
            <a:ext cx="0" cy="99536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 name="Connecteur droit 100"/>
          <p:cNvCxnSpPr/>
          <p:nvPr/>
        </p:nvCxnSpPr>
        <p:spPr>
          <a:xfrm flipH="1" flipV="1">
            <a:off x="1957388" y="3440113"/>
            <a:ext cx="2659062" cy="59531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4" name="Connecteur droit 103"/>
          <p:cNvCxnSpPr/>
          <p:nvPr/>
        </p:nvCxnSpPr>
        <p:spPr>
          <a:xfrm flipH="1">
            <a:off x="1992313" y="5260975"/>
            <a:ext cx="1970087" cy="5016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9" name="Groupe 28"/>
          <p:cNvGrpSpPr>
            <a:grpSpLocks/>
          </p:cNvGrpSpPr>
          <p:nvPr/>
        </p:nvGrpSpPr>
        <p:grpSpPr bwMode="auto">
          <a:xfrm>
            <a:off x="3673475" y="3441700"/>
            <a:ext cx="1560513" cy="1058863"/>
            <a:chOff x="5992683" y="5232277"/>
            <a:chExt cx="1560094" cy="1058068"/>
          </a:xfrm>
        </p:grpSpPr>
        <p:pic>
          <p:nvPicPr>
            <p:cNvPr id="23581" name="Picture 10" descr="E:\Mes Documents\$ 0 - COURS\$ 2010-2012 - TOULON - BONAPARTE\$ 2011-2012\STMG\Ressources\nuage.png"/>
            <p:cNvPicPr>
              <a:picLocks noChangeAspect="1" noChangeArrowheads="1"/>
            </p:cNvPicPr>
            <p:nvPr/>
          </p:nvPicPr>
          <p:blipFill>
            <a:blip r:embed="rId13"/>
            <a:srcRect/>
            <a:stretch>
              <a:fillRect/>
            </a:stretch>
          </p:blipFill>
          <p:spPr bwMode="auto">
            <a:xfrm>
              <a:off x="5992683" y="5232277"/>
              <a:ext cx="1560094" cy="821662"/>
            </a:xfrm>
            <a:prstGeom prst="rect">
              <a:avLst/>
            </a:prstGeom>
            <a:noFill/>
            <a:ln w="9525">
              <a:noFill/>
              <a:miter lim="800000"/>
              <a:headEnd/>
              <a:tailEnd/>
            </a:ln>
          </p:spPr>
        </p:pic>
        <p:sp>
          <p:nvSpPr>
            <p:cNvPr id="23582" name="Rectangle 91"/>
            <p:cNvSpPr>
              <a:spLocks noChangeArrowheads="1"/>
            </p:cNvSpPr>
            <p:nvPr/>
          </p:nvSpPr>
          <p:spPr bwMode="auto">
            <a:xfrm flipH="1">
              <a:off x="6428276" y="6013346"/>
              <a:ext cx="688907" cy="276999"/>
            </a:xfrm>
            <a:prstGeom prst="rect">
              <a:avLst/>
            </a:prstGeom>
            <a:noFill/>
            <a:ln w="9525">
              <a:noFill/>
              <a:miter lim="800000"/>
              <a:headEnd/>
              <a:tailEnd/>
            </a:ln>
          </p:spPr>
          <p:txBody>
            <a:bodyPr wrap="none">
              <a:spAutoFit/>
            </a:bodyPr>
            <a:lstStyle/>
            <a:p>
              <a:pPr algn="ctr"/>
              <a:r>
                <a:rPr lang="fr-FR" sz="1200">
                  <a:latin typeface="Calibri" pitchFamily="34" charset="0"/>
                </a:rPr>
                <a:t>Internet</a:t>
              </a:r>
            </a:p>
          </p:txBody>
        </p:sp>
      </p:grpSp>
      <p:grpSp>
        <p:nvGrpSpPr>
          <p:cNvPr id="2049" name="Groupe 2048"/>
          <p:cNvGrpSpPr>
            <a:grpSpLocks/>
          </p:cNvGrpSpPr>
          <p:nvPr/>
        </p:nvGrpSpPr>
        <p:grpSpPr bwMode="auto">
          <a:xfrm>
            <a:off x="6777038" y="1258888"/>
            <a:ext cx="1971675" cy="1757362"/>
            <a:chOff x="5802307" y="5041588"/>
            <a:chExt cx="1971598" cy="1756765"/>
          </a:xfrm>
        </p:grpSpPr>
        <p:grpSp>
          <p:nvGrpSpPr>
            <p:cNvPr id="23576" name="Groupe 49"/>
            <p:cNvGrpSpPr>
              <a:grpSpLocks/>
            </p:cNvGrpSpPr>
            <p:nvPr/>
          </p:nvGrpSpPr>
          <p:grpSpPr bwMode="auto">
            <a:xfrm>
              <a:off x="5833273" y="5041588"/>
              <a:ext cx="1940632" cy="1756765"/>
              <a:chOff x="5263671" y="4632043"/>
              <a:chExt cx="1940632" cy="1756765"/>
            </a:xfrm>
          </p:grpSpPr>
          <p:pic>
            <p:nvPicPr>
              <p:cNvPr id="23578" name="Picture 11" descr="E:\Mes Documents\$ 0 - COURS\$ 2010-2012 - TOULON - BONAPARTE\$ 2011-2012\STMG\Ressources\icon-warehouse-home.jpg"/>
              <p:cNvPicPr>
                <a:picLocks noChangeAspect="1" noChangeArrowheads="1"/>
              </p:cNvPicPr>
              <p:nvPr/>
            </p:nvPicPr>
            <p:blipFill>
              <a:blip r:embed="rId14"/>
              <a:srcRect/>
              <a:stretch>
                <a:fillRect/>
              </a:stretch>
            </p:blipFill>
            <p:spPr bwMode="auto">
              <a:xfrm>
                <a:off x="5263671" y="4632043"/>
                <a:ext cx="1188000" cy="918000"/>
              </a:xfrm>
              <a:prstGeom prst="rect">
                <a:avLst/>
              </a:prstGeom>
              <a:noFill/>
              <a:ln w="9525">
                <a:noFill/>
                <a:miter lim="800000"/>
                <a:headEnd/>
                <a:tailEnd/>
              </a:ln>
            </p:spPr>
          </p:pic>
          <p:pic>
            <p:nvPicPr>
              <p:cNvPr id="23579" name="Picture 12" descr="E:\Mes Documents\$ 0 - COURS\$ 2010-2012 - TOULON - BONAPARTE\$ 2011-2012\STMG\Ressources\magasin.jpg"/>
              <p:cNvPicPr>
                <a:picLocks noChangeAspect="1" noChangeArrowheads="1"/>
              </p:cNvPicPr>
              <p:nvPr/>
            </p:nvPicPr>
            <p:blipFill>
              <a:blip r:embed="rId15"/>
              <a:srcRect/>
              <a:stretch>
                <a:fillRect/>
              </a:stretch>
            </p:blipFill>
            <p:spPr bwMode="auto">
              <a:xfrm>
                <a:off x="5332303" y="5703998"/>
                <a:ext cx="792000" cy="684810"/>
              </a:xfrm>
              <a:prstGeom prst="rect">
                <a:avLst/>
              </a:prstGeom>
              <a:noFill/>
              <a:ln w="9525">
                <a:noFill/>
                <a:miter lim="800000"/>
                <a:headEnd/>
                <a:tailEnd/>
              </a:ln>
            </p:spPr>
          </p:pic>
          <p:pic>
            <p:nvPicPr>
              <p:cNvPr id="23580" name="Picture 13" descr="E:\Mes Documents\$ 0 - COURS\$ 2010-2012 - TOULON - BONAPARTE\$ 2011-2012\STMG\Ressources\office-building.png"/>
              <p:cNvPicPr>
                <a:picLocks noChangeAspect="1" noChangeArrowheads="1"/>
              </p:cNvPicPr>
              <p:nvPr/>
            </p:nvPicPr>
            <p:blipFill>
              <a:blip r:embed="rId16"/>
              <a:srcRect/>
              <a:stretch>
                <a:fillRect/>
              </a:stretch>
            </p:blipFill>
            <p:spPr bwMode="auto">
              <a:xfrm>
                <a:off x="6124303" y="5201319"/>
                <a:ext cx="1080000" cy="1080000"/>
              </a:xfrm>
              <a:prstGeom prst="rect">
                <a:avLst/>
              </a:prstGeom>
              <a:noFill/>
              <a:ln w="9525">
                <a:noFill/>
                <a:miter lim="800000"/>
                <a:headEnd/>
                <a:tailEnd/>
              </a:ln>
            </p:spPr>
          </p:pic>
        </p:grpSp>
        <p:sp>
          <p:nvSpPr>
            <p:cNvPr id="23577" name="Rectangle 110"/>
            <p:cNvSpPr>
              <a:spLocks noChangeArrowheads="1"/>
            </p:cNvSpPr>
            <p:nvPr/>
          </p:nvSpPr>
          <p:spPr bwMode="auto">
            <a:xfrm flipH="1">
              <a:off x="5802307" y="5805264"/>
              <a:ext cx="1001941" cy="276999"/>
            </a:xfrm>
            <a:prstGeom prst="rect">
              <a:avLst/>
            </a:prstGeom>
            <a:noFill/>
            <a:ln w="9525">
              <a:noFill/>
              <a:miter lim="800000"/>
              <a:headEnd/>
              <a:tailEnd/>
            </a:ln>
          </p:spPr>
          <p:txBody>
            <a:bodyPr wrap="none">
              <a:spAutoFit/>
            </a:bodyPr>
            <a:lstStyle/>
            <a:p>
              <a:pPr algn="ctr"/>
              <a:r>
                <a:rPr lang="fr-FR" sz="1200">
                  <a:latin typeface="Calibri" pitchFamily="34" charset="0"/>
                </a:rPr>
                <a:t>Sites distants</a:t>
              </a:r>
            </a:p>
          </p:txBody>
        </p:sp>
      </p:grpSp>
      <p:cxnSp>
        <p:nvCxnSpPr>
          <p:cNvPr id="116" name="Connecteur droit 115"/>
          <p:cNvCxnSpPr/>
          <p:nvPr/>
        </p:nvCxnSpPr>
        <p:spPr>
          <a:xfrm>
            <a:off x="4665663" y="4070350"/>
            <a:ext cx="1998662" cy="102711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7" name="Connecteur droit 126"/>
          <p:cNvCxnSpPr/>
          <p:nvPr/>
        </p:nvCxnSpPr>
        <p:spPr>
          <a:xfrm flipV="1">
            <a:off x="4654550" y="3052763"/>
            <a:ext cx="2451100" cy="98266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074" name="Groupe 2073"/>
          <p:cNvGrpSpPr>
            <a:grpSpLocks/>
          </p:cNvGrpSpPr>
          <p:nvPr/>
        </p:nvGrpSpPr>
        <p:grpSpPr bwMode="auto">
          <a:xfrm>
            <a:off x="6707188" y="4518025"/>
            <a:ext cx="1498600" cy="1371600"/>
            <a:chOff x="5969573" y="2900767"/>
            <a:chExt cx="1497976" cy="1371600"/>
          </a:xfrm>
        </p:grpSpPr>
        <p:pic>
          <p:nvPicPr>
            <p:cNvPr id="23572" name="Picture 15" descr="E:\Mes Documents\$ 0 - COURS\$ 2010-2012 - TOULON - BONAPARTE\$ 2011-2012\STMG\Ressources\1340210431_testimonials.png"/>
            <p:cNvPicPr>
              <a:picLocks noChangeAspect="1" noChangeArrowheads="1"/>
            </p:cNvPicPr>
            <p:nvPr/>
          </p:nvPicPr>
          <p:blipFill>
            <a:blip r:embed="rId17">
              <a:clrChange>
                <a:clrFrom>
                  <a:srgbClr val="FFFFFF"/>
                </a:clrFrom>
                <a:clrTo>
                  <a:srgbClr val="FFFFFF">
                    <a:alpha val="0"/>
                  </a:srgbClr>
                </a:clrTo>
              </a:clrChange>
            </a:blip>
            <a:srcRect/>
            <a:stretch>
              <a:fillRect/>
            </a:stretch>
          </p:blipFill>
          <p:spPr bwMode="auto">
            <a:xfrm>
              <a:off x="6191618" y="2900767"/>
              <a:ext cx="1225259" cy="1225259"/>
            </a:xfrm>
            <a:prstGeom prst="rect">
              <a:avLst/>
            </a:prstGeom>
            <a:noFill/>
            <a:ln w="9525">
              <a:noFill/>
              <a:miter lim="800000"/>
              <a:headEnd/>
              <a:tailEnd/>
            </a:ln>
          </p:spPr>
        </p:pic>
        <p:pic>
          <p:nvPicPr>
            <p:cNvPr id="125" name="Picture 7"/>
            <p:cNvPicPr>
              <a:picLocks noChangeAspect="1" noChangeArrowheads="1"/>
            </p:cNvPicPr>
            <p:nvPr/>
          </p:nvPicPr>
          <p:blipFill>
            <a:blip r:embed="rId7">
              <a:clrChange>
                <a:clrFrom>
                  <a:srgbClr val="FFFFFF"/>
                </a:clrFrom>
                <a:clrTo>
                  <a:srgbClr val="FFFFFF">
                    <a:alpha val="0"/>
                  </a:srgbClr>
                </a:clrTo>
              </a:clrChange>
              <a:extLst/>
            </a:blip>
            <a:srcRect/>
            <a:stretch>
              <a:fillRect/>
            </a:stretch>
          </p:blipFill>
          <p:spPr bwMode="auto">
            <a:xfrm flipH="1">
              <a:off x="6219715" y="3806114"/>
              <a:ext cx="324000" cy="461290"/>
            </a:xfrm>
            <a:prstGeom prst="rect">
              <a:avLst/>
            </a:prstGeom>
            <a:noFill/>
            <a:ln>
              <a:noFill/>
            </a:ln>
            <a:effectLst/>
            <a:scene3d>
              <a:camera prst="isometricTopUp"/>
              <a:lightRig rig="threePt" dir="t"/>
            </a:scene3d>
            <a:extLst/>
          </p:spPr>
        </p:pic>
        <p:pic>
          <p:nvPicPr>
            <p:cNvPr id="23574" name="Picture 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flipH="1">
              <a:off x="5969573" y="3424491"/>
              <a:ext cx="469105" cy="469105"/>
            </a:xfrm>
            <a:prstGeom prst="rect">
              <a:avLst/>
            </a:prstGeom>
            <a:noFill/>
            <a:ln w="9525">
              <a:noFill/>
              <a:miter lim="800000"/>
              <a:headEnd/>
              <a:tailEnd/>
            </a:ln>
          </p:spPr>
        </p:pic>
        <p:sp>
          <p:nvSpPr>
            <p:cNvPr id="23575" name="Rectangle 129"/>
            <p:cNvSpPr>
              <a:spLocks noChangeArrowheads="1"/>
            </p:cNvSpPr>
            <p:nvPr/>
          </p:nvSpPr>
          <p:spPr bwMode="auto">
            <a:xfrm flipH="1">
              <a:off x="6574997" y="3995368"/>
              <a:ext cx="892552" cy="276999"/>
            </a:xfrm>
            <a:prstGeom prst="rect">
              <a:avLst/>
            </a:prstGeom>
            <a:noFill/>
            <a:ln w="9525">
              <a:noFill/>
              <a:miter lim="800000"/>
              <a:headEnd/>
              <a:tailEnd/>
            </a:ln>
          </p:spPr>
          <p:txBody>
            <a:bodyPr wrap="none">
              <a:spAutoFit/>
            </a:bodyPr>
            <a:lstStyle/>
            <a:p>
              <a:pPr algn="ctr"/>
              <a:r>
                <a:rPr lang="fr-FR" sz="1200">
                  <a:latin typeface="Calibri" pitchFamily="34" charset="0"/>
                </a:rPr>
                <a:t>Partenaires</a:t>
              </a:r>
            </a:p>
          </p:txBody>
        </p:sp>
      </p:grpSp>
      <p:pic>
        <p:nvPicPr>
          <p:cNvPr id="3" name="Image 2"/>
          <p:cNvPicPr>
            <a:picLocks noChangeAspect="1"/>
          </p:cNvPicPr>
          <p:nvPr/>
        </p:nvPicPr>
        <p:blipFill>
          <a:blip r:embed="rId18"/>
          <a:srcRect r="72139"/>
          <a:stretch>
            <a:fillRect/>
          </a:stretch>
        </p:blipFill>
        <p:spPr bwMode="auto">
          <a:xfrm>
            <a:off x="3849688" y="2387600"/>
            <a:ext cx="654050" cy="1762125"/>
          </a:xfrm>
          <a:prstGeom prst="rect">
            <a:avLst/>
          </a:prstGeom>
          <a:noFill/>
          <a:ln w="9525">
            <a:noFill/>
            <a:miter lim="800000"/>
            <a:headEnd/>
            <a:tailEnd/>
          </a:ln>
        </p:spPr>
      </p:pic>
      <p:pic>
        <p:nvPicPr>
          <p:cNvPr id="58" name="Image 57"/>
          <p:cNvPicPr>
            <a:picLocks noChangeAspect="1"/>
          </p:cNvPicPr>
          <p:nvPr/>
        </p:nvPicPr>
        <p:blipFill>
          <a:blip r:embed="rId18"/>
          <a:srcRect l="27863" r="23010" b="56433"/>
          <a:stretch>
            <a:fillRect/>
          </a:stretch>
        </p:blipFill>
        <p:spPr bwMode="auto">
          <a:xfrm>
            <a:off x="4503738" y="2376488"/>
            <a:ext cx="1152525" cy="766762"/>
          </a:xfrm>
          <a:prstGeom prst="rect">
            <a:avLst/>
          </a:prstGeom>
          <a:noFill/>
          <a:ln w="9525">
            <a:noFill/>
            <a:miter lim="800000"/>
            <a:headEnd/>
            <a:tailEnd/>
          </a:ln>
        </p:spPr>
      </p:pic>
      <p:pic>
        <p:nvPicPr>
          <p:cNvPr id="59" name="Image 58"/>
          <p:cNvPicPr>
            <a:picLocks noChangeAspect="1"/>
          </p:cNvPicPr>
          <p:nvPr/>
        </p:nvPicPr>
        <p:blipFill>
          <a:blip r:embed="rId18"/>
          <a:srcRect l="76990" r="-1376" b="56433"/>
          <a:stretch>
            <a:fillRect/>
          </a:stretch>
        </p:blipFill>
        <p:spPr bwMode="auto">
          <a:xfrm>
            <a:off x="5629275" y="2376488"/>
            <a:ext cx="573088" cy="766762"/>
          </a:xfrm>
          <a:prstGeom prst="rect">
            <a:avLst/>
          </a:prstGeom>
          <a:noFill/>
          <a:ln w="9525">
            <a:noFill/>
            <a:miter lim="800000"/>
            <a:headEnd/>
            <a:tailEnd/>
          </a:ln>
        </p:spPr>
      </p:pic>
      <p:pic>
        <p:nvPicPr>
          <p:cNvPr id="61" name="Image 60"/>
          <p:cNvPicPr>
            <a:picLocks noChangeAspect="1"/>
          </p:cNvPicPr>
          <p:nvPr/>
        </p:nvPicPr>
        <p:blipFill>
          <a:blip r:embed="rId18"/>
          <a:srcRect l="29826" t="43567" r="-1376" b="-459"/>
          <a:stretch>
            <a:fillRect/>
          </a:stretch>
        </p:blipFill>
        <p:spPr bwMode="auto">
          <a:xfrm>
            <a:off x="4538663" y="3103563"/>
            <a:ext cx="1677987" cy="1003300"/>
          </a:xfrm>
          <a:prstGeom prst="rect">
            <a:avLst/>
          </a:prstGeom>
          <a:noFill/>
          <a:ln w="9525">
            <a:noFill/>
            <a:miter lim="800000"/>
            <a:headEnd/>
            <a:tailEnd/>
          </a:ln>
        </p:spPr>
      </p:pic>
      <p:sp>
        <p:nvSpPr>
          <p:cNvPr id="2" name="Rectangle 1"/>
          <p:cNvSpPr/>
          <p:nvPr/>
        </p:nvSpPr>
        <p:spPr>
          <a:xfrm>
            <a:off x="867989" y="6514029"/>
            <a:ext cx="7728522" cy="307777"/>
          </a:xfrm>
          <a:prstGeom prst="rect">
            <a:avLst/>
          </a:prstGeom>
        </p:spPr>
        <p:txBody>
          <a:bodyPr wrap="square">
            <a:spAutoFit/>
          </a:bodyPr>
          <a:lstStyle/>
          <a:p>
            <a:pPr marL="0" indent="0" algn="ctr" eaLnBrk="1" hangingPunct="1">
              <a:buNone/>
            </a:pPr>
            <a:r>
              <a:rPr lang="fr-FR" sz="1400" i="1" dirty="0">
                <a:solidFill>
                  <a:srgbClr val="898989"/>
                </a:solidFill>
              </a:rPr>
              <a:t>Murielle Aillaud – Anne Capo  – Sylvie Fontana –  José Gil – Estelle Régis</a:t>
            </a:r>
            <a:endParaRPr lang="fr-FR" sz="1400"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wipe(left)">
                                      <p:cBhvr>
                                        <p:cTn id="11" dur="500"/>
                                        <p:tgtEl>
                                          <p:spTgt spid="10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71"/>
                                        </p:tgtEl>
                                        <p:attrNameLst>
                                          <p:attrName>style.visibility</p:attrName>
                                        </p:attrNameLst>
                                      </p:cBhvr>
                                      <p:to>
                                        <p:strVal val="visible"/>
                                      </p:to>
                                    </p:set>
                                    <p:animEffect transition="in" filter="fade">
                                      <p:cBhvr>
                                        <p:cTn id="16" dur="500"/>
                                        <p:tgtEl>
                                          <p:spTgt spid="2071"/>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01"/>
                                        </p:tgtEl>
                                        <p:attrNameLst>
                                          <p:attrName>style.visibility</p:attrName>
                                        </p:attrNameLst>
                                      </p:cBhvr>
                                      <p:to>
                                        <p:strVal val="visible"/>
                                      </p:to>
                                    </p:set>
                                    <p:animEffect transition="in" filter="wipe(left)">
                                      <p:cBhvr>
                                        <p:cTn id="20" dur="500"/>
                                        <p:tgtEl>
                                          <p:spTgt spid="101"/>
                                        </p:tgtEl>
                                      </p:cBhvr>
                                    </p:animEffect>
                                  </p:childTnLst>
                                </p:cTn>
                              </p:par>
                              <p:par>
                                <p:cTn id="21" presetID="10"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par>
                          <p:cTn id="24" fill="hold">
                            <p:stCondLst>
                              <p:cond delay="1000"/>
                            </p:stCondLst>
                            <p:childTnLst>
                              <p:par>
                                <p:cTn id="25" presetID="22" presetClass="entr" presetSubtype="1"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up)">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9"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dissolve">
                                      <p:cBhvr>
                                        <p:cTn id="35" dur="500"/>
                                        <p:tgtEl>
                                          <p:spTgt spid="27"/>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left)">
                                      <p:cBhvr>
                                        <p:cTn id="39" dur="500"/>
                                        <p:tgtEl>
                                          <p:spTgt spid="3"/>
                                        </p:tgtEl>
                                      </p:cBhvr>
                                    </p:animEffect>
                                  </p:childTnLst>
                                </p:cTn>
                              </p:par>
                              <p:par>
                                <p:cTn id="40" presetID="22" presetClass="entr" presetSubtype="4" fill="hold" nodeType="withEffect">
                                  <p:stCondLst>
                                    <p:cond delay="50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par>
                                <p:cTn id="43" presetID="22" presetClass="entr" presetSubtype="1" fill="hold" nodeType="withEffect">
                                  <p:stCondLst>
                                    <p:cond delay="100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par>
                                <p:cTn id="46" presetID="22" presetClass="entr" presetSubtype="1" fill="hold" nodeType="withEffect">
                                  <p:stCondLst>
                                    <p:cond delay="1500"/>
                                  </p:stCondLst>
                                  <p:childTnLst>
                                    <p:set>
                                      <p:cBhvr>
                                        <p:cTn id="47" dur="1" fill="hold">
                                          <p:stCondLst>
                                            <p:cond delay="0"/>
                                          </p:stCondLst>
                                        </p:cTn>
                                        <p:tgtEl>
                                          <p:spTgt spid="61"/>
                                        </p:tgtEl>
                                        <p:attrNameLst>
                                          <p:attrName>style.visibility</p:attrName>
                                        </p:attrNameLst>
                                      </p:cBhvr>
                                      <p:to>
                                        <p:strVal val="visible"/>
                                      </p:to>
                                    </p:set>
                                    <p:animEffect transition="in" filter="wipe(up)">
                                      <p:cBhvr>
                                        <p:cTn id="48" dur="500"/>
                                        <p:tgtEl>
                                          <p:spTgt spid="6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049"/>
                                        </p:tgtEl>
                                        <p:attrNameLst>
                                          <p:attrName>style.visibility</p:attrName>
                                        </p:attrNameLst>
                                      </p:cBhvr>
                                      <p:to>
                                        <p:strVal val="visible"/>
                                      </p:to>
                                    </p:set>
                                    <p:animEffect transition="in" filter="fade">
                                      <p:cBhvr>
                                        <p:cTn id="53" dur="500"/>
                                        <p:tgtEl>
                                          <p:spTgt spid="2049"/>
                                        </p:tgtEl>
                                      </p:cBhvr>
                                    </p:animEffect>
                                  </p:childTnLst>
                                </p:cTn>
                              </p:par>
                            </p:childTnLst>
                          </p:cTn>
                        </p:par>
                        <p:par>
                          <p:cTn id="54" fill="hold">
                            <p:stCondLst>
                              <p:cond delay="500"/>
                            </p:stCondLst>
                            <p:childTnLst>
                              <p:par>
                                <p:cTn id="55" presetID="22" presetClass="entr" presetSubtype="2" fill="hold" nodeType="afterEffect">
                                  <p:stCondLst>
                                    <p:cond delay="0"/>
                                  </p:stCondLst>
                                  <p:childTnLst>
                                    <p:set>
                                      <p:cBhvr>
                                        <p:cTn id="56" dur="1" fill="hold">
                                          <p:stCondLst>
                                            <p:cond delay="0"/>
                                          </p:stCondLst>
                                        </p:cTn>
                                        <p:tgtEl>
                                          <p:spTgt spid="127"/>
                                        </p:tgtEl>
                                        <p:attrNameLst>
                                          <p:attrName>style.visibility</p:attrName>
                                        </p:attrNameLst>
                                      </p:cBhvr>
                                      <p:to>
                                        <p:strVal val="visible"/>
                                      </p:to>
                                    </p:set>
                                    <p:animEffect transition="in" filter="wipe(right)">
                                      <p:cBhvr>
                                        <p:cTn id="57" dur="500"/>
                                        <p:tgtEl>
                                          <p:spTgt spid="12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074"/>
                                        </p:tgtEl>
                                        <p:attrNameLst>
                                          <p:attrName>style.visibility</p:attrName>
                                        </p:attrNameLst>
                                      </p:cBhvr>
                                      <p:to>
                                        <p:strVal val="visible"/>
                                      </p:to>
                                    </p:set>
                                    <p:animEffect transition="in" filter="fade">
                                      <p:cBhvr>
                                        <p:cTn id="62" dur="500"/>
                                        <p:tgtEl>
                                          <p:spTgt spid="2074"/>
                                        </p:tgtEl>
                                      </p:cBhvr>
                                    </p:animEffect>
                                  </p:childTnLst>
                                </p:cTn>
                              </p:par>
                            </p:childTnLst>
                          </p:cTn>
                        </p:par>
                        <p:par>
                          <p:cTn id="63" fill="hold">
                            <p:stCondLst>
                              <p:cond delay="500"/>
                            </p:stCondLst>
                            <p:childTnLst>
                              <p:par>
                                <p:cTn id="64" presetID="22" presetClass="entr" presetSubtype="2" fill="hold" nodeType="afterEffect">
                                  <p:stCondLst>
                                    <p:cond delay="0"/>
                                  </p:stCondLst>
                                  <p:childTnLst>
                                    <p:set>
                                      <p:cBhvr>
                                        <p:cTn id="65" dur="1" fill="hold">
                                          <p:stCondLst>
                                            <p:cond delay="0"/>
                                          </p:stCondLst>
                                        </p:cTn>
                                        <p:tgtEl>
                                          <p:spTgt spid="116"/>
                                        </p:tgtEl>
                                        <p:attrNameLst>
                                          <p:attrName>style.visibility</p:attrName>
                                        </p:attrNameLst>
                                      </p:cBhvr>
                                      <p:to>
                                        <p:strVal val="visible"/>
                                      </p:to>
                                    </p:set>
                                    <p:animEffect transition="in" filter="wipe(right)">
                                      <p:cBhvr>
                                        <p:cTn id="66"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3"/>
          <p:cNvSpPr txBox="1">
            <a:spLocks/>
          </p:cNvSpPr>
          <p:nvPr/>
        </p:nvSpPr>
        <p:spPr bwMode="auto">
          <a:xfrm>
            <a:off x="457200" y="836613"/>
            <a:ext cx="7859713" cy="1152525"/>
          </a:xfrm>
          <a:prstGeom prst="rect">
            <a:avLst/>
          </a:prstGeom>
          <a:noFill/>
          <a:ln w="9525">
            <a:noFill/>
            <a:miter lim="800000"/>
            <a:headEnd/>
            <a:tailEnd/>
          </a:ln>
        </p:spPr>
        <p:txBody>
          <a:bodyPr/>
          <a:lstStyle/>
          <a:p>
            <a:pPr marL="114300" eaLnBrk="0" hangingPunct="0">
              <a:spcBef>
                <a:spcPct val="20000"/>
              </a:spcBef>
              <a:buClr>
                <a:schemeClr val="accent1"/>
              </a:buClr>
              <a:buFont typeface="Arial" charset="0"/>
              <a:buNone/>
            </a:pPr>
            <a:r>
              <a:rPr lang="fr-FR" sz="2200">
                <a:latin typeface="Calibri" pitchFamily="34" charset="0"/>
              </a:rPr>
              <a:t>Bilan</a:t>
            </a:r>
          </a:p>
          <a:p>
            <a:pPr marL="1004888" lvl="2" indent="-228600" eaLnBrk="0" hangingPunct="0">
              <a:spcBef>
                <a:spcPct val="20000"/>
              </a:spcBef>
              <a:buClr>
                <a:srgbClr val="A04DA3"/>
              </a:buClr>
              <a:buFont typeface="Arial" charset="0"/>
              <a:buChar char="•"/>
            </a:pPr>
            <a:r>
              <a:rPr lang="fr-FR">
                <a:latin typeface="Calibri" pitchFamily="34" charset="0"/>
              </a:rPr>
              <a:t>OpenERP et la représentation des processus :</a:t>
            </a:r>
          </a:p>
          <a:p>
            <a:pPr marL="1554163" lvl="4" indent="-228600" eaLnBrk="0" hangingPunct="0">
              <a:spcBef>
                <a:spcPct val="20000"/>
              </a:spcBef>
              <a:buClr>
                <a:srgbClr val="8B5D3D"/>
              </a:buClr>
              <a:buFont typeface="Arial" charset="0"/>
              <a:buChar char="•"/>
            </a:pPr>
            <a:r>
              <a:rPr lang="fr-FR" sz="1400">
                <a:latin typeface="Calibri" pitchFamily="34" charset="0"/>
              </a:rPr>
              <a:t>Gestion des commandes en ligne</a:t>
            </a:r>
          </a:p>
        </p:txBody>
      </p:sp>
      <p:sp>
        <p:nvSpPr>
          <p:cNvPr id="99330" name="Slide Number Placeholder 5"/>
          <p:cNvSpPr>
            <a:spLocks noGrp="1"/>
          </p:cNvSpPr>
          <p:nvPr>
            <p:ph type="sldNum" sz="quarter" idx="12"/>
          </p:nvPr>
        </p:nvSpPr>
        <p:spPr bwMode="auto">
          <a:xfrm>
            <a:off x="395288" y="6308725"/>
            <a:ext cx="2133600" cy="365125"/>
          </a:xfrm>
          <a:ln>
            <a:miter lim="800000"/>
            <a:headEnd/>
            <a:tailEnd/>
          </a:ln>
        </p:spPr>
        <p:txBody>
          <a:bodyPr wrap="square" numCol="1" anchor="t" anchorCtr="0" compatLnSpc="1">
            <a:prstTxWarp prst="textNoShape">
              <a:avLst/>
            </a:prstTxWarp>
          </a:bodyPr>
          <a:lstStyle/>
          <a:p>
            <a:pPr algn="l" fontAlgn="base">
              <a:spcBef>
                <a:spcPct val="0"/>
              </a:spcBef>
              <a:spcAft>
                <a:spcPct val="0"/>
              </a:spcAft>
              <a:defRPr/>
            </a:pPr>
            <a:fld id="{E9B18F56-7DFD-49DC-BB95-AB63EB9375A1}" type="slidenum">
              <a:rPr lang="fr-FR" sz="1800">
                <a:solidFill>
                  <a:schemeClr val="tx1"/>
                </a:solidFill>
              </a:rPr>
              <a:pPr algn="l" fontAlgn="base">
                <a:spcBef>
                  <a:spcPct val="0"/>
                </a:spcBef>
                <a:spcAft>
                  <a:spcPct val="0"/>
                </a:spcAft>
                <a:defRPr/>
              </a:pPr>
              <a:t>50</a:t>
            </a:fld>
            <a:endParaRPr lang="fr-FR" sz="1800">
              <a:solidFill>
                <a:schemeClr val="tx1"/>
              </a:solidFill>
            </a:endParaRPr>
          </a:p>
        </p:txBody>
      </p:sp>
      <p:pic>
        <p:nvPicPr>
          <p:cNvPr id="3074" name="Picture 2" descr="E:\Mes Documents\$ 0 - COURS\$ 2010-2012 - TOULON - BONAPARTE\$ 2011-2012\STMG\processus.JPG"/>
          <p:cNvPicPr>
            <a:picLocks noChangeAspect="1" noChangeArrowheads="1"/>
          </p:cNvPicPr>
          <p:nvPr/>
        </p:nvPicPr>
        <p:blipFill>
          <a:blip r:embed="rId3"/>
          <a:srcRect/>
          <a:stretch>
            <a:fillRect/>
          </a:stretch>
        </p:blipFill>
        <p:spPr bwMode="auto">
          <a:xfrm>
            <a:off x="642938" y="1916113"/>
            <a:ext cx="2879725" cy="4116387"/>
          </a:xfrm>
          <a:prstGeom prst="rect">
            <a:avLst/>
          </a:prstGeom>
          <a:noFill/>
          <a:ln w="9525">
            <a:noFill/>
            <a:miter lim="800000"/>
            <a:headEnd/>
            <a:tailEnd/>
          </a:ln>
        </p:spPr>
      </p:pic>
      <p:pic>
        <p:nvPicPr>
          <p:cNvPr id="3075" name="Picture 3" descr="E:\Mes Documents\$ 0 - COURS\$ 2010-2012 - TOULON - BONAPARTE\$ 2011-2012\STMG\processus-OpenERP.JPG">
            <a:hlinkClick r:id="rId4"/>
          </p:cNvPr>
          <p:cNvPicPr>
            <a:picLocks noChangeAspect="1" noChangeArrowheads="1"/>
          </p:cNvPicPr>
          <p:nvPr/>
        </p:nvPicPr>
        <p:blipFill>
          <a:blip r:embed="rId5">
            <a:clrChange>
              <a:clrFrom>
                <a:srgbClr val="F0EEEF"/>
              </a:clrFrom>
              <a:clrTo>
                <a:srgbClr val="F0EEEF">
                  <a:alpha val="0"/>
                </a:srgbClr>
              </a:clrTo>
            </a:clrChange>
            <a:extLst/>
          </a:blip>
          <a:srcRect/>
          <a:stretch>
            <a:fillRect/>
          </a:stretch>
        </p:blipFill>
        <p:spPr bwMode="auto">
          <a:xfrm>
            <a:off x="3532413" y="2276872"/>
            <a:ext cx="4890716" cy="2137423"/>
          </a:xfrm>
          <a:prstGeom prst="rect">
            <a:avLst/>
          </a:prstGeom>
          <a:noFill/>
          <a:scene3d>
            <a:camera prst="isometricOffAxis1Right"/>
            <a:lightRig rig="threePt" dir="t"/>
          </a:scene3d>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75"/>
                                        </p:tgtEl>
                                        <p:attrNameLst>
                                          <p:attrName>style.visibility</p:attrName>
                                        </p:attrNameLst>
                                      </p:cBhvr>
                                      <p:to>
                                        <p:strVal val="visible"/>
                                      </p:to>
                                    </p:set>
                                    <p:animEffect transition="in" filter="wipe(left)">
                                      <p:cBhvr>
                                        <p:cTn id="11"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Number Placeholder 5"/>
          <p:cNvSpPr>
            <a:spLocks noGrp="1"/>
          </p:cNvSpPr>
          <p:nvPr>
            <p:ph type="sldNum" sz="quarter" idx="12"/>
          </p:nvPr>
        </p:nvSpPr>
        <p:spPr bwMode="auto">
          <a:xfrm>
            <a:off x="395288" y="6308725"/>
            <a:ext cx="2133600" cy="365125"/>
          </a:xfrm>
          <a:ln>
            <a:miter lim="800000"/>
            <a:headEnd/>
            <a:tailEnd/>
          </a:ln>
        </p:spPr>
        <p:txBody>
          <a:bodyPr wrap="square" numCol="1" anchor="t" anchorCtr="0" compatLnSpc="1">
            <a:prstTxWarp prst="textNoShape">
              <a:avLst/>
            </a:prstTxWarp>
          </a:bodyPr>
          <a:lstStyle/>
          <a:p>
            <a:pPr algn="l" fontAlgn="base">
              <a:spcBef>
                <a:spcPct val="0"/>
              </a:spcBef>
              <a:spcAft>
                <a:spcPct val="0"/>
              </a:spcAft>
              <a:defRPr/>
            </a:pPr>
            <a:fld id="{1AA84577-2392-4C10-9F7D-DF7CC41FBF3A}" type="slidenum">
              <a:rPr lang="fr-FR" sz="1800">
                <a:solidFill>
                  <a:schemeClr val="tx1"/>
                </a:solidFill>
              </a:rPr>
              <a:pPr algn="l" fontAlgn="base">
                <a:spcBef>
                  <a:spcPct val="0"/>
                </a:spcBef>
                <a:spcAft>
                  <a:spcPct val="0"/>
                </a:spcAft>
                <a:defRPr/>
              </a:pPr>
              <a:t>51</a:t>
            </a:fld>
            <a:endParaRPr lang="fr-FR" sz="1800">
              <a:solidFill>
                <a:schemeClr val="tx1"/>
              </a:solidFill>
            </a:endParaRPr>
          </a:p>
        </p:txBody>
      </p:sp>
      <p:sp>
        <p:nvSpPr>
          <p:cNvPr id="2" name="Espace réservé du contenu 1"/>
          <p:cNvSpPr>
            <a:spLocks noGrp="1"/>
          </p:cNvSpPr>
          <p:nvPr>
            <p:ph idx="1"/>
          </p:nvPr>
        </p:nvSpPr>
        <p:spPr>
          <a:xfrm>
            <a:off x="539750" y="981075"/>
            <a:ext cx="8208963" cy="5289550"/>
          </a:xfrm>
          <a:solidFill>
            <a:schemeClr val="accent2">
              <a:lumMod val="20000"/>
              <a:lumOff val="80000"/>
            </a:schemeClr>
          </a:solidFill>
        </p:spPr>
        <p:txBody>
          <a:bodyPr rtlCol="0">
            <a:normAutofit fontScale="62500" lnSpcReduction="20000"/>
          </a:bodyPr>
          <a:lstStyle/>
          <a:p>
            <a:pPr marL="0" indent="0" eaLnBrk="1" fontAlgn="auto" hangingPunct="1">
              <a:spcAft>
                <a:spcPts val="0"/>
              </a:spcAft>
              <a:buFont typeface="Arial" pitchFamily="34" charset="0"/>
              <a:buNone/>
              <a:defRPr/>
            </a:pPr>
            <a:r>
              <a:rPr lang="fr-FR" dirty="0"/>
              <a:t>Synthèse </a:t>
            </a:r>
            <a:endParaRPr lang="fr-FR" dirty="0" smtClean="0"/>
          </a:p>
          <a:p>
            <a:pPr marL="0" indent="0" eaLnBrk="1" fontAlgn="auto" hangingPunct="1">
              <a:spcAft>
                <a:spcPts val="0"/>
              </a:spcAft>
              <a:buFont typeface="Arial" pitchFamily="34" charset="0"/>
              <a:buNone/>
              <a:defRPr/>
            </a:pPr>
            <a:r>
              <a:rPr lang="fr-FR" b="1" dirty="0" smtClean="0">
                <a:solidFill>
                  <a:srgbClr val="C00000"/>
                </a:solidFill>
              </a:rPr>
              <a:t> </a:t>
            </a:r>
            <a:r>
              <a:rPr lang="fr-FR" b="1" dirty="0">
                <a:solidFill>
                  <a:srgbClr val="C00000"/>
                </a:solidFill>
              </a:rPr>
              <a:t>« </a:t>
            </a:r>
            <a:r>
              <a:rPr lang="fr-FR" b="1" i="1" dirty="0">
                <a:solidFill>
                  <a:srgbClr val="C00000"/>
                </a:solidFill>
              </a:rPr>
              <a:t>Les systèmes d’information façonnent-ils l’organisation du travail au sein des organisations ou s'y adaptent-ils ?</a:t>
            </a:r>
            <a:r>
              <a:rPr lang="fr-FR" b="1" dirty="0">
                <a:solidFill>
                  <a:srgbClr val="C00000"/>
                </a:solidFill>
              </a:rPr>
              <a:t> » </a:t>
            </a:r>
            <a:endParaRPr lang="fr-FR" b="1" dirty="0" smtClean="0">
              <a:solidFill>
                <a:srgbClr val="C00000"/>
              </a:solidFill>
            </a:endParaRPr>
          </a:p>
          <a:p>
            <a:pPr marL="0" indent="0" eaLnBrk="1" fontAlgn="auto" hangingPunct="1">
              <a:spcAft>
                <a:spcPts val="0"/>
              </a:spcAft>
              <a:buFont typeface="Arial" pitchFamily="34" charset="0"/>
              <a:buNone/>
              <a:defRPr/>
            </a:pPr>
            <a:endParaRPr lang="fr-FR" b="1" dirty="0">
              <a:solidFill>
                <a:srgbClr val="C00000"/>
              </a:solidFill>
            </a:endParaRPr>
          </a:p>
          <a:p>
            <a:pPr marL="0" indent="0" eaLnBrk="1" fontAlgn="auto" hangingPunct="1">
              <a:spcAft>
                <a:spcPts val="0"/>
              </a:spcAft>
              <a:buFont typeface="Arial" pitchFamily="34" charset="0"/>
              <a:buNone/>
              <a:defRPr/>
            </a:pPr>
            <a:r>
              <a:rPr lang="fr-FR" sz="2900" dirty="0"/>
              <a:t>Le fonctionnement de l’entreprise est déterminé par des choix d’organisation : choix des processus, responsabilité des acteurs, définition des activités, choix des technologies utilisées. </a:t>
            </a:r>
            <a:endParaRPr lang="fr-FR" sz="2900" dirty="0" smtClean="0"/>
          </a:p>
          <a:p>
            <a:pPr marL="0" indent="0" eaLnBrk="1" fontAlgn="auto" hangingPunct="1">
              <a:spcAft>
                <a:spcPts val="0"/>
              </a:spcAft>
              <a:buFont typeface="Arial" pitchFamily="34" charset="0"/>
              <a:buNone/>
              <a:defRPr/>
            </a:pPr>
            <a:endParaRPr lang="fr-FR" sz="2900" dirty="0"/>
          </a:p>
          <a:p>
            <a:pPr marL="0" indent="0" eaLnBrk="1" fontAlgn="auto" hangingPunct="1">
              <a:spcAft>
                <a:spcPts val="0"/>
              </a:spcAft>
              <a:buFont typeface="Arial" pitchFamily="34" charset="0"/>
              <a:buNone/>
              <a:defRPr/>
            </a:pPr>
            <a:r>
              <a:rPr lang="fr-FR" sz="2900" dirty="0"/>
              <a:t>La coordination des activités au sein d’un processus de gestion est prise en charge par le système d’information de l’organisation qui est de plus en plus souvent informatisé. Les acteurs utilisent des applications informatiques spécifiques (progiciels) pour mener à bien leurs tâches en suivant les étapes et en respectant  les contrôles paramétrés au sein des progiciels. Ainsi, les systèmes d’information contribuent à façonner le travail au sein des organisations.</a:t>
            </a:r>
            <a:br>
              <a:rPr lang="fr-FR" sz="2900" dirty="0"/>
            </a:br>
            <a:r>
              <a:rPr lang="fr-FR" sz="2900" dirty="0"/>
              <a:t/>
            </a:r>
            <a:br>
              <a:rPr lang="fr-FR" sz="2900" dirty="0"/>
            </a:br>
            <a:r>
              <a:rPr lang="fr-FR" sz="2900" dirty="0"/>
              <a:t>Une bonne intégration des progiciels dans une organisation résulte de leur capacité à accompagner et à garantir le bon déroulement des processus et des flux de travaux. Ceci nécessite un important travail de paramétrage. Ainsi, les systèmes d’information peuvent-ils être adaptés à l’organisation du travail au sein des organisations.</a:t>
            </a:r>
            <a:br>
              <a:rPr lang="fr-FR" sz="2900" dirty="0"/>
            </a:br>
            <a:endParaRPr lang="fr-FR" sz="29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rtlCol="0">
            <a:normAutofit/>
          </a:bodyPr>
          <a:lstStyle/>
          <a:p>
            <a:pPr eaLnBrk="1" fontAlgn="auto" hangingPunct="1">
              <a:spcAft>
                <a:spcPts val="0"/>
              </a:spcAft>
              <a:defRPr/>
            </a:pPr>
            <a:r>
              <a:rPr lang="fr-FR" dirty="0" smtClean="0">
                <a:solidFill>
                  <a:srgbClr val="C00000"/>
                </a:solidFill>
              </a:rPr>
              <a:t>Évaluation de la performance à l’aide du tableau de bord</a:t>
            </a:r>
            <a:endParaRPr lang="fr-FR" dirty="0">
              <a:solidFill>
                <a:srgbClr val="C000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Image 3" descr="http://t2.gstatic.com/images?q=tbn:ANd9GcQYlzsMnXQEf4CFHcrwPLzGIHKg44O0uVARowwkUV8QJWYwNbXQXw"/>
          <p:cNvPicPr>
            <a:picLocks noChangeAspect="1" noChangeArrowheads="1"/>
          </p:cNvPicPr>
          <p:nvPr/>
        </p:nvPicPr>
        <p:blipFill>
          <a:blip r:embed="rId3"/>
          <a:srcRect/>
          <a:stretch>
            <a:fillRect/>
          </a:stretch>
        </p:blipFill>
        <p:spPr bwMode="auto">
          <a:xfrm>
            <a:off x="395288" y="1052513"/>
            <a:ext cx="1455737" cy="1160462"/>
          </a:xfrm>
          <a:prstGeom prst="rect">
            <a:avLst/>
          </a:prstGeom>
          <a:noFill/>
          <a:ln w="9525">
            <a:noFill/>
            <a:miter lim="800000"/>
            <a:headEnd/>
            <a:tailEnd/>
          </a:ln>
        </p:spPr>
      </p:pic>
      <p:sp>
        <p:nvSpPr>
          <p:cNvPr id="109570" name="Rectangle 1"/>
          <p:cNvSpPr>
            <a:spLocks noChangeArrowheads="1"/>
          </p:cNvSpPr>
          <p:nvPr/>
        </p:nvSpPr>
        <p:spPr bwMode="auto">
          <a:xfrm>
            <a:off x="1065213" y="2216150"/>
            <a:ext cx="7610475" cy="3692525"/>
          </a:xfrm>
          <a:prstGeom prst="rect">
            <a:avLst/>
          </a:prstGeom>
          <a:noFill/>
          <a:ln w="9525">
            <a:noFill/>
            <a:miter lim="800000"/>
            <a:headEnd/>
            <a:tailEnd/>
          </a:ln>
        </p:spPr>
        <p:txBody>
          <a:bodyPr>
            <a:spAutoFit/>
          </a:bodyPr>
          <a:lstStyle/>
          <a:p>
            <a:r>
              <a:rPr lang="fr-FR" b="1">
                <a:solidFill>
                  <a:srgbClr val="C00000"/>
                </a:solidFill>
                <a:latin typeface="Calibri" pitchFamily="34" charset="0"/>
              </a:rPr>
              <a:t>Qu’est-ce qu’un indicateur, un tableau de bord ?</a:t>
            </a:r>
            <a:endParaRPr lang="fr-FR">
              <a:solidFill>
                <a:srgbClr val="C00000"/>
              </a:solidFill>
              <a:latin typeface="Calibri" pitchFamily="34" charset="0"/>
            </a:endParaRPr>
          </a:p>
          <a:p>
            <a:r>
              <a:rPr lang="fr-FR" b="1">
                <a:latin typeface="Calibri" pitchFamily="34" charset="0"/>
              </a:rPr>
              <a:t> </a:t>
            </a:r>
            <a:endParaRPr lang="fr-FR">
              <a:latin typeface="Calibri" pitchFamily="34" charset="0"/>
            </a:endParaRPr>
          </a:p>
          <a:p>
            <a:r>
              <a:rPr lang="fr-FR" i="1">
                <a:latin typeface="Calibri" pitchFamily="34" charset="0"/>
              </a:rPr>
              <a:t>Un indicateur est constitué d’une ou plusieurs données dont la valeur fournit une information sur l’activité d’une organisation. Il permet de mesurer les résultats obtenus ainsi que leur évolution dans le temps. Un indicateur peut être représenté sous la forme d’un ensemble de valeurs ou sous la forme d’un graphique.</a:t>
            </a:r>
            <a:endParaRPr lang="fr-FR">
              <a:latin typeface="Calibri" pitchFamily="34" charset="0"/>
            </a:endParaRPr>
          </a:p>
          <a:p>
            <a:r>
              <a:rPr lang="fr-FR" i="1">
                <a:latin typeface="Calibri" pitchFamily="34" charset="0"/>
              </a:rPr>
              <a:t>	</a:t>
            </a:r>
            <a:endParaRPr lang="fr-FR">
              <a:latin typeface="Calibri" pitchFamily="34" charset="0"/>
            </a:endParaRPr>
          </a:p>
          <a:p>
            <a:r>
              <a:rPr lang="fr-FR" i="1">
                <a:latin typeface="Calibri" pitchFamily="34" charset="0"/>
              </a:rPr>
              <a:t>Un tableau de bord rassemble plusieurs d’indicateurs dans une représentation adaptée permettant d’avoir une vue d’ensemble de tout ou partie de l’activité d’une organisation dans un domaine donné. On peut ainsi parler du Tableau de bord des ventes, du Tableau de bord de trésorerie ; du Tableau de bord des ressources humaines, du tableau de bord des projets en cours, etc</a:t>
            </a:r>
            <a:r>
              <a:rPr lang="fr-FR">
                <a:latin typeface="Calibri" pitchFamily="34" charset="0"/>
              </a:rPr>
              <a: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92696"/>
            <a:ext cx="8229600" cy="864096"/>
          </a:xfrm>
        </p:spPr>
        <p:txBody>
          <a:bodyPr/>
          <a:lstStyle/>
          <a:p>
            <a:r>
              <a:rPr lang="fr-FR" sz="3600" dirty="0" smtClean="0">
                <a:solidFill>
                  <a:srgbClr val="C00000"/>
                </a:solidFill>
              </a:rPr>
              <a:t>Tableau de bord du responsable des ventes</a:t>
            </a:r>
            <a:endParaRPr lang="fr-FR" sz="3600" dirty="0">
              <a:solidFill>
                <a:srgbClr val="C00000"/>
              </a:solidFill>
            </a:endParaRPr>
          </a:p>
        </p:txBody>
      </p:sp>
      <p:sp>
        <p:nvSpPr>
          <p:cNvPr id="3" name="Espace réservé du contenu 2"/>
          <p:cNvSpPr>
            <a:spLocks noGrp="1"/>
          </p:cNvSpPr>
          <p:nvPr>
            <p:ph idx="1"/>
          </p:nvPr>
        </p:nvSpPr>
        <p:spPr>
          <a:solidFill>
            <a:schemeClr val="bg2"/>
          </a:solidFill>
        </p:spPr>
        <p:txBody>
          <a:bodyPr rtlCol="0">
            <a:normAutofit fontScale="55000" lnSpcReduction="20000"/>
          </a:bodyPr>
          <a:lstStyle/>
          <a:p>
            <a:pPr eaLnBrk="1" fontAlgn="auto" hangingPunct="1">
              <a:spcAft>
                <a:spcPts val="0"/>
              </a:spcAft>
              <a:buFont typeface="Arial" pitchFamily="34" charset="0"/>
              <a:buChar char="•"/>
              <a:defRPr/>
            </a:pPr>
            <a:r>
              <a:rPr lang="fr-FR" b="1" dirty="0"/>
              <a:t>Quiz 7</a:t>
            </a:r>
          </a:p>
          <a:p>
            <a:pPr eaLnBrk="1" fontAlgn="auto" hangingPunct="1">
              <a:spcAft>
                <a:spcPts val="0"/>
              </a:spcAft>
              <a:buFont typeface="Arial" pitchFamily="34" charset="0"/>
              <a:buChar char="•"/>
              <a:defRPr/>
            </a:pPr>
            <a:endParaRPr lang="fr-FR" dirty="0"/>
          </a:p>
          <a:p>
            <a:pPr eaLnBrk="1" fontAlgn="auto" hangingPunct="1">
              <a:spcAft>
                <a:spcPts val="0"/>
              </a:spcAft>
              <a:buFont typeface="Arial" pitchFamily="34" charset="0"/>
              <a:buChar char="•"/>
              <a:defRPr/>
            </a:pPr>
            <a:r>
              <a:rPr lang="fr-FR" dirty="0">
                <a:solidFill>
                  <a:srgbClr val="002060"/>
                </a:solidFill>
              </a:rPr>
              <a:t>Combien d’indicateurs figurent dans ce tableau de bord ?</a:t>
            </a:r>
          </a:p>
          <a:p>
            <a:pPr eaLnBrk="1" fontAlgn="auto" hangingPunct="1">
              <a:spcAft>
                <a:spcPts val="0"/>
              </a:spcAft>
              <a:buFont typeface="Arial" pitchFamily="34" charset="0"/>
              <a:buChar char="•"/>
              <a:defRPr/>
            </a:pPr>
            <a:r>
              <a:rPr lang="fr-FR" dirty="0">
                <a:solidFill>
                  <a:srgbClr val="002060"/>
                </a:solidFill>
              </a:rPr>
              <a:t>Pour chacun de ces indicateurs, indiquer son nom, les données utilisées pour le construire et son mode de représentation (liste de valeurs, graphique et type de graphique), </a:t>
            </a:r>
          </a:p>
          <a:p>
            <a:pPr eaLnBrk="1" fontAlgn="auto" hangingPunct="1">
              <a:spcAft>
                <a:spcPts val="0"/>
              </a:spcAft>
              <a:buFont typeface="Arial" pitchFamily="34" charset="0"/>
              <a:buChar char="•"/>
              <a:defRPr/>
            </a:pPr>
            <a:r>
              <a:rPr lang="fr-FR" dirty="0">
                <a:solidFill>
                  <a:srgbClr val="002060"/>
                </a:solidFill>
              </a:rPr>
              <a:t>Pour chacun de ces indicateurs expliquer l’information qu’il apporte à Mme Billon.</a:t>
            </a:r>
          </a:p>
          <a:p>
            <a:pPr eaLnBrk="1" fontAlgn="auto" hangingPunct="1">
              <a:spcAft>
                <a:spcPts val="0"/>
              </a:spcAft>
              <a:buFont typeface="Arial" pitchFamily="34" charset="0"/>
              <a:buChar char="•"/>
              <a:defRPr/>
            </a:pPr>
            <a:r>
              <a:rPr lang="fr-FR" dirty="0">
                <a:solidFill>
                  <a:srgbClr val="002060"/>
                </a:solidFill>
              </a:rPr>
              <a:t>Combien de devis sont en attente d’une décision du client ?</a:t>
            </a:r>
          </a:p>
          <a:p>
            <a:pPr eaLnBrk="1" fontAlgn="auto" hangingPunct="1">
              <a:spcAft>
                <a:spcPts val="0"/>
              </a:spcAft>
              <a:buFont typeface="Arial" pitchFamily="34" charset="0"/>
              <a:buChar char="•"/>
              <a:defRPr/>
            </a:pPr>
            <a:r>
              <a:rPr lang="fr-FR" dirty="0">
                <a:solidFill>
                  <a:srgbClr val="002060"/>
                </a:solidFill>
              </a:rPr>
              <a:t>Qui est le meilleur client au cours des derniers 90 jours ?</a:t>
            </a:r>
          </a:p>
          <a:p>
            <a:pPr eaLnBrk="1" fontAlgn="auto" hangingPunct="1">
              <a:spcAft>
                <a:spcPts val="0"/>
              </a:spcAft>
              <a:buFont typeface="Arial" pitchFamily="34" charset="0"/>
              <a:buChar char="•"/>
              <a:defRPr/>
            </a:pPr>
            <a:r>
              <a:rPr lang="fr-FR" dirty="0">
                <a:solidFill>
                  <a:srgbClr val="002060"/>
                </a:solidFill>
              </a:rPr>
              <a:t>Va-t-il le rester si tous les devis sont confirmés ?</a:t>
            </a:r>
          </a:p>
          <a:p>
            <a:pPr eaLnBrk="1" fontAlgn="auto" hangingPunct="1">
              <a:spcAft>
                <a:spcPts val="0"/>
              </a:spcAft>
              <a:buFont typeface="Arial" pitchFamily="34" charset="0"/>
              <a:buChar char="•"/>
              <a:defRPr/>
            </a:pPr>
            <a:r>
              <a:rPr lang="fr-FR" dirty="0">
                <a:solidFill>
                  <a:srgbClr val="002060"/>
                </a:solidFill>
              </a:rPr>
              <a:t>Quel vendeur a réalisé le meilleur chiffre d’affaires au cours de ces 90 derniers jours ?</a:t>
            </a:r>
          </a:p>
          <a:p>
            <a:pPr eaLnBrk="1" fontAlgn="auto" hangingPunct="1">
              <a:spcAft>
                <a:spcPts val="0"/>
              </a:spcAft>
              <a:buFont typeface="Arial" pitchFamily="34" charset="0"/>
              <a:buChar char="•"/>
              <a:defRPr/>
            </a:pPr>
            <a:r>
              <a:rPr lang="fr-FR" dirty="0">
                <a:solidFill>
                  <a:srgbClr val="002060"/>
                </a:solidFill>
              </a:rPr>
              <a:t>Quelle catégorie de produits pourrait avantageusement profiter d’une opération de promotion ?</a:t>
            </a:r>
          </a:p>
          <a:p>
            <a:pPr eaLnBrk="1" fontAlgn="auto" hangingPunct="1">
              <a:spcAft>
                <a:spcPts val="0"/>
              </a:spcAft>
              <a:buFont typeface="Arial" pitchFamily="34" charset="0"/>
              <a:buChar char="•"/>
              <a:defRPr/>
            </a:pPr>
            <a:r>
              <a:rPr lang="fr-FR" dirty="0">
                <a:solidFill>
                  <a:srgbClr val="002060"/>
                </a:solidFill>
              </a:rPr>
              <a:t>Quel est le montant du chiffre d’affaires réalisé en </a:t>
            </a:r>
            <a:r>
              <a:rPr lang="fr-FR" dirty="0" smtClean="0">
                <a:solidFill>
                  <a:srgbClr val="002060"/>
                </a:solidFill>
              </a:rPr>
              <a:t>février</a:t>
            </a:r>
            <a:r>
              <a:rPr lang="fr-FR" dirty="0">
                <a:solidFill>
                  <a:srgbClr val="002060"/>
                </a:solidFill>
              </a:rPr>
              <a:t> ?</a:t>
            </a:r>
          </a:p>
          <a:p>
            <a:pPr eaLnBrk="1" fontAlgn="auto" hangingPunct="1">
              <a:spcAft>
                <a:spcPts val="0"/>
              </a:spcAft>
              <a:buFont typeface="Arial" pitchFamily="34" charset="0"/>
              <a:buChar char="•"/>
              <a:defRPr/>
            </a:pPr>
            <a:endParaRPr lang="fr-FR" b="1" dirty="0">
              <a:solidFill>
                <a:srgbClr val="002060"/>
              </a:solidFill>
            </a:endParaRPr>
          </a:p>
          <a:p>
            <a:pPr eaLnBrk="1" fontAlgn="auto" hangingPunct="1">
              <a:spcAft>
                <a:spcPts val="0"/>
              </a:spcAft>
              <a:buFont typeface="Arial" pitchFamily="34" charset="0"/>
              <a:buChar char="•"/>
              <a:defRPr/>
            </a:pPr>
            <a:endParaRPr lang="fr-F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8789" y="1628800"/>
            <a:ext cx="8064896" cy="3693319"/>
          </a:xfrm>
          <a:prstGeom prst="rect">
            <a:avLst/>
          </a:prstGeom>
          <a:solidFill>
            <a:schemeClr val="bg2"/>
          </a:solidFill>
        </p:spPr>
        <p:txBody>
          <a:bodyPr wrap="square">
            <a:spAutoFit/>
          </a:bodyPr>
          <a:lstStyle/>
          <a:p>
            <a:pPr fontAlgn="auto">
              <a:spcBef>
                <a:spcPts val="0"/>
              </a:spcBef>
              <a:spcAft>
                <a:spcPts val="0"/>
              </a:spcAft>
              <a:defRPr/>
            </a:pPr>
            <a:r>
              <a:rPr lang="fr-FR" b="1" dirty="0">
                <a:latin typeface="+mn-lt"/>
              </a:rPr>
              <a:t>Quiz 8</a:t>
            </a:r>
          </a:p>
          <a:p>
            <a:pPr fontAlgn="auto">
              <a:spcBef>
                <a:spcPts val="0"/>
              </a:spcBef>
              <a:spcAft>
                <a:spcPts val="0"/>
              </a:spcAft>
              <a:defRPr/>
            </a:pPr>
            <a:r>
              <a:rPr lang="fr-FR" dirty="0">
                <a:latin typeface="+mn-lt"/>
              </a:rPr>
              <a:t> </a:t>
            </a:r>
          </a:p>
          <a:p>
            <a:pPr marL="285750" indent="-285750" fontAlgn="auto">
              <a:spcBef>
                <a:spcPts val="0"/>
              </a:spcBef>
              <a:spcAft>
                <a:spcPts val="0"/>
              </a:spcAft>
              <a:buFont typeface="Arial" pitchFamily="34" charset="0"/>
              <a:buChar char="•"/>
              <a:defRPr/>
            </a:pPr>
            <a:r>
              <a:rPr lang="fr-FR" dirty="0">
                <a:solidFill>
                  <a:srgbClr val="002060"/>
                </a:solidFill>
                <a:latin typeface="+mn-lt"/>
              </a:rPr>
              <a:t>Combien d’indicateurs figurent dans ce tableau de bord ? Quels sont-ils ?</a:t>
            </a:r>
          </a:p>
          <a:p>
            <a:pPr marL="285750" indent="-285750" fontAlgn="auto">
              <a:spcBef>
                <a:spcPts val="0"/>
              </a:spcBef>
              <a:spcAft>
                <a:spcPts val="0"/>
              </a:spcAft>
              <a:buFont typeface="Arial" pitchFamily="34" charset="0"/>
              <a:buChar char="•"/>
              <a:defRPr/>
            </a:pPr>
            <a:r>
              <a:rPr lang="fr-FR" dirty="0">
                <a:solidFill>
                  <a:srgbClr val="002060"/>
                </a:solidFill>
                <a:latin typeface="+mn-lt"/>
              </a:rPr>
              <a:t>Pour chacun de ces indicateurs, indiquer son nom, les données utilisées pour le construire et son mode de représentation (liste de valeurs, graphique, type de graphique), </a:t>
            </a:r>
          </a:p>
          <a:p>
            <a:pPr marL="285750" indent="-285750" fontAlgn="auto">
              <a:spcBef>
                <a:spcPts val="0"/>
              </a:spcBef>
              <a:spcAft>
                <a:spcPts val="0"/>
              </a:spcAft>
              <a:buFont typeface="Arial" pitchFamily="34" charset="0"/>
              <a:buChar char="•"/>
              <a:defRPr/>
            </a:pPr>
            <a:r>
              <a:rPr lang="fr-FR" dirty="0">
                <a:solidFill>
                  <a:srgbClr val="002060"/>
                </a:solidFill>
                <a:latin typeface="+mn-lt"/>
              </a:rPr>
              <a:t>Pour chacun de ces indicateurs expliquer l’information qu’il apporte à M. Gross</a:t>
            </a:r>
          </a:p>
          <a:p>
            <a:pPr marL="285750" indent="-285750" fontAlgn="auto">
              <a:spcBef>
                <a:spcPts val="0"/>
              </a:spcBef>
              <a:spcAft>
                <a:spcPts val="0"/>
              </a:spcAft>
              <a:buFont typeface="Arial" pitchFamily="34" charset="0"/>
              <a:buChar char="•"/>
              <a:defRPr/>
            </a:pPr>
            <a:r>
              <a:rPr lang="fr-FR" dirty="0">
                <a:solidFill>
                  <a:srgbClr val="002060"/>
                </a:solidFill>
                <a:latin typeface="+mn-lt"/>
              </a:rPr>
              <a:t>Quand M. </a:t>
            </a:r>
            <a:r>
              <a:rPr lang="fr-FR" dirty="0" err="1">
                <a:solidFill>
                  <a:srgbClr val="002060"/>
                </a:solidFill>
                <a:latin typeface="+mn-lt"/>
              </a:rPr>
              <a:t>Burgond</a:t>
            </a:r>
            <a:r>
              <a:rPr lang="fr-FR" dirty="0">
                <a:solidFill>
                  <a:srgbClr val="002060"/>
                </a:solidFill>
                <a:latin typeface="+mn-lt"/>
              </a:rPr>
              <a:t> a-t-il utilisé le PGI pour la dernière fois ?</a:t>
            </a:r>
          </a:p>
          <a:p>
            <a:pPr marL="285750" indent="-285750" fontAlgn="auto">
              <a:spcBef>
                <a:spcPts val="0"/>
              </a:spcBef>
              <a:spcAft>
                <a:spcPts val="0"/>
              </a:spcAft>
              <a:buFont typeface="Arial" pitchFamily="34" charset="0"/>
              <a:buChar char="•"/>
              <a:defRPr/>
            </a:pPr>
            <a:r>
              <a:rPr lang="fr-FR" dirty="0">
                <a:solidFill>
                  <a:srgbClr val="002060"/>
                </a:solidFill>
                <a:latin typeface="+mn-lt"/>
              </a:rPr>
              <a:t>Quels sont les types de documents les plus utilisés dans le PGI durant le mois en cours ?</a:t>
            </a:r>
          </a:p>
          <a:p>
            <a:pPr marL="285750" indent="-285750" fontAlgn="auto">
              <a:spcBef>
                <a:spcPts val="0"/>
              </a:spcBef>
              <a:spcAft>
                <a:spcPts val="0"/>
              </a:spcAft>
              <a:buFont typeface="Arial" pitchFamily="34" charset="0"/>
              <a:buChar char="•"/>
              <a:defRPr/>
            </a:pPr>
            <a:r>
              <a:rPr lang="fr-FR" dirty="0" smtClean="0">
                <a:solidFill>
                  <a:srgbClr val="002060"/>
                </a:solidFill>
                <a:latin typeface="+mn-lt"/>
              </a:rPr>
              <a:t>Suite </a:t>
            </a:r>
            <a:r>
              <a:rPr lang="fr-FR" dirty="0">
                <a:solidFill>
                  <a:srgbClr val="002060"/>
                </a:solidFill>
                <a:latin typeface="+mn-lt"/>
              </a:rPr>
              <a:t>à la visite d’un commissaire aux comptes, il s’avère nécessaire de savoir quel collaborateur a enregistré une facture donnée, cette information peut-elle être fournie par le progiciel ?</a:t>
            </a:r>
          </a:p>
        </p:txBody>
      </p:sp>
      <p:sp>
        <p:nvSpPr>
          <p:cNvPr id="3" name="Titre 2"/>
          <p:cNvSpPr>
            <a:spLocks noGrp="1"/>
          </p:cNvSpPr>
          <p:nvPr>
            <p:ph type="title"/>
          </p:nvPr>
        </p:nvSpPr>
        <p:spPr>
          <a:xfrm>
            <a:off x="457200" y="692696"/>
            <a:ext cx="8229600" cy="724942"/>
          </a:xfrm>
        </p:spPr>
        <p:txBody>
          <a:bodyPr/>
          <a:lstStyle/>
          <a:p>
            <a:r>
              <a:rPr lang="fr-FR" sz="3600" dirty="0" smtClean="0">
                <a:solidFill>
                  <a:srgbClr val="C00000"/>
                </a:solidFill>
              </a:rPr>
              <a:t>Tableau de bord de l’administrateur du PGI</a:t>
            </a:r>
            <a:endParaRPr lang="fr-FR" sz="3600" dirty="0">
              <a:solidFill>
                <a:srgbClr val="C0000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289" y="1052513"/>
            <a:ext cx="8425184" cy="5078412"/>
          </a:xfrm>
          <a:prstGeom prst="rect">
            <a:avLst/>
          </a:prstGeom>
          <a:solidFill>
            <a:schemeClr val="bg2"/>
          </a:solidFill>
        </p:spPr>
        <p:txBody>
          <a:bodyPr wrap="square">
            <a:spAutoFit/>
          </a:bodyPr>
          <a:lstStyle/>
          <a:p>
            <a:pPr fontAlgn="auto">
              <a:spcBef>
                <a:spcPts val="0"/>
              </a:spcBef>
              <a:spcAft>
                <a:spcPts val="0"/>
              </a:spcAft>
              <a:defRPr/>
            </a:pPr>
            <a:r>
              <a:rPr lang="fr-FR" b="1" dirty="0">
                <a:solidFill>
                  <a:srgbClr val="C00000"/>
                </a:solidFill>
                <a:latin typeface="+mn-lt"/>
              </a:rPr>
              <a:t>Construire un indicateur</a:t>
            </a:r>
          </a:p>
          <a:p>
            <a:pPr fontAlgn="auto">
              <a:spcBef>
                <a:spcPts val="0"/>
              </a:spcBef>
              <a:spcAft>
                <a:spcPts val="0"/>
              </a:spcAft>
              <a:defRPr/>
            </a:pPr>
            <a:r>
              <a:rPr lang="fr-FR" dirty="0">
                <a:latin typeface="+mn-lt"/>
              </a:rPr>
              <a:t>Mme Billon réalise une extraction des données disponibles dans le PGI. Dans un premier temps, elle réalise les graphiques souhaités à l’aide d’un tableur.</a:t>
            </a:r>
          </a:p>
          <a:p>
            <a:pPr fontAlgn="auto">
              <a:spcBef>
                <a:spcPts val="0"/>
              </a:spcBef>
              <a:spcAft>
                <a:spcPts val="0"/>
              </a:spcAft>
              <a:defRPr/>
            </a:pPr>
            <a:r>
              <a:rPr lang="fr-FR" dirty="0">
                <a:latin typeface="+mn-lt"/>
              </a:rPr>
              <a:t> </a:t>
            </a:r>
          </a:p>
          <a:p>
            <a:pPr fontAlgn="auto">
              <a:spcBef>
                <a:spcPts val="0"/>
              </a:spcBef>
              <a:spcAft>
                <a:spcPts val="0"/>
              </a:spcAft>
              <a:defRPr/>
            </a:pPr>
            <a:r>
              <a:rPr lang="fr-FR" b="1" dirty="0">
                <a:latin typeface="+mn-lt"/>
              </a:rPr>
              <a:t>Quiz 9</a:t>
            </a:r>
          </a:p>
          <a:p>
            <a:pPr fontAlgn="auto">
              <a:spcBef>
                <a:spcPts val="0"/>
              </a:spcBef>
              <a:spcAft>
                <a:spcPts val="0"/>
              </a:spcAft>
              <a:defRPr/>
            </a:pPr>
            <a:r>
              <a:rPr lang="fr-FR" dirty="0">
                <a:latin typeface="+mn-lt"/>
              </a:rPr>
              <a:t> </a:t>
            </a:r>
          </a:p>
          <a:p>
            <a:pPr marL="285750" indent="-285750" fontAlgn="auto">
              <a:spcBef>
                <a:spcPts val="0"/>
              </a:spcBef>
              <a:spcAft>
                <a:spcPts val="0"/>
              </a:spcAft>
              <a:buFont typeface="Arial" pitchFamily="34" charset="0"/>
              <a:buChar char="•"/>
              <a:defRPr/>
            </a:pPr>
            <a:r>
              <a:rPr lang="fr-FR" dirty="0">
                <a:solidFill>
                  <a:srgbClr val="002060"/>
                </a:solidFill>
                <a:latin typeface="+mn-lt"/>
              </a:rPr>
              <a:t>Quelles données  doit-elle utiliser pour obtenir l’indicateur « montant des ventes sur le site marchand » ?</a:t>
            </a:r>
          </a:p>
          <a:p>
            <a:pPr marL="285750" indent="-285750" fontAlgn="auto">
              <a:spcBef>
                <a:spcPts val="0"/>
              </a:spcBef>
              <a:spcAft>
                <a:spcPts val="0"/>
              </a:spcAft>
              <a:buFont typeface="Arial" pitchFamily="34" charset="0"/>
              <a:buChar char="•"/>
              <a:defRPr/>
            </a:pPr>
            <a:r>
              <a:rPr lang="fr-FR" dirty="0">
                <a:solidFill>
                  <a:srgbClr val="002060"/>
                </a:solidFill>
                <a:latin typeface="+mn-lt"/>
              </a:rPr>
              <a:t>A partir de ces données, comment calculer cet  indicateur ?</a:t>
            </a:r>
          </a:p>
          <a:p>
            <a:pPr marL="285750" indent="-285750" fontAlgn="auto">
              <a:spcBef>
                <a:spcPts val="0"/>
              </a:spcBef>
              <a:spcAft>
                <a:spcPts val="0"/>
              </a:spcAft>
              <a:buFont typeface="Arial" pitchFamily="34" charset="0"/>
              <a:buChar char="•"/>
              <a:defRPr/>
            </a:pPr>
            <a:r>
              <a:rPr lang="fr-FR" dirty="0">
                <a:solidFill>
                  <a:srgbClr val="002060"/>
                </a:solidFill>
                <a:latin typeface="+mn-lt"/>
              </a:rPr>
              <a:t>Quelles données doit-elle utiliser pour obtenir l’indicateur « part des ventes de chaque magasin dans l’activité globale » ?</a:t>
            </a:r>
          </a:p>
          <a:p>
            <a:pPr marL="285750" indent="-285750" fontAlgn="auto">
              <a:spcBef>
                <a:spcPts val="0"/>
              </a:spcBef>
              <a:spcAft>
                <a:spcPts val="0"/>
              </a:spcAft>
              <a:buFont typeface="Arial" pitchFamily="34" charset="0"/>
              <a:buChar char="•"/>
              <a:defRPr/>
            </a:pPr>
            <a:r>
              <a:rPr lang="fr-FR" dirty="0">
                <a:solidFill>
                  <a:srgbClr val="002060"/>
                </a:solidFill>
                <a:latin typeface="+mn-lt"/>
              </a:rPr>
              <a:t>A partir de ces données, comment calculer cet indicateur ?</a:t>
            </a:r>
          </a:p>
          <a:p>
            <a:pPr marL="285750" indent="-285750" fontAlgn="auto">
              <a:spcBef>
                <a:spcPts val="0"/>
              </a:spcBef>
              <a:spcAft>
                <a:spcPts val="0"/>
              </a:spcAft>
              <a:buFont typeface="Arial" pitchFamily="34" charset="0"/>
              <a:buChar char="•"/>
              <a:defRPr/>
            </a:pPr>
            <a:r>
              <a:rPr lang="fr-FR" dirty="0">
                <a:solidFill>
                  <a:srgbClr val="002060"/>
                </a:solidFill>
                <a:latin typeface="+mn-lt"/>
              </a:rPr>
              <a:t>Quels types de graphique sont plus pertinents pour présenter l’indicateur « part des ventes de chaque magasin dans l’activité globale ?</a:t>
            </a:r>
          </a:p>
          <a:p>
            <a:pPr marL="285750" indent="-285750" fontAlgn="auto">
              <a:spcBef>
                <a:spcPts val="0"/>
              </a:spcBef>
              <a:spcAft>
                <a:spcPts val="0"/>
              </a:spcAft>
              <a:buFont typeface="Arial" pitchFamily="34" charset="0"/>
              <a:buChar char="•"/>
              <a:defRPr/>
            </a:pPr>
            <a:r>
              <a:rPr lang="fr-FR" dirty="0">
                <a:solidFill>
                  <a:srgbClr val="002060"/>
                </a:solidFill>
                <a:latin typeface="+mn-lt"/>
              </a:rPr>
              <a:t>Comment  Mme Billon peut-elle prendre en compte l’évolution des ventes dans le temps ?</a:t>
            </a:r>
          </a:p>
          <a:p>
            <a:pPr marL="285750" indent="-285750" fontAlgn="auto">
              <a:spcBef>
                <a:spcPts val="0"/>
              </a:spcBef>
              <a:spcAft>
                <a:spcPts val="0"/>
              </a:spcAft>
              <a:buFont typeface="Arial" pitchFamily="34" charset="0"/>
              <a:buChar char="•"/>
              <a:defRPr/>
            </a:pPr>
            <a:r>
              <a:rPr lang="fr-FR" dirty="0">
                <a:solidFill>
                  <a:srgbClr val="002060"/>
                </a:solidFill>
                <a:latin typeface="+mn-lt"/>
              </a:rPr>
              <a:t>Proposer d’autres indicateurs qui seraient utiles à Mme Billon,  à Mme Rivaux.</a:t>
            </a:r>
          </a:p>
          <a:p>
            <a:pPr fontAlgn="auto">
              <a:spcBef>
                <a:spcPts val="0"/>
              </a:spcBef>
              <a:spcAft>
                <a:spcPts val="0"/>
              </a:spcAft>
              <a:defRPr/>
            </a:pPr>
            <a:r>
              <a:rPr lang="fr-FR" b="1" dirty="0">
                <a:latin typeface="+mn-lt"/>
              </a:rPr>
              <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5013" y="1628775"/>
            <a:ext cx="7848600" cy="3694113"/>
          </a:xfrm>
          <a:prstGeom prst="rect">
            <a:avLst/>
          </a:prstGeom>
          <a:solidFill>
            <a:schemeClr val="bg2"/>
          </a:solidFill>
        </p:spPr>
        <p:txBody>
          <a:bodyPr>
            <a:spAutoFit/>
          </a:bodyPr>
          <a:lstStyle/>
          <a:p>
            <a:pPr fontAlgn="auto">
              <a:spcBef>
                <a:spcPts val="0"/>
              </a:spcBef>
              <a:spcAft>
                <a:spcPts val="0"/>
              </a:spcAft>
              <a:defRPr/>
            </a:pPr>
            <a:r>
              <a:rPr lang="fr-FR" b="1" dirty="0">
                <a:latin typeface="+mn-lt"/>
              </a:rPr>
              <a:t>En pratique</a:t>
            </a:r>
          </a:p>
          <a:p>
            <a:pPr fontAlgn="auto">
              <a:spcBef>
                <a:spcPts val="0"/>
              </a:spcBef>
              <a:spcAft>
                <a:spcPts val="0"/>
              </a:spcAft>
              <a:defRPr/>
            </a:pPr>
            <a:r>
              <a:rPr lang="fr-FR" dirty="0">
                <a:latin typeface="+mn-lt"/>
              </a:rPr>
              <a:t> </a:t>
            </a:r>
          </a:p>
          <a:p>
            <a:pPr fontAlgn="auto">
              <a:spcBef>
                <a:spcPts val="0"/>
              </a:spcBef>
              <a:spcAft>
                <a:spcPts val="0"/>
              </a:spcAft>
              <a:defRPr/>
            </a:pPr>
            <a:r>
              <a:rPr lang="fr-FR" dirty="0">
                <a:latin typeface="+mn-lt"/>
              </a:rPr>
              <a:t>Démonstration vidéo : fabrication d’un indicateur avec un PGI</a:t>
            </a:r>
          </a:p>
          <a:p>
            <a:pPr fontAlgn="auto">
              <a:spcBef>
                <a:spcPts val="0"/>
              </a:spcBef>
              <a:spcAft>
                <a:spcPts val="0"/>
              </a:spcAft>
              <a:defRPr/>
            </a:pPr>
            <a:r>
              <a:rPr lang="fr-FR" dirty="0">
                <a:latin typeface="+mn-lt"/>
              </a:rPr>
              <a:t> </a:t>
            </a:r>
          </a:p>
          <a:p>
            <a:pPr fontAlgn="auto">
              <a:spcBef>
                <a:spcPts val="0"/>
              </a:spcBef>
              <a:spcAft>
                <a:spcPts val="0"/>
              </a:spcAft>
              <a:defRPr/>
            </a:pPr>
            <a:r>
              <a:rPr lang="fr-FR" dirty="0">
                <a:latin typeface="+mn-lt"/>
              </a:rPr>
              <a:t>Collecter sur votre PGI les données nécessaires à la construction de l’indicateur « montant des ventes par magasin »  et le présenter sous forme graphique.</a:t>
            </a:r>
          </a:p>
          <a:p>
            <a:pPr fontAlgn="auto">
              <a:spcBef>
                <a:spcPts val="0"/>
              </a:spcBef>
              <a:spcAft>
                <a:spcPts val="0"/>
              </a:spcAft>
              <a:defRPr/>
            </a:pPr>
            <a:r>
              <a:rPr lang="fr-FR" dirty="0">
                <a:latin typeface="+mn-lt"/>
              </a:rPr>
              <a:t> </a:t>
            </a:r>
          </a:p>
          <a:p>
            <a:pPr fontAlgn="auto">
              <a:spcBef>
                <a:spcPts val="0"/>
              </a:spcBef>
              <a:spcAft>
                <a:spcPts val="0"/>
              </a:spcAft>
              <a:defRPr/>
            </a:pPr>
            <a:r>
              <a:rPr lang="fr-FR" b="1" dirty="0">
                <a:latin typeface="+mn-lt"/>
              </a:rPr>
              <a:t>Quiz 10</a:t>
            </a:r>
          </a:p>
          <a:p>
            <a:pPr fontAlgn="auto">
              <a:spcBef>
                <a:spcPts val="0"/>
              </a:spcBef>
              <a:spcAft>
                <a:spcPts val="0"/>
              </a:spcAft>
              <a:defRPr/>
            </a:pPr>
            <a:r>
              <a:rPr lang="fr-FR" dirty="0">
                <a:latin typeface="+mn-lt"/>
              </a:rPr>
              <a:t> </a:t>
            </a:r>
          </a:p>
          <a:p>
            <a:pPr marL="285750" indent="-285750" fontAlgn="auto">
              <a:spcBef>
                <a:spcPts val="0"/>
              </a:spcBef>
              <a:spcAft>
                <a:spcPts val="0"/>
              </a:spcAft>
              <a:buFont typeface="Arial" pitchFamily="34" charset="0"/>
              <a:buChar char="•"/>
              <a:defRPr/>
            </a:pPr>
            <a:r>
              <a:rPr lang="fr-FR" dirty="0">
                <a:solidFill>
                  <a:srgbClr val="002060"/>
                </a:solidFill>
                <a:latin typeface="+mn-lt"/>
              </a:rPr>
              <a:t>Pourquoi l’indicateur produit par le PGI peut-il tenir compte de l’ensemble des activités de l’entreprise ?</a:t>
            </a:r>
          </a:p>
          <a:p>
            <a:pPr marL="285750" indent="-285750" fontAlgn="auto">
              <a:spcBef>
                <a:spcPts val="0"/>
              </a:spcBef>
              <a:spcAft>
                <a:spcPts val="0"/>
              </a:spcAft>
              <a:buFont typeface="Arial" pitchFamily="34" charset="0"/>
              <a:buChar char="•"/>
              <a:defRPr/>
            </a:pPr>
            <a:r>
              <a:rPr lang="fr-FR" dirty="0">
                <a:solidFill>
                  <a:srgbClr val="002060"/>
                </a:solidFill>
                <a:latin typeface="+mn-lt"/>
              </a:rPr>
              <a:t>Quel est l’intérêt de produire ces indicateurs dans le PGI par rapport à une réalisation sur tableur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288" y="908050"/>
            <a:ext cx="8640762" cy="5078413"/>
          </a:xfrm>
          <a:prstGeom prst="rect">
            <a:avLst/>
          </a:prstGeom>
          <a:solidFill>
            <a:schemeClr val="accent2">
              <a:lumMod val="20000"/>
              <a:lumOff val="80000"/>
            </a:schemeClr>
          </a:solidFill>
        </p:spPr>
        <p:txBody>
          <a:bodyPr>
            <a:spAutoFit/>
          </a:bodyPr>
          <a:lstStyle/>
          <a:p>
            <a:pPr fontAlgn="auto">
              <a:spcBef>
                <a:spcPts val="0"/>
              </a:spcBef>
              <a:spcAft>
                <a:spcPts val="0"/>
              </a:spcAft>
              <a:defRPr/>
            </a:pPr>
            <a:r>
              <a:rPr lang="fr-FR" dirty="0">
                <a:latin typeface="+mn-lt"/>
              </a:rPr>
              <a:t>Synthèse</a:t>
            </a:r>
          </a:p>
          <a:p>
            <a:pPr fontAlgn="auto">
              <a:spcBef>
                <a:spcPts val="0"/>
              </a:spcBef>
              <a:spcAft>
                <a:spcPts val="0"/>
              </a:spcAft>
              <a:defRPr/>
            </a:pPr>
            <a:r>
              <a:rPr lang="fr-FR" b="1" i="1" dirty="0">
                <a:solidFill>
                  <a:srgbClr val="C00000"/>
                </a:solidFill>
                <a:latin typeface="+mn-lt"/>
              </a:rPr>
              <a:t>« Qu’est-ce qu’une organisation performante ? » </a:t>
            </a:r>
            <a:endParaRPr lang="fr-FR" dirty="0">
              <a:solidFill>
                <a:srgbClr val="C00000"/>
              </a:solidFill>
              <a:latin typeface="+mn-lt"/>
            </a:endParaRPr>
          </a:p>
          <a:p>
            <a:pPr fontAlgn="auto">
              <a:spcBef>
                <a:spcPts val="0"/>
              </a:spcBef>
              <a:spcAft>
                <a:spcPts val="0"/>
              </a:spcAft>
              <a:defRPr/>
            </a:pPr>
            <a:r>
              <a:rPr lang="fr-FR" dirty="0">
                <a:latin typeface="+mn-lt"/>
              </a:rPr>
              <a:t> </a:t>
            </a:r>
          </a:p>
          <a:p>
            <a:pPr fontAlgn="auto">
              <a:spcBef>
                <a:spcPts val="0"/>
              </a:spcBef>
              <a:spcAft>
                <a:spcPts val="0"/>
              </a:spcAft>
              <a:defRPr/>
            </a:pPr>
            <a:r>
              <a:rPr lang="fr-FR" dirty="0">
                <a:latin typeface="+mn-lt"/>
              </a:rPr>
              <a:t>La performance d’une organisation détermine sa capacité à atteindre certains objectifs quantifiables, par exemples : croissance du chiffres d’affaires, augmentation des parts de marché, amélioration de la fidélité des clients. Ainsi la performance est mesurée à l’aune des objectifs que l’organisation se fixe.</a:t>
            </a:r>
          </a:p>
          <a:p>
            <a:pPr fontAlgn="auto">
              <a:spcBef>
                <a:spcPts val="0"/>
              </a:spcBef>
              <a:spcAft>
                <a:spcPts val="0"/>
              </a:spcAft>
              <a:defRPr/>
            </a:pPr>
            <a:r>
              <a:rPr lang="fr-FR" dirty="0">
                <a:latin typeface="+mn-lt"/>
              </a:rPr>
              <a:t> </a:t>
            </a:r>
          </a:p>
          <a:p>
            <a:pPr fontAlgn="auto">
              <a:spcBef>
                <a:spcPts val="0"/>
              </a:spcBef>
              <a:spcAft>
                <a:spcPts val="0"/>
              </a:spcAft>
              <a:defRPr/>
            </a:pPr>
            <a:r>
              <a:rPr lang="fr-FR" dirty="0">
                <a:latin typeface="+mn-lt"/>
              </a:rPr>
              <a:t>Il est nécessaire de quantifier ces objectifs, donc de disposer d’une valeur qui mesure objectivement un résultat jugé pertinent. Ces valeurs constituent des indicateurs de performance. La valeur de l’indicateur est obtenue par calcul (cumul, moyenne, maximum, minimum, série chronologique..) à partir d’une importante quantité de données. Ainsi, de la fiabilité et de l’actualité des données dépend la qualité de l’indicateur choisi.</a:t>
            </a:r>
          </a:p>
          <a:p>
            <a:pPr fontAlgn="auto">
              <a:spcBef>
                <a:spcPts val="0"/>
              </a:spcBef>
              <a:spcAft>
                <a:spcPts val="0"/>
              </a:spcAft>
              <a:defRPr/>
            </a:pPr>
            <a:r>
              <a:rPr lang="fr-FR" dirty="0">
                <a:latin typeface="+mn-lt"/>
              </a:rPr>
              <a:t> </a:t>
            </a:r>
          </a:p>
          <a:p>
            <a:pPr fontAlgn="auto">
              <a:spcBef>
                <a:spcPts val="0"/>
              </a:spcBef>
              <a:spcAft>
                <a:spcPts val="0"/>
              </a:spcAft>
              <a:defRPr/>
            </a:pPr>
            <a:r>
              <a:rPr lang="fr-FR" dirty="0">
                <a:latin typeface="+mn-lt"/>
              </a:rPr>
              <a:t>La qualité de l’interprétation de ces indicateurs est fonction de leur mode de représentation (présentation en tableaux, sous forme graphique..). La représentation doit permettre d’interpréter rapidement la ou les valeurs des indicateurs en apportant au manager une information synthétique utile pour préparer une décision.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457200" y="692150"/>
            <a:ext cx="8229600" cy="865188"/>
          </a:xfrm>
        </p:spPr>
        <p:txBody>
          <a:bodyPr/>
          <a:lstStyle/>
          <a:p>
            <a:pPr algn="l" eaLnBrk="1" hangingPunct="1"/>
            <a:r>
              <a:rPr lang="fr-FR" smtClean="0">
                <a:solidFill>
                  <a:schemeClr val="accent2"/>
                </a:solidFill>
              </a:rPr>
              <a:t>Avantages </a:t>
            </a:r>
          </a:p>
        </p:txBody>
      </p:sp>
      <p:sp>
        <p:nvSpPr>
          <p:cNvPr id="17411" name="Rectangle 3"/>
          <p:cNvSpPr>
            <a:spLocks noGrp="1" noChangeArrowheads="1"/>
          </p:cNvSpPr>
          <p:nvPr>
            <p:ph type="body" idx="1"/>
          </p:nvPr>
        </p:nvSpPr>
        <p:spPr>
          <a:xfrm>
            <a:off x="684213" y="1412875"/>
            <a:ext cx="8135937" cy="4824413"/>
          </a:xfrm>
        </p:spPr>
        <p:txBody>
          <a:bodyPr rtlCol="0">
            <a:noAutofit/>
          </a:bodyPr>
          <a:lstStyle/>
          <a:p>
            <a:pPr eaLnBrk="1" fontAlgn="auto" hangingPunct="1">
              <a:spcAft>
                <a:spcPts val="0"/>
              </a:spcAft>
              <a:buFont typeface="Arial" pitchFamily="34" charset="0"/>
              <a:buChar char="•"/>
              <a:defRPr/>
            </a:pPr>
            <a:endParaRPr lang="fr-FR" sz="2800" b="1" dirty="0" smtClean="0"/>
          </a:p>
          <a:p>
            <a:pPr marL="0" indent="0" eaLnBrk="1" fontAlgn="auto" hangingPunct="1">
              <a:spcAft>
                <a:spcPts val="0"/>
              </a:spcAft>
              <a:buFont typeface="Arial" pitchFamily="34" charset="0"/>
              <a:buNone/>
              <a:defRPr/>
            </a:pPr>
            <a:r>
              <a:rPr lang="fr-FR" sz="2800" b="1" dirty="0" smtClean="0"/>
              <a:t>Amélioration du système d’information</a:t>
            </a:r>
          </a:p>
          <a:p>
            <a:pPr lvl="1" eaLnBrk="1" fontAlgn="auto" hangingPunct="1">
              <a:spcAft>
                <a:spcPts val="0"/>
              </a:spcAft>
              <a:buFont typeface="Arial" pitchFamily="34" charset="0"/>
              <a:buChar char="•"/>
              <a:defRPr/>
            </a:pPr>
            <a:r>
              <a:rPr lang="fr-FR" b="1" dirty="0" smtClean="0"/>
              <a:t>Base de données commune</a:t>
            </a:r>
          </a:p>
          <a:p>
            <a:pPr lvl="2" eaLnBrk="1" fontAlgn="auto" hangingPunct="1">
              <a:spcAft>
                <a:spcPts val="0"/>
              </a:spcAft>
              <a:buFont typeface="Arial" pitchFamily="34" charset="0"/>
              <a:buChar char="•"/>
              <a:defRPr/>
            </a:pPr>
            <a:r>
              <a:rPr lang="fr-FR" dirty="0" smtClean="0"/>
              <a:t>Données standardisées</a:t>
            </a:r>
          </a:p>
          <a:p>
            <a:pPr lvl="2" eaLnBrk="1" fontAlgn="auto" hangingPunct="1">
              <a:spcAft>
                <a:spcPts val="0"/>
              </a:spcAft>
              <a:buFont typeface="Arial" pitchFamily="34" charset="0"/>
              <a:buChar char="•"/>
              <a:defRPr/>
            </a:pPr>
            <a:r>
              <a:rPr lang="fr-FR" dirty="0" smtClean="0"/>
              <a:t>Données non redondantes</a:t>
            </a:r>
          </a:p>
          <a:p>
            <a:pPr lvl="2" eaLnBrk="1" fontAlgn="auto" hangingPunct="1">
              <a:spcAft>
                <a:spcPts val="0"/>
              </a:spcAft>
              <a:buFont typeface="Arial" pitchFamily="34" charset="0"/>
              <a:buChar char="•"/>
              <a:defRPr/>
            </a:pPr>
            <a:r>
              <a:rPr lang="fr-FR" dirty="0" smtClean="0"/>
              <a:t>Données disponibles pour tous</a:t>
            </a:r>
          </a:p>
          <a:p>
            <a:pPr lvl="1" eaLnBrk="1" fontAlgn="auto" hangingPunct="1">
              <a:spcAft>
                <a:spcPts val="0"/>
              </a:spcAft>
              <a:buFont typeface="Arial" pitchFamily="34" charset="0"/>
              <a:buChar char="•"/>
              <a:defRPr/>
            </a:pPr>
            <a:r>
              <a:rPr lang="fr-FR" b="1" dirty="0" smtClean="0"/>
              <a:t>Synchronisation des traitements </a:t>
            </a:r>
          </a:p>
          <a:p>
            <a:pPr lvl="2" eaLnBrk="1" fontAlgn="auto" hangingPunct="1">
              <a:spcAft>
                <a:spcPts val="0"/>
              </a:spcAft>
              <a:buFont typeface="Arial" pitchFamily="34" charset="0"/>
              <a:buChar char="•"/>
              <a:defRPr/>
            </a:pPr>
            <a:r>
              <a:rPr lang="fr-FR" dirty="0" smtClean="0"/>
              <a:t>Données mises à jour en temps réel </a:t>
            </a:r>
          </a:p>
          <a:p>
            <a:pPr lvl="2" eaLnBrk="1" fontAlgn="auto" hangingPunct="1">
              <a:spcAft>
                <a:spcPts val="0"/>
              </a:spcAft>
              <a:buFont typeface="Arial" pitchFamily="34" charset="0"/>
              <a:buChar char="•"/>
              <a:defRPr/>
            </a:pPr>
            <a:r>
              <a:rPr lang="fr-FR" dirty="0" smtClean="0"/>
              <a:t>Opérations comptables enregistrées automatiquement</a:t>
            </a:r>
          </a:p>
          <a:p>
            <a:pPr lvl="1" eaLnBrk="1" fontAlgn="auto" hangingPunct="1">
              <a:spcAft>
                <a:spcPts val="0"/>
              </a:spcAft>
              <a:buFont typeface="Arial" pitchFamily="34" charset="0"/>
              <a:buChar char="•"/>
              <a:defRPr/>
            </a:pPr>
            <a:endParaRPr lang="fr-FR" dirty="0" smtClean="0"/>
          </a:p>
        </p:txBody>
      </p:sp>
      <p:sp>
        <p:nvSpPr>
          <p:cNvPr id="2" name="Espace réservé du pied de page 1"/>
          <p:cNvSpPr>
            <a:spLocks noGrp="1"/>
          </p:cNvSpPr>
          <p:nvPr>
            <p:ph type="ftr" sz="quarter" idx="11"/>
          </p:nvPr>
        </p:nvSpPr>
        <p:spPr>
          <a:xfrm>
            <a:off x="3124200" y="6525344"/>
            <a:ext cx="2895600" cy="332656"/>
          </a:xfrm>
        </p:spPr>
        <p:txBody>
          <a:bodyPr/>
          <a:lstStyle/>
          <a:p>
            <a:pPr>
              <a:defRPr/>
            </a:pPr>
            <a:r>
              <a:rPr lang="fr-FR" dirty="0" smtClean="0"/>
              <a:t>CREG</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836613"/>
            <a:ext cx="8229600" cy="792162"/>
          </a:xfrm>
        </p:spPr>
        <p:txBody>
          <a:bodyPr/>
          <a:lstStyle/>
          <a:p>
            <a:pPr algn="l" eaLnBrk="1" hangingPunct="1"/>
            <a:r>
              <a:rPr lang="fr-FR" smtClean="0">
                <a:solidFill>
                  <a:schemeClr val="accent2"/>
                </a:solidFill>
              </a:rPr>
              <a:t>Avantages</a:t>
            </a:r>
          </a:p>
        </p:txBody>
      </p:sp>
      <p:sp>
        <p:nvSpPr>
          <p:cNvPr id="18435" name="Rectangle 3"/>
          <p:cNvSpPr>
            <a:spLocks noGrp="1" noChangeArrowheads="1"/>
          </p:cNvSpPr>
          <p:nvPr>
            <p:ph type="body" idx="1"/>
          </p:nvPr>
        </p:nvSpPr>
        <p:spPr>
          <a:xfrm>
            <a:off x="827088" y="1557338"/>
            <a:ext cx="8001000" cy="5300662"/>
          </a:xfrm>
        </p:spPr>
        <p:txBody>
          <a:bodyPr rtlCol="0">
            <a:noAutofit/>
          </a:bodyPr>
          <a:lstStyle/>
          <a:p>
            <a:pPr marL="0" indent="0" eaLnBrk="1" fontAlgn="auto" hangingPunct="1">
              <a:lnSpc>
                <a:spcPct val="90000"/>
              </a:lnSpc>
              <a:spcAft>
                <a:spcPts val="0"/>
              </a:spcAft>
              <a:buFont typeface="Arial" pitchFamily="34" charset="0"/>
              <a:buNone/>
              <a:defRPr/>
            </a:pPr>
            <a:r>
              <a:rPr lang="fr-FR" sz="2800" b="1" dirty="0" smtClean="0"/>
              <a:t>Amélioration de la performance de l’entreprise</a:t>
            </a:r>
          </a:p>
          <a:p>
            <a:pPr eaLnBrk="1" fontAlgn="auto" hangingPunct="1">
              <a:lnSpc>
                <a:spcPct val="90000"/>
              </a:lnSpc>
              <a:spcAft>
                <a:spcPts val="0"/>
              </a:spcAft>
              <a:buFont typeface="Wingdings" pitchFamily="2" charset="2"/>
              <a:buNone/>
              <a:defRPr/>
            </a:pPr>
            <a:endParaRPr lang="fr-FR" sz="2800" b="1" dirty="0" smtClean="0"/>
          </a:p>
          <a:p>
            <a:pPr lvl="1" eaLnBrk="1" fontAlgn="auto" hangingPunct="1">
              <a:lnSpc>
                <a:spcPct val="90000"/>
              </a:lnSpc>
              <a:spcAft>
                <a:spcPts val="0"/>
              </a:spcAft>
              <a:buFont typeface="Arial" pitchFamily="34" charset="0"/>
              <a:buChar char="•"/>
              <a:defRPr/>
            </a:pPr>
            <a:r>
              <a:rPr lang="fr-FR" b="1" dirty="0"/>
              <a:t>Même logique et même ergonomie pour tous les modules </a:t>
            </a:r>
          </a:p>
          <a:p>
            <a:pPr lvl="2" eaLnBrk="1" fontAlgn="auto" hangingPunct="1">
              <a:lnSpc>
                <a:spcPct val="90000"/>
              </a:lnSpc>
              <a:spcAft>
                <a:spcPts val="0"/>
              </a:spcAft>
              <a:buFont typeface="Arial" pitchFamily="34" charset="0"/>
              <a:buChar char="•"/>
              <a:defRPr/>
            </a:pPr>
            <a:r>
              <a:rPr lang="fr-FR" dirty="0" smtClean="0"/>
              <a:t>Réduction des coûts de formation</a:t>
            </a:r>
            <a:r>
              <a:rPr lang="fr-FR" sz="2000" b="1" dirty="0" smtClean="0"/>
              <a:t> </a:t>
            </a:r>
          </a:p>
          <a:p>
            <a:pPr lvl="1" eaLnBrk="1" fontAlgn="auto" hangingPunct="1">
              <a:lnSpc>
                <a:spcPct val="90000"/>
              </a:lnSpc>
              <a:spcAft>
                <a:spcPts val="0"/>
              </a:spcAft>
              <a:buFont typeface="Arial" pitchFamily="34" charset="0"/>
              <a:buChar char="•"/>
              <a:defRPr/>
            </a:pPr>
            <a:r>
              <a:rPr lang="fr-FR" b="1" dirty="0" smtClean="0"/>
              <a:t>Limitation des saisies, des erreurs, des temps de transfert</a:t>
            </a:r>
          </a:p>
          <a:p>
            <a:pPr lvl="2" eaLnBrk="1" fontAlgn="auto" hangingPunct="1">
              <a:lnSpc>
                <a:spcPct val="90000"/>
              </a:lnSpc>
              <a:spcAft>
                <a:spcPts val="0"/>
              </a:spcAft>
              <a:buFont typeface="Arial" pitchFamily="34" charset="0"/>
              <a:buChar char="•"/>
              <a:defRPr/>
            </a:pPr>
            <a:r>
              <a:rPr lang="fr-FR" dirty="0" smtClean="0"/>
              <a:t>Réduction des coûts salariaux </a:t>
            </a:r>
          </a:p>
          <a:p>
            <a:pPr lvl="2" eaLnBrk="1" fontAlgn="auto" hangingPunct="1">
              <a:lnSpc>
                <a:spcPct val="90000"/>
              </a:lnSpc>
              <a:spcAft>
                <a:spcPts val="0"/>
              </a:spcAft>
              <a:buFont typeface="Arial" pitchFamily="34" charset="0"/>
              <a:buChar char="•"/>
              <a:defRPr/>
            </a:pPr>
            <a:r>
              <a:rPr lang="fr-FR" dirty="0" smtClean="0"/>
              <a:t>Amélioration de la qualité, des délais pour les clients</a:t>
            </a:r>
            <a:r>
              <a:rPr lang="fr-FR" sz="2000" b="1" dirty="0" smtClean="0"/>
              <a:t> </a:t>
            </a:r>
          </a:p>
          <a:p>
            <a:pPr lvl="1" eaLnBrk="1" fontAlgn="auto" hangingPunct="1">
              <a:lnSpc>
                <a:spcPct val="90000"/>
              </a:lnSpc>
              <a:spcAft>
                <a:spcPts val="0"/>
              </a:spcAft>
              <a:buFont typeface="Arial" pitchFamily="34" charset="0"/>
              <a:buChar char="•"/>
              <a:defRPr/>
            </a:pPr>
            <a:r>
              <a:rPr lang="fr-FR" b="1" dirty="0" smtClean="0"/>
              <a:t>Traçabilité des opérations</a:t>
            </a:r>
          </a:p>
          <a:p>
            <a:pPr lvl="2" eaLnBrk="1" fontAlgn="auto" hangingPunct="1">
              <a:lnSpc>
                <a:spcPct val="90000"/>
              </a:lnSpc>
              <a:spcAft>
                <a:spcPts val="0"/>
              </a:spcAft>
              <a:buFont typeface="Arial" pitchFamily="34" charset="0"/>
              <a:buChar char="•"/>
              <a:defRPr/>
            </a:pPr>
            <a:r>
              <a:rPr lang="fr-FR" dirty="0" smtClean="0"/>
              <a:t>Possibilité de remonter à la source de l’information</a:t>
            </a:r>
            <a:endParaRPr lang="fr-FR" sz="2000" dirty="0" smtClean="0"/>
          </a:p>
          <a:p>
            <a:pPr lvl="2" eaLnBrk="1" fontAlgn="auto" hangingPunct="1">
              <a:lnSpc>
                <a:spcPct val="90000"/>
              </a:lnSpc>
              <a:spcAft>
                <a:spcPts val="0"/>
              </a:spcAft>
              <a:buFont typeface="Wingdings" pitchFamily="2" charset="2"/>
              <a:buChar char="Ø"/>
              <a:defRPr/>
            </a:pPr>
            <a:endParaRPr lang="fr-FR" sz="2000" dirty="0" smtClean="0"/>
          </a:p>
        </p:txBody>
      </p:sp>
      <p:sp>
        <p:nvSpPr>
          <p:cNvPr id="2" name="Espace réservé du pied de page 1"/>
          <p:cNvSpPr>
            <a:spLocks noGrp="1"/>
          </p:cNvSpPr>
          <p:nvPr>
            <p:ph type="ftr" sz="quarter" idx="11"/>
          </p:nvPr>
        </p:nvSpPr>
        <p:spPr>
          <a:xfrm>
            <a:off x="3203848" y="6510348"/>
            <a:ext cx="2895600" cy="365125"/>
          </a:xfrm>
        </p:spPr>
        <p:txBody>
          <a:bodyPr/>
          <a:lstStyle/>
          <a:p>
            <a:pPr>
              <a:defRPr/>
            </a:pPr>
            <a:r>
              <a:rPr lang="fr-FR" dirty="0" smtClean="0"/>
              <a:t>CREG</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9750" y="215900"/>
            <a:ext cx="8229600" cy="620713"/>
          </a:xfrm>
        </p:spPr>
        <p:txBody>
          <a:bodyPr rtlCol="0">
            <a:normAutofit fontScale="90000"/>
          </a:bodyPr>
          <a:lstStyle/>
          <a:p>
            <a:pPr eaLnBrk="1" fontAlgn="auto" hangingPunct="1">
              <a:spcAft>
                <a:spcPts val="0"/>
              </a:spcAft>
              <a:defRPr/>
            </a:pPr>
            <a:r>
              <a:rPr lang="fr-FR" dirty="0" smtClean="0"/>
              <a:t>Limites</a:t>
            </a:r>
          </a:p>
        </p:txBody>
      </p:sp>
      <p:sp>
        <p:nvSpPr>
          <p:cNvPr id="19459" name="Rectangle 3"/>
          <p:cNvSpPr>
            <a:spLocks noGrp="1" noChangeArrowheads="1"/>
          </p:cNvSpPr>
          <p:nvPr>
            <p:ph type="body" idx="1"/>
          </p:nvPr>
        </p:nvSpPr>
        <p:spPr>
          <a:xfrm>
            <a:off x="457200" y="1125538"/>
            <a:ext cx="8229600" cy="5000625"/>
          </a:xfrm>
        </p:spPr>
        <p:txBody>
          <a:bodyPr rtlCol="0">
            <a:normAutofit/>
          </a:bodyPr>
          <a:lstStyle/>
          <a:p>
            <a:pPr eaLnBrk="1" fontAlgn="auto" hangingPunct="1">
              <a:lnSpc>
                <a:spcPct val="90000"/>
              </a:lnSpc>
              <a:spcAft>
                <a:spcPts val="0"/>
              </a:spcAft>
              <a:buFont typeface="Arial" pitchFamily="34" charset="0"/>
              <a:buChar char="•"/>
              <a:defRPr/>
            </a:pPr>
            <a:r>
              <a:rPr lang="fr-FR" sz="2400" b="1" dirty="0" smtClean="0"/>
              <a:t>L’implantation d’un </a:t>
            </a:r>
            <a:r>
              <a:rPr lang="fr-FR" sz="2400" b="1" dirty="0" err="1" smtClean="0"/>
              <a:t>PGI</a:t>
            </a:r>
            <a:r>
              <a:rPr lang="fr-FR" sz="2400" b="1" dirty="0" smtClean="0"/>
              <a:t> peut présenter des inconvénients</a:t>
            </a:r>
            <a:r>
              <a:rPr lang="fr-FR" sz="2200" dirty="0" smtClean="0"/>
              <a:t> :</a:t>
            </a:r>
          </a:p>
          <a:p>
            <a:pPr eaLnBrk="1" fontAlgn="auto" hangingPunct="1">
              <a:lnSpc>
                <a:spcPct val="90000"/>
              </a:lnSpc>
              <a:spcAft>
                <a:spcPts val="0"/>
              </a:spcAft>
              <a:buFont typeface="Wingdings" pitchFamily="2" charset="2"/>
              <a:buNone/>
              <a:defRPr/>
            </a:pPr>
            <a:endParaRPr lang="fr-FR" sz="1400" dirty="0" smtClean="0"/>
          </a:p>
          <a:p>
            <a:pPr lvl="1" eaLnBrk="1" fontAlgn="auto" hangingPunct="1">
              <a:lnSpc>
                <a:spcPct val="90000"/>
              </a:lnSpc>
              <a:spcAft>
                <a:spcPts val="0"/>
              </a:spcAft>
              <a:buFont typeface="Arial" pitchFamily="34" charset="0"/>
              <a:buChar char="•"/>
              <a:defRPr/>
            </a:pPr>
            <a:r>
              <a:rPr lang="fr-FR" sz="2400" b="1" dirty="0" smtClean="0"/>
              <a:t>Un coût élevé</a:t>
            </a:r>
            <a:r>
              <a:rPr lang="fr-FR" sz="2000" dirty="0" smtClean="0"/>
              <a:t> </a:t>
            </a:r>
          </a:p>
          <a:p>
            <a:pPr lvl="2" eaLnBrk="1" fontAlgn="auto" hangingPunct="1">
              <a:lnSpc>
                <a:spcPct val="90000"/>
              </a:lnSpc>
              <a:spcAft>
                <a:spcPts val="0"/>
              </a:spcAft>
              <a:buFont typeface="Arial" pitchFamily="34" charset="0"/>
              <a:buChar char="•"/>
              <a:defRPr/>
            </a:pPr>
            <a:r>
              <a:rPr lang="fr-FR" sz="2000" dirty="0" smtClean="0"/>
              <a:t>Achat de licence</a:t>
            </a:r>
          </a:p>
          <a:p>
            <a:pPr lvl="2" eaLnBrk="1" fontAlgn="auto" hangingPunct="1">
              <a:lnSpc>
                <a:spcPct val="90000"/>
              </a:lnSpc>
              <a:spcAft>
                <a:spcPts val="0"/>
              </a:spcAft>
              <a:buFont typeface="Arial" pitchFamily="34" charset="0"/>
              <a:buChar char="•"/>
              <a:defRPr/>
            </a:pPr>
            <a:r>
              <a:rPr lang="fr-FR" sz="2000" dirty="0" smtClean="0"/>
              <a:t>Formation</a:t>
            </a:r>
          </a:p>
          <a:p>
            <a:pPr lvl="2" eaLnBrk="1" fontAlgn="auto" hangingPunct="1">
              <a:lnSpc>
                <a:spcPct val="90000"/>
              </a:lnSpc>
              <a:spcAft>
                <a:spcPts val="0"/>
              </a:spcAft>
              <a:buFont typeface="Arial" pitchFamily="34" charset="0"/>
              <a:buChar char="•"/>
              <a:defRPr/>
            </a:pPr>
            <a:r>
              <a:rPr lang="fr-FR" sz="2000" dirty="0" smtClean="0"/>
              <a:t>Maintenance</a:t>
            </a:r>
            <a:r>
              <a:rPr lang="fr-FR" sz="1800" dirty="0" smtClean="0"/>
              <a:t> </a:t>
            </a:r>
          </a:p>
          <a:p>
            <a:pPr lvl="2" eaLnBrk="1" fontAlgn="auto" hangingPunct="1">
              <a:lnSpc>
                <a:spcPct val="90000"/>
              </a:lnSpc>
              <a:spcAft>
                <a:spcPts val="0"/>
              </a:spcAft>
              <a:buFont typeface="Arial" pitchFamily="34" charset="0"/>
              <a:buChar char="•"/>
              <a:defRPr/>
            </a:pPr>
            <a:endParaRPr lang="fr-FR" sz="1800" dirty="0" smtClean="0"/>
          </a:p>
          <a:p>
            <a:pPr lvl="1" eaLnBrk="1" fontAlgn="auto" hangingPunct="1">
              <a:lnSpc>
                <a:spcPct val="90000"/>
              </a:lnSpc>
              <a:spcAft>
                <a:spcPts val="0"/>
              </a:spcAft>
              <a:buFont typeface="Arial" pitchFamily="34" charset="0"/>
              <a:buChar char="•"/>
              <a:defRPr/>
            </a:pPr>
            <a:r>
              <a:rPr lang="fr-FR" sz="2400" b="1" dirty="0" smtClean="0"/>
              <a:t>Une mise en œuvre lourde</a:t>
            </a:r>
            <a:r>
              <a:rPr lang="fr-FR" sz="2000" dirty="0" smtClean="0"/>
              <a:t> </a:t>
            </a:r>
          </a:p>
          <a:p>
            <a:pPr lvl="2" eaLnBrk="1" fontAlgn="auto" hangingPunct="1">
              <a:lnSpc>
                <a:spcPct val="90000"/>
              </a:lnSpc>
              <a:spcAft>
                <a:spcPts val="0"/>
              </a:spcAft>
              <a:buFont typeface="Arial" pitchFamily="34" charset="0"/>
              <a:buChar char="•"/>
              <a:defRPr/>
            </a:pPr>
            <a:r>
              <a:rPr lang="fr-FR" sz="2000" dirty="0" smtClean="0"/>
              <a:t>Un paramétrage correct du progiciel nécessite une bonne connaissance des processus de l’entreprise </a:t>
            </a:r>
          </a:p>
          <a:p>
            <a:pPr lvl="2" eaLnBrk="1" fontAlgn="auto" hangingPunct="1">
              <a:lnSpc>
                <a:spcPct val="90000"/>
              </a:lnSpc>
              <a:spcAft>
                <a:spcPts val="0"/>
              </a:spcAft>
              <a:buFont typeface="Arial" pitchFamily="34" charset="0"/>
              <a:buChar char="•"/>
              <a:defRPr/>
            </a:pPr>
            <a:r>
              <a:rPr lang="fr-FR" sz="2000" dirty="0" smtClean="0"/>
              <a:t>Certains processus doivent être adaptés au progiciel </a:t>
            </a:r>
          </a:p>
          <a:p>
            <a:pPr lvl="2" eaLnBrk="1" fontAlgn="auto" hangingPunct="1">
              <a:lnSpc>
                <a:spcPct val="90000"/>
              </a:lnSpc>
              <a:spcAft>
                <a:spcPts val="0"/>
              </a:spcAft>
              <a:buFont typeface="Arial" pitchFamily="34" charset="0"/>
              <a:buChar char="•"/>
              <a:defRPr/>
            </a:pPr>
            <a:r>
              <a:rPr lang="fr-FR" sz="2000" dirty="0" smtClean="0"/>
              <a:t>L’appropriation par le personnel est longue et difficile</a:t>
            </a:r>
            <a:r>
              <a:rPr lang="fr-FR" sz="1800" dirty="0" smtClean="0"/>
              <a:t> </a:t>
            </a:r>
          </a:p>
          <a:p>
            <a:pPr lvl="2" eaLnBrk="1" fontAlgn="auto" hangingPunct="1">
              <a:lnSpc>
                <a:spcPct val="90000"/>
              </a:lnSpc>
              <a:spcAft>
                <a:spcPts val="0"/>
              </a:spcAft>
              <a:buFont typeface="Arial" pitchFamily="34" charset="0"/>
              <a:buChar char="•"/>
              <a:defRPr/>
            </a:pPr>
            <a:endParaRPr lang="fr-FR" sz="1800" dirty="0" smtClean="0"/>
          </a:p>
          <a:p>
            <a:pPr lvl="1" eaLnBrk="1" fontAlgn="auto" hangingPunct="1">
              <a:lnSpc>
                <a:spcPct val="90000"/>
              </a:lnSpc>
              <a:spcAft>
                <a:spcPts val="0"/>
              </a:spcAft>
              <a:buFont typeface="Arial" pitchFamily="34" charset="0"/>
              <a:buChar char="•"/>
              <a:defRPr/>
            </a:pPr>
            <a:r>
              <a:rPr lang="fr-FR" sz="2400" b="1" dirty="0" smtClean="0"/>
              <a:t>Une dépendance vis à vis de l’éditeur</a:t>
            </a:r>
            <a:r>
              <a:rPr lang="fr-FR" sz="3200" dirty="0" smtClean="0"/>
              <a:t> </a:t>
            </a:r>
            <a:endParaRPr lang="fr-FR" dirty="0" smtClean="0"/>
          </a:p>
        </p:txBody>
      </p:sp>
      <p:sp>
        <p:nvSpPr>
          <p:cNvPr id="2" name="Espace réservé du pied de page 1"/>
          <p:cNvSpPr>
            <a:spLocks noGrp="1"/>
          </p:cNvSpPr>
          <p:nvPr>
            <p:ph type="ftr" sz="quarter" idx="11"/>
          </p:nvPr>
        </p:nvSpPr>
        <p:spPr>
          <a:xfrm>
            <a:off x="3131840" y="6528821"/>
            <a:ext cx="2895600" cy="365125"/>
          </a:xfrm>
        </p:spPr>
        <p:txBody>
          <a:bodyPr/>
          <a:lstStyle/>
          <a:p>
            <a:pPr>
              <a:defRPr/>
            </a:pPr>
            <a:r>
              <a:rPr lang="fr-FR" dirty="0" smtClean="0"/>
              <a:t>CREG</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81075"/>
            <a:ext cx="8229600" cy="647700"/>
          </a:xfrm>
        </p:spPr>
        <p:txBody>
          <a:bodyPr rtlCol="0">
            <a:normAutofit fontScale="90000"/>
          </a:bodyPr>
          <a:lstStyle/>
          <a:p>
            <a:pPr eaLnBrk="1" fontAlgn="auto" hangingPunct="1">
              <a:spcAft>
                <a:spcPts val="0"/>
              </a:spcAft>
              <a:defRPr/>
            </a:pPr>
            <a:r>
              <a:rPr lang="nn-NO" dirty="0">
                <a:solidFill>
                  <a:srgbClr val="C00000"/>
                </a:solidFill>
              </a:rPr>
              <a:t>L’outil : le PGI Open ERP </a:t>
            </a:r>
            <a:br>
              <a:rPr lang="nn-NO" dirty="0">
                <a:solidFill>
                  <a:srgbClr val="C00000"/>
                </a:solidFill>
              </a:rPr>
            </a:br>
            <a:endParaRPr lang="fr-FR" dirty="0">
              <a:solidFill>
                <a:srgbClr val="C00000"/>
              </a:solidFill>
            </a:endParaRPr>
          </a:p>
        </p:txBody>
      </p:sp>
      <p:sp>
        <p:nvSpPr>
          <p:cNvPr id="3" name="Espace réservé du contenu 2"/>
          <p:cNvSpPr>
            <a:spLocks noGrp="1"/>
          </p:cNvSpPr>
          <p:nvPr>
            <p:ph idx="1"/>
          </p:nvPr>
        </p:nvSpPr>
        <p:spPr/>
        <p:txBody>
          <a:bodyPr rtlCol="0">
            <a:normAutofit fontScale="70000" lnSpcReduction="20000"/>
          </a:bodyPr>
          <a:lstStyle/>
          <a:p>
            <a:pPr marL="0" indent="0" eaLnBrk="1" fontAlgn="auto" hangingPunct="1">
              <a:spcAft>
                <a:spcPts val="0"/>
              </a:spcAft>
              <a:buFont typeface="Arial" pitchFamily="34" charset="0"/>
              <a:buNone/>
              <a:defRPr/>
            </a:pPr>
            <a:r>
              <a:rPr lang="fr-FR" b="1" dirty="0" smtClean="0">
                <a:solidFill>
                  <a:srgbClr val="C00000"/>
                </a:solidFill>
              </a:rPr>
              <a:t>L’offre </a:t>
            </a:r>
            <a:r>
              <a:rPr lang="fr-FR" b="1" dirty="0">
                <a:solidFill>
                  <a:srgbClr val="C00000"/>
                </a:solidFill>
              </a:rPr>
              <a:t>de SISALP : </a:t>
            </a:r>
            <a:endParaRPr lang="fr-FR" b="1" dirty="0" smtClean="0">
              <a:solidFill>
                <a:srgbClr val="C00000"/>
              </a:solidFill>
            </a:endParaRPr>
          </a:p>
          <a:p>
            <a:pPr marL="0" indent="0" eaLnBrk="1" fontAlgn="auto" hangingPunct="1">
              <a:spcAft>
                <a:spcPts val="0"/>
              </a:spcAft>
              <a:buFont typeface="Arial" pitchFamily="34" charset="0"/>
              <a:buNone/>
              <a:defRPr/>
            </a:pPr>
            <a:endParaRPr lang="fr-FR" b="1" dirty="0">
              <a:solidFill>
                <a:srgbClr val="C00000"/>
              </a:solidFill>
            </a:endParaRPr>
          </a:p>
          <a:p>
            <a:pPr eaLnBrk="1" fontAlgn="auto" hangingPunct="1">
              <a:spcAft>
                <a:spcPts val="0"/>
              </a:spcAft>
              <a:buFont typeface="Arial" pitchFamily="34" charset="0"/>
              <a:buChar char="•"/>
              <a:defRPr/>
            </a:pPr>
            <a:r>
              <a:rPr lang="fr-FR" dirty="0" smtClean="0"/>
              <a:t>L’offre </a:t>
            </a:r>
            <a:r>
              <a:rPr lang="fr-FR" dirty="0"/>
              <a:t>académie Open ERP VDS écoles 1 an pour 209 € </a:t>
            </a:r>
          </a:p>
          <a:p>
            <a:pPr eaLnBrk="1" fontAlgn="auto" hangingPunct="1">
              <a:spcAft>
                <a:spcPts val="0"/>
              </a:spcAft>
              <a:buFont typeface="Arial" pitchFamily="34" charset="0"/>
              <a:buChar char="•"/>
              <a:defRPr/>
            </a:pPr>
            <a:endParaRPr lang="fr-FR" dirty="0"/>
          </a:p>
          <a:p>
            <a:pPr marL="0" indent="0" eaLnBrk="1" fontAlgn="auto" hangingPunct="1">
              <a:spcAft>
                <a:spcPts val="0"/>
              </a:spcAft>
              <a:buFont typeface="Arial" pitchFamily="34" charset="0"/>
              <a:buNone/>
              <a:defRPr/>
            </a:pPr>
            <a:r>
              <a:rPr lang="fr-FR" dirty="0">
                <a:hlinkClick r:id="rId2"/>
              </a:rPr>
              <a:t>http://</a:t>
            </a:r>
            <a:r>
              <a:rPr lang="fr-FR" dirty="0" smtClean="0">
                <a:hlinkClick r:id="rId2"/>
              </a:rPr>
              <a:t>openerp-online.fr/academie-openerp-pour-l-enseignement/5-academie-openerp-vds-special-enseignement-forfait-annuel.html</a:t>
            </a:r>
            <a:endParaRPr lang="fr-FR" dirty="0" smtClean="0"/>
          </a:p>
          <a:p>
            <a:pPr marL="0" indent="0" eaLnBrk="1" fontAlgn="auto" hangingPunct="1">
              <a:spcAft>
                <a:spcPts val="0"/>
              </a:spcAft>
              <a:buFont typeface="Arial" pitchFamily="34" charset="0"/>
              <a:buNone/>
              <a:defRPr/>
            </a:pPr>
            <a:r>
              <a:rPr lang="fr-FR" dirty="0" smtClean="0"/>
              <a:t> </a:t>
            </a:r>
            <a:endParaRPr lang="fr-FR" dirty="0"/>
          </a:p>
          <a:p>
            <a:pPr eaLnBrk="1" fontAlgn="auto" hangingPunct="1">
              <a:spcAft>
                <a:spcPts val="0"/>
              </a:spcAft>
              <a:buFont typeface="Arial" pitchFamily="34" charset="0"/>
              <a:buChar char="•"/>
              <a:defRPr/>
            </a:pPr>
            <a:r>
              <a:rPr lang="fr-FR" dirty="0" smtClean="0"/>
              <a:t>L’offre </a:t>
            </a:r>
            <a:r>
              <a:rPr lang="fr-FR" dirty="0"/>
              <a:t>gratuite pour les professeurs utilisant Open ERP ponctuellement </a:t>
            </a:r>
          </a:p>
          <a:p>
            <a:pPr eaLnBrk="1" fontAlgn="auto" hangingPunct="1">
              <a:spcAft>
                <a:spcPts val="0"/>
              </a:spcAft>
              <a:buFont typeface="Arial" pitchFamily="34" charset="0"/>
              <a:buChar char="•"/>
              <a:defRPr/>
            </a:pPr>
            <a:endParaRPr lang="fr-FR" dirty="0"/>
          </a:p>
          <a:p>
            <a:pPr marL="0" indent="0" eaLnBrk="1" fontAlgn="auto" hangingPunct="1">
              <a:spcAft>
                <a:spcPts val="0"/>
              </a:spcAft>
              <a:buFont typeface="Arial" pitchFamily="34" charset="0"/>
              <a:buNone/>
              <a:defRPr/>
            </a:pPr>
            <a:r>
              <a:rPr lang="fr-FR" dirty="0">
                <a:hlinkClick r:id="rId3"/>
              </a:rPr>
              <a:t>http://</a:t>
            </a:r>
            <a:r>
              <a:rPr lang="fr-FR" dirty="0" smtClean="0">
                <a:hlinkClick r:id="rId3"/>
              </a:rPr>
              <a:t>openerp-online.fr/academie-openerp-pour-l-enseignement/2-academie-openerp-on-line-gratuit.html</a:t>
            </a:r>
            <a:endParaRPr lang="fr-FR" dirty="0" smtClean="0"/>
          </a:p>
          <a:p>
            <a:pPr marL="0" indent="0" eaLnBrk="1" fontAlgn="auto" hangingPunct="1">
              <a:spcAft>
                <a:spcPts val="0"/>
              </a:spcAft>
              <a:buFont typeface="Arial" pitchFamily="34" charset="0"/>
              <a:buNone/>
              <a:defRPr/>
            </a:pPr>
            <a:endParaRPr lang="fr-FR" dirty="0"/>
          </a:p>
          <a:p>
            <a:pPr marL="0" indent="0" eaLnBrk="1" fontAlgn="auto" hangingPunct="1">
              <a:spcAft>
                <a:spcPts val="0"/>
              </a:spcAft>
              <a:buFont typeface="Arial" pitchFamily="34" charset="0"/>
              <a:buNone/>
              <a:defRPr/>
            </a:pPr>
            <a:r>
              <a:rPr lang="fr-FR" dirty="0"/>
              <a:t>(contraintes d’utilisation du serveur de 7 jours puis de 90 jours)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4344</TotalTime>
  <Words>4126</Words>
  <Application>Microsoft Office PowerPoint</Application>
  <PresentationFormat>Affichage à l'écran (4:3)</PresentationFormat>
  <Paragraphs>682</Paragraphs>
  <Slides>58</Slides>
  <Notes>34</Notes>
  <HiddenSlides>0</HiddenSlides>
  <MMClips>0</MMClips>
  <ScaleCrop>false</ScaleCrop>
  <HeadingPairs>
    <vt:vector size="4" baseType="variant">
      <vt:variant>
        <vt:lpstr>Thème</vt:lpstr>
      </vt:variant>
      <vt:variant>
        <vt:i4>1</vt:i4>
      </vt:variant>
      <vt:variant>
        <vt:lpstr>Titres des diapositives</vt:lpstr>
      </vt:variant>
      <vt:variant>
        <vt:i4>58</vt:i4>
      </vt:variant>
    </vt:vector>
  </HeadingPairs>
  <TitlesOfParts>
    <vt:vector size="59" baseType="lpstr">
      <vt:lpstr>Thème Office</vt:lpstr>
      <vt:lpstr>PGI et sciences de gestion</vt:lpstr>
      <vt:lpstr>Déroulement de la journée</vt:lpstr>
      <vt:lpstr>Présentation PowerPoint</vt:lpstr>
      <vt:lpstr>Présentation PowerPoint</vt:lpstr>
      <vt:lpstr>Présentation PowerPoint</vt:lpstr>
      <vt:lpstr>Avantages </vt:lpstr>
      <vt:lpstr>Avantages</vt:lpstr>
      <vt:lpstr>Limites</vt:lpstr>
      <vt:lpstr>L’outil : le PGI Open ERP  </vt:lpstr>
      <vt:lpstr>Les processus de gestion  de l’entreprise Spécibike</vt:lpstr>
      <vt:lpstr>Page d'accueil OpenERP</vt:lpstr>
      <vt:lpstr>THÈME 2  Information et intelligence collective</vt:lpstr>
      <vt:lpstr>THÈME 2  Information et intelligence collective</vt:lpstr>
      <vt:lpstr>THÈME 3 Gestion et création de valeur</vt:lpstr>
      <vt:lpstr>THÈME 4 Évaluation et performance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processus de gestion des demandes de congés </vt:lpstr>
      <vt:lpstr>Présentation PowerPoint</vt:lpstr>
      <vt:lpstr>Le workflow d’une demande de congés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processus de gestion des commandes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Évaluation de la performance à l’aide du tableau de bord</vt:lpstr>
      <vt:lpstr>Présentation PowerPoint</vt:lpstr>
      <vt:lpstr>Tableau de bord du responsable des ventes</vt:lpstr>
      <vt:lpstr>Tableau de bord de l’administrateur du PGI</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du 01/04/2011</dc:title>
  <dc:subject>BTS AM</dc:subject>
  <dc:creator>Joëlle Garaude</dc:creator>
  <cp:lastModifiedBy>Joelle</cp:lastModifiedBy>
  <cp:revision>132</cp:revision>
  <dcterms:created xsi:type="dcterms:W3CDTF">2011-03-22T11:11:25Z</dcterms:created>
  <dcterms:modified xsi:type="dcterms:W3CDTF">2013-05-16T06:17:01Z</dcterms:modified>
</cp:coreProperties>
</file>