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34" r:id="rId3"/>
    <p:sldId id="340" r:id="rId4"/>
    <p:sldId id="341" r:id="rId5"/>
    <p:sldId id="339" r:id="rId6"/>
    <p:sldId id="338" r:id="rId7"/>
  </p:sldIdLst>
  <p:sldSz cx="9144000" cy="6858000" type="screen4x3"/>
  <p:notesSz cx="6805613" cy="99393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2B67"/>
    <a:srgbClr val="86C7CC"/>
    <a:srgbClr val="3F9197"/>
    <a:srgbClr val="99FF99"/>
    <a:srgbClr val="B41450"/>
    <a:srgbClr val="F5F5C3"/>
    <a:srgbClr val="EDD3E7"/>
    <a:srgbClr val="C5E7F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9247" autoAdjust="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353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4602683-31EE-42A4-B156-70D9FE2BA32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746125"/>
            <a:ext cx="4967288" cy="3725863"/>
          </a:xfrm>
          <a:ln/>
        </p:spPr>
      </p:sp>
      <p:sp>
        <p:nvSpPr>
          <p:cNvPr id="20482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7172" name="Espace réservé du numéro de diapositive 3"/>
          <p:cNvSpPr txBox="1">
            <a:spLocks noGrp="1"/>
          </p:cNvSpPr>
          <p:nvPr/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DDA5CCDC-39E7-4219-9B44-B08B87B49147}" type="slidenum">
              <a:rPr lang="fr-FR" sz="1200">
                <a:latin typeface="+mn-lt"/>
                <a:cs typeface="+mn-cs"/>
              </a:rPr>
              <a:pPr algn="r">
                <a:defRPr/>
              </a:pPr>
              <a:t>6</a:t>
            </a:fld>
            <a:endParaRPr lang="fr-FR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FB547-C4D5-4BAC-ACBA-3C575F37A3C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43BAE-562D-441B-B2EA-05C9DF12C16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B3C96-E0C8-424C-B943-74A0D4379DB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054DF-1BC0-4D04-BACF-CB1BCF5EAF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8CE78-76CD-4D30-B77E-5258C0FC1CD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AFD75-C819-4B00-9CDF-E84B927650A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6EED0-BA12-425A-A97B-D26CB36F61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A0EE8-C08D-4D1F-9F4D-6E1F681E61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56592-25A0-45FF-9056-B7758C05381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98D9F-F0F4-40E8-A640-129C180D395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B5E77-872D-42BC-A861-3003AD1C04F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9F55710-05C2-438B-9CEF-DA0CFFB4EBF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2"/>
          <p:cNvSpPr txBox="1">
            <a:spLocks noChangeArrowheads="1"/>
          </p:cNvSpPr>
          <p:nvPr/>
        </p:nvSpPr>
        <p:spPr bwMode="auto">
          <a:xfrm>
            <a:off x="971550" y="2492375"/>
            <a:ext cx="73437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3600" b="1" i="1">
                <a:solidFill>
                  <a:srgbClr val="7030A0"/>
                </a:solidFill>
              </a:rPr>
              <a:t>L’enseignement moral et civique</a:t>
            </a:r>
          </a:p>
        </p:txBody>
      </p:sp>
      <p:sp>
        <p:nvSpPr>
          <p:cNvPr id="14339" name="Text Box 13"/>
          <p:cNvSpPr txBox="1">
            <a:spLocks noChangeArrowheads="1"/>
          </p:cNvSpPr>
          <p:nvPr/>
        </p:nvSpPr>
        <p:spPr bwMode="auto">
          <a:xfrm>
            <a:off x="1331913" y="3284538"/>
            <a:ext cx="6553200" cy="265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solidFill>
                  <a:srgbClr val="B41450"/>
                </a:solidFill>
              </a:rPr>
              <a:t>Construire</a:t>
            </a:r>
          </a:p>
          <a:p>
            <a:pPr algn="ctr"/>
            <a:r>
              <a:rPr lang="fr-FR" sz="3200">
                <a:solidFill>
                  <a:srgbClr val="B41450"/>
                </a:solidFill>
              </a:rPr>
              <a:t>- la notion de laïcité </a:t>
            </a:r>
          </a:p>
          <a:p>
            <a:pPr algn="ctr"/>
            <a:r>
              <a:rPr lang="fr-FR" sz="3200">
                <a:solidFill>
                  <a:srgbClr val="B41450"/>
                </a:solidFill>
              </a:rPr>
              <a:t>- la sensibilité : soi et les autres </a:t>
            </a:r>
          </a:p>
          <a:p>
            <a:pPr algn="ctr"/>
            <a:endParaRPr lang="fr-FR">
              <a:solidFill>
                <a:srgbClr val="B41450"/>
              </a:solidFill>
            </a:endParaRPr>
          </a:p>
          <a:p>
            <a:pPr algn="ctr"/>
            <a:endParaRPr lang="fr-FR">
              <a:solidFill>
                <a:srgbClr val="B41450"/>
              </a:solidFill>
            </a:endParaRPr>
          </a:p>
          <a:p>
            <a:pPr algn="ctr"/>
            <a:endParaRPr lang="fr-FR">
              <a:solidFill>
                <a:srgbClr val="B41450"/>
              </a:solidFill>
            </a:endParaRPr>
          </a:p>
          <a:p>
            <a:pPr algn="ctr"/>
            <a:r>
              <a:rPr lang="fr-FR">
                <a:solidFill>
                  <a:srgbClr val="B41450"/>
                </a:solidFill>
              </a:rPr>
              <a:t>Mise en œuvre depuis le rentrée 2015 de l’école aux lycées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413" cy="633412"/>
          </a:xfrm>
        </p:spPr>
        <p:txBody>
          <a:bodyPr/>
          <a:lstStyle/>
          <a:p>
            <a:pPr algn="r"/>
            <a:r>
              <a:rPr lang="fr-FR" sz="3200" smtClean="0">
                <a:solidFill>
                  <a:srgbClr val="7030A0"/>
                </a:solidFill>
              </a:rPr>
              <a:t>La Laïcité au cycle 2 </a:t>
            </a:r>
            <a:r>
              <a:rPr lang="fr-FR" sz="3000" smtClean="0">
                <a:solidFill>
                  <a:srgbClr val="7030A0"/>
                </a:solidFill>
              </a:rPr>
              <a:t>(CP, CE1, CE2)</a:t>
            </a:r>
          </a:p>
        </p:txBody>
      </p:sp>
      <p:sp>
        <p:nvSpPr>
          <p:cNvPr id="5" name="Ellipse 4"/>
          <p:cNvSpPr>
            <a:spLocks noChangeArrowheads="1"/>
          </p:cNvSpPr>
          <p:nvPr/>
        </p:nvSpPr>
        <p:spPr bwMode="auto">
          <a:xfrm>
            <a:off x="755650" y="3806825"/>
            <a:ext cx="4248150" cy="2862263"/>
          </a:xfrm>
          <a:prstGeom prst="ellipse">
            <a:avLst/>
          </a:prstGeom>
          <a:solidFill>
            <a:srgbClr val="FFC000"/>
          </a:solidFill>
          <a:ln w="25400" algn="ctr">
            <a:solidFill>
              <a:srgbClr val="89A4A7"/>
            </a:solidFill>
            <a:round/>
            <a:headEnd/>
            <a:tailEnd/>
          </a:ln>
        </p:spPr>
        <p:txBody>
          <a:bodyPr lIns="0" tIns="10800" rIns="0" bIns="10800" anchor="ctr"/>
          <a:lstStyle/>
          <a:p>
            <a:pPr algn="ctr"/>
            <a:r>
              <a:rPr lang="fr-FR" b="1">
                <a:solidFill>
                  <a:srgbClr val="B41450"/>
                </a:solidFill>
              </a:rPr>
              <a:t>Dans la mise en œuvre du débat dans ses différentes modalités</a:t>
            </a:r>
            <a:endParaRPr lang="fr-FR">
              <a:solidFill>
                <a:srgbClr val="B41450"/>
              </a:solidFill>
            </a:endParaRPr>
          </a:p>
          <a:p>
            <a:pPr algn="ctr"/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Ellipse 3"/>
          <p:cNvSpPr>
            <a:spLocks noChangeArrowheads="1"/>
          </p:cNvSpPr>
          <p:nvPr/>
        </p:nvSpPr>
        <p:spPr bwMode="auto">
          <a:xfrm>
            <a:off x="684213" y="1125538"/>
            <a:ext cx="4175125" cy="3024187"/>
          </a:xfrm>
          <a:prstGeom prst="ellipse">
            <a:avLst/>
          </a:prstGeom>
          <a:solidFill>
            <a:srgbClr val="FFC000"/>
          </a:solidFill>
          <a:ln w="25400" algn="ctr">
            <a:solidFill>
              <a:srgbClr val="89A4A7"/>
            </a:solidFill>
            <a:round/>
            <a:headEnd/>
            <a:tailEnd/>
          </a:ln>
        </p:spPr>
        <p:txBody>
          <a:bodyPr lIns="0" tIns="21600" rIns="0" bIns="10800" anchor="ctr"/>
          <a:lstStyle/>
          <a:p>
            <a:pPr algn="ctr"/>
            <a:r>
              <a:rPr lang="fr-FR" sz="1600">
                <a:solidFill>
                  <a:schemeClr val="accent2"/>
                </a:solidFill>
              </a:rPr>
              <a:t>Dimension sensible : </a:t>
            </a:r>
          </a:p>
          <a:p>
            <a:pPr algn="ctr"/>
            <a:r>
              <a:rPr lang="fr-FR" sz="1600">
                <a:solidFill>
                  <a:schemeClr val="accent2"/>
                </a:solidFill>
              </a:rPr>
              <a:t>Soi et les autres. </a:t>
            </a:r>
          </a:p>
          <a:p>
            <a:pPr algn="ctr"/>
            <a:endParaRPr lang="fr-FR" sz="800">
              <a:solidFill>
                <a:schemeClr val="accent2"/>
              </a:solidFill>
            </a:endParaRPr>
          </a:p>
          <a:p>
            <a:pPr algn="ctr"/>
            <a:endParaRPr lang="fr-FR" sz="800">
              <a:solidFill>
                <a:schemeClr val="accent2"/>
              </a:solidFill>
            </a:endParaRPr>
          </a:p>
          <a:p>
            <a:pPr algn="ctr"/>
            <a:r>
              <a:rPr lang="fr-FR" sz="1600" b="1">
                <a:solidFill>
                  <a:srgbClr val="B41450"/>
                </a:solidFill>
              </a:rPr>
              <a:t>RESPECTER LES DIFFERENCES</a:t>
            </a:r>
          </a:p>
          <a:p>
            <a:pPr algn="ctr"/>
            <a:r>
              <a:rPr lang="fr-FR" sz="1600">
                <a:solidFill>
                  <a:srgbClr val="B41450"/>
                </a:solidFill>
              </a:rPr>
              <a:t>- Respect des différences, interconnaissances, tolérance</a:t>
            </a:r>
          </a:p>
          <a:p>
            <a:pPr algn="ctr"/>
            <a:r>
              <a:rPr lang="fr-FR" sz="1600">
                <a:solidFill>
                  <a:srgbClr val="B41450"/>
                </a:solidFill>
              </a:rPr>
              <a:t>- La conscience de la diversité des croyances et des convictions</a:t>
            </a:r>
          </a:p>
        </p:txBody>
      </p:sp>
      <p:sp>
        <p:nvSpPr>
          <p:cNvPr id="6" name="Ellipse 5"/>
          <p:cNvSpPr>
            <a:spLocks noChangeArrowheads="1"/>
          </p:cNvSpPr>
          <p:nvPr/>
        </p:nvSpPr>
        <p:spPr bwMode="auto">
          <a:xfrm>
            <a:off x="4572000" y="3644900"/>
            <a:ext cx="4321175" cy="3024188"/>
          </a:xfrm>
          <a:prstGeom prst="ellipse">
            <a:avLst/>
          </a:prstGeom>
          <a:solidFill>
            <a:srgbClr val="FFC000"/>
          </a:solidFill>
          <a:ln w="25400" algn="ctr">
            <a:solidFill>
              <a:srgbClr val="89A4A7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endParaRPr lang="fr-FR" b="1">
              <a:solidFill>
                <a:srgbClr val="B41450"/>
              </a:solidFill>
            </a:endParaRPr>
          </a:p>
          <a:p>
            <a:pPr algn="ctr"/>
            <a:r>
              <a:rPr lang="fr-FR" sz="1600" b="1">
                <a:solidFill>
                  <a:srgbClr val="B41450"/>
                </a:solidFill>
              </a:rPr>
              <a:t>ABORDER LA LAÏCITÉ COMME LIBERTÉ DE PENSER ET DE CROIRE OU DE NE PAS CROIRE</a:t>
            </a:r>
          </a:p>
          <a:p>
            <a:pPr algn="ctr"/>
            <a:r>
              <a:rPr lang="fr-FR" sz="1600">
                <a:solidFill>
                  <a:srgbClr val="B41450"/>
                </a:solidFill>
              </a:rPr>
              <a:t>Initiation aux différences entre penser, croire et savoir</a:t>
            </a:r>
          </a:p>
        </p:txBody>
      </p:sp>
      <p:sp>
        <p:nvSpPr>
          <p:cNvPr id="7" name="Ellipse 6"/>
          <p:cNvSpPr>
            <a:spLocks noChangeArrowheads="1"/>
          </p:cNvSpPr>
          <p:nvPr/>
        </p:nvSpPr>
        <p:spPr bwMode="auto">
          <a:xfrm>
            <a:off x="4500563" y="1125538"/>
            <a:ext cx="4321175" cy="3095625"/>
          </a:xfrm>
          <a:prstGeom prst="ellipse">
            <a:avLst/>
          </a:prstGeom>
          <a:solidFill>
            <a:srgbClr val="FFC000"/>
          </a:solidFill>
          <a:ln w="25400" algn="ctr">
            <a:solidFill>
              <a:srgbClr val="89A4A7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fr-FR" sz="1600">
                <a:solidFill>
                  <a:schemeClr val="accent2"/>
                </a:solidFill>
              </a:rPr>
              <a:t>Dimension normative : </a:t>
            </a:r>
          </a:p>
          <a:p>
            <a:pPr algn="ctr"/>
            <a:r>
              <a:rPr lang="fr-FR" sz="1600">
                <a:solidFill>
                  <a:schemeClr val="accent2"/>
                </a:solidFill>
              </a:rPr>
              <a:t>le droit, la règle. </a:t>
            </a:r>
          </a:p>
          <a:p>
            <a:pPr algn="ctr"/>
            <a:endParaRPr lang="fr-FR" sz="800">
              <a:solidFill>
                <a:schemeClr val="accent2"/>
              </a:solidFill>
            </a:endParaRPr>
          </a:p>
          <a:p>
            <a:pPr algn="ctr"/>
            <a:endParaRPr lang="fr-FR" sz="800">
              <a:solidFill>
                <a:schemeClr val="accent2"/>
              </a:solidFill>
            </a:endParaRPr>
          </a:p>
          <a:p>
            <a:pPr algn="ctr"/>
            <a:endParaRPr lang="fr-FR" sz="800">
              <a:solidFill>
                <a:schemeClr val="accent2"/>
              </a:solidFill>
            </a:endParaRPr>
          </a:p>
          <a:p>
            <a:pPr algn="ctr"/>
            <a:r>
              <a:rPr lang="fr-FR" sz="1600" b="1">
                <a:solidFill>
                  <a:srgbClr val="B41450"/>
                </a:solidFill>
              </a:rPr>
              <a:t>CONNAITRE QQ PRINCIPES ET VALEURS FONDATEURS D’UNE SOCIETE DEMOCRATIQUE</a:t>
            </a:r>
          </a:p>
          <a:p>
            <a:pPr algn="ctr"/>
            <a:r>
              <a:rPr lang="fr-FR" sz="1600">
                <a:solidFill>
                  <a:srgbClr val="B41450"/>
                </a:solidFill>
              </a:rPr>
              <a:t> Les valeurs : …. la laïcité</a:t>
            </a:r>
          </a:p>
          <a:p>
            <a:pPr algn="ctr"/>
            <a:endParaRPr lang="fr-FR" sz="1700">
              <a:solidFill>
                <a:srgbClr val="B41450"/>
              </a:solidFill>
            </a:endParaRPr>
          </a:p>
          <a:p>
            <a:pPr algn="ctr"/>
            <a:endParaRPr lang="fr-FR" sz="1600">
              <a:solidFill>
                <a:srgbClr val="B41450"/>
              </a:solidFill>
            </a:endParaRPr>
          </a:p>
        </p:txBody>
      </p:sp>
      <p:sp>
        <p:nvSpPr>
          <p:cNvPr id="15367" name="ZoneTexte 8"/>
          <p:cNvSpPr txBox="1">
            <a:spLocks noChangeArrowheads="1"/>
          </p:cNvSpPr>
          <p:nvPr/>
        </p:nvSpPr>
        <p:spPr bwMode="auto">
          <a:xfrm>
            <a:off x="1908175" y="5949950"/>
            <a:ext cx="23034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>
                <a:solidFill>
                  <a:schemeClr val="accent2"/>
                </a:solidFill>
              </a:rPr>
              <a:t>Dimension pratique : l’engagement</a:t>
            </a:r>
          </a:p>
        </p:txBody>
      </p:sp>
      <p:sp>
        <p:nvSpPr>
          <p:cNvPr id="15368" name="ZoneTexte 9"/>
          <p:cNvSpPr txBox="1">
            <a:spLocks noChangeArrowheads="1"/>
          </p:cNvSpPr>
          <p:nvPr/>
        </p:nvSpPr>
        <p:spPr bwMode="auto">
          <a:xfrm>
            <a:off x="5651500" y="6165850"/>
            <a:ext cx="2270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>
                <a:solidFill>
                  <a:schemeClr val="accent2"/>
                </a:solidFill>
              </a:rPr>
              <a:t>Dimension cognitive</a:t>
            </a:r>
          </a:p>
        </p:txBody>
      </p:sp>
      <p:sp>
        <p:nvSpPr>
          <p:cNvPr id="12" name="Flèche courbée vers la gauche 11"/>
          <p:cNvSpPr>
            <a:spLocks noChangeArrowheads="1"/>
          </p:cNvSpPr>
          <p:nvPr/>
        </p:nvSpPr>
        <p:spPr bwMode="auto">
          <a:xfrm rot="10800000">
            <a:off x="3995738" y="3284538"/>
            <a:ext cx="649287" cy="1223962"/>
          </a:xfrm>
          <a:prstGeom prst="curvedLeftArrow">
            <a:avLst>
              <a:gd name="adj1" fmla="val 26548"/>
              <a:gd name="adj2" fmla="val 53097"/>
              <a:gd name="adj3" fmla="val 59116"/>
            </a:avLst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>
              <a:defRPr/>
            </a:pPr>
            <a:endParaRPr lang="fr-FR">
              <a:latin typeface="+mn-lt"/>
              <a:cs typeface="+mn-cs"/>
            </a:endParaRPr>
          </a:p>
        </p:txBody>
      </p:sp>
      <p:sp>
        <p:nvSpPr>
          <p:cNvPr id="13" name="Flèche courbée vers la gauche 12"/>
          <p:cNvSpPr/>
          <p:nvPr/>
        </p:nvSpPr>
        <p:spPr>
          <a:xfrm>
            <a:off x="4716463" y="3357563"/>
            <a:ext cx="576262" cy="12239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15376" name="ZoneTexte 6"/>
          <p:cNvSpPr txBox="1">
            <a:spLocks noChangeArrowheads="1"/>
          </p:cNvSpPr>
          <p:nvPr/>
        </p:nvSpPr>
        <p:spPr bwMode="auto">
          <a:xfrm rot="-5400000">
            <a:off x="-2413000" y="4229100"/>
            <a:ext cx="5041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700"/>
              <a:t>Laurent Marien, IA-IPR d’histoire-géographie, Pôle civique, Académie de </a:t>
            </a:r>
            <a:r>
              <a:rPr lang="fr-FR" sz="800"/>
              <a:t>Poitiers</a:t>
            </a:r>
            <a:endParaRPr lang="fr-FR" sz="700"/>
          </a:p>
        </p:txBody>
      </p:sp>
      <p:sp>
        <p:nvSpPr>
          <p:cNvPr id="15379" name="ZoneTexte 7"/>
          <p:cNvSpPr txBox="1">
            <a:spLocks noChangeArrowheads="1"/>
          </p:cNvSpPr>
          <p:nvPr/>
        </p:nvSpPr>
        <p:spPr bwMode="auto">
          <a:xfrm>
            <a:off x="4716463" y="1268413"/>
            <a:ext cx="30972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507413" cy="633412"/>
          </a:xfrm>
        </p:spPr>
        <p:txBody>
          <a:bodyPr/>
          <a:lstStyle/>
          <a:p>
            <a:pPr algn="r"/>
            <a:r>
              <a:rPr lang="fr-FR" sz="3200" smtClean="0">
                <a:solidFill>
                  <a:srgbClr val="7030A0"/>
                </a:solidFill>
              </a:rPr>
              <a:t>La Laïcité au cycle 3 </a:t>
            </a:r>
            <a:r>
              <a:rPr lang="fr-FR" sz="3000" smtClean="0">
                <a:solidFill>
                  <a:srgbClr val="7030A0"/>
                </a:solidFill>
              </a:rPr>
              <a:t>(CM1, CM2, 6</a:t>
            </a:r>
            <a:r>
              <a:rPr lang="fr-FR" sz="3000" baseline="30000" smtClean="0">
                <a:solidFill>
                  <a:srgbClr val="7030A0"/>
                </a:solidFill>
              </a:rPr>
              <a:t>ème</a:t>
            </a:r>
            <a:r>
              <a:rPr lang="fr-FR" sz="3000" smtClean="0">
                <a:solidFill>
                  <a:srgbClr val="7030A0"/>
                </a:solidFill>
              </a:rPr>
              <a:t> )</a:t>
            </a:r>
          </a:p>
        </p:txBody>
      </p:sp>
      <p:sp>
        <p:nvSpPr>
          <p:cNvPr id="5" name="Ellipse 4"/>
          <p:cNvSpPr>
            <a:spLocks noChangeArrowheads="1"/>
          </p:cNvSpPr>
          <p:nvPr/>
        </p:nvSpPr>
        <p:spPr bwMode="auto">
          <a:xfrm>
            <a:off x="611188" y="3644900"/>
            <a:ext cx="4392612" cy="2808288"/>
          </a:xfrm>
          <a:prstGeom prst="ellipse">
            <a:avLst/>
          </a:prstGeom>
          <a:solidFill>
            <a:srgbClr val="FFC000"/>
          </a:solidFill>
          <a:ln w="25400" algn="ctr">
            <a:solidFill>
              <a:srgbClr val="89A4A7"/>
            </a:solidFill>
            <a:round/>
            <a:headEnd/>
            <a:tailEnd/>
          </a:ln>
        </p:spPr>
        <p:txBody>
          <a:bodyPr lIns="0" tIns="10800" rIns="0" bIns="10800" anchor="ctr"/>
          <a:lstStyle/>
          <a:p>
            <a:r>
              <a:rPr lang="fr-FR" b="1">
                <a:solidFill>
                  <a:srgbClr val="B41450"/>
                </a:solidFill>
              </a:rPr>
              <a:t>Dans la mise en œuvre </a:t>
            </a:r>
          </a:p>
          <a:p>
            <a:r>
              <a:rPr lang="fr-FR" b="1">
                <a:solidFill>
                  <a:srgbClr val="B41450"/>
                </a:solidFill>
              </a:rPr>
              <a:t>  du débat dans ses différentes modalités</a:t>
            </a:r>
          </a:p>
        </p:txBody>
      </p:sp>
      <p:sp>
        <p:nvSpPr>
          <p:cNvPr id="4" name="Ellipse 3"/>
          <p:cNvSpPr>
            <a:spLocks noChangeArrowheads="1"/>
          </p:cNvSpPr>
          <p:nvPr/>
        </p:nvSpPr>
        <p:spPr bwMode="auto">
          <a:xfrm>
            <a:off x="539750" y="1196975"/>
            <a:ext cx="4248150" cy="2951163"/>
          </a:xfrm>
          <a:prstGeom prst="ellipse">
            <a:avLst/>
          </a:prstGeom>
          <a:solidFill>
            <a:srgbClr val="FFC000"/>
          </a:solidFill>
          <a:ln w="25400" algn="ctr">
            <a:solidFill>
              <a:srgbClr val="89A4A7"/>
            </a:solidFill>
            <a:round/>
            <a:headEnd/>
            <a:tailEnd/>
          </a:ln>
        </p:spPr>
        <p:txBody>
          <a:bodyPr lIns="0" tIns="21600" rIns="0" bIns="10800" anchor="ctr"/>
          <a:lstStyle/>
          <a:p>
            <a:pPr algn="ctr"/>
            <a:r>
              <a:rPr lang="fr-FR" sz="1600">
                <a:solidFill>
                  <a:schemeClr val="accent2"/>
                </a:solidFill>
              </a:rPr>
              <a:t>Dimension sensible : </a:t>
            </a:r>
          </a:p>
          <a:p>
            <a:pPr algn="ctr"/>
            <a:r>
              <a:rPr lang="fr-FR" sz="1600">
                <a:solidFill>
                  <a:schemeClr val="accent2"/>
                </a:solidFill>
              </a:rPr>
              <a:t>Soi et les autres. </a:t>
            </a:r>
          </a:p>
          <a:p>
            <a:pPr algn="ctr"/>
            <a:endParaRPr lang="fr-FR" sz="800">
              <a:solidFill>
                <a:schemeClr val="accent2"/>
              </a:solidFill>
            </a:endParaRPr>
          </a:p>
          <a:p>
            <a:pPr algn="ctr"/>
            <a:endParaRPr lang="fr-FR" sz="800">
              <a:solidFill>
                <a:schemeClr val="accent2"/>
              </a:solidFill>
            </a:endParaRPr>
          </a:p>
          <a:p>
            <a:pPr algn="ctr"/>
            <a:r>
              <a:rPr lang="fr-FR" sz="1600" b="1">
                <a:solidFill>
                  <a:srgbClr val="B41450"/>
                </a:solidFill>
              </a:rPr>
              <a:t>RESPECTER AUTRUI ET ACCEPTER LES DIFFERENCES</a:t>
            </a:r>
          </a:p>
          <a:p>
            <a:pPr algn="ctr"/>
            <a:r>
              <a:rPr lang="fr-FR" sz="1500">
                <a:solidFill>
                  <a:srgbClr val="B41450"/>
                </a:solidFill>
              </a:rPr>
              <a:t>- Respect des différences, interconnaissances, tolérance</a:t>
            </a:r>
          </a:p>
          <a:p>
            <a:pPr algn="ctr"/>
            <a:r>
              <a:rPr lang="fr-FR" sz="1500">
                <a:solidFill>
                  <a:srgbClr val="B41450"/>
                </a:solidFill>
              </a:rPr>
              <a:t>- La conscience de la diversité des croyances et des convictions</a:t>
            </a:r>
          </a:p>
        </p:txBody>
      </p:sp>
      <p:sp>
        <p:nvSpPr>
          <p:cNvPr id="7" name="Ellipse 6"/>
          <p:cNvSpPr>
            <a:spLocks noChangeArrowheads="1"/>
          </p:cNvSpPr>
          <p:nvPr/>
        </p:nvSpPr>
        <p:spPr bwMode="auto">
          <a:xfrm>
            <a:off x="4500563" y="1125538"/>
            <a:ext cx="4321175" cy="2808287"/>
          </a:xfrm>
          <a:prstGeom prst="ellipse">
            <a:avLst/>
          </a:prstGeom>
          <a:solidFill>
            <a:srgbClr val="FFC000"/>
          </a:solidFill>
          <a:ln w="25400" algn="ctr">
            <a:solidFill>
              <a:srgbClr val="89A4A7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fr-FR" sz="1600">
                <a:solidFill>
                  <a:schemeClr val="accent2"/>
                </a:solidFill>
              </a:rPr>
              <a:t>Dimension normative : </a:t>
            </a:r>
          </a:p>
          <a:p>
            <a:pPr algn="ctr"/>
            <a:r>
              <a:rPr lang="fr-FR" sz="1600">
                <a:solidFill>
                  <a:schemeClr val="accent2"/>
                </a:solidFill>
              </a:rPr>
              <a:t>le droit, la règle. </a:t>
            </a:r>
          </a:p>
          <a:p>
            <a:pPr algn="ctr"/>
            <a:endParaRPr lang="fr-FR" sz="800">
              <a:solidFill>
                <a:schemeClr val="accent2"/>
              </a:solidFill>
            </a:endParaRPr>
          </a:p>
          <a:p>
            <a:pPr algn="ctr"/>
            <a:endParaRPr lang="fr-FR" sz="800">
              <a:solidFill>
                <a:schemeClr val="accent2"/>
              </a:solidFill>
            </a:endParaRPr>
          </a:p>
          <a:p>
            <a:pPr algn="ctr"/>
            <a:r>
              <a:rPr lang="fr-FR" sz="1600" b="1">
                <a:solidFill>
                  <a:srgbClr val="B41450"/>
                </a:solidFill>
              </a:rPr>
              <a:t>RECONNAITRE LES PRINCIPES ET VALEURS FONDATEURS DE LA REPUBLIQUE ET DE L’UNION</a:t>
            </a:r>
          </a:p>
          <a:p>
            <a:pPr algn="ctr"/>
            <a:r>
              <a:rPr lang="fr-FR" sz="1600">
                <a:solidFill>
                  <a:srgbClr val="B41450"/>
                </a:solidFill>
              </a:rPr>
              <a:t> Les valeurs : ….la laïcité</a:t>
            </a:r>
          </a:p>
          <a:p>
            <a:pPr algn="ctr"/>
            <a:endParaRPr lang="fr-FR" sz="1600">
              <a:solidFill>
                <a:srgbClr val="B41450"/>
              </a:solidFill>
            </a:endParaRPr>
          </a:p>
        </p:txBody>
      </p:sp>
      <p:sp>
        <p:nvSpPr>
          <p:cNvPr id="6" name="Ellipse 5"/>
          <p:cNvSpPr>
            <a:spLocks noChangeArrowheads="1"/>
          </p:cNvSpPr>
          <p:nvPr/>
        </p:nvSpPr>
        <p:spPr bwMode="auto">
          <a:xfrm>
            <a:off x="4067175" y="3644900"/>
            <a:ext cx="5076825" cy="3024188"/>
          </a:xfrm>
          <a:prstGeom prst="ellipse">
            <a:avLst/>
          </a:prstGeom>
          <a:solidFill>
            <a:srgbClr val="FFC000"/>
          </a:solidFill>
          <a:ln w="25400" algn="ctr">
            <a:solidFill>
              <a:srgbClr val="89A4A7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endParaRPr lang="fr-FR" b="1">
              <a:solidFill>
                <a:srgbClr val="B41450"/>
              </a:solidFill>
            </a:endParaRPr>
          </a:p>
        </p:txBody>
      </p:sp>
      <p:sp>
        <p:nvSpPr>
          <p:cNvPr id="21511" name="ZoneTexte 8"/>
          <p:cNvSpPr txBox="1">
            <a:spLocks noChangeArrowheads="1"/>
          </p:cNvSpPr>
          <p:nvPr/>
        </p:nvSpPr>
        <p:spPr bwMode="auto">
          <a:xfrm>
            <a:off x="1763713" y="5805488"/>
            <a:ext cx="23034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>
                <a:solidFill>
                  <a:schemeClr val="accent2"/>
                </a:solidFill>
              </a:rPr>
              <a:t>Dimension pratique : l’engagement</a:t>
            </a:r>
          </a:p>
        </p:txBody>
      </p:sp>
      <p:sp>
        <p:nvSpPr>
          <p:cNvPr id="21512" name="ZoneTexte 9"/>
          <p:cNvSpPr txBox="1">
            <a:spLocks noChangeArrowheads="1"/>
          </p:cNvSpPr>
          <p:nvPr/>
        </p:nvSpPr>
        <p:spPr bwMode="auto">
          <a:xfrm>
            <a:off x="5651500" y="6308725"/>
            <a:ext cx="227012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500">
                <a:solidFill>
                  <a:schemeClr val="accent2"/>
                </a:solidFill>
              </a:rPr>
              <a:t>Dimension cognitive</a:t>
            </a:r>
          </a:p>
        </p:txBody>
      </p:sp>
      <p:sp>
        <p:nvSpPr>
          <p:cNvPr id="12" name="Flèche courbée vers la gauche 11"/>
          <p:cNvSpPr>
            <a:spLocks noChangeArrowheads="1"/>
          </p:cNvSpPr>
          <p:nvPr/>
        </p:nvSpPr>
        <p:spPr bwMode="auto">
          <a:xfrm rot="10800000">
            <a:off x="4211638" y="3068638"/>
            <a:ext cx="503237" cy="1225550"/>
          </a:xfrm>
          <a:prstGeom prst="curvedLeftArrow">
            <a:avLst>
              <a:gd name="adj1" fmla="val 34298"/>
              <a:gd name="adj2" fmla="val 68595"/>
              <a:gd name="adj3" fmla="val 59116"/>
            </a:avLst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>
              <a:defRPr/>
            </a:pPr>
            <a:endParaRPr lang="fr-FR">
              <a:latin typeface="+mn-lt"/>
              <a:cs typeface="+mn-cs"/>
            </a:endParaRPr>
          </a:p>
        </p:txBody>
      </p:sp>
      <p:sp>
        <p:nvSpPr>
          <p:cNvPr id="13" name="Flèche courbée vers la gauche 12"/>
          <p:cNvSpPr/>
          <p:nvPr/>
        </p:nvSpPr>
        <p:spPr>
          <a:xfrm>
            <a:off x="4787900" y="3141663"/>
            <a:ext cx="504825" cy="12239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21515" name="ZoneTexte 6"/>
          <p:cNvSpPr txBox="1">
            <a:spLocks noChangeArrowheads="1"/>
          </p:cNvSpPr>
          <p:nvPr/>
        </p:nvSpPr>
        <p:spPr bwMode="auto">
          <a:xfrm rot="-5400000">
            <a:off x="-2413000" y="4229100"/>
            <a:ext cx="5041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700"/>
              <a:t>Laurent Marien, IA-IPR d’histoire-géographie, Pôle civique, Académie de </a:t>
            </a:r>
            <a:r>
              <a:rPr lang="fr-FR" sz="800"/>
              <a:t>Poitiers</a:t>
            </a:r>
            <a:endParaRPr lang="fr-FR" sz="700"/>
          </a:p>
        </p:txBody>
      </p:sp>
      <p:sp>
        <p:nvSpPr>
          <p:cNvPr id="21516" name="ZoneTexte 7"/>
          <p:cNvSpPr txBox="1">
            <a:spLocks noChangeArrowheads="1"/>
          </p:cNvSpPr>
          <p:nvPr/>
        </p:nvSpPr>
        <p:spPr bwMode="auto">
          <a:xfrm>
            <a:off x="4716463" y="1268413"/>
            <a:ext cx="30972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4356100" y="3860800"/>
            <a:ext cx="457200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FR" sz="1400" b="1">
                <a:solidFill>
                  <a:srgbClr val="B41450"/>
                </a:solidFill>
              </a:rPr>
              <a:t>COMPRENDRE QUE </a:t>
            </a:r>
          </a:p>
          <a:p>
            <a:pPr algn="ctr"/>
            <a:r>
              <a:rPr lang="fr-FR" sz="1400" b="1">
                <a:solidFill>
                  <a:srgbClr val="B41450"/>
                </a:solidFill>
              </a:rPr>
              <a:t>LA LAÏCITÉ ACCORDE A CHACUN </a:t>
            </a:r>
          </a:p>
          <a:p>
            <a:pPr algn="ctr"/>
            <a:r>
              <a:rPr lang="fr-FR" sz="1400" b="1">
                <a:solidFill>
                  <a:srgbClr val="B41450"/>
                </a:solidFill>
              </a:rPr>
              <a:t>UN DROIT EGAL A EXERCER LIBREMENT SON JUGEMENT ET EXIGE LE RESPECT DE CE DROIT CHEZ AUTRUI</a:t>
            </a:r>
          </a:p>
          <a:p>
            <a:pPr algn="ctr"/>
            <a:r>
              <a:rPr lang="fr-FR" sz="1400">
                <a:solidFill>
                  <a:srgbClr val="B41450"/>
                </a:solidFill>
              </a:rPr>
              <a:t>La laïcité comme liberté de penser et de croire ou de ne pas croire à travers la charte de la laïcité à l’école</a:t>
            </a:r>
          </a:p>
          <a:p>
            <a:pPr algn="ctr"/>
            <a:r>
              <a:rPr lang="fr-FR" sz="1400">
                <a:solidFill>
                  <a:srgbClr val="B41450"/>
                </a:solidFill>
              </a:rPr>
              <a:t> La distinction entre croyances et opinions</a:t>
            </a:r>
          </a:p>
          <a:p>
            <a:pPr algn="ctr"/>
            <a:endParaRPr lang="fr-FR" sz="400">
              <a:solidFill>
                <a:srgbClr val="B41450"/>
              </a:solidFill>
            </a:endParaRPr>
          </a:p>
          <a:p>
            <a:pPr algn="ctr"/>
            <a:r>
              <a:rPr lang="fr-FR" sz="1400" b="1">
                <a:solidFill>
                  <a:srgbClr val="B41450"/>
                </a:solidFill>
              </a:rPr>
              <a:t>DISTINGUER SON INTERET PERSONNEL DE L’INTERET COLLECTIF</a:t>
            </a:r>
          </a:p>
          <a:p>
            <a:pPr algn="ctr"/>
            <a:r>
              <a:rPr lang="fr-FR" sz="1400">
                <a:solidFill>
                  <a:srgbClr val="B41450"/>
                </a:solidFill>
              </a:rPr>
              <a:t> la laïcité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507413" cy="633412"/>
          </a:xfrm>
        </p:spPr>
        <p:txBody>
          <a:bodyPr/>
          <a:lstStyle/>
          <a:p>
            <a:pPr algn="r"/>
            <a:r>
              <a:rPr lang="fr-FR" sz="3600" smtClean="0">
                <a:solidFill>
                  <a:srgbClr val="7030A0"/>
                </a:solidFill>
              </a:rPr>
              <a:t>La Laïcité au cycle 4 </a:t>
            </a:r>
            <a:r>
              <a:rPr lang="fr-FR" sz="3000" smtClean="0">
                <a:solidFill>
                  <a:srgbClr val="7030A0"/>
                </a:solidFill>
              </a:rPr>
              <a:t>(5</a:t>
            </a:r>
            <a:r>
              <a:rPr lang="fr-FR" sz="3000" baseline="30000" smtClean="0">
                <a:solidFill>
                  <a:srgbClr val="7030A0"/>
                </a:solidFill>
              </a:rPr>
              <a:t>ème</a:t>
            </a:r>
            <a:r>
              <a:rPr lang="fr-FR" sz="3000" smtClean="0">
                <a:solidFill>
                  <a:srgbClr val="7030A0"/>
                </a:solidFill>
              </a:rPr>
              <a:t>, 4</a:t>
            </a:r>
            <a:r>
              <a:rPr lang="fr-FR" sz="3000" baseline="30000" smtClean="0">
                <a:solidFill>
                  <a:srgbClr val="7030A0"/>
                </a:solidFill>
              </a:rPr>
              <a:t>ème</a:t>
            </a:r>
            <a:r>
              <a:rPr lang="fr-FR" sz="3000" smtClean="0">
                <a:solidFill>
                  <a:srgbClr val="7030A0"/>
                </a:solidFill>
              </a:rPr>
              <a:t>, 3</a:t>
            </a:r>
            <a:r>
              <a:rPr lang="fr-FR" sz="3000" baseline="30000" smtClean="0">
                <a:solidFill>
                  <a:srgbClr val="7030A0"/>
                </a:solidFill>
              </a:rPr>
              <a:t>ème</a:t>
            </a:r>
            <a:r>
              <a:rPr lang="fr-FR" sz="3000" smtClean="0">
                <a:solidFill>
                  <a:srgbClr val="7030A0"/>
                </a:solidFill>
              </a:rPr>
              <a:t>)</a:t>
            </a:r>
          </a:p>
        </p:txBody>
      </p:sp>
      <p:sp>
        <p:nvSpPr>
          <p:cNvPr id="5" name="Ellipse 4"/>
          <p:cNvSpPr>
            <a:spLocks noChangeArrowheads="1"/>
          </p:cNvSpPr>
          <p:nvPr/>
        </p:nvSpPr>
        <p:spPr bwMode="auto">
          <a:xfrm>
            <a:off x="539750" y="3644900"/>
            <a:ext cx="4464050" cy="3024188"/>
          </a:xfrm>
          <a:prstGeom prst="ellipse">
            <a:avLst/>
          </a:prstGeom>
          <a:solidFill>
            <a:srgbClr val="FFC000"/>
          </a:solidFill>
          <a:ln w="25400" algn="ctr">
            <a:solidFill>
              <a:srgbClr val="89A4A7"/>
            </a:solidFill>
            <a:round/>
            <a:headEnd/>
            <a:tailEnd/>
          </a:ln>
        </p:spPr>
        <p:txBody>
          <a:bodyPr lIns="0" tIns="10800" rIns="0" bIns="10800" anchor="ctr"/>
          <a:lstStyle/>
          <a:p>
            <a:pPr algn="ctr"/>
            <a:r>
              <a:rPr lang="fr-FR" sz="1600" b="1">
                <a:solidFill>
                  <a:srgbClr val="B41450"/>
                </a:solidFill>
              </a:rPr>
              <a:t>Dans la mise en œuvre du </a:t>
            </a:r>
          </a:p>
          <a:p>
            <a:r>
              <a:rPr lang="fr-FR" sz="1600" b="1">
                <a:solidFill>
                  <a:srgbClr val="B41450"/>
                </a:solidFill>
              </a:rPr>
              <a:t>débat dans ses différentes    modalités, comme dans différentes formes d’engagement citoyen</a:t>
            </a:r>
          </a:p>
        </p:txBody>
      </p:sp>
      <p:sp>
        <p:nvSpPr>
          <p:cNvPr id="4" name="Ellipse 3"/>
          <p:cNvSpPr>
            <a:spLocks noChangeArrowheads="1"/>
          </p:cNvSpPr>
          <p:nvPr/>
        </p:nvSpPr>
        <p:spPr bwMode="auto">
          <a:xfrm>
            <a:off x="468313" y="1196975"/>
            <a:ext cx="4391025" cy="2879725"/>
          </a:xfrm>
          <a:prstGeom prst="ellipse">
            <a:avLst/>
          </a:prstGeom>
          <a:solidFill>
            <a:srgbClr val="FFC000"/>
          </a:solidFill>
          <a:ln w="25400" algn="ctr">
            <a:solidFill>
              <a:srgbClr val="89A4A7"/>
            </a:solidFill>
            <a:round/>
            <a:headEnd/>
            <a:tailEnd/>
          </a:ln>
        </p:spPr>
        <p:txBody>
          <a:bodyPr lIns="0" tIns="21600" rIns="0" bIns="10800" anchor="ctr"/>
          <a:lstStyle/>
          <a:p>
            <a:pPr algn="ctr"/>
            <a:r>
              <a:rPr lang="fr-FR" sz="1600">
                <a:solidFill>
                  <a:schemeClr val="accent2"/>
                </a:solidFill>
              </a:rPr>
              <a:t>Dimension sensible : </a:t>
            </a:r>
          </a:p>
          <a:p>
            <a:pPr algn="ctr"/>
            <a:r>
              <a:rPr lang="fr-FR" sz="1600">
                <a:solidFill>
                  <a:schemeClr val="accent2"/>
                </a:solidFill>
              </a:rPr>
              <a:t>Soi et les autres. </a:t>
            </a:r>
          </a:p>
          <a:p>
            <a:pPr algn="ctr"/>
            <a:endParaRPr lang="fr-FR" sz="800">
              <a:solidFill>
                <a:schemeClr val="accent2"/>
              </a:solidFill>
            </a:endParaRPr>
          </a:p>
          <a:p>
            <a:pPr algn="ctr"/>
            <a:endParaRPr lang="fr-FR" sz="800">
              <a:solidFill>
                <a:schemeClr val="accent2"/>
              </a:solidFill>
            </a:endParaRPr>
          </a:p>
          <a:p>
            <a:pPr algn="ctr"/>
            <a:r>
              <a:rPr lang="fr-FR" sz="1400" b="1">
                <a:solidFill>
                  <a:srgbClr val="B41450"/>
                </a:solidFill>
              </a:rPr>
              <a:t>COMPRENDRE LA DIVERSITE DES SENTIMENTS D’APPARTENANCES CIVIQUES, SOCIAUX, CULTURELS, RELIGIEUX</a:t>
            </a:r>
          </a:p>
          <a:p>
            <a:pPr algn="ctr"/>
            <a:r>
              <a:rPr lang="fr-FR" sz="1600">
                <a:solidFill>
                  <a:srgbClr val="B41450"/>
                </a:solidFill>
              </a:rPr>
              <a:t>Connaitre les Principes, Valeurs et Symboles de la Citoyenneté française et européenne</a:t>
            </a:r>
          </a:p>
        </p:txBody>
      </p:sp>
      <p:sp>
        <p:nvSpPr>
          <p:cNvPr id="7" name="Ellipse 6"/>
          <p:cNvSpPr>
            <a:spLocks noChangeArrowheads="1"/>
          </p:cNvSpPr>
          <p:nvPr/>
        </p:nvSpPr>
        <p:spPr bwMode="auto">
          <a:xfrm>
            <a:off x="4500563" y="1125538"/>
            <a:ext cx="4464050" cy="2808287"/>
          </a:xfrm>
          <a:prstGeom prst="ellipse">
            <a:avLst/>
          </a:prstGeom>
          <a:solidFill>
            <a:srgbClr val="FFC000"/>
          </a:solidFill>
          <a:ln w="25400" algn="ctr">
            <a:solidFill>
              <a:srgbClr val="89A4A7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fr-FR" sz="1600">
                <a:solidFill>
                  <a:schemeClr val="accent2"/>
                </a:solidFill>
              </a:rPr>
              <a:t>Dimension normative : </a:t>
            </a:r>
          </a:p>
          <a:p>
            <a:pPr algn="ctr"/>
            <a:r>
              <a:rPr lang="fr-FR" sz="1600">
                <a:solidFill>
                  <a:schemeClr val="accent2"/>
                </a:solidFill>
              </a:rPr>
              <a:t>le droit, la règle. </a:t>
            </a:r>
          </a:p>
          <a:p>
            <a:pPr algn="ctr"/>
            <a:endParaRPr lang="fr-FR" sz="800">
              <a:solidFill>
                <a:schemeClr val="accent2"/>
              </a:solidFill>
            </a:endParaRPr>
          </a:p>
          <a:p>
            <a:pPr algn="ctr"/>
            <a:endParaRPr lang="fr-FR" sz="800">
              <a:solidFill>
                <a:schemeClr val="accent2"/>
              </a:solidFill>
            </a:endParaRPr>
          </a:p>
          <a:p>
            <a:pPr algn="ctr"/>
            <a:r>
              <a:rPr lang="fr-FR" sz="1400" b="1">
                <a:solidFill>
                  <a:srgbClr val="B41450"/>
                </a:solidFill>
              </a:rPr>
              <a:t>IDENTIFIER LES GRANDES ETAPES DU PARCOURS D’UNE LOI DANS LA REPUBLIQUE FRANCAISE </a:t>
            </a:r>
          </a:p>
          <a:p>
            <a:pPr algn="ctr"/>
            <a:r>
              <a:rPr lang="fr-FR" sz="1600">
                <a:solidFill>
                  <a:srgbClr val="B41450"/>
                </a:solidFill>
                <a:sym typeface="Wingdings" pitchFamily="2" charset="2"/>
              </a:rPr>
              <a:t></a:t>
            </a:r>
            <a:r>
              <a:rPr lang="fr-FR" sz="1600">
                <a:solidFill>
                  <a:srgbClr val="B41450"/>
                </a:solidFill>
              </a:rPr>
              <a:t> la loi de séparation des Eglises et de l’Etat (dans la loi et la démocratie représentative)</a:t>
            </a:r>
          </a:p>
          <a:p>
            <a:endParaRPr lang="fr-FR" sz="1600">
              <a:solidFill>
                <a:srgbClr val="B41450"/>
              </a:solidFill>
            </a:endParaRPr>
          </a:p>
        </p:txBody>
      </p:sp>
      <p:sp>
        <p:nvSpPr>
          <p:cNvPr id="6" name="Ellipse 5"/>
          <p:cNvSpPr>
            <a:spLocks noChangeArrowheads="1"/>
          </p:cNvSpPr>
          <p:nvPr/>
        </p:nvSpPr>
        <p:spPr bwMode="auto">
          <a:xfrm>
            <a:off x="4067175" y="3716338"/>
            <a:ext cx="5076825" cy="2952750"/>
          </a:xfrm>
          <a:prstGeom prst="ellipse">
            <a:avLst/>
          </a:prstGeom>
          <a:solidFill>
            <a:srgbClr val="FFC000"/>
          </a:solidFill>
          <a:ln w="25400" algn="ctr">
            <a:solidFill>
              <a:srgbClr val="89A4A7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endParaRPr lang="fr-FR" b="1">
              <a:solidFill>
                <a:srgbClr val="B41450"/>
              </a:solidFill>
            </a:endParaRPr>
          </a:p>
        </p:txBody>
      </p:sp>
      <p:sp>
        <p:nvSpPr>
          <p:cNvPr id="22535" name="ZoneTexte 8"/>
          <p:cNvSpPr txBox="1">
            <a:spLocks noChangeArrowheads="1"/>
          </p:cNvSpPr>
          <p:nvPr/>
        </p:nvSpPr>
        <p:spPr bwMode="auto">
          <a:xfrm>
            <a:off x="1763713" y="6021388"/>
            <a:ext cx="23034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>
                <a:solidFill>
                  <a:schemeClr val="accent2"/>
                </a:solidFill>
              </a:rPr>
              <a:t>Dimension pratique : l’engagement</a:t>
            </a:r>
          </a:p>
        </p:txBody>
      </p:sp>
      <p:sp>
        <p:nvSpPr>
          <p:cNvPr id="22536" name="ZoneTexte 9"/>
          <p:cNvSpPr txBox="1">
            <a:spLocks noChangeArrowheads="1"/>
          </p:cNvSpPr>
          <p:nvPr/>
        </p:nvSpPr>
        <p:spPr bwMode="auto">
          <a:xfrm>
            <a:off x="5651500" y="6308725"/>
            <a:ext cx="227012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500">
                <a:solidFill>
                  <a:schemeClr val="accent2"/>
                </a:solidFill>
              </a:rPr>
              <a:t>Dimension cognitive</a:t>
            </a:r>
          </a:p>
        </p:txBody>
      </p:sp>
      <p:sp>
        <p:nvSpPr>
          <p:cNvPr id="12" name="Flèche courbée vers la gauche 11"/>
          <p:cNvSpPr>
            <a:spLocks noChangeArrowheads="1"/>
          </p:cNvSpPr>
          <p:nvPr/>
        </p:nvSpPr>
        <p:spPr bwMode="auto">
          <a:xfrm rot="10800000">
            <a:off x="4140200" y="3141663"/>
            <a:ext cx="504825" cy="1152525"/>
          </a:xfrm>
          <a:prstGeom prst="curvedLeftArrow">
            <a:avLst>
              <a:gd name="adj1" fmla="val 32153"/>
              <a:gd name="adj2" fmla="val 64305"/>
              <a:gd name="adj3" fmla="val 59116"/>
            </a:avLst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>
              <a:defRPr/>
            </a:pPr>
            <a:endParaRPr lang="fr-FR">
              <a:latin typeface="+mn-lt"/>
              <a:cs typeface="+mn-cs"/>
            </a:endParaRPr>
          </a:p>
        </p:txBody>
      </p:sp>
      <p:sp>
        <p:nvSpPr>
          <p:cNvPr id="13" name="Flèche courbée vers la gauche 12"/>
          <p:cNvSpPr/>
          <p:nvPr/>
        </p:nvSpPr>
        <p:spPr>
          <a:xfrm>
            <a:off x="4716463" y="3213100"/>
            <a:ext cx="431800" cy="115252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22539" name="ZoneTexte 6"/>
          <p:cNvSpPr txBox="1">
            <a:spLocks noChangeArrowheads="1"/>
          </p:cNvSpPr>
          <p:nvPr/>
        </p:nvSpPr>
        <p:spPr bwMode="auto">
          <a:xfrm rot="-5400000">
            <a:off x="-2413000" y="4229100"/>
            <a:ext cx="5041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700"/>
              <a:t>Laurent Marien, IA-IPR d’histoire-géographie, Pôle civique, Académie de </a:t>
            </a:r>
            <a:r>
              <a:rPr lang="fr-FR" sz="800"/>
              <a:t>Poitiers</a:t>
            </a:r>
            <a:endParaRPr lang="fr-FR" sz="700"/>
          </a:p>
        </p:txBody>
      </p:sp>
      <p:sp>
        <p:nvSpPr>
          <p:cNvPr id="22540" name="ZoneTexte 7"/>
          <p:cNvSpPr txBox="1">
            <a:spLocks noChangeArrowheads="1"/>
          </p:cNvSpPr>
          <p:nvPr/>
        </p:nvSpPr>
        <p:spPr bwMode="auto">
          <a:xfrm>
            <a:off x="4716463" y="1268413"/>
            <a:ext cx="30972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4211638" y="4005263"/>
            <a:ext cx="4932362" cy="217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FR" sz="1400" b="1">
                <a:solidFill>
                  <a:srgbClr val="B41450"/>
                </a:solidFill>
              </a:rPr>
              <a:t>COMPRENDRE LES ENJEUX </a:t>
            </a:r>
          </a:p>
          <a:p>
            <a:pPr algn="ctr"/>
            <a:r>
              <a:rPr lang="fr-FR" sz="1400" b="1">
                <a:solidFill>
                  <a:srgbClr val="B41450"/>
                </a:solidFill>
              </a:rPr>
              <a:t>DE  LA LAÏCITÉ </a:t>
            </a:r>
          </a:p>
          <a:p>
            <a:pPr algn="ctr"/>
            <a:r>
              <a:rPr lang="fr-FR" sz="1400" b="1">
                <a:solidFill>
                  <a:srgbClr val="B41450"/>
                </a:solidFill>
              </a:rPr>
              <a:t>(liberté de conscience et égalité des citoyens) </a:t>
            </a:r>
          </a:p>
          <a:p>
            <a:pPr algn="ctr">
              <a:buFont typeface="Wingdings" pitchFamily="2" charset="2"/>
              <a:buChar char="à"/>
            </a:pPr>
            <a:r>
              <a:rPr lang="fr-FR" sz="1500">
                <a:solidFill>
                  <a:srgbClr val="B41450"/>
                </a:solidFill>
              </a:rPr>
              <a:t> les principes d’un Etat démocratique et leurs traductions dans les régimes politiques démocratiques [charte de la laïcité / Egalité et non discriminations]</a:t>
            </a:r>
          </a:p>
          <a:p>
            <a:pPr algn="ctr">
              <a:buFont typeface="Wingdings" pitchFamily="2" charset="2"/>
              <a:buNone/>
            </a:pPr>
            <a:endParaRPr lang="fr-FR" sz="800">
              <a:solidFill>
                <a:srgbClr val="B41450"/>
              </a:solidFill>
            </a:endParaRPr>
          </a:p>
          <a:p>
            <a:pPr algn="ctr"/>
            <a:r>
              <a:rPr lang="fr-FR" sz="1400" b="1">
                <a:solidFill>
                  <a:srgbClr val="B41450"/>
                </a:solidFill>
              </a:rPr>
              <a:t>COMPRENDRE QUE DEUX VALEURS DE LA REPUBLIQUE (LIBERTE ET EGALITE) PEUVENT ENTRER EN TENSION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fr-FR" b="1" smtClean="0">
                <a:solidFill>
                  <a:srgbClr val="B41450"/>
                </a:solidFill>
                <a:latin typeface="Segoe Print" pitchFamily="2" charset="0"/>
              </a:rPr>
              <a:t>Progressivité de l’apprentissage</a:t>
            </a:r>
          </a:p>
          <a:p>
            <a:pPr algn="ctr">
              <a:buFontTx/>
              <a:buNone/>
            </a:pPr>
            <a:endParaRPr lang="fr-FR" b="1" smtClean="0">
              <a:solidFill>
                <a:srgbClr val="604A7B"/>
              </a:solidFill>
              <a:latin typeface="Segoe Print" pitchFamily="2" charset="0"/>
            </a:endParaRPr>
          </a:p>
          <a:p>
            <a:pPr algn="ctr">
              <a:buFontTx/>
              <a:buNone/>
            </a:pPr>
            <a:r>
              <a:rPr lang="fr-FR" b="1" smtClean="0">
                <a:solidFill>
                  <a:srgbClr val="604A7B"/>
                </a:solidFill>
                <a:latin typeface="Segoe Print" pitchFamily="2" charset="0"/>
              </a:rPr>
              <a:t>La dimension </a:t>
            </a:r>
          </a:p>
          <a:p>
            <a:pPr algn="ctr">
              <a:buFontTx/>
              <a:buNone/>
            </a:pPr>
            <a:r>
              <a:rPr lang="fr-FR" b="1" smtClean="0">
                <a:solidFill>
                  <a:srgbClr val="604A7B"/>
                </a:solidFill>
                <a:latin typeface="Segoe Print" pitchFamily="2" charset="0"/>
              </a:rPr>
              <a:t>« la sensibilité : soi et les autres »</a:t>
            </a:r>
          </a:p>
        </p:txBody>
      </p:sp>
      <p:sp>
        <p:nvSpPr>
          <p:cNvPr id="18434" name="Titre 1"/>
          <p:cNvSpPr>
            <a:spLocks/>
          </p:cNvSpPr>
          <p:nvPr/>
        </p:nvSpPr>
        <p:spPr bwMode="auto">
          <a:xfrm>
            <a:off x="4932363" y="274638"/>
            <a:ext cx="4211637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fr-FR" sz="2000" b="1">
              <a:solidFill>
                <a:srgbClr val="604A7B"/>
              </a:solidFill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2" name="Group 32"/>
          <p:cNvGraphicFramePr>
            <a:graphicFrameLocks noGrp="1"/>
          </p:cNvGraphicFramePr>
          <p:nvPr>
            <p:ph idx="4294967295"/>
          </p:nvPr>
        </p:nvGraphicFramePr>
        <p:xfrm>
          <a:off x="0" y="0"/>
          <a:ext cx="9144000" cy="6813550"/>
        </p:xfrm>
        <a:graphic>
          <a:graphicData uri="http://schemas.openxmlformats.org/drawingml/2006/table">
            <a:tbl>
              <a:tblPr/>
              <a:tblGrid>
                <a:gridCol w="3048000"/>
                <a:gridCol w="3049588"/>
                <a:gridCol w="3046412"/>
              </a:tblGrid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Cycle 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91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Cycle 3  (CM1, CM2, 6</a:t>
                      </a:r>
                      <a:r>
                        <a:rPr kumimoji="0" lang="fr-F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91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Cycle 4 (5</a:t>
                      </a:r>
                      <a:r>
                        <a:rPr kumimoji="0" lang="fr-F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, 4</a:t>
                      </a:r>
                      <a:r>
                        <a:rPr kumimoji="0" lang="fr-F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, 3</a:t>
                      </a:r>
                      <a:r>
                        <a:rPr kumimoji="0" lang="fr-F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9197"/>
                    </a:solidFill>
                  </a:tcPr>
                </a:tc>
              </a:tr>
              <a:tr h="1982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Identifier et partager des émotions</a:t>
                      </a: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dans des situations et à propos d’objets diversifiés : textes littéraires, œuvres d’art, la nature, débats portant sur la vie de la classe.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 situer et s’exprimer en respectant </a:t>
                      </a: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les codes de la communication orale, règles de l’échange et statut de l’interlocuteur</a:t>
                      </a: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Partager et réguler des émotions</a:t>
                      </a: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, des sentiments dans des situations et à propos d’objets diversifiés : textes littéraires, œuvres d’art, documents d’actualité, débats portant sur la vie de la classe.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Mobiliser le vocabulaire adapté </a:t>
                      </a: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à leur expression.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Exprimer des sentiments moraux </a:t>
                      </a: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à partir de questionnements ou de supports variés et </a:t>
                      </a: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les confronter avec ceux des autres (proches ou lointains).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C3"/>
                    </a:solidFill>
                  </a:tcPr>
                </a:tc>
              </a:tr>
              <a:tr h="2643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Connaissance et reconnaissance des </a:t>
                      </a: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émotions de base</a:t>
                      </a: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(peur, colère, tristesse, joie).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Connaissance et structuration </a:t>
                      </a: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du vocabulaire des sentiments et des émotions.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Expérience de la diversité des expressions et des émotions et des sentiments.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Travail sur </a:t>
                      </a: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les règles de la communication</a:t>
                      </a: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Diversité des expressions des sentiments et des émotions</a:t>
                      </a: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dans différentes œuvres  (textes, œuvres musicales, plastiques...)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Maîtrise des </a:t>
                      </a: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règles de la communication</a:t>
                      </a: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Connaissance et structuration </a:t>
                      </a: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du vocabulaire des sentiments et des émotions.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Connaissance et reconnaissance de sentiments.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Connaissance et structuration du vocabulaire des sentiments moraux.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cs typeface="Arial" charset="0"/>
                        </a:rPr>
                        <a:t>Sentiments moraux (ou immoraux) </a:t>
                      </a: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cs typeface="Arial" charset="0"/>
                        </a:rPr>
                        <a:t>renvoient à des questions , des problèmes d’ordre moral ou normatif, c’est-à-dire, à des règles et des normes de comportement relatives au bien et au mal, au juste et à l’injuste, en usage dans un groupe humain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4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04A7B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04A7B"/>
                          </a:solidFill>
                          <a:effectLst/>
                          <a:latin typeface="Arial" charset="0"/>
                          <a:cs typeface="Arial" charset="0"/>
                        </a:rPr>
                        <a:t>Mon ressenti personnel et celui des autres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04A7B"/>
                          </a:solidFill>
                          <a:effectLst/>
                          <a:latin typeface="Arial" charset="0"/>
                          <a:cs typeface="Arial" charset="0"/>
                        </a:rPr>
                        <a:t>Capacité à l’exprimer à un interlocuteur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MOI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D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04A7B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Complexité des sentiments et des émotions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04A7B"/>
                          </a:solidFill>
                          <a:effectLst/>
                          <a:latin typeface="Arial" charset="0"/>
                          <a:cs typeface="Arial" charset="0"/>
                        </a:rPr>
                        <a:t>Apprendre à les réguler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D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04A7B"/>
                          </a:solidFill>
                          <a:effectLst/>
                          <a:latin typeface="Arial" charset="0"/>
                          <a:cs typeface="Arial" charset="0"/>
                        </a:rPr>
                        <a:t>Les sentiments moraux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04A7B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SOCIETE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D3E7"/>
                    </a:solidFill>
                  </a:tcPr>
                </a:tc>
              </a:tr>
            </a:tbl>
          </a:graphicData>
        </a:graphic>
      </p:graphicFrame>
      <p:sp>
        <p:nvSpPr>
          <p:cNvPr id="5" name="Flèche vers le bas 4"/>
          <p:cNvSpPr/>
          <p:nvPr/>
        </p:nvSpPr>
        <p:spPr>
          <a:xfrm>
            <a:off x="1692275" y="4724400"/>
            <a:ext cx="215900" cy="360363"/>
          </a:xfrm>
          <a:prstGeom prst="downArrow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Flèche vers le bas 5"/>
          <p:cNvSpPr/>
          <p:nvPr/>
        </p:nvSpPr>
        <p:spPr>
          <a:xfrm>
            <a:off x="4356100" y="4724400"/>
            <a:ext cx="215900" cy="360363"/>
          </a:xfrm>
          <a:prstGeom prst="downArrow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Flèche vers le bas 6"/>
          <p:cNvSpPr/>
          <p:nvPr/>
        </p:nvSpPr>
        <p:spPr>
          <a:xfrm>
            <a:off x="7308850" y="4724400"/>
            <a:ext cx="215900" cy="360363"/>
          </a:xfrm>
          <a:prstGeom prst="downArrow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2195513" y="6381750"/>
            <a:ext cx="4608512" cy="0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5808</TotalTime>
  <Words>698</Words>
  <Application>Microsoft Office PowerPoint</Application>
  <PresentationFormat>Affichage à l'écran (4:3)</PresentationFormat>
  <Paragraphs>124</Paragraphs>
  <Slides>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Segoe Print</vt:lpstr>
      <vt:lpstr>Calibri</vt:lpstr>
      <vt:lpstr>Wingdings</vt:lpstr>
      <vt:lpstr>Modèle par défaut</vt:lpstr>
      <vt:lpstr>Diapositive 1</vt:lpstr>
      <vt:lpstr>La Laïcité au cycle 2 (CP, CE1, CE2)</vt:lpstr>
      <vt:lpstr>La Laïcité au cycle 3 (CM1, CM2, 6ème )</vt:lpstr>
      <vt:lpstr>La Laïcité au cycle 4 (5ème, 4ème, 3ème)</vt:lpstr>
      <vt:lpstr>Diapositive 5</vt:lpstr>
      <vt:lpstr>Diapositive 6</vt:lpstr>
    </vt:vector>
  </TitlesOfParts>
  <Company>Rectorat de Poitiers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Rectorat</dc:creator>
  <cp:lastModifiedBy>ghequette</cp:lastModifiedBy>
  <cp:revision>63</cp:revision>
  <dcterms:created xsi:type="dcterms:W3CDTF">2012-03-13T08:49:23Z</dcterms:created>
  <dcterms:modified xsi:type="dcterms:W3CDTF">2016-06-07T17:00:04Z</dcterms:modified>
</cp:coreProperties>
</file>