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43" r:id="rId2"/>
    <p:sldId id="261" r:id="rId3"/>
    <p:sldId id="309" r:id="rId4"/>
    <p:sldId id="313" r:id="rId5"/>
    <p:sldId id="316" r:id="rId6"/>
    <p:sldId id="310" r:id="rId7"/>
    <p:sldId id="351" r:id="rId8"/>
    <p:sldId id="346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 Coste" initials="MC" lastIdx="1" clrIdx="0">
    <p:extLst>
      <p:ext uri="{19B8F6BF-5375-455C-9EA6-DF929625EA0E}">
        <p15:presenceInfo xmlns:p15="http://schemas.microsoft.com/office/powerpoint/2012/main" userId="M Cost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CCEB5-9EDE-4AD4-8DEC-54EC0F3D75DF}" type="datetimeFigureOut">
              <a:rPr lang="fr-FR" smtClean="0"/>
              <a:t>17/03/2022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A5202-3301-4039-A99A-F87E66145F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160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092A1B-B131-46D0-AC93-3F1FF39AD1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FF4D119-FF28-4968-A032-436A65625E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F3AE24-4212-4032-B959-2CF655853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F194-FBE9-428D-AA60-07F99A2045D8}" type="datetime1">
              <a:rPr lang="fr-FR" smtClean="0"/>
              <a:t>17/03/2022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CAF5C8-51C1-4C20-A058-8F750841D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7FE7FF-2972-4245-9F32-E4B9D8B29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5A45-94DB-43E4-B62B-C3177C647A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93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97DEAE-34E8-4C46-8838-256D593DE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B9830E0-8B7E-472B-8AC0-6AA110344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3A5FFE-F438-4DC5-BB5D-B80E6E088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CBF1-9E7F-4602-AA58-A0D517239E27}" type="datetime1">
              <a:rPr lang="fr-FR" smtClean="0"/>
              <a:t>17/03/2022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50BA80-B1C1-4242-8602-8642A4D77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098F11-0068-42DF-84F7-8F86D2CE5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5A45-94DB-43E4-B62B-C3177C647A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16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0AE73B8-85C9-4355-B9F0-D40D6AA5DD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C5F5C60-906D-441F-9569-8FB89C7DB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FDFF23-0A26-49D5-9E13-C6F7ED5E8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2457C-B4D3-4303-812F-564C6522107E}" type="datetime1">
              <a:rPr lang="fr-FR" smtClean="0"/>
              <a:t>17/03/2022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EE1D1E-DA96-43B9-BB13-614D1098D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D0000F-515F-4B17-8B1D-50682166A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5A45-94DB-43E4-B62B-C3177C647A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307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AD99C1-1858-46B9-99C7-974176174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9DB900-B4EA-49A5-881A-887051AA1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A0084E-C261-4555-B03E-90FF16A27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F2B4-8393-4647-B3A7-1BA92519A8E3}" type="datetime1">
              <a:rPr lang="fr-FR" smtClean="0"/>
              <a:t>17/03/2022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81C109-9D3F-4472-8CB9-CBE05BD19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54C8AD-5CF6-4AAA-A766-D948093C1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5A45-94DB-43E4-B62B-C3177C647A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431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2846E9-CFBA-47D6-87D0-142DB60CA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B65352-E261-44E9-BBEC-3F9178E95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FE8060-3A86-495D-B660-2BF3C89A5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A197-5A11-4B25-8B8B-01F694A01DC1}" type="datetime1">
              <a:rPr lang="fr-FR" smtClean="0"/>
              <a:t>17/03/2022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5364DE-4C1E-4FAF-B40B-99B010EA9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DD91B3-8294-49B9-B95A-E61CEAA31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5A45-94DB-43E4-B62B-C3177C647A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289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A4A876-24D5-4BCA-A695-2A01A70F3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1E4EBC-DE48-40AF-BDF9-B0AEE26313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97A7E11-45CC-4BC6-BA51-75F9145D2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0BF375-2FE9-4491-8B56-810C74F05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6B4B2-ADAF-422B-87C4-A2C896D93731}" type="datetime1">
              <a:rPr lang="fr-FR" smtClean="0"/>
              <a:t>17/03/2022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9CDCA6-5244-46A8-B6D3-AB0DEB616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5AA42C-7B23-41E3-BF27-7EE788E82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5A45-94DB-43E4-B62B-C3177C647A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94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231EF9-B25F-4C8D-B974-258AC56E6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2178EF-76BA-4E64-8A9C-3470C48E5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857055C-1A63-4BDB-B2D4-185405F6D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AE54E15-4860-4701-9F61-87261E0EE1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F5786CB-13C1-4683-9472-0BF6FFC618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8F62861-0A54-4C0D-98E1-E274EC101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8410-2931-4864-9365-3FA08A241497}" type="datetime1">
              <a:rPr lang="fr-FR" smtClean="0"/>
              <a:t>17/03/2022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F2F6E11-F84F-4493-896E-DF6D181E2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52C055-FC06-47D0-A12A-1B628E6D8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5A45-94DB-43E4-B62B-C3177C647A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180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27F15D-4328-4837-91F2-FD47F131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559F089-8869-4DB2-988A-10D88D65C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98D0-42CC-4D07-8943-F445FAF8D954}" type="datetime1">
              <a:rPr lang="fr-FR" smtClean="0"/>
              <a:t>17/03/2022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84CF7E1-C10A-4C72-8ABF-405B6E2DD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2A42240-58F2-4C65-B960-B80A9CE9D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5A45-94DB-43E4-B62B-C3177C647A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217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E6A25C4-3409-40BE-A7A9-0DB4B6C8B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0F54-8FC8-47D3-9B94-E8DF3284D5CB}" type="datetime1">
              <a:rPr lang="fr-FR" smtClean="0"/>
              <a:t>17/03/2022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BFE6BC2-7A80-4B4C-B204-4D80D50BF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9146093-F8E0-4231-AAF6-7DFD18396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5A45-94DB-43E4-B62B-C3177C647A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953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99FE6C-70FF-42BE-879F-D52C5F28D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1ABBCC-6657-482F-B0FC-60365D732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9507C3A-0747-4975-AA0B-18C5126C68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D2E9AC1-E7F0-4683-978D-C3F4499EF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BC23-A2FA-42B1-960E-11A93CF80347}" type="datetime1">
              <a:rPr lang="fr-FR" smtClean="0"/>
              <a:t>17/03/2022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CD6E0FD-4EBF-4FF9-9506-6AEE87500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CD635C7-7C19-4845-BC75-A792CDF7E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5A45-94DB-43E4-B62B-C3177C647A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81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98F662-2D68-4FB6-9F73-23FEBDE0A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2050227-D6AD-4CA8-8BA8-55B6965723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BD6B14-4A7D-43AE-BE7E-29658C41A9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FDEA71-40BF-4218-9A4A-F27D6B574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DABF-BC39-4C5D-B9F4-37D5A9408050}" type="datetime1">
              <a:rPr lang="fr-FR" smtClean="0"/>
              <a:t>17/03/2022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CC3FA1C-6D33-45E4-8F54-EB756CB0F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F85F20-6DEE-4999-B362-150E8B18A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5A45-94DB-43E4-B62B-C3177C647A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222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77C57D7-C012-421F-A077-068A7815B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48DB1A-53D6-4227-9FCC-79E51BA8E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FCBDCB-0888-407C-87F8-5C4C8109DC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64BC1-EC4A-4ED6-BA5E-6AD05396EB69}" type="datetime1">
              <a:rPr lang="fr-FR" smtClean="0"/>
              <a:t>17/03/2022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490F71-3733-4BFB-9158-B9DB41989B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4144B0-098F-4255-8497-C8A9A45CA8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A5A45-94DB-43E4-B62B-C3177C647A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96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2F23D7-01E5-47B6-9101-9FABA4CCB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560" y="618124"/>
            <a:ext cx="8087360" cy="3001145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accent1"/>
                </a:solidFill>
              </a:rPr>
              <a:t>ECE : </a:t>
            </a:r>
            <a:br>
              <a:rPr lang="fr-FR" dirty="0">
                <a:solidFill>
                  <a:schemeClr val="accent1"/>
                </a:solidFill>
              </a:rPr>
            </a:br>
            <a:r>
              <a:rPr lang="fr-FR" dirty="0">
                <a:solidFill>
                  <a:schemeClr val="accent1"/>
                </a:solidFill>
              </a:rPr>
              <a:t>Une diversification des supports d’évaluation pour la session 2023</a:t>
            </a:r>
          </a:p>
        </p:txBody>
      </p:sp>
      <p:pic>
        <p:nvPicPr>
          <p:cNvPr id="1026" name="Picture 2" descr="Afficher l’image source">
            <a:extLst>
              <a:ext uri="{FF2B5EF4-FFF2-40B4-BE49-F238E27FC236}">
                <a16:creationId xmlns:a16="http://schemas.microsoft.com/office/drawing/2014/main" id="{3644860E-764A-4D39-A690-2B5EB3700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8" y="3856856"/>
            <a:ext cx="4048125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ficher l’image source">
            <a:extLst>
              <a:ext uri="{FF2B5EF4-FFF2-40B4-BE49-F238E27FC236}">
                <a16:creationId xmlns:a16="http://schemas.microsoft.com/office/drawing/2014/main" id="{01E60776-F135-4C17-A56F-A4D9887A8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5" y="45721"/>
            <a:ext cx="4048125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83AEC99-1DB7-46FB-8DFD-91FF0A0BF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5A45-94DB-43E4-B62B-C3177C647A6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0436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B995187-C1FD-44B0-8070-46FD9B41E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59" y="263951"/>
            <a:ext cx="11481846" cy="1426737"/>
          </a:xfrm>
        </p:spPr>
        <p:txBody>
          <a:bodyPr>
            <a:normAutofit/>
          </a:bodyPr>
          <a:lstStyle/>
          <a:p>
            <a:r>
              <a:rPr lang="fr-FR" sz="4000" b="1" dirty="0"/>
              <a:t>Pourquoi une évolution de l’épreuve?</a:t>
            </a:r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BA3278CF-60BC-4D36-89C9-24760806A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59" y="1649782"/>
            <a:ext cx="11052141" cy="4351338"/>
          </a:xfrm>
        </p:spPr>
        <p:txBody>
          <a:bodyPr>
            <a:normAutofit/>
          </a:bodyPr>
          <a:lstStyle/>
          <a:p>
            <a:r>
              <a:rPr lang="fr-FR" sz="2400" b="1" dirty="0"/>
              <a:t>Une formation développée grâce à l’ECE qui a fait ses preuves :</a:t>
            </a:r>
          </a:p>
          <a:p>
            <a:pPr lvl="1"/>
            <a:r>
              <a:rPr lang="fr-FR" sz="2000" dirty="0"/>
              <a:t>Un ensemble de gestes dans le cadre d’une recherche scientifique ;</a:t>
            </a:r>
          </a:p>
          <a:p>
            <a:pPr lvl="1"/>
            <a:r>
              <a:rPr lang="fr-FR" sz="2000" dirty="0"/>
              <a:t>Des activités pratiques à réaliser  et des outils à maîtriser (qui s’enrichissent au fil du temps)</a:t>
            </a:r>
          </a:p>
          <a:p>
            <a:pPr lvl="1"/>
            <a:r>
              <a:rPr lang="fr-FR" sz="2000" dirty="0"/>
              <a:t>Des modalités de communication scientifiques graphiques et orales appropriées laissées au choix de l’élève</a:t>
            </a:r>
          </a:p>
          <a:p>
            <a:pPr lvl="1"/>
            <a:r>
              <a:rPr lang="fr-FR" sz="2000" dirty="0"/>
              <a:t>Une interprétation des résultats </a:t>
            </a:r>
            <a:endParaRPr lang="fr-FR" sz="2000" dirty="0" smtClean="0"/>
          </a:p>
          <a:p>
            <a:pPr lvl="1"/>
            <a:endParaRPr lang="fr-FR" sz="2000" dirty="0"/>
          </a:p>
          <a:p>
            <a:r>
              <a:rPr lang="fr-FR" sz="2400" b="1" dirty="0">
                <a:solidFill>
                  <a:srgbClr val="FF0000"/>
                </a:solidFill>
              </a:rPr>
              <a:t>Mais </a:t>
            </a:r>
            <a:r>
              <a:rPr lang="fr-FR" sz="2400" dirty="0"/>
              <a:t>une épreuve formatée, stéréotypée pouvant devenir caricaturale dans certaines situations d’enseignement, et nuisible à </a:t>
            </a:r>
            <a:r>
              <a:rPr lang="fr-FR" sz="2400" dirty="0" smtClean="0"/>
              <a:t>terme </a:t>
            </a:r>
            <a:r>
              <a:rPr lang="fr-FR" sz="2400" dirty="0"/>
              <a:t>à la formation expérimentale dispensée. </a:t>
            </a:r>
          </a:p>
          <a:p>
            <a:r>
              <a:rPr lang="fr-FR" sz="2400" dirty="0"/>
              <a:t>Des dimensions de l’enseignement des sciences qui </a:t>
            </a:r>
            <a:r>
              <a:rPr lang="fr-FR" sz="2400" dirty="0" smtClean="0"/>
              <a:t>sont sous-explorées</a:t>
            </a:r>
            <a:endParaRPr lang="fr-FR" sz="2400" dirty="0"/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5087BA3-8B03-4278-8130-FAB6F4D00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5A45-94DB-43E4-B62B-C3177C647A6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843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271322-6E64-4FE1-A914-58E05A2E1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240" y="117157"/>
            <a:ext cx="10515600" cy="1325563"/>
          </a:xfrm>
        </p:spPr>
        <p:txBody>
          <a:bodyPr/>
          <a:lstStyle/>
          <a:p>
            <a:r>
              <a:rPr lang="fr-FR" dirty="0"/>
              <a:t>Les 5 axes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01134A-673A-4399-852C-6D8DBD2F0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760" y="1168400"/>
            <a:ext cx="11714480" cy="5201920"/>
          </a:xfrm>
        </p:spPr>
        <p:txBody>
          <a:bodyPr>
            <a:normAutofit fontScale="85000" lnSpcReduction="10000"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fr-FR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fr-FR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 activité pratique</a:t>
            </a:r>
            <a:r>
              <a:rPr lang="fr-FR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pour résoudre en biologie ou en géologie, une problématique donnée. Cette activité pratique intègre ou non le numérique. </a:t>
            </a:r>
            <a:r>
              <a:rPr lang="fr-FR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partir de la session 2023 un accès à internet sera autorisé afin d’utiliser des logiciels ou des banques de données en ligne</a:t>
            </a:r>
            <a:r>
              <a:rPr lang="fr-FR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fr-F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fr-FR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Une connaissance des </a:t>
            </a:r>
            <a:r>
              <a:rPr lang="fr-FR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risques </a:t>
            </a:r>
            <a:r>
              <a:rPr lang="fr-FR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</a:t>
            </a:r>
            <a:r>
              <a:rPr lang="fr-FR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respect de</a:t>
            </a:r>
            <a:r>
              <a:rPr lang="fr-FR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fr-FR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sécurité</a:t>
            </a:r>
            <a:r>
              <a:rPr lang="fr-FR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fr-FR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fr-FR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développement de </a:t>
            </a:r>
            <a:r>
              <a:rPr lang="fr-FR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l’autonomie des élèves</a:t>
            </a:r>
            <a:r>
              <a:rPr lang="fr-FR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que celle-ci soit conceptuelle (conception d’une stratégie ; choix du mode de communication; </a:t>
            </a:r>
            <a:r>
              <a:rPr lang="fr-FR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prise de recul sur ce qu’il a fait ou va faire - sens critique) </a:t>
            </a:r>
            <a:r>
              <a:rPr lang="fr-FR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soit organisationnelle (gestion du temps / des appels à l’examinateur ; </a:t>
            </a:r>
            <a:r>
              <a:rPr lang="fr-FR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planification et organisation de son travail</a:t>
            </a:r>
            <a:r>
              <a:rPr lang="fr-FR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soit technique (protocoles expérimentaux allégés ; choix parmi différentes techniques ou outils possibles ; maîtrise des consignes de sécurité). </a:t>
            </a:r>
            <a:endParaRPr lang="fr-F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fr-FR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Une </a:t>
            </a:r>
            <a:r>
              <a:rPr lang="fr-FR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évaluation de compétences</a:t>
            </a:r>
            <a:r>
              <a:rPr lang="fr-FR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enrichies en termes d’exercice de la pratique scientifique et du </a:t>
            </a:r>
            <a:r>
              <a:rPr lang="fr-FR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sens critique.</a:t>
            </a:r>
            <a:endParaRPr lang="fr-FR" sz="2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fr-FR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fr-FR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’argumentation orale en continu ou en interaction </a:t>
            </a:r>
            <a:r>
              <a:rPr lang="fr-FR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pour préciser sa pensée, expliciter ses démarches, les faire évoluer etc.</a:t>
            </a:r>
            <a:endParaRPr lang="fr-F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BBE935F-DA79-4D18-BDA3-50BC1BC6A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5A45-94DB-43E4-B62B-C3177C647A6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616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CBF687-4B43-4162-BA8A-BEC439783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L’architecture des sujets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2A4BA92-40C4-43DD-BE1F-2815B1FB5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5A45-94DB-43E4-B62B-C3177C647A6C}" type="slidenum">
              <a:rPr lang="fr-FR" smtClean="0"/>
              <a:t>4</a:t>
            </a:fld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3B00561-D191-473E-B954-177296333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2492" y="1487605"/>
            <a:ext cx="5295332" cy="4394579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92913" y="1646343"/>
            <a:ext cx="628977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2400" dirty="0"/>
              <a:t>La situation problème mise en </a:t>
            </a:r>
            <a:r>
              <a:rPr lang="fr-FR" sz="2400" b="1" dirty="0"/>
              <a:t>contexte</a:t>
            </a:r>
            <a:r>
              <a:rPr lang="fr-FR" sz="2400" dirty="0"/>
              <a:t> </a:t>
            </a:r>
            <a:endParaRPr lang="fr-FR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400" b="1" dirty="0" smtClean="0"/>
              <a:t>Deux </a:t>
            </a:r>
            <a:r>
              <a:rPr lang="fr-FR" sz="2400" b="1" dirty="0"/>
              <a:t>parties A et B </a:t>
            </a:r>
            <a:r>
              <a:rPr lang="fr-FR" sz="2400" dirty="0"/>
              <a:t>: </a:t>
            </a:r>
          </a:p>
          <a:p>
            <a:pPr lvl="1"/>
            <a:r>
              <a:rPr lang="fr-FR" sz="2400" dirty="0"/>
              <a:t>Appropriation du contexte (avec une stratégie à élaborer ou une stratégie donnée) et réalisation d’une activité pratique</a:t>
            </a:r>
          </a:p>
          <a:p>
            <a:pPr lvl="1">
              <a:spcAft>
                <a:spcPts val="600"/>
              </a:spcAft>
            </a:pPr>
            <a:r>
              <a:rPr lang="fr-FR" sz="2400" dirty="0"/>
              <a:t>Communication et interprétation des résultats ; avec ou sans un prolongement de stratégie ; </a:t>
            </a:r>
            <a:r>
              <a:rPr lang="fr-FR" sz="2400" dirty="0" smtClean="0"/>
              <a:t>conclusion</a:t>
            </a:r>
          </a:p>
          <a:p>
            <a:pPr marL="0" lvl="1" indent="273050">
              <a:buFont typeface="Wingdings" panose="05000000000000000000" pitchFamily="2" charset="2"/>
              <a:buChar char="ü"/>
            </a:pPr>
            <a:r>
              <a:rPr lang="fr-FR" sz="2400" dirty="0" smtClean="0"/>
              <a:t>Des </a:t>
            </a:r>
            <a:r>
              <a:rPr lang="fr-FR" sz="2400" dirty="0"/>
              <a:t>ressources données en un seul temps ou en deux temps (ressources dites initiales et complémentaires)</a:t>
            </a:r>
          </a:p>
          <a:p>
            <a:endParaRPr lang="fr-FR" sz="2400" dirty="0"/>
          </a:p>
        </p:txBody>
      </p:sp>
      <p:sp>
        <p:nvSpPr>
          <p:cNvPr id="7" name="Rectangle 6"/>
          <p:cNvSpPr/>
          <p:nvPr/>
        </p:nvSpPr>
        <p:spPr>
          <a:xfrm>
            <a:off x="6482686" y="1419365"/>
            <a:ext cx="2825087" cy="20335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9212239" y="3990214"/>
            <a:ext cx="2605585" cy="20335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19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904D4D60-04EA-4A58-B2C9-289FA5A4A5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" y="733350"/>
            <a:ext cx="6096313" cy="417851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55032D82-9A1B-47E4-B598-2ECAAC51E1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826411"/>
            <a:ext cx="6166167" cy="3568883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7726E1C0-9ADE-459F-89DC-C1C395E20610}"/>
              </a:ext>
            </a:extLst>
          </p:cNvPr>
          <p:cNvSpPr txBox="1"/>
          <p:nvPr/>
        </p:nvSpPr>
        <p:spPr>
          <a:xfrm>
            <a:off x="847023" y="250257"/>
            <a:ext cx="8061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Les deux matrices-sujets : parties « contexte » et « consignes »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AA6DBA5-3267-47F1-B8C3-2C9B93086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5A45-94DB-43E4-B62B-C3177C647A6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3281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2C1A2C-D708-4964-A654-8A190F82B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5 types de sujets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70AB22-6F64-4FC7-94B9-4AFB9A2BA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Elaborer une stratégie</a:t>
            </a:r>
          </a:p>
          <a:p>
            <a:r>
              <a:rPr lang="fr-FR" dirty="0"/>
              <a:t>Poursuivre une stratégie</a:t>
            </a:r>
          </a:p>
          <a:p>
            <a:r>
              <a:rPr lang="fr-FR" dirty="0"/>
              <a:t>Tester une représentation du réel</a:t>
            </a:r>
          </a:p>
          <a:p>
            <a:r>
              <a:rPr lang="fr-FR" dirty="0"/>
              <a:t>Reproduire des résultats</a:t>
            </a:r>
          </a:p>
          <a:p>
            <a:r>
              <a:rPr lang="fr-FR" dirty="0"/>
              <a:t>Généraliser un phénomène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56B2D1D-DF1B-4F7C-9ACB-3B073E433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5A45-94DB-43E4-B62B-C3177C647A6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707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22D1E00F-4373-4C4A-BB7B-4ED93D7C2306}"/>
              </a:ext>
            </a:extLst>
          </p:cNvPr>
          <p:cNvGraphicFramePr>
            <a:graphicFrameLocks noGrp="1"/>
          </p:cNvGraphicFramePr>
          <p:nvPr/>
        </p:nvGraphicFramePr>
        <p:xfrm>
          <a:off x="185372" y="816491"/>
          <a:ext cx="11821257" cy="4595596"/>
        </p:xfrm>
        <a:graphic>
          <a:graphicData uri="http://schemas.openxmlformats.org/drawingml/2006/table">
            <a:tbl>
              <a:tblPr firstRow="1" firstCol="1" bandRow="1"/>
              <a:tblGrid>
                <a:gridCol w="559943">
                  <a:extLst>
                    <a:ext uri="{9D8B030D-6E8A-4147-A177-3AD203B41FA5}">
                      <a16:colId xmlns:a16="http://schemas.microsoft.com/office/drawing/2014/main" val="2853861815"/>
                    </a:ext>
                  </a:extLst>
                </a:gridCol>
                <a:gridCol w="1817132">
                  <a:extLst>
                    <a:ext uri="{9D8B030D-6E8A-4147-A177-3AD203B41FA5}">
                      <a16:colId xmlns:a16="http://schemas.microsoft.com/office/drawing/2014/main" val="3536465481"/>
                    </a:ext>
                  </a:extLst>
                </a:gridCol>
                <a:gridCol w="2583712">
                  <a:extLst>
                    <a:ext uri="{9D8B030D-6E8A-4147-A177-3AD203B41FA5}">
                      <a16:colId xmlns:a16="http://schemas.microsoft.com/office/drawing/2014/main" val="2471494840"/>
                    </a:ext>
                  </a:extLst>
                </a:gridCol>
                <a:gridCol w="2551813">
                  <a:extLst>
                    <a:ext uri="{9D8B030D-6E8A-4147-A177-3AD203B41FA5}">
                      <a16:colId xmlns:a16="http://schemas.microsoft.com/office/drawing/2014/main" val="681524465"/>
                    </a:ext>
                  </a:extLst>
                </a:gridCol>
                <a:gridCol w="2083981">
                  <a:extLst>
                    <a:ext uri="{9D8B030D-6E8A-4147-A177-3AD203B41FA5}">
                      <a16:colId xmlns:a16="http://schemas.microsoft.com/office/drawing/2014/main" val="276489366"/>
                    </a:ext>
                  </a:extLst>
                </a:gridCol>
                <a:gridCol w="2224676">
                  <a:extLst>
                    <a:ext uri="{9D8B030D-6E8A-4147-A177-3AD203B41FA5}">
                      <a16:colId xmlns:a16="http://schemas.microsoft.com/office/drawing/2014/main" val="905239476"/>
                    </a:ext>
                  </a:extLst>
                </a:gridCol>
              </a:tblGrid>
              <a:tr h="1121095">
                <a:tc rowSpan="2"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Partie A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Elaboration de la stratégie </a:t>
                      </a:r>
                    </a:p>
                    <a:p>
                      <a:pPr algn="ctr"/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stratégie est donnée</a:t>
                      </a: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FR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016771"/>
                  </a:ext>
                </a:extLst>
              </a:tr>
              <a:tr h="103996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Mise en œuvre du protocole expérimental</a:t>
                      </a:r>
                    </a:p>
                    <a:p>
                      <a:pPr algn="ctr"/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72652824"/>
                  </a:ext>
                </a:extLst>
              </a:tr>
              <a:tr h="969586">
                <a:tc rowSpan="2"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Partie B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Communication des résultats</a:t>
                      </a:r>
                    </a:p>
                    <a:p>
                      <a:pPr algn="ctr"/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Interprétation des résultats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085551"/>
                  </a:ext>
                </a:extLst>
              </a:tr>
              <a:tr h="146494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Elaboration d’une stratégie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 d’une représentation  du réel</a:t>
                      </a:r>
                    </a:p>
                    <a:p>
                      <a:pPr algn="ctr"/>
                      <a:endParaRPr lang="fr-F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Reproductibilité des résultats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Généralisation du phénomène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554726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EBAC4A71-B9F6-460B-B8CF-2D4F7C87CD2E}"/>
              </a:ext>
            </a:extLst>
          </p:cNvPr>
          <p:cNvSpPr/>
          <p:nvPr/>
        </p:nvSpPr>
        <p:spPr>
          <a:xfrm>
            <a:off x="185372" y="157070"/>
            <a:ext cx="11821258" cy="64632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Contexte ou chapeau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9A351C-2FBA-4B2D-B3B3-68BD6EA5BEF2}"/>
              </a:ext>
            </a:extLst>
          </p:cNvPr>
          <p:cNvSpPr/>
          <p:nvPr/>
        </p:nvSpPr>
        <p:spPr>
          <a:xfrm>
            <a:off x="733647" y="4852201"/>
            <a:ext cx="11272981" cy="5598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		Conclusion finale			</a:t>
            </a:r>
          </a:p>
        </p:txBody>
      </p:sp>
      <p:sp>
        <p:nvSpPr>
          <p:cNvPr id="5" name="Décagone 4">
            <a:extLst>
              <a:ext uri="{FF2B5EF4-FFF2-40B4-BE49-F238E27FC236}">
                <a16:creationId xmlns:a16="http://schemas.microsoft.com/office/drawing/2014/main" id="{747D9E17-7D4E-444D-9175-4F2ED0E7B4ED}"/>
              </a:ext>
            </a:extLst>
          </p:cNvPr>
          <p:cNvSpPr/>
          <p:nvPr/>
        </p:nvSpPr>
        <p:spPr>
          <a:xfrm>
            <a:off x="1595797" y="1479658"/>
            <a:ext cx="442761" cy="395517"/>
          </a:xfrm>
          <a:prstGeom prst="dec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</a:t>
            </a:r>
          </a:p>
        </p:txBody>
      </p:sp>
      <p:sp>
        <p:nvSpPr>
          <p:cNvPr id="6" name="Décagone 5">
            <a:extLst>
              <a:ext uri="{FF2B5EF4-FFF2-40B4-BE49-F238E27FC236}">
                <a16:creationId xmlns:a16="http://schemas.microsoft.com/office/drawing/2014/main" id="{5582BF8E-6C14-4433-B7B1-098395FCB9CA}"/>
              </a:ext>
            </a:extLst>
          </p:cNvPr>
          <p:cNvSpPr/>
          <p:nvPr/>
        </p:nvSpPr>
        <p:spPr>
          <a:xfrm>
            <a:off x="9324028" y="4378366"/>
            <a:ext cx="442761" cy="395517"/>
          </a:xfrm>
          <a:prstGeom prst="dec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</a:t>
            </a:r>
          </a:p>
        </p:txBody>
      </p:sp>
      <p:sp>
        <p:nvSpPr>
          <p:cNvPr id="8" name="Décagone 7">
            <a:extLst>
              <a:ext uri="{FF2B5EF4-FFF2-40B4-BE49-F238E27FC236}">
                <a16:creationId xmlns:a16="http://schemas.microsoft.com/office/drawing/2014/main" id="{183246C1-6787-4EAC-8DF7-B399CBE24B67}"/>
              </a:ext>
            </a:extLst>
          </p:cNvPr>
          <p:cNvSpPr/>
          <p:nvPr/>
        </p:nvSpPr>
        <p:spPr>
          <a:xfrm>
            <a:off x="4665051" y="4378366"/>
            <a:ext cx="442761" cy="395517"/>
          </a:xfrm>
          <a:prstGeom prst="dec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</a:t>
            </a:r>
          </a:p>
        </p:txBody>
      </p:sp>
      <p:sp>
        <p:nvSpPr>
          <p:cNvPr id="9" name="Décagone 8">
            <a:extLst>
              <a:ext uri="{FF2B5EF4-FFF2-40B4-BE49-F238E27FC236}">
                <a16:creationId xmlns:a16="http://schemas.microsoft.com/office/drawing/2014/main" id="{5621F189-2D6F-4490-B019-150091A0C897}"/>
              </a:ext>
            </a:extLst>
          </p:cNvPr>
          <p:cNvSpPr/>
          <p:nvPr/>
        </p:nvSpPr>
        <p:spPr>
          <a:xfrm>
            <a:off x="7084189" y="4378366"/>
            <a:ext cx="442761" cy="395517"/>
          </a:xfrm>
          <a:prstGeom prst="dec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</a:t>
            </a:r>
          </a:p>
        </p:txBody>
      </p:sp>
      <p:sp>
        <p:nvSpPr>
          <p:cNvPr id="10" name="Décagone 9">
            <a:extLst>
              <a:ext uri="{FF2B5EF4-FFF2-40B4-BE49-F238E27FC236}">
                <a16:creationId xmlns:a16="http://schemas.microsoft.com/office/drawing/2014/main" id="{71D7F7C5-3AD2-43DB-A91C-DBEE206AD742}"/>
              </a:ext>
            </a:extLst>
          </p:cNvPr>
          <p:cNvSpPr/>
          <p:nvPr/>
        </p:nvSpPr>
        <p:spPr>
          <a:xfrm>
            <a:off x="11452179" y="4378366"/>
            <a:ext cx="442761" cy="395517"/>
          </a:xfrm>
          <a:prstGeom prst="dec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CD68052-7163-4CBC-8267-8241E5A85478}"/>
              </a:ext>
            </a:extLst>
          </p:cNvPr>
          <p:cNvSpPr txBox="1"/>
          <p:nvPr/>
        </p:nvSpPr>
        <p:spPr>
          <a:xfrm>
            <a:off x="141704" y="5526904"/>
            <a:ext cx="6706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Légendes : Temps d’évaluation à partir d’une prestation : </a:t>
            </a:r>
          </a:p>
        </p:txBody>
      </p:sp>
      <p:sp>
        <p:nvSpPr>
          <p:cNvPr id="12" name="Décagone 11">
            <a:extLst>
              <a:ext uri="{FF2B5EF4-FFF2-40B4-BE49-F238E27FC236}">
                <a16:creationId xmlns:a16="http://schemas.microsoft.com/office/drawing/2014/main" id="{7B34C206-6418-4C38-8DAB-5B1E120AABA4}"/>
              </a:ext>
            </a:extLst>
          </p:cNvPr>
          <p:cNvSpPr/>
          <p:nvPr/>
        </p:nvSpPr>
        <p:spPr>
          <a:xfrm>
            <a:off x="185372" y="6045322"/>
            <a:ext cx="442761" cy="395517"/>
          </a:xfrm>
          <a:prstGeom prst="decagon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T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5759E26-B756-4ABC-923D-4A9FD6025FA3}"/>
              </a:ext>
            </a:extLst>
          </p:cNvPr>
          <p:cNvSpPr txBox="1"/>
          <p:nvPr/>
        </p:nvSpPr>
        <p:spPr>
          <a:xfrm>
            <a:off x="628133" y="6067694"/>
            <a:ext cx="280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b="1" dirty="0"/>
              <a:t>technique  </a:t>
            </a:r>
          </a:p>
        </p:txBody>
      </p:sp>
      <p:sp>
        <p:nvSpPr>
          <p:cNvPr id="14" name="Décagone 13">
            <a:extLst>
              <a:ext uri="{FF2B5EF4-FFF2-40B4-BE49-F238E27FC236}">
                <a16:creationId xmlns:a16="http://schemas.microsoft.com/office/drawing/2014/main" id="{031FF74C-456A-47AA-BA21-991AB145F72C}"/>
              </a:ext>
            </a:extLst>
          </p:cNvPr>
          <p:cNvSpPr/>
          <p:nvPr/>
        </p:nvSpPr>
        <p:spPr>
          <a:xfrm>
            <a:off x="9082194" y="2097971"/>
            <a:ext cx="442761" cy="395517"/>
          </a:xfrm>
          <a:prstGeom prst="decagon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T</a:t>
            </a:r>
          </a:p>
        </p:txBody>
      </p:sp>
      <p:sp>
        <p:nvSpPr>
          <p:cNvPr id="15" name="Décagone 14">
            <a:extLst>
              <a:ext uri="{FF2B5EF4-FFF2-40B4-BE49-F238E27FC236}">
                <a16:creationId xmlns:a16="http://schemas.microsoft.com/office/drawing/2014/main" id="{2360EA48-A4CE-4A66-AEF9-2C038F92EF4D}"/>
              </a:ext>
            </a:extLst>
          </p:cNvPr>
          <p:cNvSpPr/>
          <p:nvPr/>
        </p:nvSpPr>
        <p:spPr>
          <a:xfrm>
            <a:off x="3618876" y="6045321"/>
            <a:ext cx="442761" cy="395517"/>
          </a:xfrm>
          <a:prstGeom prst="decag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4E1D1B18-39B1-4BE6-8E79-FF3D24B78F35}"/>
              </a:ext>
            </a:extLst>
          </p:cNvPr>
          <p:cNvSpPr txBox="1"/>
          <p:nvPr/>
        </p:nvSpPr>
        <p:spPr>
          <a:xfrm>
            <a:off x="4142400" y="6054602"/>
            <a:ext cx="2183972" cy="382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écrite</a:t>
            </a:r>
          </a:p>
        </p:txBody>
      </p:sp>
      <p:sp>
        <p:nvSpPr>
          <p:cNvPr id="17" name="Décagone 16">
            <a:extLst>
              <a:ext uri="{FF2B5EF4-FFF2-40B4-BE49-F238E27FC236}">
                <a16:creationId xmlns:a16="http://schemas.microsoft.com/office/drawing/2014/main" id="{BC765BFE-683E-49E1-83CB-88F0CD88DE84}"/>
              </a:ext>
            </a:extLst>
          </p:cNvPr>
          <p:cNvSpPr/>
          <p:nvPr/>
        </p:nvSpPr>
        <p:spPr>
          <a:xfrm>
            <a:off x="6556457" y="6041509"/>
            <a:ext cx="442761" cy="395517"/>
          </a:xfrm>
          <a:prstGeom prst="dec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B82715C-8398-45CC-B045-3A6AB2642693}"/>
              </a:ext>
            </a:extLst>
          </p:cNvPr>
          <p:cNvSpPr txBox="1"/>
          <p:nvPr/>
        </p:nvSpPr>
        <p:spPr>
          <a:xfrm>
            <a:off x="7084189" y="6067694"/>
            <a:ext cx="254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orale</a:t>
            </a:r>
          </a:p>
        </p:txBody>
      </p:sp>
      <p:sp>
        <p:nvSpPr>
          <p:cNvPr id="20" name="Décagone 19">
            <a:extLst>
              <a:ext uri="{FF2B5EF4-FFF2-40B4-BE49-F238E27FC236}">
                <a16:creationId xmlns:a16="http://schemas.microsoft.com/office/drawing/2014/main" id="{A6FC2C1E-4F63-4196-AB43-EFAAB846F461}"/>
              </a:ext>
            </a:extLst>
          </p:cNvPr>
          <p:cNvSpPr/>
          <p:nvPr/>
        </p:nvSpPr>
        <p:spPr>
          <a:xfrm>
            <a:off x="9193243" y="3475086"/>
            <a:ext cx="442761" cy="395517"/>
          </a:xfrm>
          <a:prstGeom prst="decag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</a:t>
            </a:r>
          </a:p>
        </p:txBody>
      </p:sp>
      <p:sp>
        <p:nvSpPr>
          <p:cNvPr id="21" name="Décagone 20">
            <a:extLst>
              <a:ext uri="{FF2B5EF4-FFF2-40B4-BE49-F238E27FC236}">
                <a16:creationId xmlns:a16="http://schemas.microsoft.com/office/drawing/2014/main" id="{4A5AF9ED-8683-410E-A1AC-57E387C228BD}"/>
              </a:ext>
            </a:extLst>
          </p:cNvPr>
          <p:cNvSpPr/>
          <p:nvPr/>
        </p:nvSpPr>
        <p:spPr>
          <a:xfrm>
            <a:off x="9193243" y="3044096"/>
            <a:ext cx="442761" cy="395517"/>
          </a:xfrm>
          <a:prstGeom prst="decag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</a:t>
            </a:r>
          </a:p>
        </p:txBody>
      </p:sp>
      <p:sp>
        <p:nvSpPr>
          <p:cNvPr id="23" name="Décagone 22">
            <a:extLst>
              <a:ext uri="{FF2B5EF4-FFF2-40B4-BE49-F238E27FC236}">
                <a16:creationId xmlns:a16="http://schemas.microsoft.com/office/drawing/2014/main" id="{8DFBA566-F4D5-4CAD-B514-6040FAFA4BC3}"/>
              </a:ext>
            </a:extLst>
          </p:cNvPr>
          <p:cNvSpPr/>
          <p:nvPr/>
        </p:nvSpPr>
        <p:spPr>
          <a:xfrm>
            <a:off x="10172076" y="4934385"/>
            <a:ext cx="442761" cy="395517"/>
          </a:xfrm>
          <a:prstGeom prst="decag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80110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30C48629-E9F9-41F2-80E2-3E3CCE8CF247}"/>
              </a:ext>
            </a:extLst>
          </p:cNvPr>
          <p:cNvSpPr txBox="1">
            <a:spLocks/>
          </p:cNvSpPr>
          <p:nvPr/>
        </p:nvSpPr>
        <p:spPr>
          <a:xfrm>
            <a:off x="970279" y="89854"/>
            <a:ext cx="10515600" cy="607027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dirty="0" smtClean="0"/>
              <a:t>Une évaluation en 4 temps</a:t>
            </a:r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08F7ACC-2FE5-4366-8862-0FC9B2DE67F4}"/>
              </a:ext>
            </a:extLst>
          </p:cNvPr>
          <p:cNvSpPr txBox="1"/>
          <p:nvPr/>
        </p:nvSpPr>
        <p:spPr>
          <a:xfrm>
            <a:off x="187959" y="2932007"/>
            <a:ext cx="5521960" cy="783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L’étape pratique est située dans la partie A, elle est notée sur </a:t>
            </a:r>
            <a:r>
              <a:rPr lang="fr-FR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 points,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L’étape spécifique se situe dans la partie A ou la partie B de l’épreuve, elle est notée sur </a:t>
            </a:r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points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3DA2E8B0-2E15-4D98-AC45-B6A8820E73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86829"/>
              </p:ext>
            </p:extLst>
          </p:nvPr>
        </p:nvGraphicFramePr>
        <p:xfrm>
          <a:off x="269202" y="1263529"/>
          <a:ext cx="5749461" cy="16027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7576">
                  <a:extLst>
                    <a:ext uri="{9D8B030D-6E8A-4147-A177-3AD203B41FA5}">
                      <a16:colId xmlns:a16="http://schemas.microsoft.com/office/drawing/2014/main" val="3042458596"/>
                    </a:ext>
                  </a:extLst>
                </a:gridCol>
                <a:gridCol w="4212326">
                  <a:extLst>
                    <a:ext uri="{9D8B030D-6E8A-4147-A177-3AD203B41FA5}">
                      <a16:colId xmlns:a16="http://schemas.microsoft.com/office/drawing/2014/main" val="51990840"/>
                    </a:ext>
                  </a:extLst>
                </a:gridCol>
                <a:gridCol w="559559">
                  <a:extLst>
                    <a:ext uri="{9D8B030D-6E8A-4147-A177-3AD203B41FA5}">
                      <a16:colId xmlns:a16="http://schemas.microsoft.com/office/drawing/2014/main" val="1190757319"/>
                    </a:ext>
                  </a:extLst>
                </a:gridCol>
              </a:tblGrid>
              <a:tr h="230392">
                <a:tc>
                  <a:txBody>
                    <a:bodyPr/>
                    <a:lstStyle/>
                    <a:p>
                      <a:pPr marL="110490" algn="just"/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Niveau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Points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672393"/>
                  </a:ext>
                </a:extLst>
              </a:tr>
              <a:tr h="377715"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Niveau A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effectLst/>
                        </a:rPr>
                        <a:t>Seul ou avec une aide mineure, le candidat obtient des résultats exploitables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effectLst/>
                        </a:rPr>
                        <a:t>9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993138"/>
                  </a:ext>
                </a:extLst>
              </a:tr>
              <a:tr h="289379"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Niveau B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effectLst/>
                        </a:rPr>
                        <a:t>Avec plus d’une aide mineure, il obtient des résultats exploitables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effectLst/>
                        </a:rPr>
                        <a:t>6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883086"/>
                  </a:ext>
                </a:extLst>
              </a:tr>
              <a:tr h="265264"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Niveau C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effectLst/>
                        </a:rPr>
                        <a:t>Avec une aide majeure, il obtient des résultats exploitables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effectLst/>
                        </a:rPr>
                        <a:t>3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302218"/>
                  </a:ext>
                </a:extLst>
              </a:tr>
              <a:tr h="439963"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Niveau D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effectLst/>
                        </a:rPr>
                        <a:t>Malgré toutes les aides apportées, il n’obtient pas de résultats exploitables. </a:t>
                      </a:r>
                      <a:r>
                        <a:rPr lang="fr-FR" sz="1100" dirty="0">
                          <a:effectLst/>
                        </a:rPr>
                        <a:t>Un document de secours est indispensable.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effectLst/>
                        </a:rPr>
                        <a:t>0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51077"/>
                  </a:ext>
                </a:extLst>
              </a:tr>
            </a:tbl>
          </a:graphicData>
        </a:graphic>
      </p:graphicFrame>
      <p:sp>
        <p:nvSpPr>
          <p:cNvPr id="12" name="ZoneTexte 11">
            <a:extLst>
              <a:ext uri="{FF2B5EF4-FFF2-40B4-BE49-F238E27FC236}">
                <a16:creationId xmlns:a16="http://schemas.microsoft.com/office/drawing/2014/main" id="{2E9B378E-46AE-42E9-9154-E199EF1294C0}"/>
              </a:ext>
            </a:extLst>
          </p:cNvPr>
          <p:cNvSpPr txBox="1"/>
          <p:nvPr/>
        </p:nvSpPr>
        <p:spPr>
          <a:xfrm>
            <a:off x="6351800" y="1065025"/>
            <a:ext cx="5566779" cy="55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L’étape de communication et d’interprétation des résultats est située dans la partie B de l’épreuve, elle est notée sur </a:t>
            </a:r>
            <a:r>
              <a:rPr lang="fr-FR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</a:t>
            </a:r>
            <a:r>
              <a:rPr lang="fr-FR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points</a:t>
            </a: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F1F1476D-BCFD-44E9-87A3-3572140E3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663785"/>
              </p:ext>
            </p:extLst>
          </p:nvPr>
        </p:nvGraphicFramePr>
        <p:xfrm>
          <a:off x="6289939" y="1608187"/>
          <a:ext cx="5628641" cy="2079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6145">
                  <a:extLst>
                    <a:ext uri="{9D8B030D-6E8A-4147-A177-3AD203B41FA5}">
                      <a16:colId xmlns:a16="http://schemas.microsoft.com/office/drawing/2014/main" val="1825336707"/>
                    </a:ext>
                  </a:extLst>
                </a:gridCol>
                <a:gridCol w="1262896">
                  <a:extLst>
                    <a:ext uri="{9D8B030D-6E8A-4147-A177-3AD203B41FA5}">
                      <a16:colId xmlns:a16="http://schemas.microsoft.com/office/drawing/2014/main" val="330374011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70068421"/>
                    </a:ext>
                  </a:extLst>
                </a:gridCol>
              </a:tblGrid>
              <a:tr h="40637"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Description des critères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Niveau 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Points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201077"/>
                  </a:ext>
                </a:extLst>
              </a:tr>
              <a:tr h="387432">
                <a:tc rowSpan="4"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On attend du candidat qu’il présente une production : 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Techniquement correcte (soignée, lisible, appropriée, …).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Bien renseignée (informations complètes et exactes).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Pertinente elle met clairement en évidence comment l’information (ou les informations apportée(s) par l’activité pratique permet (permettent) d’apporter un ou des élément (s) de réponse au problème initialement posé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effectLst/>
                        </a:rPr>
                        <a:t>Niveau A = 3 critères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effectLst/>
                        </a:rPr>
                        <a:t>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128715"/>
                  </a:ext>
                </a:extLst>
              </a:tr>
              <a:tr h="38743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effectLst/>
                        </a:rPr>
                        <a:t>Niveau B = 2 des 3 critères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effectLst/>
                        </a:rPr>
                        <a:t>3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875839"/>
                  </a:ext>
                </a:extLst>
              </a:tr>
              <a:tr h="38743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effectLst/>
                        </a:rPr>
                        <a:t>Niveau C = 1 seul des 3 critères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effectLst/>
                        </a:rPr>
                        <a:t>1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546111"/>
                  </a:ext>
                </a:extLst>
              </a:tr>
              <a:tr h="7343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effectLst/>
                        </a:rPr>
                        <a:t>Niveau D = rien à valoriser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effectLst/>
                        </a:rPr>
                        <a:t>0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204489"/>
                  </a:ext>
                </a:extLst>
              </a:tr>
            </a:tbl>
          </a:graphicData>
        </a:graphic>
      </p:graphicFrame>
      <p:sp>
        <p:nvSpPr>
          <p:cNvPr id="16" name="Espace réservé du numéro de diapositive 15">
            <a:extLst>
              <a:ext uri="{FF2B5EF4-FFF2-40B4-BE49-F238E27FC236}">
                <a16:creationId xmlns:a16="http://schemas.microsoft.com/office/drawing/2014/main" id="{43518959-25EB-44F1-81CE-A908700D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5A45-94DB-43E4-B62B-C3177C647A6C}" type="slidenum">
              <a:rPr lang="fr-FR" smtClean="0"/>
              <a:t>8</a:t>
            </a:fld>
            <a:endParaRPr lang="fr-FR"/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D6ABB52C-5B0C-41D8-9FB0-A2409C2CB5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22610"/>
              </p:ext>
            </p:extLst>
          </p:nvPr>
        </p:nvGraphicFramePr>
        <p:xfrm>
          <a:off x="269202" y="3771445"/>
          <a:ext cx="5749461" cy="2560320"/>
        </p:xfrm>
        <a:graphic>
          <a:graphicData uri="http://schemas.openxmlformats.org/drawingml/2006/table">
            <a:tbl>
              <a:tblPr firstRow="1" firstCol="1" bandRow="1"/>
              <a:tblGrid>
                <a:gridCol w="1010665">
                  <a:extLst>
                    <a:ext uri="{9D8B030D-6E8A-4147-A177-3AD203B41FA5}">
                      <a16:colId xmlns:a16="http://schemas.microsoft.com/office/drawing/2014/main" val="1709093041"/>
                    </a:ext>
                  </a:extLst>
                </a:gridCol>
                <a:gridCol w="4179237">
                  <a:extLst>
                    <a:ext uri="{9D8B030D-6E8A-4147-A177-3AD203B41FA5}">
                      <a16:colId xmlns:a16="http://schemas.microsoft.com/office/drawing/2014/main" val="1771551874"/>
                    </a:ext>
                  </a:extLst>
                </a:gridCol>
                <a:gridCol w="559559">
                  <a:extLst>
                    <a:ext uri="{9D8B030D-6E8A-4147-A177-3AD203B41FA5}">
                      <a16:colId xmlns:a16="http://schemas.microsoft.com/office/drawing/2014/main" val="2592692407"/>
                    </a:ext>
                  </a:extLst>
                </a:gridCol>
              </a:tblGrid>
              <a:tr h="408940">
                <a:tc>
                  <a:txBody>
                    <a:bodyPr/>
                    <a:lstStyle/>
                    <a:p>
                      <a:pPr algn="r"/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Type de </a:t>
                      </a:r>
                    </a:p>
                    <a:p>
                      <a:pPr algn="r"/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sujet </a:t>
                      </a:r>
                    </a:p>
                    <a:p>
                      <a:pPr algn="r"/>
                      <a:endParaRPr lang="fr-FR" sz="12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Niveau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Elaboration de la stratégie / </a:t>
                      </a:r>
                      <a:r>
                        <a:rPr lang="fr-FR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Poursuite de la stratégie / Test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d’une représentation du réel /Reproductibilité des résultats /Généralisation du phénomène.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Points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655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Niveau A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Seul ou avec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une aide mineure, 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 candidat formule une proposition pertinente. 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119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Niveau B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Avec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plus d’une aide mineure, 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 candidat formule une proposition pertinente.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3341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Niveau C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Avec une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aide majeure,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le candidat formule une proposition pertinente.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1932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Niveau D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Malgré toutes les aides apportées, le candidat est incapable de formuler une proposition pertinente. </a:t>
                      </a:r>
                    </a:p>
                    <a:p>
                      <a:pPr algn="just"/>
                      <a:r>
                        <a:rPr lang="fr-FR" sz="12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L’examinateur apporte la réponse.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9391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87959" y="508014"/>
            <a:ext cx="5911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 points pour la partie </a:t>
            </a:r>
            <a:r>
              <a:rPr lang="fr-FR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expérimentale.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6351800" y="500837"/>
            <a:ext cx="5504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 points pour la communication et l’interprétation des résultats ainsi que la conclusion </a:t>
            </a:r>
            <a:r>
              <a:rPr lang="fr-FR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finale. </a:t>
            </a:r>
            <a:endParaRPr lang="fr-FR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5BCBB735-6443-4CD7-8C20-E7C912039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762474"/>
              </p:ext>
            </p:extLst>
          </p:nvPr>
        </p:nvGraphicFramePr>
        <p:xfrm>
          <a:off x="6289939" y="4190000"/>
          <a:ext cx="5628640" cy="2560320"/>
        </p:xfrm>
        <a:graphic>
          <a:graphicData uri="http://schemas.openxmlformats.org/drawingml/2006/table">
            <a:tbl>
              <a:tblPr firstRow="1" firstCol="1" bandRow="1"/>
              <a:tblGrid>
                <a:gridCol w="3749377">
                  <a:extLst>
                    <a:ext uri="{9D8B030D-6E8A-4147-A177-3AD203B41FA5}">
                      <a16:colId xmlns:a16="http://schemas.microsoft.com/office/drawing/2014/main" val="1456391133"/>
                    </a:ext>
                  </a:extLst>
                </a:gridCol>
                <a:gridCol w="1272152">
                  <a:extLst>
                    <a:ext uri="{9D8B030D-6E8A-4147-A177-3AD203B41FA5}">
                      <a16:colId xmlns:a16="http://schemas.microsoft.com/office/drawing/2014/main" val="2548361852"/>
                    </a:ext>
                  </a:extLst>
                </a:gridCol>
                <a:gridCol w="607111">
                  <a:extLst>
                    <a:ext uri="{9D8B030D-6E8A-4147-A177-3AD203B41FA5}">
                      <a16:colId xmlns:a16="http://schemas.microsoft.com/office/drawing/2014/main" val="25378284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fr-FR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des critères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Niveau 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Points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828232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just"/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On attend du candidat qu’il présente une conclusion : 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Complète,</a:t>
                      </a: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c’est-à-dire qui utilise toutes les informations issues de l’activité réalisée, des ressources et de l’étape spécifique.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Organisée,</a:t>
                      </a: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c’est-à-dire qui relie logiquement l’ensemble de ces informations et le problème posé.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Distanciée,</a:t>
                      </a: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c’est-à-dire qui interroge la démarche suivie ainsi que la qualité et la validité des données recueillies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Niveau A = 3 critères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04382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Niveau B = 2 des 3 critères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52835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Niveau C = 1 seul des 3 critères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2358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Niveau D = rien à valoriser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00448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338152" y="3657304"/>
            <a:ext cx="56991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L’étape de conclusion finale termine chaque épreuve, quel que soit le type de sujet. Elle est notée sur </a:t>
            </a:r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points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90582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6809</TotalTime>
  <Words>957</Words>
  <Application>Microsoft Office PowerPoint</Application>
  <PresentationFormat>Grand écran</PresentationFormat>
  <Paragraphs>137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Wingdings</vt:lpstr>
      <vt:lpstr>Thème Office</vt:lpstr>
      <vt:lpstr>ECE :  Une diversification des supports d’évaluation pour la session 2023</vt:lpstr>
      <vt:lpstr>Pourquoi une évolution de l’épreuve?</vt:lpstr>
      <vt:lpstr>Les 5 axes :</vt:lpstr>
      <vt:lpstr>L’architecture des sujets </vt:lpstr>
      <vt:lpstr>Présentation PowerPoint</vt:lpstr>
      <vt:lpstr>Les 5 types de sujets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Illustrations du VDMC pour l’ECE 2023</dc:title>
  <dc:creator>M Coste</dc:creator>
  <cp:lastModifiedBy>apinton</cp:lastModifiedBy>
  <cp:revision>57</cp:revision>
  <dcterms:created xsi:type="dcterms:W3CDTF">2021-10-08T14:52:42Z</dcterms:created>
  <dcterms:modified xsi:type="dcterms:W3CDTF">2022-03-17T08:38:23Z</dcterms:modified>
</cp:coreProperties>
</file>