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8" r:id="rId2"/>
    <p:sldId id="299" r:id="rId3"/>
    <p:sldId id="332" r:id="rId4"/>
    <p:sldId id="308" r:id="rId5"/>
    <p:sldId id="306" r:id="rId6"/>
    <p:sldId id="301" r:id="rId7"/>
    <p:sldId id="311" r:id="rId8"/>
    <p:sldId id="312" r:id="rId9"/>
    <p:sldId id="302" r:id="rId10"/>
    <p:sldId id="307" r:id="rId11"/>
    <p:sldId id="309" r:id="rId12"/>
    <p:sldId id="337" r:id="rId13"/>
    <p:sldId id="313" r:id="rId14"/>
    <p:sldId id="314" r:id="rId15"/>
    <p:sldId id="316" r:id="rId16"/>
    <p:sldId id="333" r:id="rId17"/>
    <p:sldId id="334" r:id="rId18"/>
    <p:sldId id="335" r:id="rId19"/>
    <p:sldId id="336" r:id="rId20"/>
    <p:sldId id="321" r:id="rId21"/>
    <p:sldId id="322" r:id="rId22"/>
    <p:sldId id="323" r:id="rId23"/>
    <p:sldId id="304" r:id="rId24"/>
    <p:sldId id="324" r:id="rId25"/>
    <p:sldId id="305" r:id="rId26"/>
    <p:sldId id="326" r:id="rId27"/>
    <p:sldId id="330" r:id="rId28"/>
    <p:sldId id="331" r:id="rId29"/>
    <p:sldId id="329" r:id="rId30"/>
    <p:sldId id="327" r:id="rId31"/>
    <p:sldId id="328" r:id="rId3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614"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4472C"/>
    <a:srgbClr val="E8D9F3"/>
    <a:srgbClr val="CDACE6"/>
    <a:srgbClr val="EDE2F6"/>
    <a:srgbClr val="AE78D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303" autoAdjust="0"/>
    <p:restoredTop sz="95455" autoAdjust="0"/>
  </p:normalViewPr>
  <p:slideViewPr>
    <p:cSldViewPr showGuides="1">
      <p:cViewPr varScale="1">
        <p:scale>
          <a:sx n="109" d="100"/>
          <a:sy n="109" d="100"/>
        </p:scale>
        <p:origin x="472" y="192"/>
      </p:cViewPr>
      <p:guideLst>
        <p:guide orient="horz" pos="2614"/>
        <p:guide pos="3840"/>
      </p:guideLst>
    </p:cSldViewPr>
  </p:slideViewPr>
  <p:notesTextViewPr>
    <p:cViewPr>
      <p:scale>
        <a:sx n="3" d="2"/>
        <a:sy n="3" d="2"/>
      </p:scale>
      <p:origin x="0" y="0"/>
    </p:cViewPr>
  </p:notesTextViewPr>
  <p:sorterViewPr>
    <p:cViewPr>
      <p:scale>
        <a:sx n="55" d="100"/>
        <a:sy n="55" d="100"/>
      </p:scale>
      <p:origin x="0" y="0"/>
    </p:cViewPr>
  </p:sorterViewPr>
  <p:gridSpacing cx="90001" cy="90001"/>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2F7262A-309C-4110-8BFC-C57D187EE0E5}"/>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0063A322-BC0A-4BD2-8841-7934858B306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A6FAFA82-E7C2-463F-B44D-71E29ABDB172}"/>
              </a:ext>
            </a:extLst>
          </p:cNvPr>
          <p:cNvSpPr>
            <a:spLocks noGrp="1"/>
          </p:cNvSpPr>
          <p:nvPr>
            <p:ph type="dt" sz="half" idx="10"/>
          </p:nvPr>
        </p:nvSpPr>
        <p:spPr/>
        <p:txBody>
          <a:bodyPr/>
          <a:lstStyle/>
          <a:p>
            <a:fld id="{DC394D37-D1E6-490C-9D5F-99CF5CD89B0D}" type="datetimeFigureOut">
              <a:rPr lang="fr-FR" smtClean="0"/>
              <a:t>21/05/2019</a:t>
            </a:fld>
            <a:endParaRPr lang="fr-FR" dirty="0"/>
          </a:p>
        </p:txBody>
      </p:sp>
      <p:sp>
        <p:nvSpPr>
          <p:cNvPr id="5" name="Espace réservé du pied de page 4">
            <a:extLst>
              <a:ext uri="{FF2B5EF4-FFF2-40B4-BE49-F238E27FC236}">
                <a16:creationId xmlns:a16="http://schemas.microsoft.com/office/drawing/2014/main" id="{6AAB2BFC-B1DB-4CF5-BC34-DB0BC5E40CA5}"/>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06C5EA82-3DA3-4A03-B86F-89932B20E3F5}"/>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3160764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F71001A-DE9D-404B-919A-CE9014BA0D66}"/>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8177E57F-1888-490B-A8A7-C596293D21C1}"/>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90AD4FD-6C86-4119-A392-329CE97C67BF}"/>
              </a:ext>
            </a:extLst>
          </p:cNvPr>
          <p:cNvSpPr>
            <a:spLocks noGrp="1"/>
          </p:cNvSpPr>
          <p:nvPr>
            <p:ph type="dt" sz="half" idx="10"/>
          </p:nvPr>
        </p:nvSpPr>
        <p:spPr/>
        <p:txBody>
          <a:bodyPr/>
          <a:lstStyle/>
          <a:p>
            <a:fld id="{DC394D37-D1E6-490C-9D5F-99CF5CD89B0D}" type="datetimeFigureOut">
              <a:rPr lang="fr-FR" smtClean="0"/>
              <a:t>21/05/2019</a:t>
            </a:fld>
            <a:endParaRPr lang="fr-FR" dirty="0"/>
          </a:p>
        </p:txBody>
      </p:sp>
      <p:sp>
        <p:nvSpPr>
          <p:cNvPr id="5" name="Espace réservé du pied de page 4">
            <a:extLst>
              <a:ext uri="{FF2B5EF4-FFF2-40B4-BE49-F238E27FC236}">
                <a16:creationId xmlns:a16="http://schemas.microsoft.com/office/drawing/2014/main" id="{BCEAD2F7-0619-48A7-AC30-2F536F8888AE}"/>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E3F22F49-6134-43C1-836D-C8780E736782}"/>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4330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E70E9B07-F472-4D3F-BDEF-62CB9752081A}"/>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6BC97879-5921-4D00-9C08-D3908453C99C}"/>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E514030-65EE-4324-AB7D-8997684DEE5D}"/>
              </a:ext>
            </a:extLst>
          </p:cNvPr>
          <p:cNvSpPr>
            <a:spLocks noGrp="1"/>
          </p:cNvSpPr>
          <p:nvPr>
            <p:ph type="dt" sz="half" idx="10"/>
          </p:nvPr>
        </p:nvSpPr>
        <p:spPr/>
        <p:txBody>
          <a:bodyPr/>
          <a:lstStyle/>
          <a:p>
            <a:fld id="{DC394D37-D1E6-490C-9D5F-99CF5CD89B0D}" type="datetimeFigureOut">
              <a:rPr lang="fr-FR" smtClean="0"/>
              <a:t>21/05/2019</a:t>
            </a:fld>
            <a:endParaRPr lang="fr-FR" dirty="0"/>
          </a:p>
        </p:txBody>
      </p:sp>
      <p:sp>
        <p:nvSpPr>
          <p:cNvPr id="5" name="Espace réservé du pied de page 4">
            <a:extLst>
              <a:ext uri="{FF2B5EF4-FFF2-40B4-BE49-F238E27FC236}">
                <a16:creationId xmlns:a16="http://schemas.microsoft.com/office/drawing/2014/main" id="{E1E08E2F-FD4D-4A26-B05A-A0305E0D4CC5}"/>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E05C27DF-72C0-4F85-A015-77293AA7303E}"/>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2563378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9903876-027B-43C2-8739-8EDDD6DFACA9}"/>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222C7C05-24C1-4F47-8F4F-545301029253}"/>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40D9712-D805-4703-9FA7-34F0CF3D6196}"/>
              </a:ext>
            </a:extLst>
          </p:cNvPr>
          <p:cNvSpPr>
            <a:spLocks noGrp="1"/>
          </p:cNvSpPr>
          <p:nvPr>
            <p:ph type="dt" sz="half" idx="10"/>
          </p:nvPr>
        </p:nvSpPr>
        <p:spPr/>
        <p:txBody>
          <a:bodyPr/>
          <a:lstStyle/>
          <a:p>
            <a:fld id="{DC394D37-D1E6-490C-9D5F-99CF5CD89B0D}" type="datetimeFigureOut">
              <a:rPr lang="fr-FR" smtClean="0"/>
              <a:t>21/05/2019</a:t>
            </a:fld>
            <a:endParaRPr lang="fr-FR" dirty="0"/>
          </a:p>
        </p:txBody>
      </p:sp>
      <p:sp>
        <p:nvSpPr>
          <p:cNvPr id="5" name="Espace réservé du pied de page 4">
            <a:extLst>
              <a:ext uri="{FF2B5EF4-FFF2-40B4-BE49-F238E27FC236}">
                <a16:creationId xmlns:a16="http://schemas.microsoft.com/office/drawing/2014/main" id="{7D390B33-4B99-464E-A9A7-0A50BF8A3C1D}"/>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7F629F1C-AA06-454B-B732-FE24D5D12686}"/>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4110872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89CCC0-096C-4E65-9589-4EAA6CDAB53A}"/>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80DDAF8E-3105-47B1-9A60-692E962499A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A5C9D8B3-A49B-4D1F-8EEE-9CFC80441C86}"/>
              </a:ext>
            </a:extLst>
          </p:cNvPr>
          <p:cNvSpPr>
            <a:spLocks noGrp="1"/>
          </p:cNvSpPr>
          <p:nvPr>
            <p:ph type="dt" sz="half" idx="10"/>
          </p:nvPr>
        </p:nvSpPr>
        <p:spPr/>
        <p:txBody>
          <a:bodyPr/>
          <a:lstStyle/>
          <a:p>
            <a:fld id="{DC394D37-D1E6-490C-9D5F-99CF5CD89B0D}" type="datetimeFigureOut">
              <a:rPr lang="fr-FR" smtClean="0"/>
              <a:t>21/05/2019</a:t>
            </a:fld>
            <a:endParaRPr lang="fr-FR" dirty="0"/>
          </a:p>
        </p:txBody>
      </p:sp>
      <p:sp>
        <p:nvSpPr>
          <p:cNvPr id="5" name="Espace réservé du pied de page 4">
            <a:extLst>
              <a:ext uri="{FF2B5EF4-FFF2-40B4-BE49-F238E27FC236}">
                <a16:creationId xmlns:a16="http://schemas.microsoft.com/office/drawing/2014/main" id="{DC1B76A5-8DEF-4C46-B636-F6D9E722767A}"/>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B7705377-D01E-40D7-9244-D84C4E7F795E}"/>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3624819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96279F7-808C-4330-957C-519C1302E17E}"/>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CE277426-5FAA-444C-B139-C2C1E0062338}"/>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901AFBBB-1F93-48C2-933B-DF2FDB1EB24D}"/>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8182C71A-6C8B-48F1-8AFB-E4050B19D535}"/>
              </a:ext>
            </a:extLst>
          </p:cNvPr>
          <p:cNvSpPr>
            <a:spLocks noGrp="1"/>
          </p:cNvSpPr>
          <p:nvPr>
            <p:ph type="dt" sz="half" idx="10"/>
          </p:nvPr>
        </p:nvSpPr>
        <p:spPr/>
        <p:txBody>
          <a:bodyPr/>
          <a:lstStyle/>
          <a:p>
            <a:fld id="{DC394D37-D1E6-490C-9D5F-99CF5CD89B0D}" type="datetimeFigureOut">
              <a:rPr lang="fr-FR" smtClean="0"/>
              <a:t>21/05/2019</a:t>
            </a:fld>
            <a:endParaRPr lang="fr-FR" dirty="0"/>
          </a:p>
        </p:txBody>
      </p:sp>
      <p:sp>
        <p:nvSpPr>
          <p:cNvPr id="6" name="Espace réservé du pied de page 5">
            <a:extLst>
              <a:ext uri="{FF2B5EF4-FFF2-40B4-BE49-F238E27FC236}">
                <a16:creationId xmlns:a16="http://schemas.microsoft.com/office/drawing/2014/main" id="{B1284A33-45A0-46FB-B041-2A829A5915C4}"/>
              </a:ext>
            </a:extLst>
          </p:cNvPr>
          <p:cNvSpPr>
            <a:spLocks noGrp="1"/>
          </p:cNvSpPr>
          <p:nvPr>
            <p:ph type="ftr" sz="quarter" idx="11"/>
          </p:nvPr>
        </p:nvSpPr>
        <p:spPr/>
        <p:txBody>
          <a:bodyPr/>
          <a:lstStyle/>
          <a:p>
            <a:endParaRPr lang="fr-FR" dirty="0"/>
          </a:p>
        </p:txBody>
      </p:sp>
      <p:sp>
        <p:nvSpPr>
          <p:cNvPr id="7" name="Espace réservé du numéro de diapositive 6">
            <a:extLst>
              <a:ext uri="{FF2B5EF4-FFF2-40B4-BE49-F238E27FC236}">
                <a16:creationId xmlns:a16="http://schemas.microsoft.com/office/drawing/2014/main" id="{337CA5E8-4A42-4BB0-9B64-FC9127C423A2}"/>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2310303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7A3E52-A138-48E1-B829-EB99A2E0846F}"/>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D41ADBA3-5310-4D81-865C-BA414BD31F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EE204EE2-DC9A-4044-B910-1EAEF1C66088}"/>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3D2DD860-F5A2-4AF7-9952-72662825047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5CD51DFC-A049-4F8B-8850-CA6F8A92DAE1}"/>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25B94F81-4920-4156-A45A-5900A5B90259}"/>
              </a:ext>
            </a:extLst>
          </p:cNvPr>
          <p:cNvSpPr>
            <a:spLocks noGrp="1"/>
          </p:cNvSpPr>
          <p:nvPr>
            <p:ph type="dt" sz="half" idx="10"/>
          </p:nvPr>
        </p:nvSpPr>
        <p:spPr/>
        <p:txBody>
          <a:bodyPr/>
          <a:lstStyle/>
          <a:p>
            <a:fld id="{DC394D37-D1E6-490C-9D5F-99CF5CD89B0D}" type="datetimeFigureOut">
              <a:rPr lang="fr-FR" smtClean="0"/>
              <a:t>21/05/2019</a:t>
            </a:fld>
            <a:endParaRPr lang="fr-FR" dirty="0"/>
          </a:p>
        </p:txBody>
      </p:sp>
      <p:sp>
        <p:nvSpPr>
          <p:cNvPr id="8" name="Espace réservé du pied de page 7">
            <a:extLst>
              <a:ext uri="{FF2B5EF4-FFF2-40B4-BE49-F238E27FC236}">
                <a16:creationId xmlns:a16="http://schemas.microsoft.com/office/drawing/2014/main" id="{225A9CAE-1FEA-4E15-B77F-DDFDB9043504}"/>
              </a:ext>
            </a:extLst>
          </p:cNvPr>
          <p:cNvSpPr>
            <a:spLocks noGrp="1"/>
          </p:cNvSpPr>
          <p:nvPr>
            <p:ph type="ftr" sz="quarter" idx="11"/>
          </p:nvPr>
        </p:nvSpPr>
        <p:spPr/>
        <p:txBody>
          <a:bodyPr/>
          <a:lstStyle/>
          <a:p>
            <a:endParaRPr lang="fr-FR" dirty="0"/>
          </a:p>
        </p:txBody>
      </p:sp>
      <p:sp>
        <p:nvSpPr>
          <p:cNvPr id="9" name="Espace réservé du numéro de diapositive 8">
            <a:extLst>
              <a:ext uri="{FF2B5EF4-FFF2-40B4-BE49-F238E27FC236}">
                <a16:creationId xmlns:a16="http://schemas.microsoft.com/office/drawing/2014/main" id="{A1C122AD-4712-4654-9524-55E7ECDCBF77}"/>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2573599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C1B48EC-237C-4D58-8A9C-22A791D41C73}"/>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2BC77FC6-EBDF-4569-8207-D25B712F8845}"/>
              </a:ext>
            </a:extLst>
          </p:cNvPr>
          <p:cNvSpPr>
            <a:spLocks noGrp="1"/>
          </p:cNvSpPr>
          <p:nvPr>
            <p:ph type="dt" sz="half" idx="10"/>
          </p:nvPr>
        </p:nvSpPr>
        <p:spPr/>
        <p:txBody>
          <a:bodyPr/>
          <a:lstStyle/>
          <a:p>
            <a:fld id="{DC394D37-D1E6-490C-9D5F-99CF5CD89B0D}" type="datetimeFigureOut">
              <a:rPr lang="fr-FR" smtClean="0"/>
              <a:t>21/05/2019</a:t>
            </a:fld>
            <a:endParaRPr lang="fr-FR" dirty="0"/>
          </a:p>
        </p:txBody>
      </p:sp>
      <p:sp>
        <p:nvSpPr>
          <p:cNvPr id="4" name="Espace réservé du pied de page 3">
            <a:extLst>
              <a:ext uri="{FF2B5EF4-FFF2-40B4-BE49-F238E27FC236}">
                <a16:creationId xmlns:a16="http://schemas.microsoft.com/office/drawing/2014/main" id="{26AB4F3E-95E4-4899-BC90-7DE11DD6F8AF}"/>
              </a:ext>
            </a:extLst>
          </p:cNvPr>
          <p:cNvSpPr>
            <a:spLocks noGrp="1"/>
          </p:cNvSpPr>
          <p:nvPr>
            <p:ph type="ftr" sz="quarter" idx="11"/>
          </p:nvPr>
        </p:nvSpPr>
        <p:spPr/>
        <p:txBody>
          <a:bodyPr/>
          <a:lstStyle/>
          <a:p>
            <a:endParaRPr lang="fr-FR" dirty="0"/>
          </a:p>
        </p:txBody>
      </p:sp>
      <p:sp>
        <p:nvSpPr>
          <p:cNvPr id="5" name="Espace réservé du numéro de diapositive 4">
            <a:extLst>
              <a:ext uri="{FF2B5EF4-FFF2-40B4-BE49-F238E27FC236}">
                <a16:creationId xmlns:a16="http://schemas.microsoft.com/office/drawing/2014/main" id="{CFCFAB30-4E60-4267-97F7-6EB49C69D7DD}"/>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3235204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794A354D-D75C-42B4-8E1B-60EB0B2FD776}"/>
              </a:ext>
            </a:extLst>
          </p:cNvPr>
          <p:cNvSpPr>
            <a:spLocks noGrp="1"/>
          </p:cNvSpPr>
          <p:nvPr>
            <p:ph type="dt" sz="half" idx="10"/>
          </p:nvPr>
        </p:nvSpPr>
        <p:spPr/>
        <p:txBody>
          <a:bodyPr/>
          <a:lstStyle/>
          <a:p>
            <a:fld id="{DC394D37-D1E6-490C-9D5F-99CF5CD89B0D}" type="datetimeFigureOut">
              <a:rPr lang="fr-FR" smtClean="0"/>
              <a:t>21/05/2019</a:t>
            </a:fld>
            <a:endParaRPr lang="fr-FR" dirty="0"/>
          </a:p>
        </p:txBody>
      </p:sp>
      <p:sp>
        <p:nvSpPr>
          <p:cNvPr id="3" name="Espace réservé du pied de page 2">
            <a:extLst>
              <a:ext uri="{FF2B5EF4-FFF2-40B4-BE49-F238E27FC236}">
                <a16:creationId xmlns:a16="http://schemas.microsoft.com/office/drawing/2014/main" id="{B8DF29D6-FE1A-4CA1-A2C5-BBDAE1B33B63}"/>
              </a:ext>
            </a:extLst>
          </p:cNvPr>
          <p:cNvSpPr>
            <a:spLocks noGrp="1"/>
          </p:cNvSpPr>
          <p:nvPr>
            <p:ph type="ftr" sz="quarter" idx="11"/>
          </p:nvPr>
        </p:nvSpPr>
        <p:spPr/>
        <p:txBody>
          <a:bodyPr/>
          <a:lstStyle/>
          <a:p>
            <a:endParaRPr lang="fr-FR" dirty="0"/>
          </a:p>
        </p:txBody>
      </p:sp>
      <p:sp>
        <p:nvSpPr>
          <p:cNvPr id="4" name="Espace réservé du numéro de diapositive 3">
            <a:extLst>
              <a:ext uri="{FF2B5EF4-FFF2-40B4-BE49-F238E27FC236}">
                <a16:creationId xmlns:a16="http://schemas.microsoft.com/office/drawing/2014/main" id="{0885EED2-3646-4E39-887A-9CDFD97AD80A}"/>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2838077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FDFD364-0EF0-4746-ABE2-8CCEF6D810E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8949A7CC-B70F-4383-A46B-3EDB28EA0AB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12E6892A-EA8F-49B1-9B79-00DA876737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79FF2971-DF2B-45B2-81AB-0C178038B5A7}"/>
              </a:ext>
            </a:extLst>
          </p:cNvPr>
          <p:cNvSpPr>
            <a:spLocks noGrp="1"/>
          </p:cNvSpPr>
          <p:nvPr>
            <p:ph type="dt" sz="half" idx="10"/>
          </p:nvPr>
        </p:nvSpPr>
        <p:spPr/>
        <p:txBody>
          <a:bodyPr/>
          <a:lstStyle/>
          <a:p>
            <a:fld id="{DC394D37-D1E6-490C-9D5F-99CF5CD89B0D}" type="datetimeFigureOut">
              <a:rPr lang="fr-FR" smtClean="0"/>
              <a:t>21/05/2019</a:t>
            </a:fld>
            <a:endParaRPr lang="fr-FR" dirty="0"/>
          </a:p>
        </p:txBody>
      </p:sp>
      <p:sp>
        <p:nvSpPr>
          <p:cNvPr id="6" name="Espace réservé du pied de page 5">
            <a:extLst>
              <a:ext uri="{FF2B5EF4-FFF2-40B4-BE49-F238E27FC236}">
                <a16:creationId xmlns:a16="http://schemas.microsoft.com/office/drawing/2014/main" id="{C953353D-677D-4B0D-81C8-2952BD7935EF}"/>
              </a:ext>
            </a:extLst>
          </p:cNvPr>
          <p:cNvSpPr>
            <a:spLocks noGrp="1"/>
          </p:cNvSpPr>
          <p:nvPr>
            <p:ph type="ftr" sz="quarter" idx="11"/>
          </p:nvPr>
        </p:nvSpPr>
        <p:spPr/>
        <p:txBody>
          <a:bodyPr/>
          <a:lstStyle/>
          <a:p>
            <a:endParaRPr lang="fr-FR" dirty="0"/>
          </a:p>
        </p:txBody>
      </p:sp>
      <p:sp>
        <p:nvSpPr>
          <p:cNvPr id="7" name="Espace réservé du numéro de diapositive 6">
            <a:extLst>
              <a:ext uri="{FF2B5EF4-FFF2-40B4-BE49-F238E27FC236}">
                <a16:creationId xmlns:a16="http://schemas.microsoft.com/office/drawing/2014/main" id="{9B359C68-6E74-4B31-BD97-D53ADEE44D39}"/>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2091160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689F4D5-E206-4135-AC76-B98CE08A02B1}"/>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136A89E5-3A76-48CC-B42F-0FEA61B85BF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a:extLst>
              <a:ext uri="{FF2B5EF4-FFF2-40B4-BE49-F238E27FC236}">
                <a16:creationId xmlns:a16="http://schemas.microsoft.com/office/drawing/2014/main" id="{E8FF17A7-C186-4A9F-9907-C873C82C3C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501E682B-476D-4A8C-88DC-FCC8489CEDB4}"/>
              </a:ext>
            </a:extLst>
          </p:cNvPr>
          <p:cNvSpPr>
            <a:spLocks noGrp="1"/>
          </p:cNvSpPr>
          <p:nvPr>
            <p:ph type="dt" sz="half" idx="10"/>
          </p:nvPr>
        </p:nvSpPr>
        <p:spPr/>
        <p:txBody>
          <a:bodyPr/>
          <a:lstStyle/>
          <a:p>
            <a:fld id="{DC394D37-D1E6-490C-9D5F-99CF5CD89B0D}" type="datetimeFigureOut">
              <a:rPr lang="fr-FR" smtClean="0"/>
              <a:t>21/05/2019</a:t>
            </a:fld>
            <a:endParaRPr lang="fr-FR" dirty="0"/>
          </a:p>
        </p:txBody>
      </p:sp>
      <p:sp>
        <p:nvSpPr>
          <p:cNvPr id="6" name="Espace réservé du pied de page 5">
            <a:extLst>
              <a:ext uri="{FF2B5EF4-FFF2-40B4-BE49-F238E27FC236}">
                <a16:creationId xmlns:a16="http://schemas.microsoft.com/office/drawing/2014/main" id="{31149C68-8796-4D32-BCC7-FAAFF7DAD411}"/>
              </a:ext>
            </a:extLst>
          </p:cNvPr>
          <p:cNvSpPr>
            <a:spLocks noGrp="1"/>
          </p:cNvSpPr>
          <p:nvPr>
            <p:ph type="ftr" sz="quarter" idx="11"/>
          </p:nvPr>
        </p:nvSpPr>
        <p:spPr/>
        <p:txBody>
          <a:bodyPr/>
          <a:lstStyle/>
          <a:p>
            <a:endParaRPr lang="fr-FR" dirty="0"/>
          </a:p>
        </p:txBody>
      </p:sp>
      <p:sp>
        <p:nvSpPr>
          <p:cNvPr id="7" name="Espace réservé du numéro de diapositive 6">
            <a:extLst>
              <a:ext uri="{FF2B5EF4-FFF2-40B4-BE49-F238E27FC236}">
                <a16:creationId xmlns:a16="http://schemas.microsoft.com/office/drawing/2014/main" id="{D9FCB114-4A6A-4B54-B701-E8C5E53A4BBF}"/>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2144453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1A4DC3E8-9DF7-4EB3-AB8D-61CF58FF28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0D3AF18A-A7B3-4927-8AED-A11E08E1F8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21E3768-C682-4948-AA4B-0C59D349145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394D37-D1E6-490C-9D5F-99CF5CD89B0D}" type="datetimeFigureOut">
              <a:rPr lang="fr-FR" smtClean="0"/>
              <a:t>21/05/2019</a:t>
            </a:fld>
            <a:endParaRPr lang="fr-FR" dirty="0"/>
          </a:p>
        </p:txBody>
      </p:sp>
      <p:sp>
        <p:nvSpPr>
          <p:cNvPr id="5" name="Espace réservé du pied de page 4">
            <a:extLst>
              <a:ext uri="{FF2B5EF4-FFF2-40B4-BE49-F238E27FC236}">
                <a16:creationId xmlns:a16="http://schemas.microsoft.com/office/drawing/2014/main" id="{FD4B23CB-8A6F-4492-A10F-A83C970794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a:extLst>
              <a:ext uri="{FF2B5EF4-FFF2-40B4-BE49-F238E27FC236}">
                <a16:creationId xmlns:a16="http://schemas.microsoft.com/office/drawing/2014/main" id="{D8DFAD21-5FEE-4579-B536-69B7A1AF1E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3B5CD7-D76F-42FB-BA9E-DC2198D39462}" type="slidenum">
              <a:rPr lang="fr-FR" smtClean="0"/>
              <a:t>‹N°›</a:t>
            </a:fld>
            <a:endParaRPr lang="fr-FR" dirty="0"/>
          </a:p>
        </p:txBody>
      </p:sp>
    </p:spTree>
    <p:extLst>
      <p:ext uri="{BB962C8B-B14F-4D97-AF65-F5344CB8AC3E}">
        <p14:creationId xmlns:p14="http://schemas.microsoft.com/office/powerpoint/2010/main" val="38995645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8" Type="http://schemas.openxmlformats.org/officeDocument/2006/relationships/hyperlink" Target="https://www.cairn.info/revue-societes-contemporaines-2005-3-page-161.htm" TargetMode="External"/><Relationship Id="rId3" Type="http://schemas.openxmlformats.org/officeDocument/2006/relationships/slideLayout" Target="../slideLayouts/slideLayout1.xml"/><Relationship Id="rId7" Type="http://schemas.openxmlformats.org/officeDocument/2006/relationships/hyperlink" Target="https://www.cairn.info/revue-agora-debats-jeunesses-2009-3-page-85.htm" TargetMode="Externa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hyperlink" Target="https://www.cairn.info/revue-sociologie-2016-4-page-393.htm" TargetMode="External"/><Relationship Id="rId5" Type="http://schemas.openxmlformats.org/officeDocument/2006/relationships/hyperlink" Target="http://ses.ens-lyon.fr/articles/muriel-darmon-et-le-concept-de-socialisation-28849" TargetMode="External"/><Relationship Id="rId10" Type="http://schemas.openxmlformats.org/officeDocument/2006/relationships/hyperlink" Target="https://www.cairn.info/revue-europeenne-des-sciences-sociales-2016-1-page-201.htm" TargetMode="External"/><Relationship Id="rId4" Type="http://schemas.openxmlformats.org/officeDocument/2006/relationships/hyperlink" Target="https://www.cairn.info/revue-societes-et-representations-2001-1-page-515.htm" TargetMode="External"/><Relationship Id="rId9" Type="http://schemas.openxmlformats.org/officeDocument/2006/relationships/hyperlink" Target="http://ses.ens-lyon.fr/articles/christine-detrez-il-etait-une-fois-le-corps--118371" TargetMode="Externa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xml"/><Relationship Id="rId7" Type="http://schemas.openxmlformats.org/officeDocument/2006/relationships/hyperlink" Target="https://www.franceculture.fr/personne-catherine-vidal.html" TargetMode="External"/><Relationship Id="rId2" Type="http://schemas.openxmlformats.org/officeDocument/2006/relationships/tags" Target="../tags/tag20.xml"/><Relationship Id="rId1" Type="http://schemas.openxmlformats.org/officeDocument/2006/relationships/tags" Target="../tags/tag19.xml"/><Relationship Id="rId6" Type="http://schemas.openxmlformats.org/officeDocument/2006/relationships/hyperlink" Target="https://www.franceculture.fr/conferences/universite-de-nantes/catherine-vidal-le-cerveau-a-t-il-un-sexe" TargetMode="External"/><Relationship Id="rId5" Type="http://schemas.openxmlformats.org/officeDocument/2006/relationships/hyperlink" Target="https://www.persee.fr/doc/rfsoc_0035-2969_2002_num_43_3_5524" TargetMode="External"/><Relationship Id="rId4" Type="http://schemas.openxmlformats.org/officeDocument/2006/relationships/hyperlink" Target="https://www.cairn.info/revue-actes-de-la-recherche-en-sciences-sociales-2010-4-page-108.ht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2.xml"/><Relationship Id="rId1" Type="http://schemas.openxmlformats.org/officeDocument/2006/relationships/tags" Target="../tags/tag21.xml"/></Relationships>
</file>

<file path=ppt/slides/_rels/slide14.xml.rels><?xml version="1.0" encoding="UTF-8" standalone="yes"?>
<Relationships xmlns="http://schemas.openxmlformats.org/package/2006/relationships"><Relationship Id="rId8" Type="http://schemas.openxmlformats.org/officeDocument/2006/relationships/hyperlink" Target="https://www.cairn.info/revue-migrations-societe-2016-2-page-73.htm" TargetMode="External"/><Relationship Id="rId3" Type="http://schemas.openxmlformats.org/officeDocument/2006/relationships/slideLayout" Target="../slideLayouts/slideLayout1.xml"/><Relationship Id="rId7" Type="http://schemas.openxmlformats.org/officeDocument/2006/relationships/hyperlink" Target="https://www.reseau-canope.fr/fileadmin/user_upload/Projets/OEPRE/Familles_immigrees_et_ecole_a_encontre_des_idees_recues.pdf" TargetMode="External"/><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hyperlink" Target="http://www.revue-interrogations.org/Gaele-Henri-Panabiere-Des" TargetMode="External"/><Relationship Id="rId11" Type="http://schemas.openxmlformats.org/officeDocument/2006/relationships/hyperlink" Target="https://www.persee.fr/doc/caf_2101-8081_2013_num_111_1_2743" TargetMode="External"/><Relationship Id="rId5" Type="http://schemas.openxmlformats.org/officeDocument/2006/relationships/hyperlink" Target="https://journals.openedition.org/sociologie/652" TargetMode="External"/><Relationship Id="rId10" Type="http://schemas.openxmlformats.org/officeDocument/2006/relationships/hyperlink" Target="http://cache.media.education.gouv.fr/file/82/31/6/DEPP_EetF_2012_82_Familles_monoparentales_237316.pdf" TargetMode="External"/><Relationship Id="rId4" Type="http://schemas.openxmlformats.org/officeDocument/2006/relationships/hyperlink" Target="https://www.cairn.info/revue-informations-sociales-2012-5-page-49.htm" TargetMode="External"/><Relationship Id="rId9" Type="http://schemas.openxmlformats.org/officeDocument/2006/relationships/hyperlink" Target="https://www.ined.fr/fichier/s_rubrique/18979/pop_et_soc_francais_379.fr.pdf" TargetMode="Externa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6.xml"/><Relationship Id="rId1" Type="http://schemas.openxmlformats.org/officeDocument/2006/relationships/tags" Target="../tags/tag25.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18.xml.rels><?xml version="1.0" encoding="UTF-8" standalone="yes"?>
<Relationships xmlns="http://schemas.openxmlformats.org/package/2006/relationships"><Relationship Id="rId3" Type="http://schemas.openxmlformats.org/officeDocument/2006/relationships/tags" Target="../tags/tag31.xml"/><Relationship Id="rId7" Type="http://schemas.openxmlformats.org/officeDocument/2006/relationships/image" Target="../media/image3.png"/><Relationship Id="rId2" Type="http://schemas.openxmlformats.org/officeDocument/2006/relationships/tags" Target="../tags/tag30.xml"/><Relationship Id="rId1" Type="http://schemas.openxmlformats.org/officeDocument/2006/relationships/tags" Target="../tags/tag29.xml"/><Relationship Id="rId6" Type="http://schemas.openxmlformats.org/officeDocument/2006/relationships/image" Target="../media/image2.png"/><Relationship Id="rId5" Type="http://schemas.openxmlformats.org/officeDocument/2006/relationships/slideLayout" Target="../slideLayouts/slideLayout2.xml"/><Relationship Id="rId4" Type="http://schemas.openxmlformats.org/officeDocument/2006/relationships/tags" Target="../tags/tag32.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4.xml"/><Relationship Id="rId1" Type="http://schemas.openxmlformats.org/officeDocument/2006/relationships/tags" Target="../tags/tag33.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4.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6.xml"/><Relationship Id="rId1" Type="http://schemas.openxmlformats.org/officeDocument/2006/relationships/tags" Target="../tags/tag35.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8.xml"/><Relationship Id="rId1" Type="http://schemas.openxmlformats.org/officeDocument/2006/relationships/tags" Target="../tags/tag37.xml"/><Relationship Id="rId4" Type="http://schemas.openxmlformats.org/officeDocument/2006/relationships/hyperlink" Target="https://journals.openedition.org/sociologie/652" TargetMode="Externa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40.xml"/><Relationship Id="rId1" Type="http://schemas.openxmlformats.org/officeDocument/2006/relationships/tags" Target="../tags/tag39.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42.xml"/><Relationship Id="rId1" Type="http://schemas.openxmlformats.org/officeDocument/2006/relationships/tags" Target="../tags/tag41.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44.xml"/><Relationship Id="rId1" Type="http://schemas.openxmlformats.org/officeDocument/2006/relationships/tags" Target="../tags/tag43.xml"/><Relationship Id="rId6" Type="http://schemas.openxmlformats.org/officeDocument/2006/relationships/hyperlink" Target="https://www.persee.fr/doc/rfsp_0035-2950_2002_num_52_2_403705" TargetMode="External"/><Relationship Id="rId5" Type="http://schemas.openxmlformats.org/officeDocument/2006/relationships/hyperlink" Target="https://halshs.archives-ouvertes.fr/halshs-00705658/document" TargetMode="External"/><Relationship Id="rId4" Type="http://schemas.openxmlformats.org/officeDocument/2006/relationships/hyperlink" Target="https://www.cairn.info/revue-societes-contemporaines-2009-2-page-147.htm" TargetMode="Externa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46.xml"/><Relationship Id="rId1" Type="http://schemas.openxmlformats.org/officeDocument/2006/relationships/tags" Target="../tags/tag45.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48.xml"/><Relationship Id="rId1" Type="http://schemas.openxmlformats.org/officeDocument/2006/relationships/tags" Target="../tags/tag47.xml"/><Relationship Id="rId4" Type="http://schemas.openxmlformats.org/officeDocument/2006/relationships/hyperlink" Target="http://ses.ens-lyon.fr/les-fiches-de-lecture/corps-de-filles-corps-de-garcons-une-construction-sociale-128420" TargetMode="External"/></Relationships>
</file>

<file path=ppt/slides/_rels/slide27.xml.rels><?xml version="1.0" encoding="UTF-8" standalone="yes"?>
<Relationships xmlns="http://schemas.openxmlformats.org/package/2006/relationships"><Relationship Id="rId3" Type="http://schemas.openxmlformats.org/officeDocument/2006/relationships/tags" Target="../tags/tag51.xml"/><Relationship Id="rId2" Type="http://schemas.openxmlformats.org/officeDocument/2006/relationships/tags" Target="../tags/tag50.xml"/><Relationship Id="rId1" Type="http://schemas.openxmlformats.org/officeDocument/2006/relationships/tags" Target="../tags/tag49.xml"/><Relationship Id="rId6" Type="http://schemas.openxmlformats.org/officeDocument/2006/relationships/hyperlink" Target="https://www.scienceshumaines.com/l-homme-pluriel-les-ressorts-de-l-action_fr_10120.html" TargetMode="External"/><Relationship Id="rId5" Type="http://schemas.openxmlformats.org/officeDocument/2006/relationships/slideLayout" Target="../slideLayouts/slideLayout1.xml"/><Relationship Id="rId4" Type="http://schemas.openxmlformats.org/officeDocument/2006/relationships/tags" Target="../tags/tag52.xml"/></Relationships>
</file>

<file path=ppt/slides/_rels/slide28.xml.rels><?xml version="1.0" encoding="UTF-8" standalone="yes"?>
<Relationships xmlns="http://schemas.openxmlformats.org/package/2006/relationships"><Relationship Id="rId3" Type="http://schemas.openxmlformats.org/officeDocument/2006/relationships/tags" Target="../tags/tag55.xml"/><Relationship Id="rId2" Type="http://schemas.openxmlformats.org/officeDocument/2006/relationships/tags" Target="../tags/tag54.xml"/><Relationship Id="rId1" Type="http://schemas.openxmlformats.org/officeDocument/2006/relationships/tags" Target="../tags/tag53.xml"/><Relationship Id="rId6" Type="http://schemas.openxmlformats.org/officeDocument/2006/relationships/hyperlink" Target="http://ses.ens-lyon.fr/les-fiches-de-lecture/corps-de-filles-corps-de-garcons-une-construction-sociale-128420" TargetMode="External"/><Relationship Id="rId5" Type="http://schemas.openxmlformats.org/officeDocument/2006/relationships/slideLayout" Target="../slideLayouts/slideLayout1.xml"/><Relationship Id="rId4" Type="http://schemas.openxmlformats.org/officeDocument/2006/relationships/tags" Target="../tags/tag56.xml"/></Relationships>
</file>

<file path=ppt/slides/_rels/slide29.xml.rels><?xml version="1.0" encoding="UTF-8" standalone="yes"?>
<Relationships xmlns="http://schemas.openxmlformats.org/package/2006/relationships"><Relationship Id="rId3" Type="http://schemas.openxmlformats.org/officeDocument/2006/relationships/tags" Target="../tags/tag59.xml"/><Relationship Id="rId2" Type="http://schemas.openxmlformats.org/officeDocument/2006/relationships/tags" Target="../tags/tag58.xml"/><Relationship Id="rId1" Type="http://schemas.openxmlformats.org/officeDocument/2006/relationships/tags" Target="../tags/tag57.xml"/><Relationship Id="rId6" Type="http://schemas.openxmlformats.org/officeDocument/2006/relationships/hyperlink" Target="https://www.scienceshumaines.com/l-excellence-scolaire-une-affaire-de-famille-le-cas-des-normaliennes-et-normaliens-scientifiques_fr_278.html" TargetMode="External"/><Relationship Id="rId5" Type="http://schemas.openxmlformats.org/officeDocument/2006/relationships/slideLayout" Target="../slideLayouts/slideLayout1.xml"/><Relationship Id="rId4" Type="http://schemas.openxmlformats.org/officeDocument/2006/relationships/tags" Target="../tags/tag6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tags" Target="../tags/tag63.xml"/><Relationship Id="rId2" Type="http://schemas.openxmlformats.org/officeDocument/2006/relationships/tags" Target="../tags/tag62.xml"/><Relationship Id="rId1" Type="http://schemas.openxmlformats.org/officeDocument/2006/relationships/tags" Target="../tags/tag61.xml"/><Relationship Id="rId6" Type="http://schemas.openxmlformats.org/officeDocument/2006/relationships/hyperlink" Target="https://www.cairn.info/revue-travail-genre-et-societes-2009-2-page-117.htm" TargetMode="External"/><Relationship Id="rId5" Type="http://schemas.openxmlformats.org/officeDocument/2006/relationships/slideLayout" Target="../slideLayouts/slideLayout1.xml"/><Relationship Id="rId4" Type="http://schemas.openxmlformats.org/officeDocument/2006/relationships/tags" Target="../tags/tag64.xml"/></Relationships>
</file>

<file path=ppt/slides/_rels/slide3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tags" Target="../tags/tag67.xml"/><Relationship Id="rId7" Type="http://schemas.openxmlformats.org/officeDocument/2006/relationships/hyperlink" Target="https://journals.openedition.org/lectures/23248" TargetMode="External"/><Relationship Id="rId2" Type="http://schemas.openxmlformats.org/officeDocument/2006/relationships/tags" Target="../tags/tag66.xml"/><Relationship Id="rId1" Type="http://schemas.openxmlformats.org/officeDocument/2006/relationships/tags" Target="../tags/tag65.xml"/><Relationship Id="rId6" Type="http://schemas.openxmlformats.org/officeDocument/2006/relationships/slideLayout" Target="../slideLayouts/slideLayout1.xml"/><Relationship Id="rId5" Type="http://schemas.openxmlformats.org/officeDocument/2006/relationships/tags" Target="../tags/tag69.xml"/><Relationship Id="rId4" Type="http://schemas.openxmlformats.org/officeDocument/2006/relationships/tags" Target="../tags/tag68.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6.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8.xml"/><Relationship Id="rId1" Type="http://schemas.openxmlformats.org/officeDocument/2006/relationships/tags" Target="../tags/tag7.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0.xml"/><Relationship Id="rId1" Type="http://schemas.openxmlformats.org/officeDocument/2006/relationships/tags" Target="../tags/tag9.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2.xml"/><Relationship Id="rId1" Type="http://schemas.openxmlformats.org/officeDocument/2006/relationships/tags" Target="../tags/tag11.xml"/><Relationship Id="rId4" Type="http://schemas.openxmlformats.org/officeDocument/2006/relationships/hyperlink" Target="https://www.cairn.info/revue-l-ecole-des-parents-2011-6-page-26.htm" TargetMode="Externa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4.xml"/><Relationship Id="rId1" Type="http://schemas.openxmlformats.org/officeDocument/2006/relationships/tags" Target="../tags/tag13.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6.xml"/><Relationship Id="rId1" Type="http://schemas.openxmlformats.org/officeDocument/2006/relationships/tags" Target="../tags/tag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6851272-9B66-47F3-BAE5-E2FEA3E59654}"/>
              </a:ext>
            </a:extLst>
          </p:cNvPr>
          <p:cNvSpPr/>
          <p:nvPr>
            <p:custDataLst>
              <p:tags r:id="rId1"/>
            </p:custDataLst>
          </p:nvPr>
        </p:nvSpPr>
        <p:spPr>
          <a:xfrm>
            <a:off x="1055944" y="845547"/>
            <a:ext cx="10866052" cy="3908762"/>
          </a:xfrm>
          <a:prstGeom prst="rect">
            <a:avLst/>
          </a:prstGeom>
        </p:spPr>
        <p:txBody>
          <a:bodyPr wrap="square">
            <a:spAutoFit/>
          </a:bodyPr>
          <a:lstStyle/>
          <a:p>
            <a:r>
              <a:rPr lang="fr-FR" altLang="fr-FR" sz="4000" dirty="0">
                <a:solidFill>
                  <a:schemeClr val="tx2"/>
                </a:solidFill>
              </a:rPr>
              <a:t>SES – Journée de formation</a:t>
            </a:r>
            <a:br>
              <a:rPr lang="fr-FR" altLang="fr-FR" sz="4000" dirty="0">
                <a:solidFill>
                  <a:schemeClr val="tx2"/>
                </a:solidFill>
              </a:rPr>
            </a:br>
            <a:r>
              <a:rPr lang="fr-FR" altLang="fr-FR" sz="4000" dirty="0">
                <a:solidFill>
                  <a:schemeClr val="tx2"/>
                </a:solidFill>
              </a:rPr>
              <a:t>Académie de P</a:t>
            </a:r>
            <a:r>
              <a:rPr lang="fr-FR" altLang="fr-FR" sz="3200" dirty="0">
                <a:solidFill>
                  <a:schemeClr val="tx2"/>
                </a:solidFill>
              </a:rPr>
              <a:t>oitiers, 2019</a:t>
            </a:r>
          </a:p>
          <a:p>
            <a:endParaRPr lang="fr-FR" altLang="fr-FR" sz="3200" dirty="0">
              <a:solidFill>
                <a:schemeClr val="tx1">
                  <a:lumMod val="50000"/>
                  <a:lumOff val="50000"/>
                </a:schemeClr>
              </a:solidFill>
            </a:endParaRPr>
          </a:p>
          <a:p>
            <a:endParaRPr lang="fr-FR" altLang="fr-FR" sz="3200" dirty="0">
              <a:solidFill>
                <a:schemeClr val="tx1">
                  <a:lumMod val="50000"/>
                  <a:lumOff val="50000"/>
                </a:schemeClr>
              </a:solidFill>
            </a:endParaRPr>
          </a:p>
          <a:p>
            <a:endParaRPr lang="fr-FR" altLang="fr-FR" sz="3200" dirty="0">
              <a:solidFill>
                <a:schemeClr val="tx1">
                  <a:lumMod val="50000"/>
                  <a:lumOff val="50000"/>
                </a:schemeClr>
              </a:solidFill>
            </a:endParaRPr>
          </a:p>
          <a:p>
            <a:r>
              <a:rPr lang="fr-FR" altLang="fr-FR" sz="3200" dirty="0">
                <a:solidFill>
                  <a:schemeClr val="tx2"/>
                </a:solidFill>
                <a:latin typeface="Arial" panose="020B0604020202020204" pitchFamily="34" charset="0"/>
                <a:cs typeface="Arial" panose="020B0604020202020204" pitchFamily="34" charset="0"/>
              </a:rPr>
              <a:t>► Réforme 2019</a:t>
            </a:r>
          </a:p>
          <a:p>
            <a:r>
              <a:rPr lang="fr-FR" sz="2000" b="1" dirty="0">
                <a:solidFill>
                  <a:srgbClr val="D4472C"/>
                </a:solidFill>
                <a:latin typeface="Avenir Roman" panose="02000503020000020003" pitchFamily="2" charset="0"/>
                <a:cs typeface="Arial" panose="020B0604020202020204" pitchFamily="34" charset="0"/>
              </a:rPr>
              <a:t>Comment la socialisation contribue-t-elle à expliquer les différences de comportement</a:t>
            </a:r>
          </a:p>
          <a:p>
            <a:r>
              <a:rPr lang="fr-FR" sz="2000" b="1" dirty="0">
                <a:solidFill>
                  <a:srgbClr val="D4472C"/>
                </a:solidFill>
                <a:latin typeface="Avenir Roman" panose="02000503020000020003" pitchFamily="2" charset="0"/>
                <a:cs typeface="Arial" panose="020B0604020202020204" pitchFamily="34" charset="0"/>
              </a:rPr>
              <a:t>des individus ?</a:t>
            </a:r>
          </a:p>
        </p:txBody>
      </p:sp>
      <p:sp>
        <p:nvSpPr>
          <p:cNvPr id="9" name="Rectangle 8">
            <a:extLst>
              <a:ext uri="{FF2B5EF4-FFF2-40B4-BE49-F238E27FC236}">
                <a16:creationId xmlns:a16="http://schemas.microsoft.com/office/drawing/2014/main" id="{9B97DC83-4F03-4C6E-AE4B-5A54A1072524}"/>
              </a:ext>
            </a:extLst>
          </p:cNvPr>
          <p:cNvSpPr/>
          <p:nvPr>
            <p:custDataLst>
              <p:tags r:id="rId2"/>
            </p:custDataLst>
          </p:nvPr>
        </p:nvSpPr>
        <p:spPr>
          <a:xfrm>
            <a:off x="1038367" y="3090758"/>
            <a:ext cx="10866052" cy="461665"/>
          </a:xfrm>
          <a:prstGeom prst="rect">
            <a:avLst/>
          </a:prstGeom>
          <a:solidFill>
            <a:schemeClr val="bg1"/>
          </a:solidFill>
        </p:spPr>
        <p:txBody>
          <a:bodyPr wrap="square">
            <a:spAutoFit/>
          </a:bodyPr>
          <a:lstStyle/>
          <a:p>
            <a:pPr>
              <a:spcBef>
                <a:spcPts val="600"/>
              </a:spcBef>
            </a:pPr>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725146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B97DC83-4F03-4C6E-AE4B-5A54A1072524}"/>
              </a:ext>
            </a:extLst>
          </p:cNvPr>
          <p:cNvSpPr/>
          <p:nvPr>
            <p:custDataLst>
              <p:tags r:id="rId1"/>
            </p:custDataLst>
          </p:nvPr>
        </p:nvSpPr>
        <p:spPr>
          <a:xfrm>
            <a:off x="0" y="1"/>
            <a:ext cx="12073340" cy="461665"/>
          </a:xfrm>
          <a:prstGeom prst="rect">
            <a:avLst/>
          </a:prstGeom>
          <a:solidFill>
            <a:schemeClr val="bg2"/>
          </a:solidFill>
        </p:spPr>
        <p:txBody>
          <a:bodyPr wrap="square">
            <a:spAutoFit/>
          </a:bodyPr>
          <a:lstStyle/>
          <a:p>
            <a:pPr>
              <a:spcBef>
                <a:spcPts val="600"/>
              </a:spcBef>
            </a:pPr>
            <a:r>
              <a:rPr lang="fr-FR" sz="2400" b="1" dirty="0">
                <a:solidFill>
                  <a:schemeClr val="tx2"/>
                </a:solidFill>
                <a:latin typeface="Avenir Roman" panose="02000503020000020003" pitchFamily="2" charset="0"/>
                <a:cs typeface="Arial" panose="020B0604020202020204" pitchFamily="34" charset="0"/>
              </a:rPr>
              <a:t>Item 1</a:t>
            </a:r>
            <a:endParaRPr lang="fr-FR" sz="2400" dirty="0">
              <a:solidFill>
                <a:schemeClr val="tx2"/>
              </a:solidFill>
              <a:latin typeface="Avenir Roman" panose="02000503020000020003" pitchFamily="2" charset="0"/>
              <a:cs typeface="Arial" panose="020B0604020202020204" pitchFamily="34" charset="0"/>
            </a:endParaRPr>
          </a:p>
        </p:txBody>
      </p:sp>
      <p:sp>
        <p:nvSpPr>
          <p:cNvPr id="12" name="Rectangle 11">
            <a:extLst>
              <a:ext uri="{FF2B5EF4-FFF2-40B4-BE49-F238E27FC236}">
                <a16:creationId xmlns:a16="http://schemas.microsoft.com/office/drawing/2014/main" id="{31DB2A22-C9A5-4B7A-BB49-00E0CC4C071A}"/>
              </a:ext>
            </a:extLst>
          </p:cNvPr>
          <p:cNvSpPr/>
          <p:nvPr>
            <p:custDataLst>
              <p:tags r:id="rId2"/>
            </p:custDataLst>
          </p:nvPr>
        </p:nvSpPr>
        <p:spPr>
          <a:xfrm>
            <a:off x="559748" y="998973"/>
            <a:ext cx="11513591" cy="4001095"/>
          </a:xfrm>
          <a:prstGeom prst="rect">
            <a:avLst/>
          </a:prstGeom>
          <a:noFill/>
        </p:spPr>
        <p:txBody>
          <a:bodyPr wrap="square">
            <a:spAutoFit/>
          </a:bodyPr>
          <a:lstStyle/>
          <a:p>
            <a:pPr>
              <a:spcBef>
                <a:spcPts val="600"/>
              </a:spcBef>
              <a:buClr>
                <a:srgbClr val="7030A0"/>
              </a:buClr>
            </a:pPr>
            <a:r>
              <a:rPr lang="fr-FR" sz="1600" dirty="0">
                <a:solidFill>
                  <a:srgbClr val="7030A0"/>
                </a:solidFill>
                <a:latin typeface="Avenir Roman" panose="02000503020000020003" pitchFamily="2" charset="0"/>
                <a:cs typeface="Arial" panose="020B0604020202020204" pitchFamily="34" charset="0"/>
              </a:rPr>
              <a:t>⁞ </a:t>
            </a:r>
            <a:r>
              <a:rPr lang="fr-FR" sz="1600" b="1" dirty="0">
                <a:latin typeface="Avenir Roman" panose="02000503020000020003" pitchFamily="2" charset="0"/>
                <a:cs typeface="Arial" panose="020B0604020202020204" pitchFamily="34" charset="0"/>
              </a:rPr>
              <a:t>Références possibles :</a:t>
            </a:r>
          </a:p>
          <a:p>
            <a:pPr>
              <a:spcBef>
                <a:spcPts val="600"/>
              </a:spcBef>
              <a:buClr>
                <a:srgbClr val="7030A0"/>
              </a:buClr>
            </a:pPr>
            <a:endParaRPr lang="fr-FR" sz="1600" dirty="0">
              <a:latin typeface="Avenir Roman" panose="02000503020000020003" pitchFamily="2" charset="0"/>
              <a:cs typeface="Arial" panose="020B0604020202020204" pitchFamily="34" charset="0"/>
            </a:endParaRPr>
          </a:p>
          <a:p>
            <a:pPr marL="714375" indent="-177800">
              <a:spcBef>
                <a:spcPts val="600"/>
              </a:spcBef>
              <a:buClr>
                <a:srgbClr val="7030A0"/>
              </a:buClr>
              <a:buFont typeface="Arial" panose="020B0604020202020204" pitchFamily="34" charset="0"/>
              <a:buChar char="•"/>
            </a:pPr>
            <a:r>
              <a:rPr lang="fr-FR" sz="1600" dirty="0">
                <a:latin typeface="Avenir Roman" panose="02000503020000020003" pitchFamily="2" charset="0"/>
                <a:cs typeface="Arial" panose="020B0604020202020204" pitchFamily="34" charset="0"/>
              </a:rPr>
              <a:t>Muriel Darmon, « </a:t>
            </a:r>
            <a:r>
              <a:rPr lang="fr-FR" sz="1600" dirty="0">
                <a:latin typeface="Avenir Roman" panose="02000503020000020003" pitchFamily="2" charset="0"/>
                <a:cs typeface="Arial" panose="020B0604020202020204" pitchFamily="34" charset="0"/>
                <a:hlinkClick r:id="rId4"/>
              </a:rPr>
              <a:t>La socialisation, entre famille et école</a:t>
            </a:r>
            <a:r>
              <a:rPr lang="fr-FR" sz="1600" dirty="0">
                <a:latin typeface="Avenir Roman" panose="02000503020000020003" pitchFamily="2" charset="0"/>
                <a:cs typeface="Arial" panose="020B0604020202020204" pitchFamily="34" charset="0"/>
              </a:rPr>
              <a:t> », Sociétés et représentations n°11, février 2001.</a:t>
            </a:r>
          </a:p>
          <a:p>
            <a:pPr marL="714375" indent="-177800">
              <a:spcBef>
                <a:spcPts val="600"/>
              </a:spcBef>
              <a:buClr>
                <a:srgbClr val="7030A0"/>
              </a:buClr>
              <a:buFont typeface="Arial" panose="020B0604020202020204" pitchFamily="34" charset="0"/>
              <a:buChar char="•"/>
            </a:pPr>
            <a:r>
              <a:rPr lang="fr-FR" sz="1600" dirty="0">
                <a:latin typeface="Avenir Roman" panose="02000503020000020003" pitchFamily="2" charset="0"/>
                <a:cs typeface="Arial" panose="020B0604020202020204" pitchFamily="34" charset="0"/>
                <a:hlinkClick r:id="rId5"/>
              </a:rPr>
              <a:t>Muriel Darmon et le concept de socialisation</a:t>
            </a:r>
            <a:r>
              <a:rPr lang="fr-FR" sz="1600" dirty="0">
                <a:latin typeface="Avenir Roman" panose="02000503020000020003" pitchFamily="2" charset="0"/>
                <a:cs typeface="Arial" panose="020B0604020202020204" pitchFamily="34" charset="0"/>
              </a:rPr>
              <a:t>, ses.ens-lyon.fr.</a:t>
            </a:r>
          </a:p>
          <a:p>
            <a:pPr marL="714375" indent="-177800">
              <a:spcBef>
                <a:spcPts val="600"/>
              </a:spcBef>
              <a:buClr>
                <a:srgbClr val="7030A0"/>
              </a:buClr>
              <a:buFont typeface="Arial" panose="020B0604020202020204" pitchFamily="34" charset="0"/>
              <a:buChar char="•"/>
            </a:pPr>
            <a:r>
              <a:rPr lang="fr-FR" sz="1600" dirty="0">
                <a:latin typeface="Avenir Roman" panose="02000503020000020003" pitchFamily="2" charset="0"/>
                <a:cs typeface="Arial" panose="020B0604020202020204" pitchFamily="34" charset="0"/>
              </a:rPr>
              <a:t>Christine Mennesson, Julien Bertrand et Martine Court, « </a:t>
            </a:r>
            <a:r>
              <a:rPr lang="fr-FR" sz="1600" dirty="0">
                <a:latin typeface="Avenir Roman" panose="02000503020000020003" pitchFamily="2" charset="0"/>
                <a:cs typeface="Arial" panose="020B0604020202020204" pitchFamily="34" charset="0"/>
                <a:hlinkClick r:id="rId6"/>
              </a:rPr>
              <a:t>Forger sa volonté ou s’exprimer : les usages socialement différenciés des pratiques physiques et sportives enfantines</a:t>
            </a:r>
            <a:r>
              <a:rPr lang="fr-FR" sz="1600" dirty="0">
                <a:latin typeface="Avenir Roman" panose="02000503020000020003" pitchFamily="2" charset="0"/>
                <a:cs typeface="Arial" panose="020B0604020202020204" pitchFamily="34" charset="0"/>
              </a:rPr>
              <a:t> », Sociologie, 2016/4 Vol. 7.</a:t>
            </a:r>
          </a:p>
          <a:p>
            <a:pPr marL="714375" indent="-177800">
              <a:spcBef>
                <a:spcPts val="600"/>
              </a:spcBef>
              <a:buClr>
                <a:srgbClr val="7030A0"/>
              </a:buClr>
              <a:buFont typeface="Arial" panose="020B0604020202020204" pitchFamily="34" charset="0"/>
              <a:buChar char="•"/>
            </a:pPr>
            <a:r>
              <a:rPr lang="fr-FR" sz="1600" dirty="0">
                <a:latin typeface="Avenir Roman" panose="02000503020000020003" pitchFamily="2" charset="0"/>
                <a:cs typeface="Arial" panose="020B0604020202020204" pitchFamily="34" charset="0"/>
              </a:rPr>
              <a:t>Marie Cartier, Isabelle Coutant, Olivier Masclet et Yasmine Siblot, « </a:t>
            </a:r>
            <a:r>
              <a:rPr lang="fr-FR" sz="1600" dirty="0">
                <a:latin typeface="Avenir Roman" panose="02000503020000020003" pitchFamily="2" charset="0"/>
                <a:cs typeface="Arial" panose="020B0604020202020204" pitchFamily="34" charset="0"/>
                <a:hlinkClick r:id="rId7"/>
              </a:rPr>
              <a:t>Jeunes des pavillons. Entre-soi dans les lotissements et avenir social incertain</a:t>
            </a:r>
            <a:r>
              <a:rPr lang="fr-FR" sz="1600" dirty="0">
                <a:latin typeface="Avenir Roman" panose="02000503020000020003" pitchFamily="2" charset="0"/>
                <a:cs typeface="Arial" panose="020B0604020202020204" pitchFamily="34" charset="0"/>
              </a:rPr>
              <a:t> », Agora débats/jeunesses, 2009/3, n°53.</a:t>
            </a:r>
          </a:p>
          <a:p>
            <a:pPr marL="714375" indent="-177800">
              <a:spcBef>
                <a:spcPts val="600"/>
              </a:spcBef>
              <a:buClr>
                <a:srgbClr val="7030A0"/>
              </a:buClr>
              <a:buFont typeface="Arial" panose="020B0604020202020204" pitchFamily="34" charset="0"/>
              <a:buChar char="•"/>
            </a:pPr>
            <a:r>
              <a:rPr lang="fr-FR" sz="1600" dirty="0">
                <a:latin typeface="Avenir Roman" panose="02000503020000020003" pitchFamily="2" charset="0"/>
                <a:cs typeface="Arial" panose="020B0604020202020204" pitchFamily="34" charset="0"/>
              </a:rPr>
              <a:t>Christine Détrez, « </a:t>
            </a:r>
            <a:r>
              <a:rPr lang="fr-FR" sz="1600" dirty="0">
                <a:latin typeface="Avenir Roman" panose="02000503020000020003" pitchFamily="2" charset="0"/>
                <a:cs typeface="Arial" panose="020B0604020202020204" pitchFamily="34" charset="0"/>
                <a:hlinkClick r:id="rId8"/>
              </a:rPr>
              <a:t>Il était une fois le corps…la construction biologique du corps dans les encyclopédies pour enfants</a:t>
            </a:r>
            <a:r>
              <a:rPr lang="fr-FR" sz="1600" dirty="0">
                <a:latin typeface="Avenir Roman" panose="02000503020000020003" pitchFamily="2" charset="0"/>
                <a:cs typeface="Arial" panose="020B0604020202020204" pitchFamily="34" charset="0"/>
              </a:rPr>
              <a:t> », Sociétés contemporaines, 2005/3, n°59-60.</a:t>
            </a:r>
          </a:p>
          <a:p>
            <a:pPr marL="714375" indent="-177800">
              <a:spcBef>
                <a:spcPts val="600"/>
              </a:spcBef>
              <a:buClr>
                <a:srgbClr val="7030A0"/>
              </a:buClr>
              <a:buFont typeface="Arial" panose="020B0604020202020204" pitchFamily="34" charset="0"/>
              <a:buChar char="•"/>
            </a:pPr>
            <a:r>
              <a:rPr lang="fr-FR" sz="1600" dirty="0">
                <a:latin typeface="Avenir Roman" panose="02000503020000020003" pitchFamily="2" charset="0"/>
                <a:cs typeface="Arial" panose="020B0604020202020204" pitchFamily="34" charset="0"/>
                <a:hlinkClick r:id="rId9"/>
              </a:rPr>
              <a:t>Christine </a:t>
            </a:r>
            <a:r>
              <a:rPr lang="fr-FR" sz="1600" dirty="0" err="1">
                <a:latin typeface="Avenir Roman" panose="02000503020000020003" pitchFamily="2" charset="0"/>
                <a:cs typeface="Arial" panose="020B0604020202020204" pitchFamily="34" charset="0"/>
                <a:hlinkClick r:id="rId9"/>
              </a:rPr>
              <a:t>Détrez</a:t>
            </a:r>
            <a:r>
              <a:rPr lang="fr-FR" sz="1600" dirty="0">
                <a:latin typeface="Avenir Roman" panose="02000503020000020003" pitchFamily="2" charset="0"/>
                <a:cs typeface="Arial" panose="020B0604020202020204" pitchFamily="34" charset="0"/>
                <a:hlinkClick r:id="rId9"/>
              </a:rPr>
              <a:t> : "Il était une fois le corps..."</a:t>
            </a:r>
            <a:r>
              <a:rPr lang="fr-FR" sz="1600" dirty="0">
                <a:latin typeface="Avenir Roman" panose="02000503020000020003" pitchFamily="2" charset="0"/>
                <a:cs typeface="Arial" panose="020B0604020202020204" pitchFamily="34" charset="0"/>
              </a:rPr>
              <a:t>, Conférence sur ses.ens-lyon.fr.</a:t>
            </a:r>
          </a:p>
          <a:p>
            <a:pPr marL="714375" indent="-177800">
              <a:spcBef>
                <a:spcPts val="600"/>
              </a:spcBef>
              <a:buClr>
                <a:srgbClr val="7030A0"/>
              </a:buClr>
              <a:buFont typeface="Arial" panose="020B0604020202020204" pitchFamily="34" charset="0"/>
              <a:buChar char="•"/>
            </a:pPr>
            <a:r>
              <a:rPr lang="fr-FR" sz="1600" dirty="0">
                <a:latin typeface="Avenir Roman" panose="02000503020000020003" pitchFamily="2" charset="0"/>
                <a:cs typeface="Arial" panose="020B0604020202020204" pitchFamily="34" charset="0"/>
              </a:rPr>
              <a:t>Manuel Schotté, « </a:t>
            </a:r>
            <a:r>
              <a:rPr lang="fr-FR" sz="1600" dirty="0">
                <a:latin typeface="Avenir Roman" panose="02000503020000020003" pitchFamily="2" charset="0"/>
                <a:cs typeface="Arial" panose="020B0604020202020204" pitchFamily="34" charset="0"/>
                <a:hlinkClick r:id="rId10"/>
              </a:rPr>
              <a:t>Les possibles corporels : support biologique, déterminations sociales</a:t>
            </a:r>
            <a:r>
              <a:rPr lang="fr-FR" sz="1600" dirty="0">
                <a:latin typeface="Avenir Roman" panose="02000503020000020003" pitchFamily="2" charset="0"/>
                <a:cs typeface="Arial" panose="020B0604020202020204" pitchFamily="34" charset="0"/>
              </a:rPr>
              <a:t>‪ », Revue européenne des sciences sociales 2016, pages 201 à 220</a:t>
            </a:r>
            <a:r>
              <a:rPr lang="fr-FR" sz="2200" dirty="0">
                <a:latin typeface="Avenir Roman" panose="02000503020000020003" pitchFamily="2" charset="0"/>
                <a:cs typeface="Arial" panose="020B0604020202020204" pitchFamily="34" charset="0"/>
              </a:rPr>
              <a:t>.</a:t>
            </a:r>
          </a:p>
        </p:txBody>
      </p:sp>
    </p:spTree>
    <p:extLst>
      <p:ext uri="{BB962C8B-B14F-4D97-AF65-F5344CB8AC3E}">
        <p14:creationId xmlns:p14="http://schemas.microsoft.com/office/powerpoint/2010/main" val="23590288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1DB2A22-C9A5-4B7A-BB49-00E0CC4C071A}"/>
              </a:ext>
            </a:extLst>
          </p:cNvPr>
          <p:cNvSpPr/>
          <p:nvPr>
            <p:custDataLst>
              <p:tags r:id="rId1"/>
            </p:custDataLst>
          </p:nvPr>
        </p:nvSpPr>
        <p:spPr>
          <a:xfrm>
            <a:off x="559748" y="1088974"/>
            <a:ext cx="11513591" cy="5293757"/>
          </a:xfrm>
          <a:prstGeom prst="rect">
            <a:avLst/>
          </a:prstGeom>
          <a:noFill/>
        </p:spPr>
        <p:txBody>
          <a:bodyPr wrap="square">
            <a:spAutoFit/>
          </a:bodyPr>
          <a:lstStyle/>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a:t>
            </a:r>
            <a:r>
              <a:rPr lang="fr-FR" sz="1600" b="1" dirty="0">
                <a:latin typeface="Arial" panose="020B0604020202020204" pitchFamily="34" charset="0"/>
                <a:cs typeface="Arial" panose="020B0604020202020204" pitchFamily="34" charset="0"/>
              </a:rPr>
              <a:t>Illustrations</a:t>
            </a:r>
            <a:r>
              <a:rPr lang="fr-FR" sz="1600" dirty="0">
                <a:latin typeface="Arial" panose="020B0604020202020204" pitchFamily="34" charset="0"/>
                <a:cs typeface="Arial" panose="020B0604020202020204" pitchFamily="34" charset="0"/>
              </a:rPr>
              <a:t> :</a:t>
            </a:r>
          </a:p>
          <a:p>
            <a:pPr>
              <a:spcBef>
                <a:spcPts val="600"/>
              </a:spcBef>
              <a:buClr>
                <a:srgbClr val="7030A0"/>
              </a:buClr>
            </a:pPr>
            <a:endParaRPr lang="fr-FR" sz="1600" dirty="0">
              <a:latin typeface="Arial" panose="020B0604020202020204" pitchFamily="34" charset="0"/>
              <a:cs typeface="Arial" panose="020B0604020202020204" pitchFamily="34" charset="0"/>
            </a:endParaRPr>
          </a:p>
          <a:p>
            <a:pPr marL="714375" indent="-177800">
              <a:buClr>
                <a:srgbClr val="7030A0"/>
              </a:buClr>
              <a:buFont typeface="Arial" panose="020B0604020202020204" pitchFamily="34" charset="0"/>
              <a:buChar char="•"/>
            </a:pPr>
            <a:r>
              <a:rPr lang="fr-FR" sz="1600" dirty="0">
                <a:latin typeface="Avenir Roman" panose="02000503020000020003" pitchFamily="2" charset="0"/>
                <a:cs typeface="Arial" panose="020B0604020202020204" pitchFamily="34" charset="0"/>
              </a:rPr>
              <a:t>Enfants sauvages / Regards ethnographiques / Pratiques culturelles et sportives / Répartition des tâches domestiques / Métiers selon le sexe / Choix des études / etc.</a:t>
            </a:r>
          </a:p>
          <a:p>
            <a:pPr marL="536575">
              <a:buClr>
                <a:srgbClr val="7030A0"/>
              </a:buClr>
            </a:pPr>
            <a:endParaRPr lang="fr-FR" sz="1600" dirty="0">
              <a:latin typeface="Avenir Roman" panose="02000503020000020003" pitchFamily="2" charset="0"/>
              <a:cs typeface="Arial" panose="020B0604020202020204" pitchFamily="34" charset="0"/>
            </a:endParaRPr>
          </a:p>
          <a:p>
            <a:pPr marL="714375" indent="-177800">
              <a:buClr>
                <a:srgbClr val="7030A0"/>
              </a:buClr>
              <a:buFont typeface="Arial" panose="020B0604020202020204" pitchFamily="34" charset="0"/>
              <a:buChar char="•"/>
            </a:pPr>
            <a:r>
              <a:rPr lang="fr-FR" sz="1600" dirty="0">
                <a:latin typeface="Avenir Roman" panose="02000503020000020003" pitchFamily="2" charset="0"/>
                <a:cs typeface="Arial" panose="020B0604020202020204" pitchFamily="34" charset="0"/>
              </a:rPr>
              <a:t>Introduction : L’enfant sauvage =&gt; lien entre le biologique (inné) et le social (acquis).</a:t>
            </a:r>
          </a:p>
          <a:p>
            <a:pPr marL="536575">
              <a:buClr>
                <a:srgbClr val="7030A0"/>
              </a:buClr>
            </a:pPr>
            <a:endParaRPr lang="fr-FR" sz="1600" dirty="0">
              <a:latin typeface="Avenir Roman" panose="02000503020000020003" pitchFamily="2" charset="0"/>
              <a:cs typeface="Arial" panose="020B0604020202020204" pitchFamily="34" charset="0"/>
            </a:endParaRPr>
          </a:p>
          <a:p>
            <a:pPr marL="714375" indent="-177800">
              <a:buClr>
                <a:srgbClr val="7030A0"/>
              </a:buClr>
              <a:buFont typeface="Arial" panose="020B0604020202020204" pitchFamily="34" charset="0"/>
              <a:buChar char="•"/>
            </a:pPr>
            <a:r>
              <a:rPr lang="fr-FR" sz="1600" dirty="0">
                <a:latin typeface="Avenir Roman" panose="02000503020000020003" pitchFamily="2" charset="0"/>
                <a:cs typeface="Arial" panose="020B0604020202020204" pitchFamily="34" charset="0"/>
              </a:rPr>
              <a:t>Penser à la sociologie du sport : </a:t>
            </a:r>
          </a:p>
          <a:p>
            <a:pPr marL="720725">
              <a:buClr>
                <a:srgbClr val="7030A0"/>
              </a:buClr>
            </a:pPr>
            <a:r>
              <a:rPr lang="fr-FR" sz="1600" dirty="0">
                <a:latin typeface="Avenir Roman" panose="02000503020000020003" pitchFamily="2" charset="0"/>
                <a:cs typeface="Arial" panose="020B0604020202020204" pitchFamily="34" charset="0"/>
              </a:rPr>
              <a:t>- Loïc Wacquant, « </a:t>
            </a:r>
            <a:r>
              <a:rPr lang="fr-FR" sz="1600" dirty="0">
                <a:latin typeface="Avenir Roman" panose="02000503020000020003" pitchFamily="2" charset="0"/>
                <a:cs typeface="Arial" panose="020B0604020202020204" pitchFamily="34" charset="0"/>
                <a:hlinkClick r:id="rId4"/>
              </a:rPr>
              <a:t>L'habitus comme objet et méthode d'investigation - Retour sur la fabrique du boxeur</a:t>
            </a:r>
            <a:r>
              <a:rPr lang="fr-FR" sz="1600" dirty="0">
                <a:latin typeface="Avenir Roman" panose="02000503020000020003" pitchFamily="2" charset="0"/>
                <a:cs typeface="Arial" panose="020B0604020202020204" pitchFamily="34" charset="0"/>
              </a:rPr>
              <a:t> », Actes de la recherche en sciences sociales 2010/4 (n°184).</a:t>
            </a:r>
          </a:p>
          <a:p>
            <a:pPr marL="720725">
              <a:buClr>
                <a:srgbClr val="7030A0"/>
              </a:buClr>
            </a:pPr>
            <a:r>
              <a:rPr lang="fr-FR" sz="1600" dirty="0">
                <a:latin typeface="Avenir Roman" panose="02000503020000020003" pitchFamily="2" charset="0"/>
                <a:cs typeface="Arial" panose="020B0604020202020204" pitchFamily="34" charset="0"/>
              </a:rPr>
              <a:t>- Loïc Wacquant, « </a:t>
            </a:r>
            <a:r>
              <a:rPr lang="fr-FR" sz="1600" dirty="0">
                <a:latin typeface="Avenir Roman" panose="02000503020000020003" pitchFamily="2" charset="0"/>
                <a:cs typeface="Arial" panose="020B0604020202020204" pitchFamily="34" charset="0"/>
                <a:hlinkClick r:id="rId5"/>
              </a:rPr>
              <a:t>Corps et âme, carnets ethnographiques d’un apprenti boxeur</a:t>
            </a:r>
            <a:r>
              <a:rPr lang="fr-FR" sz="1600" dirty="0">
                <a:latin typeface="Avenir Roman" panose="02000503020000020003" pitchFamily="2" charset="0"/>
                <a:cs typeface="Arial" panose="020B0604020202020204" pitchFamily="34" charset="0"/>
              </a:rPr>
              <a:t> », Éditions Agone, 2001 (un exemple de la méthodologie de l’observation participante).</a:t>
            </a:r>
          </a:p>
          <a:p>
            <a:pPr marL="1006475" indent="-285750">
              <a:buClr>
                <a:srgbClr val="7030A0"/>
              </a:buClr>
              <a:buFontTx/>
              <a:buChar char="-"/>
            </a:pPr>
            <a:endParaRPr lang="fr-FR" sz="1600" dirty="0">
              <a:latin typeface="Avenir Roman" panose="02000503020000020003" pitchFamily="2" charset="0"/>
              <a:cs typeface="Arial" panose="020B0604020202020204" pitchFamily="34" charset="0"/>
            </a:endParaRPr>
          </a:p>
          <a:p>
            <a:pPr marL="714375" indent="-177800">
              <a:buClr>
                <a:srgbClr val="7030A0"/>
              </a:buClr>
              <a:buFont typeface="Arial" panose="020B0604020202020204" pitchFamily="34" charset="0"/>
              <a:buChar char="•"/>
            </a:pPr>
            <a:r>
              <a:rPr lang="fr-FR" sz="1600" dirty="0">
                <a:latin typeface="Avenir Roman" panose="02000503020000020003" pitchFamily="2" charset="0"/>
                <a:cs typeface="Arial" panose="020B0604020202020204" pitchFamily="34" charset="0"/>
              </a:rPr>
              <a:t>Emprunter aux neurosciences : </a:t>
            </a:r>
          </a:p>
          <a:p>
            <a:pPr marL="720725">
              <a:buClr>
                <a:srgbClr val="7030A0"/>
              </a:buClr>
            </a:pPr>
            <a:r>
              <a:rPr lang="fr-FR" sz="1600" dirty="0">
                <a:latin typeface="Avenir Roman" panose="02000503020000020003" pitchFamily="2" charset="0"/>
                <a:cs typeface="Arial" panose="020B0604020202020204" pitchFamily="34" charset="0"/>
              </a:rPr>
              <a:t>- Catherine Vidal (sous la direction), « Féminin Masculin, Mythes et idéologies », Belin, 2015.</a:t>
            </a:r>
          </a:p>
          <a:p>
            <a:pPr marL="720725">
              <a:buClr>
                <a:srgbClr val="7030A0"/>
              </a:buClr>
            </a:pPr>
            <a:r>
              <a:rPr lang="fr-FR" sz="1600" dirty="0">
                <a:latin typeface="Avenir Roman" panose="02000503020000020003" pitchFamily="2" charset="0"/>
                <a:cs typeface="Arial" panose="020B0604020202020204" pitchFamily="34" charset="0"/>
              </a:rPr>
              <a:t>- Dorothée Benoit-</a:t>
            </a:r>
            <a:r>
              <a:rPr lang="fr-FR" sz="1600" dirty="0" err="1">
                <a:latin typeface="Avenir Roman" panose="02000503020000020003" pitchFamily="2" charset="0"/>
                <a:cs typeface="Arial" panose="020B0604020202020204" pitchFamily="34" charset="0"/>
              </a:rPr>
              <a:t>Browaeys</a:t>
            </a:r>
            <a:r>
              <a:rPr lang="fr-FR" sz="1600" dirty="0">
                <a:latin typeface="Avenir Roman" panose="02000503020000020003" pitchFamily="2" charset="0"/>
                <a:cs typeface="Arial" panose="020B0604020202020204" pitchFamily="34" charset="0"/>
              </a:rPr>
              <a:t>, Catherine Vidal, « Cerveau, sexe et pouvoir », Belin, 2015.</a:t>
            </a:r>
          </a:p>
          <a:p>
            <a:pPr marL="720725">
              <a:buClr>
                <a:srgbClr val="7030A0"/>
              </a:buClr>
            </a:pPr>
            <a:r>
              <a:rPr lang="fr-FR" sz="1600" dirty="0">
                <a:latin typeface="Avenir Roman" panose="02000503020000020003" pitchFamily="2" charset="0"/>
                <a:cs typeface="Arial" panose="020B0604020202020204" pitchFamily="34" charset="0"/>
              </a:rPr>
              <a:t>- Catherine Vidal, « Le cerveau </a:t>
            </a:r>
            <a:r>
              <a:rPr lang="fr-FR" sz="1600" dirty="0" err="1">
                <a:latin typeface="Avenir Roman" panose="02000503020000020003" pitchFamily="2" charset="0"/>
                <a:cs typeface="Arial" panose="020B0604020202020204" pitchFamily="34" charset="0"/>
              </a:rPr>
              <a:t>a-t-il</a:t>
            </a:r>
            <a:r>
              <a:rPr lang="fr-FR" sz="1600" dirty="0">
                <a:latin typeface="Avenir Roman" panose="02000503020000020003" pitchFamily="2" charset="0"/>
                <a:cs typeface="Arial" panose="020B0604020202020204" pitchFamily="34" charset="0"/>
              </a:rPr>
              <a:t> un sexe ? », Conférence enregistrée en novembre 2018 disponible sur </a:t>
            </a:r>
            <a:r>
              <a:rPr lang="fr-FR" sz="1600" dirty="0">
                <a:latin typeface="Avenir Roman" panose="02000503020000020003" pitchFamily="2" charset="0"/>
                <a:cs typeface="Arial" panose="020B0604020202020204" pitchFamily="34" charset="0"/>
                <a:hlinkClick r:id="rId6"/>
              </a:rPr>
              <a:t>France culture</a:t>
            </a:r>
            <a:r>
              <a:rPr lang="fr-FR" sz="1600" dirty="0">
                <a:latin typeface="Avenir Roman" panose="02000503020000020003" pitchFamily="2" charset="0"/>
                <a:cs typeface="Arial" panose="020B0604020202020204" pitchFamily="34" charset="0"/>
              </a:rPr>
              <a:t>.</a:t>
            </a:r>
          </a:p>
          <a:p>
            <a:pPr marL="720725">
              <a:buClr>
                <a:srgbClr val="7030A0"/>
              </a:buClr>
            </a:pPr>
            <a:r>
              <a:rPr lang="fr-FR" sz="1600" dirty="0">
                <a:latin typeface="Avenir Roman" panose="02000503020000020003" pitchFamily="2" charset="0"/>
                <a:cs typeface="Arial" panose="020B0604020202020204" pitchFamily="34" charset="0"/>
              </a:rPr>
              <a:t>- Autres conférences de Catherine Vidal sur </a:t>
            </a:r>
            <a:r>
              <a:rPr lang="fr-FR" sz="1600" dirty="0">
                <a:latin typeface="Avenir Roman" panose="02000503020000020003" pitchFamily="2" charset="0"/>
                <a:cs typeface="Arial" panose="020B0604020202020204" pitchFamily="34" charset="0"/>
                <a:hlinkClick r:id="rId7"/>
              </a:rPr>
              <a:t>France culture</a:t>
            </a:r>
            <a:r>
              <a:rPr lang="fr-FR" sz="1600" dirty="0">
                <a:latin typeface="Avenir Roman" panose="02000503020000020003" pitchFamily="2" charset="0"/>
                <a:cs typeface="Arial" panose="020B0604020202020204" pitchFamily="34" charset="0"/>
              </a:rPr>
              <a:t>.</a:t>
            </a:r>
          </a:p>
          <a:p>
            <a:pPr marL="720725">
              <a:spcBef>
                <a:spcPts val="600"/>
              </a:spcBef>
              <a:buClr>
                <a:srgbClr val="7030A0"/>
              </a:buClr>
            </a:pPr>
            <a:endParaRPr lang="fr-FR" sz="1600" dirty="0">
              <a:latin typeface="Arial" panose="020B06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08A3AB3F-78B6-4542-97D1-E1597DEC030C}"/>
              </a:ext>
            </a:extLst>
          </p:cNvPr>
          <p:cNvSpPr/>
          <p:nvPr>
            <p:custDataLst>
              <p:tags r:id="rId2"/>
            </p:custDataLst>
          </p:nvPr>
        </p:nvSpPr>
        <p:spPr>
          <a:xfrm>
            <a:off x="0" y="1"/>
            <a:ext cx="12073340" cy="461665"/>
          </a:xfrm>
          <a:prstGeom prst="rect">
            <a:avLst/>
          </a:prstGeom>
          <a:solidFill>
            <a:schemeClr val="bg2"/>
          </a:solidFill>
        </p:spPr>
        <p:txBody>
          <a:bodyPr wrap="square">
            <a:spAutoFit/>
          </a:bodyPr>
          <a:lstStyle/>
          <a:p>
            <a:pPr>
              <a:spcBef>
                <a:spcPts val="600"/>
              </a:spcBef>
            </a:pPr>
            <a:r>
              <a:rPr lang="fr-FR" sz="2400" b="1" dirty="0">
                <a:solidFill>
                  <a:schemeClr val="tx2"/>
                </a:solidFill>
                <a:latin typeface="Avenir Roman" panose="02000503020000020003" pitchFamily="2" charset="0"/>
                <a:cs typeface="Arial" panose="020B0604020202020204" pitchFamily="34" charset="0"/>
              </a:rPr>
              <a:t>Item 1</a:t>
            </a:r>
            <a:endParaRPr lang="fr-FR" sz="2400" dirty="0">
              <a:solidFill>
                <a:schemeClr val="tx2"/>
              </a:solidFill>
              <a:latin typeface="Avenir Roman" panose="02000503020000020003" pitchFamily="2" charset="0"/>
              <a:cs typeface="Arial" panose="020B0604020202020204" pitchFamily="34" charset="0"/>
            </a:endParaRPr>
          </a:p>
        </p:txBody>
      </p:sp>
    </p:spTree>
    <p:extLst>
      <p:ext uri="{BB962C8B-B14F-4D97-AF65-F5344CB8AC3E}">
        <p14:creationId xmlns:p14="http://schemas.microsoft.com/office/powerpoint/2010/main" val="20079644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D3447E9-DCEC-5240-8C81-04290DA8EC00}"/>
              </a:ext>
            </a:extLst>
          </p:cNvPr>
          <p:cNvSpPr>
            <a:spLocks noGrp="1"/>
          </p:cNvSpPr>
          <p:nvPr>
            <p:ph type="title"/>
          </p:nvPr>
        </p:nvSpPr>
        <p:spPr/>
        <p:txBody>
          <a:bodyPr>
            <a:normAutofit/>
          </a:bodyPr>
          <a:lstStyle/>
          <a:p>
            <a:r>
              <a:rPr lang="fr-FR" sz="2000" b="1" dirty="0">
                <a:solidFill>
                  <a:schemeClr val="tx2"/>
                </a:solidFill>
                <a:latin typeface="Avenir Roman" panose="02000503020000020003" pitchFamily="2" charset="0"/>
                <a:cs typeface="Arial" panose="020B0604020202020204" pitchFamily="34" charset="0"/>
              </a:rPr>
              <a:t>2ème item - Comprendre comment la diversité des configurations familiales modifie les conditions de la socialisation des enfants et des adolescents.</a:t>
            </a:r>
            <a:br>
              <a:rPr lang="fr-FR" sz="2000" dirty="0">
                <a:solidFill>
                  <a:schemeClr val="tx2"/>
                </a:solidFill>
                <a:latin typeface="Avenir Roman" panose="02000503020000020003" pitchFamily="2" charset="0"/>
                <a:cs typeface="Arial" panose="020B0604020202020204" pitchFamily="34" charset="0"/>
              </a:rPr>
            </a:br>
            <a:br>
              <a:rPr lang="fr-FR" sz="2000" dirty="0">
                <a:solidFill>
                  <a:schemeClr val="tx2"/>
                </a:solidFill>
                <a:latin typeface="Avenir Roman" panose="02000503020000020003" pitchFamily="2" charset="0"/>
                <a:cs typeface="Arial" panose="020B0604020202020204" pitchFamily="34" charset="0"/>
              </a:rPr>
            </a:br>
            <a:endParaRPr lang="fr-FR" sz="2000" dirty="0">
              <a:latin typeface="Avenir Roman" panose="02000503020000020003" pitchFamily="2" charset="0"/>
            </a:endParaRPr>
          </a:p>
        </p:txBody>
      </p:sp>
      <p:sp>
        <p:nvSpPr>
          <p:cNvPr id="3" name="Espace réservé du contenu 2">
            <a:extLst>
              <a:ext uri="{FF2B5EF4-FFF2-40B4-BE49-F238E27FC236}">
                <a16:creationId xmlns:a16="http://schemas.microsoft.com/office/drawing/2014/main" id="{894B4FB7-B8B4-5C43-A66F-5E946F489DF6}"/>
              </a:ext>
            </a:extLst>
          </p:cNvPr>
          <p:cNvSpPr>
            <a:spLocks noGrp="1"/>
          </p:cNvSpPr>
          <p:nvPr>
            <p:ph idx="1"/>
          </p:nvPr>
        </p:nvSpPr>
        <p:spPr>
          <a:xfrm>
            <a:off x="965943" y="1268977"/>
            <a:ext cx="10387856" cy="4140046"/>
          </a:xfrm>
        </p:spPr>
        <p:txBody>
          <a:bodyPr>
            <a:normAutofit/>
          </a:bodyPr>
          <a:lstStyle/>
          <a:p>
            <a:pPr marL="0" indent="0" algn="just">
              <a:spcBef>
                <a:spcPts val="600"/>
              </a:spcBef>
              <a:buClr>
                <a:srgbClr val="7030A0"/>
              </a:buClr>
              <a:buNone/>
            </a:pPr>
            <a:endParaRPr lang="fr-FR" sz="1600" dirty="0">
              <a:solidFill>
                <a:srgbClr val="7030A0"/>
              </a:solidFill>
              <a:latin typeface="Avenir Roman" panose="02000503020000020003" pitchFamily="2" charset="0"/>
              <a:cs typeface="Arial" panose="020B0604020202020204" pitchFamily="34" charset="0"/>
            </a:endParaRPr>
          </a:p>
          <a:p>
            <a:pPr algn="just">
              <a:spcBef>
                <a:spcPts val="600"/>
              </a:spcBef>
              <a:buClr>
                <a:srgbClr val="7030A0"/>
              </a:buClr>
            </a:pPr>
            <a:r>
              <a:rPr lang="fr-FR" sz="1800" dirty="0">
                <a:solidFill>
                  <a:srgbClr val="7030A0"/>
                </a:solidFill>
                <a:latin typeface="Avenir Roman" panose="02000503020000020003" pitchFamily="2" charset="0"/>
                <a:cs typeface="Arial" panose="020B0604020202020204" pitchFamily="34" charset="0"/>
              </a:rPr>
              <a:t>⁞ </a:t>
            </a:r>
            <a:r>
              <a:rPr lang="fr-FR" sz="1800" dirty="0">
                <a:latin typeface="Avenir Roman" panose="02000503020000020003" pitchFamily="2" charset="0"/>
                <a:cs typeface="Arial" panose="020B0604020202020204" pitchFamily="34" charset="0"/>
              </a:rPr>
              <a:t>Rompre avec une conception trop homogène et unifiée des processus de  socialisation.</a:t>
            </a:r>
          </a:p>
          <a:p>
            <a:pPr algn="just">
              <a:spcBef>
                <a:spcPts val="600"/>
              </a:spcBef>
              <a:buClr>
                <a:srgbClr val="7030A0"/>
              </a:buClr>
            </a:pPr>
            <a:endParaRPr lang="fr-FR" sz="1800" dirty="0">
              <a:solidFill>
                <a:srgbClr val="7030A0"/>
              </a:solidFill>
              <a:latin typeface="Avenir Roman" panose="02000503020000020003" pitchFamily="2" charset="0"/>
              <a:cs typeface="Arial" panose="020B0604020202020204" pitchFamily="34" charset="0"/>
            </a:endParaRPr>
          </a:p>
          <a:p>
            <a:pPr algn="just">
              <a:spcBef>
                <a:spcPts val="600"/>
              </a:spcBef>
              <a:buClr>
                <a:srgbClr val="7030A0"/>
              </a:buClr>
            </a:pPr>
            <a:r>
              <a:rPr lang="fr-FR" sz="1800" dirty="0">
                <a:solidFill>
                  <a:srgbClr val="7030A0"/>
                </a:solidFill>
                <a:latin typeface="Avenir Roman" panose="02000503020000020003" pitchFamily="2" charset="0"/>
                <a:cs typeface="Arial" panose="020B0604020202020204" pitchFamily="34" charset="0"/>
              </a:rPr>
              <a:t>⁞ </a:t>
            </a:r>
            <a:r>
              <a:rPr lang="fr-FR" sz="1800" dirty="0">
                <a:latin typeface="Avenir Roman" panose="02000503020000020003" pitchFamily="2" charset="0"/>
                <a:cs typeface="Arial" panose="020B0604020202020204" pitchFamily="34" charset="0"/>
              </a:rPr>
              <a:t>Envisager les formes de pluralité et de variations qui sont à l’œuvre lors des processus de socialisation. (Exemple)</a:t>
            </a:r>
          </a:p>
          <a:p>
            <a:pPr algn="just">
              <a:spcBef>
                <a:spcPts val="600"/>
              </a:spcBef>
              <a:buClr>
                <a:srgbClr val="7030A0"/>
              </a:buClr>
            </a:pPr>
            <a:endParaRPr lang="fr-FR" sz="1800" dirty="0">
              <a:solidFill>
                <a:srgbClr val="7030A0"/>
              </a:solidFill>
              <a:latin typeface="Avenir Roman" panose="02000503020000020003" pitchFamily="2" charset="0"/>
              <a:cs typeface="Arial" panose="020B0604020202020204" pitchFamily="34" charset="0"/>
            </a:endParaRPr>
          </a:p>
          <a:p>
            <a:pPr algn="just">
              <a:spcBef>
                <a:spcPts val="600"/>
              </a:spcBef>
              <a:buClr>
                <a:srgbClr val="7030A0"/>
              </a:buClr>
            </a:pPr>
            <a:r>
              <a:rPr lang="fr-FR" sz="1800" dirty="0">
                <a:solidFill>
                  <a:srgbClr val="7030A0"/>
                </a:solidFill>
                <a:latin typeface="Avenir Roman" panose="02000503020000020003" pitchFamily="2" charset="0"/>
                <a:cs typeface="Arial" panose="020B0604020202020204" pitchFamily="34" charset="0"/>
              </a:rPr>
              <a:t> ⁞ </a:t>
            </a:r>
            <a:r>
              <a:rPr lang="fr-FR" sz="1800" dirty="0">
                <a:latin typeface="Avenir Roman" panose="02000503020000020003" pitchFamily="2" charset="0"/>
                <a:cs typeface="Arial" panose="020B0604020202020204" pitchFamily="34" charset="0"/>
              </a:rPr>
              <a:t>Resserrer la focale sociologique sur l’individu par une analyse plus microscopique et une sensibilité aux multiples sources de variation des processus.</a:t>
            </a:r>
          </a:p>
          <a:p>
            <a:pPr marL="0" indent="0" algn="just">
              <a:spcBef>
                <a:spcPts val="600"/>
              </a:spcBef>
              <a:buClr>
                <a:srgbClr val="7030A0"/>
              </a:buClr>
              <a:buNone/>
            </a:pPr>
            <a:endParaRPr lang="fr-FR" sz="1800" dirty="0">
              <a:latin typeface="Avenir Roman" panose="02000503020000020003" pitchFamily="2" charset="0"/>
              <a:cs typeface="Arial" panose="020B0604020202020204" pitchFamily="34" charset="0"/>
            </a:endParaRPr>
          </a:p>
          <a:p>
            <a:pPr algn="just">
              <a:spcBef>
                <a:spcPts val="600"/>
              </a:spcBef>
              <a:buClr>
                <a:srgbClr val="7030A0"/>
              </a:buClr>
            </a:pPr>
            <a:r>
              <a:rPr lang="fr-FR" sz="1800" dirty="0">
                <a:solidFill>
                  <a:srgbClr val="7030A0"/>
                </a:solidFill>
                <a:latin typeface="Avenir Roman" panose="02000503020000020003" pitchFamily="2" charset="0"/>
                <a:cs typeface="Arial" panose="020B0604020202020204" pitchFamily="34" charset="0"/>
              </a:rPr>
              <a:t>⁞ </a:t>
            </a:r>
            <a:r>
              <a:rPr lang="fr-FR" sz="1800" dirty="0">
                <a:latin typeface="Avenir Roman" panose="02000503020000020003" pitchFamily="2" charset="0"/>
                <a:cs typeface="Arial" panose="020B0604020202020204" pitchFamily="34" charset="0"/>
              </a:rPr>
              <a:t>Rendre compte sociologiquement des cas atypiques en mettant à jour des différences « secondaires » de socialisation entre des familles « équivalentes  » d’un point de vue statistique.</a:t>
            </a:r>
          </a:p>
          <a:p>
            <a:pPr algn="just">
              <a:spcBef>
                <a:spcPts val="600"/>
              </a:spcBef>
              <a:buClr>
                <a:srgbClr val="7030A0"/>
              </a:buClr>
            </a:pPr>
            <a:endParaRPr lang="fr-FR" sz="1800" dirty="0">
              <a:latin typeface="Avenir Roman" panose="02000503020000020003" pitchFamily="2" charset="0"/>
              <a:cs typeface="Arial" panose="020B0604020202020204" pitchFamily="34" charset="0"/>
            </a:endParaRPr>
          </a:p>
          <a:p>
            <a:pPr marL="0" indent="0">
              <a:buNone/>
            </a:pPr>
            <a:endParaRPr lang="fr-FR" dirty="0"/>
          </a:p>
        </p:txBody>
      </p:sp>
    </p:spTree>
    <p:extLst>
      <p:ext uri="{BB962C8B-B14F-4D97-AF65-F5344CB8AC3E}">
        <p14:creationId xmlns:p14="http://schemas.microsoft.com/office/powerpoint/2010/main" val="14683067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B97DC83-4F03-4C6E-AE4B-5A54A1072524}"/>
              </a:ext>
            </a:extLst>
          </p:cNvPr>
          <p:cNvSpPr/>
          <p:nvPr>
            <p:custDataLst>
              <p:tags r:id="rId1"/>
            </p:custDataLst>
          </p:nvPr>
        </p:nvSpPr>
        <p:spPr>
          <a:xfrm>
            <a:off x="65934" y="278965"/>
            <a:ext cx="12007406" cy="769441"/>
          </a:xfrm>
          <a:prstGeom prst="rect">
            <a:avLst/>
          </a:prstGeom>
          <a:noFill/>
        </p:spPr>
        <p:txBody>
          <a:bodyPr wrap="square">
            <a:spAutoFit/>
          </a:bodyPr>
          <a:lstStyle/>
          <a:p>
            <a:pPr algn="just">
              <a:spcBef>
                <a:spcPts val="600"/>
              </a:spcBef>
            </a:pPr>
            <a:r>
              <a:rPr lang="fr-FR" sz="2200" b="1" dirty="0">
                <a:solidFill>
                  <a:schemeClr val="tx2"/>
                </a:solidFill>
                <a:latin typeface="Avenir Roman" panose="02000503020000020003" pitchFamily="2" charset="0"/>
                <a:cs typeface="Arial" panose="020B0604020202020204" pitchFamily="34" charset="0"/>
              </a:rPr>
              <a:t>2ème item - Comprendre comment la diversité des configurations familiales modifie les conditions de la socialisation des enfants et des adolescents.</a:t>
            </a:r>
            <a:endParaRPr lang="fr-FR" sz="2200" dirty="0">
              <a:solidFill>
                <a:schemeClr val="tx2"/>
              </a:solidFill>
              <a:latin typeface="Avenir Roman" panose="02000503020000020003" pitchFamily="2" charset="0"/>
              <a:cs typeface="Arial" panose="020B0604020202020204" pitchFamily="34" charset="0"/>
            </a:endParaRPr>
          </a:p>
        </p:txBody>
      </p:sp>
      <p:sp>
        <p:nvSpPr>
          <p:cNvPr id="12" name="Rectangle 11">
            <a:extLst>
              <a:ext uri="{FF2B5EF4-FFF2-40B4-BE49-F238E27FC236}">
                <a16:creationId xmlns:a16="http://schemas.microsoft.com/office/drawing/2014/main" id="{31DB2A22-C9A5-4B7A-BB49-00E0CC4C071A}"/>
              </a:ext>
            </a:extLst>
          </p:cNvPr>
          <p:cNvSpPr/>
          <p:nvPr>
            <p:custDataLst>
              <p:tags r:id="rId2"/>
            </p:custDataLst>
          </p:nvPr>
        </p:nvSpPr>
        <p:spPr>
          <a:xfrm>
            <a:off x="452523" y="1680713"/>
            <a:ext cx="11739477" cy="3570208"/>
          </a:xfrm>
          <a:prstGeom prst="rect">
            <a:avLst/>
          </a:prstGeom>
          <a:noFill/>
        </p:spPr>
        <p:txBody>
          <a:bodyPr wrap="square">
            <a:spAutoFit/>
          </a:bodyPr>
          <a:lstStyle/>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a:t>
            </a:r>
            <a:r>
              <a:rPr lang="fr-FR" dirty="0">
                <a:latin typeface="Avenir Roman" panose="02000503020000020003" pitchFamily="2" charset="0"/>
                <a:cs typeface="Arial" panose="020B0604020202020204" pitchFamily="34" charset="0"/>
              </a:rPr>
              <a:t>Considérer la notion de configurations familiales dans une acception large :</a:t>
            </a:r>
          </a:p>
          <a:p>
            <a:pPr marL="720725" indent="-185738">
              <a:spcBef>
                <a:spcPts val="600"/>
              </a:spcBef>
              <a:buClr>
                <a:srgbClr val="7030A0"/>
              </a:buClr>
              <a:buFont typeface="Arial" panose="020B0604020202020204" pitchFamily="34" charset="0"/>
              <a:buChar char="•"/>
            </a:pPr>
            <a:r>
              <a:rPr lang="fr-FR" dirty="0">
                <a:solidFill>
                  <a:srgbClr val="7030A0"/>
                </a:solidFill>
                <a:latin typeface="Avenir Roman" panose="02000503020000020003" pitchFamily="2" charset="0"/>
                <a:cs typeface="Arial" panose="020B0604020202020204" pitchFamily="34" charset="0"/>
              </a:rPr>
              <a:t> </a:t>
            </a:r>
            <a:r>
              <a:rPr lang="fr-FR" dirty="0">
                <a:latin typeface="Avenir Roman" panose="02000503020000020003" pitchFamily="2" charset="0"/>
                <a:cs typeface="Arial" panose="020B0604020202020204" pitchFamily="34" charset="0"/>
              </a:rPr>
              <a:t>Rôle de la fratrie ; diversité des diplômes au sein de la famille ; structures familiales, etc.</a:t>
            </a:r>
            <a:r>
              <a:rPr lang="fr-FR" dirty="0">
                <a:solidFill>
                  <a:srgbClr val="7030A0"/>
                </a:solidFill>
                <a:latin typeface="Avenir Roman" panose="02000503020000020003" pitchFamily="2" charset="0"/>
                <a:cs typeface="Arial" panose="020B0604020202020204" pitchFamily="34" charset="0"/>
              </a:rPr>
              <a:t> </a:t>
            </a:r>
          </a:p>
          <a:p>
            <a:pPr marL="534987">
              <a:spcBef>
                <a:spcPts val="600"/>
              </a:spcBef>
              <a:buClr>
                <a:srgbClr val="7030A0"/>
              </a:buClr>
            </a:pPr>
            <a:endParaRPr lang="fr-FR" dirty="0">
              <a:solidFill>
                <a:srgbClr val="7030A0"/>
              </a:solidFill>
              <a:latin typeface="Avenir Roman" panose="02000503020000020003" pitchFamily="2" charset="0"/>
              <a:cs typeface="Arial" panose="020B0604020202020204" pitchFamily="34" charset="0"/>
            </a:endParaRPr>
          </a:p>
          <a:p>
            <a:pPr marL="720725" indent="-185738">
              <a:spcBef>
                <a:spcPts val="600"/>
              </a:spcBef>
              <a:buClr>
                <a:srgbClr val="7030A0"/>
              </a:buClr>
              <a:buFont typeface="Arial" panose="020B0604020202020204" pitchFamily="34" charset="0"/>
              <a:buChar char="•"/>
            </a:pPr>
            <a:r>
              <a:rPr lang="fr-FR" dirty="0">
                <a:latin typeface="Avenir Roman" panose="02000503020000020003" pitchFamily="2" charset="0"/>
                <a:cs typeface="Arial" panose="020B0604020202020204" pitchFamily="34" charset="0"/>
              </a:rPr>
              <a:t>Dans </a:t>
            </a:r>
            <a:r>
              <a:rPr lang="fr-FR" i="1" dirty="0">
                <a:latin typeface="Avenir Roman" panose="02000503020000020003" pitchFamily="2" charset="0"/>
                <a:cs typeface="Arial" panose="020B0604020202020204" pitchFamily="34" charset="0"/>
              </a:rPr>
              <a:t>Tableaux de familles</a:t>
            </a:r>
            <a:r>
              <a:rPr lang="fr-FR" dirty="0">
                <a:latin typeface="Avenir Roman" panose="02000503020000020003" pitchFamily="2" charset="0"/>
                <a:cs typeface="Arial" panose="020B0604020202020204" pitchFamily="34" charset="0"/>
              </a:rPr>
              <a:t>, Bernard Lahire décrit la diversité des configurations familiales à travers cinq thèmes :</a:t>
            </a:r>
          </a:p>
          <a:p>
            <a:pPr marL="803275">
              <a:spcBef>
                <a:spcPts val="600"/>
              </a:spcBef>
              <a:buClr>
                <a:srgbClr val="7030A0"/>
              </a:buClr>
            </a:pPr>
            <a:r>
              <a:rPr lang="fr-FR" dirty="0">
                <a:latin typeface="Avenir Roman" panose="02000503020000020003" pitchFamily="2" charset="0"/>
                <a:cs typeface="Arial" panose="020B0604020202020204" pitchFamily="34" charset="0"/>
              </a:rPr>
              <a:t>- Les formes familiales de la culture écrite</a:t>
            </a:r>
          </a:p>
          <a:p>
            <a:pPr marL="803275">
              <a:spcBef>
                <a:spcPts val="600"/>
              </a:spcBef>
              <a:buClr>
                <a:srgbClr val="7030A0"/>
              </a:buClr>
            </a:pPr>
            <a:r>
              <a:rPr lang="fr-FR" dirty="0">
                <a:latin typeface="Avenir Roman" panose="02000503020000020003" pitchFamily="2" charset="0"/>
                <a:cs typeface="Arial" panose="020B0604020202020204" pitchFamily="34" charset="0"/>
              </a:rPr>
              <a:t>- Les conditions et les dispositions économiques</a:t>
            </a:r>
          </a:p>
          <a:p>
            <a:pPr marL="803275">
              <a:spcBef>
                <a:spcPts val="600"/>
              </a:spcBef>
              <a:buClr>
                <a:srgbClr val="7030A0"/>
              </a:buClr>
            </a:pPr>
            <a:r>
              <a:rPr lang="fr-FR" dirty="0">
                <a:latin typeface="Avenir Roman" panose="02000503020000020003" pitchFamily="2" charset="0"/>
                <a:cs typeface="Arial" panose="020B0604020202020204" pitchFamily="34" charset="0"/>
              </a:rPr>
              <a:t>- L’ordre moral domestique</a:t>
            </a:r>
          </a:p>
          <a:p>
            <a:pPr marL="803275">
              <a:spcBef>
                <a:spcPts val="600"/>
              </a:spcBef>
              <a:buClr>
                <a:srgbClr val="7030A0"/>
              </a:buClr>
            </a:pPr>
            <a:r>
              <a:rPr lang="fr-FR" dirty="0">
                <a:latin typeface="Avenir Roman" panose="02000503020000020003" pitchFamily="2" charset="0"/>
                <a:cs typeface="Arial" panose="020B0604020202020204" pitchFamily="34" charset="0"/>
              </a:rPr>
              <a:t>- Les formes d’exercice de l’autorité familiale</a:t>
            </a:r>
          </a:p>
          <a:p>
            <a:pPr marL="803275">
              <a:spcBef>
                <a:spcPts val="600"/>
              </a:spcBef>
              <a:buClr>
                <a:srgbClr val="7030A0"/>
              </a:buClr>
            </a:pPr>
            <a:r>
              <a:rPr lang="fr-FR" dirty="0">
                <a:latin typeface="Avenir Roman" panose="02000503020000020003" pitchFamily="2" charset="0"/>
                <a:cs typeface="Arial" panose="020B0604020202020204" pitchFamily="34" charset="0"/>
              </a:rPr>
              <a:t>- Les modes familiaux d’investissement pédagogique.</a:t>
            </a:r>
          </a:p>
        </p:txBody>
      </p:sp>
    </p:spTree>
    <p:extLst>
      <p:ext uri="{BB962C8B-B14F-4D97-AF65-F5344CB8AC3E}">
        <p14:creationId xmlns:p14="http://schemas.microsoft.com/office/powerpoint/2010/main" val="15995060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1DB2A22-C9A5-4B7A-BB49-00E0CC4C071A}"/>
              </a:ext>
            </a:extLst>
          </p:cNvPr>
          <p:cNvSpPr/>
          <p:nvPr>
            <p:custDataLst>
              <p:tags r:id="rId1"/>
            </p:custDataLst>
          </p:nvPr>
        </p:nvSpPr>
        <p:spPr>
          <a:xfrm>
            <a:off x="515938" y="548968"/>
            <a:ext cx="11676062" cy="6447919"/>
          </a:xfrm>
          <a:prstGeom prst="rect">
            <a:avLst/>
          </a:prstGeom>
          <a:noFill/>
        </p:spPr>
        <p:txBody>
          <a:bodyPr wrap="square" lIns="0" tIns="0" rIns="0" bIns="0">
            <a:spAutoFit/>
          </a:bodyPr>
          <a:lstStyle/>
          <a:p>
            <a:pPr algn="just">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a:t>
            </a:r>
            <a:r>
              <a:rPr lang="fr-FR" b="1" dirty="0">
                <a:latin typeface="Avenir Roman" panose="02000503020000020003" pitchFamily="2" charset="0"/>
                <a:cs typeface="Arial" panose="020B0604020202020204" pitchFamily="34" charset="0"/>
              </a:rPr>
              <a:t>Quelques références </a:t>
            </a:r>
            <a:r>
              <a:rPr lang="fr-FR" dirty="0">
                <a:latin typeface="Avenir Roman" panose="02000503020000020003" pitchFamily="2" charset="0"/>
                <a:cs typeface="Arial" panose="020B0604020202020204" pitchFamily="34" charset="0"/>
              </a:rPr>
              <a:t>:</a:t>
            </a:r>
          </a:p>
          <a:p>
            <a:pPr algn="just">
              <a:spcBef>
                <a:spcPts val="600"/>
              </a:spcBef>
              <a:buClr>
                <a:srgbClr val="7030A0"/>
              </a:buClr>
            </a:pPr>
            <a:endParaRPr lang="fr-FR" dirty="0">
              <a:latin typeface="Avenir Roman" panose="02000503020000020003" pitchFamily="2" charset="0"/>
              <a:cs typeface="Arial" panose="020B0604020202020204" pitchFamily="34" charset="0"/>
            </a:endParaRPr>
          </a:p>
          <a:p>
            <a:pPr marL="720725" indent="-185738" algn="just">
              <a:spcBef>
                <a:spcPts val="600"/>
              </a:spcBef>
              <a:buClr>
                <a:srgbClr val="7030A0"/>
              </a:buClr>
              <a:buFont typeface="Arial" panose="020B0604020202020204" pitchFamily="34" charset="0"/>
              <a:buChar char="•"/>
            </a:pPr>
            <a:r>
              <a:rPr lang="fr-FR" sz="1600" dirty="0">
                <a:latin typeface="Avenir Roman" panose="02000503020000020003" pitchFamily="2" charset="0"/>
                <a:cs typeface="Arial" panose="020B0604020202020204" pitchFamily="34" charset="0"/>
              </a:rPr>
              <a:t>Bernard Lahire, « Tableaux de famille. Heurs et malheurs scolaires en milieux populaires ». Le Seuil, édition poche, 2012 (1995).</a:t>
            </a:r>
          </a:p>
          <a:p>
            <a:pPr marL="720725" indent="-185738" algn="just">
              <a:spcBef>
                <a:spcPts val="600"/>
              </a:spcBef>
              <a:buClr>
                <a:srgbClr val="7030A0"/>
              </a:buClr>
              <a:buFont typeface="Arial" panose="020B0604020202020204" pitchFamily="34" charset="0"/>
              <a:buChar char="•"/>
            </a:pPr>
            <a:r>
              <a:rPr lang="fr-FR" sz="1600" dirty="0">
                <a:latin typeface="Avenir Roman" panose="02000503020000020003" pitchFamily="2" charset="0"/>
                <a:cs typeface="Arial" panose="020B0604020202020204" pitchFamily="34" charset="0"/>
              </a:rPr>
              <a:t>Martine Court et Gaële Henri-Panabière, « </a:t>
            </a:r>
            <a:r>
              <a:rPr lang="fr-FR" sz="1600" dirty="0">
                <a:latin typeface="Avenir Roman" panose="02000503020000020003" pitchFamily="2" charset="0"/>
                <a:cs typeface="Arial" panose="020B0604020202020204" pitchFamily="34" charset="0"/>
                <a:hlinkClick r:id="rId4">
                  <a:extLst>
                    <a:ext uri="{A12FA001-AC4F-418D-AE19-62706E023703}">
                      <ahyp:hlinkClr xmlns:ahyp="http://schemas.microsoft.com/office/drawing/2018/hyperlinkcolor" val="tx"/>
                    </a:ext>
                  </a:extLst>
                </a:hlinkClick>
              </a:rPr>
              <a:t>La socialisation culturelle au sein de la famille : le rôle des frères et sœurs</a:t>
            </a:r>
            <a:r>
              <a:rPr lang="fr-FR" sz="1600" dirty="0">
                <a:latin typeface="Avenir Roman" panose="02000503020000020003" pitchFamily="2" charset="0"/>
                <a:cs typeface="Arial" panose="020B0604020202020204" pitchFamily="34" charset="0"/>
              </a:rPr>
              <a:t> », Revue française de pédagogie, n°179, avril-juin 2012.</a:t>
            </a:r>
          </a:p>
          <a:p>
            <a:pPr marL="720725" indent="-185738" algn="just">
              <a:spcBef>
                <a:spcPts val="600"/>
              </a:spcBef>
              <a:buClr>
                <a:srgbClr val="7030A0"/>
              </a:buClr>
              <a:buFont typeface="Arial" panose="020B0604020202020204" pitchFamily="34" charset="0"/>
              <a:buChar char="•"/>
            </a:pPr>
            <a:r>
              <a:rPr lang="fr-FR" sz="1600" dirty="0">
                <a:latin typeface="Avenir Roman" panose="02000503020000020003" pitchFamily="2" charset="0"/>
                <a:cs typeface="Arial" panose="020B0604020202020204" pitchFamily="34" charset="0"/>
              </a:rPr>
              <a:t>G. Henri-Panabière, « Socialisations familiales et réussite scolaire : des inégalités entre catégories sociales aux inégalités au sein de la fratrie », Idées économiques et sociales, n°191, mars 2018.</a:t>
            </a:r>
          </a:p>
          <a:p>
            <a:pPr marL="720725" indent="-185738" algn="just">
              <a:spcBef>
                <a:spcPts val="600"/>
              </a:spcBef>
              <a:buClr>
                <a:srgbClr val="7030A0"/>
              </a:buClr>
              <a:buFont typeface="Arial" panose="020B0604020202020204" pitchFamily="34" charset="0"/>
              <a:buChar char="•"/>
            </a:pPr>
            <a:r>
              <a:rPr lang="fr-FR" sz="1600" dirty="0">
                <a:latin typeface="Avenir Roman" panose="02000503020000020003" pitchFamily="2" charset="0"/>
                <a:cs typeface="Arial" panose="020B0604020202020204" pitchFamily="34" charset="0"/>
              </a:rPr>
              <a:t>G. Henri-Panabière, « </a:t>
            </a:r>
            <a:r>
              <a:rPr lang="fr-FR" sz="1600" dirty="0">
                <a:latin typeface="Avenir Roman" panose="02000503020000020003" pitchFamily="2" charset="0"/>
                <a:cs typeface="Arial" panose="020B0604020202020204" pitchFamily="34" charset="0"/>
                <a:hlinkClick r:id="rId5">
                  <a:extLst>
                    <a:ext uri="{A12FA001-AC4F-418D-AE19-62706E023703}">
                      <ahyp:hlinkClr xmlns:ahyp="http://schemas.microsoft.com/office/drawing/2018/hyperlinkcolor" val="tx"/>
                    </a:ext>
                  </a:extLst>
                </a:hlinkClick>
              </a:rPr>
              <a:t>Élèves en difficultés de parents fortement diplômés</a:t>
            </a:r>
            <a:r>
              <a:rPr lang="fr-FR" sz="1600" dirty="0">
                <a:latin typeface="Avenir Roman" panose="02000503020000020003" pitchFamily="2" charset="0"/>
                <a:cs typeface="Arial" panose="020B0604020202020204" pitchFamily="34" charset="0"/>
              </a:rPr>
              <a:t> », Sociologie, N°4, vol. 1 | 2010. Pour aller plus loin : G. Henri-Panabière, « </a:t>
            </a:r>
            <a:r>
              <a:rPr lang="fr-FR" sz="1600" dirty="0">
                <a:latin typeface="Avenir Roman" panose="02000503020000020003" pitchFamily="2" charset="0"/>
                <a:cs typeface="Arial" panose="020B0604020202020204" pitchFamily="34" charset="0"/>
                <a:hlinkClick r:id="rId6">
                  <a:extLst>
                    <a:ext uri="{A12FA001-AC4F-418D-AE19-62706E023703}">
                      <ahyp:hlinkClr xmlns:ahyp="http://schemas.microsoft.com/office/drawing/2018/hyperlinkcolor" val="tx"/>
                    </a:ext>
                  </a:extLst>
                </a:hlinkClick>
              </a:rPr>
              <a:t>Des   « héritiers » en échec scolaire</a:t>
            </a:r>
            <a:r>
              <a:rPr lang="fr-FR" sz="1600" dirty="0">
                <a:latin typeface="Avenir Roman" panose="02000503020000020003" pitchFamily="2" charset="0"/>
                <a:cs typeface="Arial" panose="020B0604020202020204" pitchFamily="34" charset="0"/>
              </a:rPr>
              <a:t> », Paris, La Dispute, 2010.</a:t>
            </a:r>
          </a:p>
          <a:p>
            <a:pPr marL="720725" indent="-185738" algn="just">
              <a:spcBef>
                <a:spcPts val="600"/>
              </a:spcBef>
              <a:buClr>
                <a:srgbClr val="7030A0"/>
              </a:buClr>
              <a:buFont typeface="Arial" panose="020B0604020202020204" pitchFamily="34" charset="0"/>
              <a:buChar char="•"/>
            </a:pPr>
            <a:r>
              <a:rPr lang="fr-FR" sz="1600" dirty="0">
                <a:latin typeface="Avenir Roman" panose="02000503020000020003" pitchFamily="2" charset="0"/>
                <a:cs typeface="Arial" panose="020B0604020202020204" pitchFamily="34" charset="0"/>
              </a:rPr>
              <a:t>Yaël Brinbaum, « </a:t>
            </a:r>
            <a:r>
              <a:rPr lang="fr-FR" sz="1600" dirty="0">
                <a:latin typeface="Avenir Roman" panose="02000503020000020003" pitchFamily="2" charset="0"/>
                <a:cs typeface="Arial" panose="020B0604020202020204" pitchFamily="34" charset="0"/>
                <a:hlinkClick r:id="rId7">
                  <a:extLst>
                    <a:ext uri="{A12FA001-AC4F-418D-AE19-62706E023703}">
                      <ahyp:hlinkClr xmlns:ahyp="http://schemas.microsoft.com/office/drawing/2018/hyperlinkcolor" val="tx"/>
                    </a:ext>
                  </a:extLst>
                </a:hlinkClick>
              </a:rPr>
              <a:t>Famille immigrée et école : à l’encontre des idées reçues</a:t>
            </a:r>
            <a:r>
              <a:rPr lang="fr-FR" sz="1600" dirty="0">
                <a:latin typeface="Avenir Roman" panose="02000503020000020003" pitchFamily="2" charset="0"/>
                <a:cs typeface="Arial" panose="020B0604020202020204" pitchFamily="34" charset="0"/>
              </a:rPr>
              <a:t> », Diversité, n°174, 4ème trimestre 2013.</a:t>
            </a:r>
          </a:p>
          <a:p>
            <a:pPr marL="720725" indent="-185738">
              <a:spcBef>
                <a:spcPts val="600"/>
              </a:spcBef>
              <a:buClr>
                <a:srgbClr val="7030A0"/>
              </a:buClr>
              <a:buFont typeface="Arial" panose="020B0604020202020204" pitchFamily="34" charset="0"/>
              <a:buChar char="•"/>
            </a:pPr>
            <a:r>
              <a:rPr lang="fr-FR" sz="1600" dirty="0">
                <a:latin typeface="Avenir Roman" panose="02000503020000020003" pitchFamily="2" charset="0"/>
                <a:cs typeface="Arial" panose="020B0604020202020204" pitchFamily="34" charset="0"/>
              </a:rPr>
              <a:t>Yaël </a:t>
            </a:r>
            <a:r>
              <a:rPr lang="fr-FR" sz="1600" dirty="0" err="1">
                <a:latin typeface="Avenir Roman" panose="02000503020000020003" pitchFamily="2" charset="0"/>
                <a:cs typeface="Arial" panose="020B0604020202020204" pitchFamily="34" charset="0"/>
              </a:rPr>
              <a:t>Brinbaum</a:t>
            </a:r>
            <a:r>
              <a:rPr lang="fr-FR" sz="1600" dirty="0">
                <a:latin typeface="Avenir Roman" panose="02000503020000020003" pitchFamily="2" charset="0"/>
                <a:cs typeface="Arial" panose="020B0604020202020204" pitchFamily="34" charset="0"/>
              </a:rPr>
              <a:t> et Catherine </a:t>
            </a:r>
            <a:r>
              <a:rPr lang="fr-FR" sz="1600" dirty="0" err="1">
                <a:latin typeface="Avenir Roman" panose="02000503020000020003" pitchFamily="2" charset="0"/>
                <a:cs typeface="Arial" panose="020B0604020202020204" pitchFamily="34" charset="0"/>
              </a:rPr>
              <a:t>Delcroix</a:t>
            </a:r>
            <a:r>
              <a:rPr lang="fr-FR" sz="1600" dirty="0">
                <a:latin typeface="Avenir Roman" panose="02000503020000020003" pitchFamily="2" charset="0"/>
                <a:cs typeface="Arial" panose="020B0604020202020204" pitchFamily="34" charset="0"/>
              </a:rPr>
              <a:t>, « </a:t>
            </a:r>
            <a:r>
              <a:rPr lang="fr-FR" sz="1600" dirty="0">
                <a:latin typeface="Avenir Roman" panose="02000503020000020003" pitchFamily="2" charset="0"/>
                <a:cs typeface="Arial" panose="020B0604020202020204" pitchFamily="34" charset="0"/>
                <a:hlinkClick r:id="rId8"/>
              </a:rPr>
              <a:t>Les mobilisations familiales des immigrés pour la réussite scolaire de leurs enfants - Un nouveau questionnement sur l’investissement éducatif des milieux populaires</a:t>
            </a:r>
            <a:r>
              <a:rPr lang="fr-FR" sz="1600" dirty="0">
                <a:latin typeface="Avenir Roman" panose="02000503020000020003" pitchFamily="2" charset="0"/>
                <a:cs typeface="Arial" panose="020B0604020202020204" pitchFamily="34" charset="0"/>
              </a:rPr>
              <a:t> », Migrations Société 2016/2 (N° 164), pages 73 à 98.</a:t>
            </a:r>
          </a:p>
          <a:p>
            <a:pPr marL="720725" indent="-185738">
              <a:spcBef>
                <a:spcPts val="600"/>
              </a:spcBef>
              <a:buClr>
                <a:srgbClr val="7030A0"/>
              </a:buClr>
              <a:buFont typeface="Arial" panose="020B0604020202020204" pitchFamily="34" charset="0"/>
              <a:buChar char="•"/>
            </a:pPr>
            <a:r>
              <a:rPr lang="fr-FR" sz="1600" dirty="0">
                <a:latin typeface="Avenir Roman" panose="02000503020000020003" pitchFamily="2" charset="0"/>
                <a:cs typeface="Arial" panose="020B0604020202020204" pitchFamily="34" charset="0"/>
              </a:rPr>
              <a:t>Paul Archambault, « </a:t>
            </a:r>
            <a:r>
              <a:rPr lang="fr-FR" sz="1600" dirty="0">
                <a:latin typeface="Avenir Roman" panose="02000503020000020003" pitchFamily="2" charset="0"/>
                <a:cs typeface="Arial" panose="020B0604020202020204" pitchFamily="34" charset="0"/>
                <a:hlinkClick r:id="rId9"/>
              </a:rPr>
              <a:t>Séparation et divorce : quelles conséquences sur la réussite scolaire des enfants ?</a:t>
            </a:r>
            <a:r>
              <a:rPr lang="fr-FR" sz="1600" dirty="0">
                <a:latin typeface="Avenir Roman" panose="02000503020000020003" pitchFamily="2" charset="0"/>
                <a:cs typeface="Arial" panose="020B0604020202020204" pitchFamily="34" charset="0"/>
              </a:rPr>
              <a:t> », Population et société, n°379, mai 2002.</a:t>
            </a:r>
          </a:p>
          <a:p>
            <a:pPr marL="720725" indent="-185738">
              <a:spcBef>
                <a:spcPts val="600"/>
              </a:spcBef>
              <a:buClr>
                <a:srgbClr val="7030A0"/>
              </a:buClr>
              <a:buFont typeface="Arial" panose="020B0604020202020204" pitchFamily="34" charset="0"/>
              <a:buChar char="•"/>
            </a:pPr>
            <a:r>
              <a:rPr lang="fr-FR" sz="1600" dirty="0">
                <a:latin typeface="Avenir Roman" panose="02000503020000020003" pitchFamily="2" charset="0"/>
                <a:cs typeface="Arial" panose="020B0604020202020204" pitchFamily="34" charset="0"/>
              </a:rPr>
              <a:t>Laurette </a:t>
            </a:r>
            <a:r>
              <a:rPr lang="fr-FR" sz="1600" dirty="0" err="1">
                <a:latin typeface="Avenir Roman" panose="02000503020000020003" pitchFamily="2" charset="0"/>
                <a:cs typeface="Arial" panose="020B0604020202020204" pitchFamily="34" charset="0"/>
              </a:rPr>
              <a:t>Cretin</a:t>
            </a:r>
            <a:r>
              <a:rPr lang="fr-FR" sz="1600" dirty="0">
                <a:latin typeface="Avenir Roman" panose="02000503020000020003" pitchFamily="2" charset="0"/>
                <a:cs typeface="Arial" panose="020B0604020202020204" pitchFamily="34" charset="0"/>
              </a:rPr>
              <a:t>, « </a:t>
            </a:r>
            <a:r>
              <a:rPr lang="fr-FR" sz="1600" dirty="0">
                <a:latin typeface="Avenir Roman" panose="02000503020000020003" pitchFamily="2" charset="0"/>
                <a:cs typeface="Arial" panose="020B0604020202020204" pitchFamily="34" charset="0"/>
                <a:hlinkClick r:id="rId10"/>
              </a:rPr>
              <a:t>Les familles monoparentales et l’école : un plus grand risque d’échec au collège ?</a:t>
            </a:r>
            <a:r>
              <a:rPr lang="fr-FR" sz="1600" dirty="0">
                <a:latin typeface="Avenir Roman" panose="02000503020000020003" pitchFamily="2" charset="0"/>
                <a:cs typeface="Arial" panose="020B0604020202020204" pitchFamily="34" charset="0"/>
              </a:rPr>
              <a:t> », Éducation et formation, n°82, décembre 2012.</a:t>
            </a:r>
          </a:p>
          <a:p>
            <a:pPr marL="720725" indent="-185738">
              <a:spcBef>
                <a:spcPts val="600"/>
              </a:spcBef>
              <a:buClr>
                <a:srgbClr val="7030A0"/>
              </a:buClr>
              <a:buFont typeface="Arial" panose="020B0604020202020204" pitchFamily="34" charset="0"/>
              <a:buChar char="•"/>
            </a:pPr>
            <a:r>
              <a:rPr lang="fr-FR" sz="1600" dirty="0">
                <a:latin typeface="Avenir Roman" panose="02000503020000020003" pitchFamily="2" charset="0"/>
                <a:cs typeface="Arial" panose="020B0604020202020204" pitchFamily="34" charset="0"/>
              </a:rPr>
              <a:t>Olivier </a:t>
            </a:r>
            <a:r>
              <a:rPr lang="fr-FR" sz="1600" dirty="0" err="1">
                <a:latin typeface="Avenir Roman" panose="02000503020000020003" pitchFamily="2" charset="0"/>
                <a:cs typeface="Arial" panose="020B0604020202020204" pitchFamily="34" charset="0"/>
              </a:rPr>
              <a:t>Vanhée</a:t>
            </a:r>
            <a:r>
              <a:rPr lang="fr-FR" sz="1600" dirty="0">
                <a:latin typeface="Avenir Roman" panose="02000503020000020003" pitchFamily="2" charset="0"/>
                <a:cs typeface="Arial" panose="020B0604020202020204" pitchFamily="34" charset="0"/>
              </a:rPr>
              <a:t>, Géraldine Bois, Gaële Henri </a:t>
            </a:r>
            <a:r>
              <a:rPr lang="fr-FR" sz="1600" dirty="0" err="1">
                <a:latin typeface="Avenir Roman" panose="02000503020000020003" pitchFamily="2" charset="0"/>
                <a:cs typeface="Arial" panose="020B0604020202020204" pitchFamily="34" charset="0"/>
              </a:rPr>
              <a:t>Panabière</a:t>
            </a:r>
            <a:r>
              <a:rPr lang="fr-FR" sz="1600" dirty="0">
                <a:latin typeface="Avenir Roman" panose="02000503020000020003" pitchFamily="2" charset="0"/>
                <a:cs typeface="Arial" panose="020B0604020202020204" pitchFamily="34" charset="0"/>
              </a:rPr>
              <a:t>, Martine Court, Julien Bertrand, « </a:t>
            </a:r>
            <a:r>
              <a:rPr lang="fr-FR" sz="1600" dirty="0">
                <a:latin typeface="Avenir Roman" panose="02000503020000020003" pitchFamily="2" charset="0"/>
                <a:cs typeface="Arial" panose="020B0604020202020204" pitchFamily="34" charset="0"/>
                <a:hlinkClick r:id="rId11"/>
              </a:rPr>
              <a:t>La fratrie comme ressource : le rôle des aînés dans les parcours scolaires des enfants de familles nombreuses</a:t>
            </a:r>
            <a:r>
              <a:rPr lang="fr-FR" sz="1600" dirty="0">
                <a:latin typeface="Avenir Roman" panose="02000503020000020003" pitchFamily="2" charset="0"/>
                <a:cs typeface="Arial" panose="020B0604020202020204" pitchFamily="34" charset="0"/>
              </a:rPr>
              <a:t> », Revue des politiques sociales et familiales, Année 2013  111  pp. 5-15</a:t>
            </a:r>
          </a:p>
          <a:p>
            <a:pPr marL="720725" indent="-185738" algn="just">
              <a:spcBef>
                <a:spcPts val="600"/>
              </a:spcBef>
              <a:buClr>
                <a:srgbClr val="7030A0"/>
              </a:buClr>
              <a:buFont typeface="Arial" panose="020B0604020202020204" pitchFamily="34" charset="0"/>
              <a:buChar char="•"/>
            </a:pPr>
            <a:endParaRPr lang="fr-FR" dirty="0">
              <a:latin typeface="Avenir Roman" panose="02000503020000020003" pitchFamily="2" charset="0"/>
              <a:cs typeface="Arial" panose="020B0604020202020204" pitchFamily="34" charset="0"/>
            </a:endParaRPr>
          </a:p>
        </p:txBody>
      </p:sp>
      <p:sp>
        <p:nvSpPr>
          <p:cNvPr id="13" name="Rectangle 12">
            <a:extLst>
              <a:ext uri="{FF2B5EF4-FFF2-40B4-BE49-F238E27FC236}">
                <a16:creationId xmlns:a16="http://schemas.microsoft.com/office/drawing/2014/main" id="{A26E371A-BA39-7F4A-AD8E-D8FD2A4B2E76}"/>
              </a:ext>
            </a:extLst>
          </p:cNvPr>
          <p:cNvSpPr/>
          <p:nvPr>
            <p:custDataLst>
              <p:tags r:id="rId2"/>
            </p:custDataLst>
          </p:nvPr>
        </p:nvSpPr>
        <p:spPr>
          <a:xfrm>
            <a:off x="0" y="1"/>
            <a:ext cx="12073340" cy="461665"/>
          </a:xfrm>
          <a:prstGeom prst="rect">
            <a:avLst/>
          </a:prstGeom>
          <a:solidFill>
            <a:schemeClr val="bg2"/>
          </a:solidFill>
        </p:spPr>
        <p:txBody>
          <a:bodyPr wrap="square">
            <a:spAutoFit/>
          </a:bodyPr>
          <a:lstStyle/>
          <a:p>
            <a:pPr>
              <a:spcBef>
                <a:spcPts val="600"/>
              </a:spcBef>
            </a:pPr>
            <a:r>
              <a:rPr lang="fr-FR" sz="2400" b="1" dirty="0">
                <a:solidFill>
                  <a:schemeClr val="tx2"/>
                </a:solidFill>
                <a:latin typeface="Avenir Roman" panose="02000503020000020003" pitchFamily="2" charset="0"/>
                <a:cs typeface="Arial" panose="020B0604020202020204" pitchFamily="34" charset="0"/>
              </a:rPr>
              <a:t>Item 2</a:t>
            </a:r>
            <a:endParaRPr lang="fr-FR" sz="2400" dirty="0">
              <a:solidFill>
                <a:schemeClr val="tx2"/>
              </a:solidFill>
              <a:latin typeface="Avenir Roman" panose="02000503020000020003" pitchFamily="2" charset="0"/>
              <a:cs typeface="Arial" panose="020B0604020202020204" pitchFamily="34" charset="0"/>
            </a:endParaRPr>
          </a:p>
        </p:txBody>
      </p:sp>
    </p:spTree>
    <p:extLst>
      <p:ext uri="{BB962C8B-B14F-4D97-AF65-F5344CB8AC3E}">
        <p14:creationId xmlns:p14="http://schemas.microsoft.com/office/powerpoint/2010/main" val="27685507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1DB2A22-C9A5-4B7A-BB49-00E0CC4C071A}"/>
              </a:ext>
            </a:extLst>
          </p:cNvPr>
          <p:cNvSpPr/>
          <p:nvPr>
            <p:custDataLst>
              <p:tags r:id="rId1"/>
            </p:custDataLst>
          </p:nvPr>
        </p:nvSpPr>
        <p:spPr>
          <a:xfrm>
            <a:off x="452524" y="1311865"/>
            <a:ext cx="10953536" cy="3708708"/>
          </a:xfrm>
          <a:prstGeom prst="rect">
            <a:avLst/>
          </a:prstGeom>
          <a:noFill/>
        </p:spPr>
        <p:txBody>
          <a:bodyPr wrap="square">
            <a:spAutoFit/>
          </a:bodyPr>
          <a:lstStyle/>
          <a:p>
            <a:pPr algn="just">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a:t>
            </a:r>
            <a:r>
              <a:rPr lang="fr-FR" b="1" dirty="0">
                <a:latin typeface="Avenir Roman" panose="02000503020000020003" pitchFamily="2" charset="0"/>
                <a:cs typeface="Arial" panose="020B0604020202020204" pitchFamily="34" charset="0"/>
              </a:rPr>
              <a:t>Illustrations</a:t>
            </a:r>
            <a:r>
              <a:rPr lang="fr-FR" sz="1600" dirty="0">
                <a:latin typeface="Avenir Roman" panose="02000503020000020003" pitchFamily="2" charset="0"/>
                <a:cs typeface="Arial" panose="020B0604020202020204" pitchFamily="34" charset="0"/>
              </a:rPr>
              <a:t> :</a:t>
            </a:r>
          </a:p>
          <a:p>
            <a:pPr algn="just">
              <a:spcBef>
                <a:spcPts val="600"/>
              </a:spcBef>
              <a:buClr>
                <a:srgbClr val="7030A0"/>
              </a:buClr>
            </a:pPr>
            <a:endParaRPr lang="fr-FR" sz="1600" dirty="0">
              <a:latin typeface="Avenir Roman" panose="02000503020000020003" pitchFamily="2" charset="0"/>
              <a:cs typeface="Arial" panose="020B0604020202020204" pitchFamily="34" charset="0"/>
            </a:endParaRPr>
          </a:p>
          <a:p>
            <a:pPr marL="720725" indent="-185738" algn="just">
              <a:spcBef>
                <a:spcPts val="600"/>
              </a:spcBef>
              <a:buClr>
                <a:srgbClr val="7030A0"/>
              </a:buClr>
              <a:buFont typeface="Arial" panose="020B0604020202020204" pitchFamily="34" charset="0"/>
              <a:buChar char="•"/>
            </a:pPr>
            <a:r>
              <a:rPr lang="fr-FR" dirty="0">
                <a:latin typeface="Avenir Roman" panose="02000503020000020003" pitchFamily="2" charset="0"/>
                <a:cs typeface="Arial" panose="020B0604020202020204" pitchFamily="34" charset="0"/>
              </a:rPr>
              <a:t>Utiliser « </a:t>
            </a:r>
            <a:r>
              <a:rPr lang="fr-FR" i="1" dirty="0">
                <a:latin typeface="Avenir Roman" panose="02000503020000020003" pitchFamily="2" charset="0"/>
                <a:cs typeface="Arial" panose="020B0604020202020204" pitchFamily="34" charset="0"/>
              </a:rPr>
              <a:t>Tableaux de famille. Heurs et malheurs scolaires en milieux populaires</a:t>
            </a:r>
            <a:r>
              <a:rPr lang="fr-FR" dirty="0">
                <a:latin typeface="Avenir Roman" panose="02000503020000020003" pitchFamily="2" charset="0"/>
                <a:cs typeface="Arial" panose="020B0604020202020204" pitchFamily="34" charset="0"/>
              </a:rPr>
              <a:t> » de Bernard Lahire pour expliquer le fait qu'une partie de ceux qui ont la plus grande probabilité de redoublement à l'école élémentaire peut échapper à ce risque et même, dans certains cas singuliers particulièrement intéressants, occuper les meilleures places dans les classements scolaires ?</a:t>
            </a:r>
          </a:p>
          <a:p>
            <a:pPr marL="720725" algn="just">
              <a:spcBef>
                <a:spcPts val="600"/>
              </a:spcBef>
              <a:buClr>
                <a:srgbClr val="7030A0"/>
              </a:buClr>
            </a:pPr>
            <a:r>
              <a:rPr lang="fr-FR" dirty="0">
                <a:latin typeface="Avenir Roman" panose="02000503020000020003" pitchFamily="2" charset="0"/>
                <a:cs typeface="Arial" panose="020B0604020202020204" pitchFamily="34" charset="0"/>
              </a:rPr>
              <a:t>Lahire propose des portraits familiaux qui permettent notamment de comprendre comment un capital culturel familial peut se transmettre ou, au contraire, ne parvient pas à trouver les conditions de sa transmission ; ou bien encore comment, en l'absence de capital culturel ou en l'absence d'action expresse de transmission d'un capital culturel existant, les savoirs scolaires peuvent tout de même être appropriés par les enfants.</a:t>
            </a:r>
          </a:p>
        </p:txBody>
      </p:sp>
      <p:sp>
        <p:nvSpPr>
          <p:cNvPr id="10" name="Rectangle 9">
            <a:extLst>
              <a:ext uri="{FF2B5EF4-FFF2-40B4-BE49-F238E27FC236}">
                <a16:creationId xmlns:a16="http://schemas.microsoft.com/office/drawing/2014/main" id="{2A78CE99-8F99-8F47-B629-7C0B7A65BE5B}"/>
              </a:ext>
            </a:extLst>
          </p:cNvPr>
          <p:cNvSpPr/>
          <p:nvPr>
            <p:custDataLst>
              <p:tags r:id="rId2"/>
            </p:custDataLst>
          </p:nvPr>
        </p:nvSpPr>
        <p:spPr>
          <a:xfrm>
            <a:off x="0" y="1"/>
            <a:ext cx="12073340" cy="461665"/>
          </a:xfrm>
          <a:prstGeom prst="rect">
            <a:avLst/>
          </a:prstGeom>
          <a:solidFill>
            <a:schemeClr val="bg2"/>
          </a:solidFill>
        </p:spPr>
        <p:txBody>
          <a:bodyPr wrap="square">
            <a:spAutoFit/>
          </a:bodyPr>
          <a:lstStyle/>
          <a:p>
            <a:pPr>
              <a:spcBef>
                <a:spcPts val="600"/>
              </a:spcBef>
            </a:pPr>
            <a:r>
              <a:rPr lang="fr-FR" sz="2400" b="1" dirty="0">
                <a:solidFill>
                  <a:schemeClr val="tx2"/>
                </a:solidFill>
                <a:latin typeface="Avenir Roman" panose="02000503020000020003" pitchFamily="2" charset="0"/>
                <a:cs typeface="Arial" panose="020B0604020202020204" pitchFamily="34" charset="0"/>
              </a:rPr>
              <a:t>Item 2</a:t>
            </a:r>
            <a:endParaRPr lang="fr-FR" sz="2400" dirty="0">
              <a:solidFill>
                <a:schemeClr val="tx2"/>
              </a:solidFill>
              <a:latin typeface="Avenir Roman" panose="02000503020000020003" pitchFamily="2" charset="0"/>
              <a:cs typeface="Arial" panose="020B0604020202020204" pitchFamily="34" charset="0"/>
            </a:endParaRPr>
          </a:p>
        </p:txBody>
      </p:sp>
    </p:spTree>
    <p:extLst>
      <p:ext uri="{BB962C8B-B14F-4D97-AF65-F5344CB8AC3E}">
        <p14:creationId xmlns:p14="http://schemas.microsoft.com/office/powerpoint/2010/main" val="9943279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219952C-F2FD-B14E-914F-915105D07618}"/>
              </a:ext>
            </a:extLst>
          </p:cNvPr>
          <p:cNvSpPr>
            <a:spLocks noGrp="1"/>
          </p:cNvSpPr>
          <p:nvPr>
            <p:ph type="title"/>
          </p:nvPr>
        </p:nvSpPr>
        <p:spPr/>
        <p:txBody>
          <a:bodyPr>
            <a:normAutofit fontScale="90000"/>
          </a:bodyPr>
          <a:lstStyle/>
          <a:p>
            <a:pPr>
              <a:spcBef>
                <a:spcPts val="600"/>
              </a:spcBef>
              <a:buClr>
                <a:srgbClr val="7030A0"/>
              </a:buClr>
            </a:pPr>
            <a:br>
              <a:rPr lang="fr-FR" sz="4000" b="1" spc="-15" dirty="0">
                <a:latin typeface="Arial"/>
                <a:cs typeface="Arial"/>
              </a:rPr>
            </a:br>
            <a:r>
              <a:rPr lang="fr-FR" sz="2200" dirty="0">
                <a:solidFill>
                  <a:srgbClr val="7030A0"/>
                </a:solidFill>
                <a:latin typeface="Avenir Roman" panose="02000503020000020003" pitchFamily="2" charset="0"/>
                <a:cs typeface="Arial" panose="020B0604020202020204" pitchFamily="34" charset="0"/>
              </a:rPr>
              <a:t>⁞</a:t>
            </a:r>
            <a:r>
              <a:rPr lang="fr-FR" sz="1800" dirty="0">
                <a:solidFill>
                  <a:srgbClr val="7030A0"/>
                </a:solidFill>
                <a:latin typeface="Avenir Roman" panose="02000503020000020003" pitchFamily="2" charset="0"/>
                <a:cs typeface="Arial" panose="020B0604020202020204" pitchFamily="34" charset="0"/>
              </a:rPr>
              <a:t> </a:t>
            </a:r>
            <a:r>
              <a:rPr lang="fr-FR" sz="2200" dirty="0">
                <a:solidFill>
                  <a:schemeClr val="tx2"/>
                </a:solidFill>
                <a:latin typeface="Avenir Roman" panose="02000503020000020003" pitchFamily="2" charset="0"/>
                <a:cs typeface="Arial" panose="020B0604020202020204" pitchFamily="34" charset="0"/>
              </a:rPr>
              <a:t>Illustrations :</a:t>
            </a:r>
            <a:br>
              <a:rPr lang="fr-FR" sz="2200" dirty="0">
                <a:solidFill>
                  <a:schemeClr val="tx2"/>
                </a:solidFill>
                <a:latin typeface="Avenir Roman" panose="02000503020000020003" pitchFamily="2" charset="0"/>
                <a:cs typeface="Arial" panose="020B0604020202020204" pitchFamily="34" charset="0"/>
              </a:rPr>
            </a:br>
            <a:r>
              <a:rPr lang="fr-FR" sz="2200" dirty="0">
                <a:solidFill>
                  <a:schemeClr val="tx2"/>
                </a:solidFill>
                <a:latin typeface="Avenir Roman" panose="02000503020000020003" pitchFamily="2" charset="0"/>
                <a:cs typeface="Arial" panose="020B0604020202020204" pitchFamily="34" charset="0"/>
              </a:rPr>
              <a:t>Resserrer la focale sociologique sur l’individu par une analyse plus microscopique</a:t>
            </a:r>
            <a:br>
              <a:rPr lang="fr-FR" sz="1800" b="1" dirty="0"/>
            </a:br>
            <a:endParaRPr lang="fr-FR" sz="1800" dirty="0"/>
          </a:p>
        </p:txBody>
      </p:sp>
      <p:pic>
        <p:nvPicPr>
          <p:cNvPr id="5" name="Espace réservé du contenu 4">
            <a:extLst>
              <a:ext uri="{FF2B5EF4-FFF2-40B4-BE49-F238E27FC236}">
                <a16:creationId xmlns:a16="http://schemas.microsoft.com/office/drawing/2014/main" id="{CE6D1AC7-66C9-EB43-A695-8386CD010456}"/>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308225" y="2395726"/>
            <a:ext cx="7823200" cy="4267200"/>
          </a:xfrm>
        </p:spPr>
      </p:pic>
      <p:sp>
        <p:nvSpPr>
          <p:cNvPr id="6" name="Rectangle 5">
            <a:extLst>
              <a:ext uri="{FF2B5EF4-FFF2-40B4-BE49-F238E27FC236}">
                <a16:creationId xmlns:a16="http://schemas.microsoft.com/office/drawing/2014/main" id="{749C7B7E-4781-3240-B7A5-3A94DBF7F6D3}"/>
              </a:ext>
            </a:extLst>
          </p:cNvPr>
          <p:cNvSpPr/>
          <p:nvPr>
            <p:custDataLst>
              <p:tags r:id="rId1"/>
            </p:custDataLst>
          </p:nvPr>
        </p:nvSpPr>
        <p:spPr>
          <a:xfrm>
            <a:off x="0" y="1"/>
            <a:ext cx="12073340" cy="461665"/>
          </a:xfrm>
          <a:prstGeom prst="rect">
            <a:avLst/>
          </a:prstGeom>
          <a:solidFill>
            <a:schemeClr val="bg2"/>
          </a:solidFill>
        </p:spPr>
        <p:txBody>
          <a:bodyPr wrap="square">
            <a:spAutoFit/>
          </a:bodyPr>
          <a:lstStyle/>
          <a:p>
            <a:pPr>
              <a:spcBef>
                <a:spcPts val="600"/>
              </a:spcBef>
            </a:pPr>
            <a:r>
              <a:rPr lang="fr-FR" sz="2400" b="1" dirty="0">
                <a:solidFill>
                  <a:schemeClr val="tx2"/>
                </a:solidFill>
                <a:latin typeface="Avenir Roman" panose="02000503020000020003" pitchFamily="2" charset="0"/>
                <a:cs typeface="Arial" panose="020B0604020202020204" pitchFamily="34" charset="0"/>
              </a:rPr>
              <a:t>Item 2</a:t>
            </a:r>
            <a:endParaRPr lang="fr-FR" sz="2400" dirty="0">
              <a:solidFill>
                <a:schemeClr val="tx2"/>
              </a:solidFill>
              <a:latin typeface="Avenir Roman" panose="02000503020000020003" pitchFamily="2" charset="0"/>
              <a:cs typeface="Arial" panose="020B0604020202020204" pitchFamily="34" charset="0"/>
            </a:endParaRPr>
          </a:p>
        </p:txBody>
      </p:sp>
      <p:sp>
        <p:nvSpPr>
          <p:cNvPr id="8" name="Rectangle 7">
            <a:extLst>
              <a:ext uri="{FF2B5EF4-FFF2-40B4-BE49-F238E27FC236}">
                <a16:creationId xmlns:a16="http://schemas.microsoft.com/office/drawing/2014/main" id="{E06706FF-A27B-E14B-B978-8812A02C3C7C}"/>
              </a:ext>
            </a:extLst>
          </p:cNvPr>
          <p:cNvSpPr/>
          <p:nvPr/>
        </p:nvSpPr>
        <p:spPr>
          <a:xfrm>
            <a:off x="2308225" y="1699310"/>
            <a:ext cx="8017822" cy="646331"/>
          </a:xfrm>
          <a:prstGeom prst="rect">
            <a:avLst/>
          </a:prstGeom>
        </p:spPr>
        <p:txBody>
          <a:bodyPr wrap="square">
            <a:spAutoFit/>
          </a:bodyPr>
          <a:lstStyle/>
          <a:p>
            <a:r>
              <a:rPr lang="fr-FR" b="1" dirty="0">
                <a:latin typeface="Avenir Roman" panose="02000503020000020003" pitchFamily="2" charset="0"/>
              </a:rPr>
              <a:t>T</a:t>
            </a:r>
            <a:r>
              <a:rPr lang="fr-FR" b="1" spc="-15" dirty="0">
                <a:latin typeface="Avenir Roman" panose="02000503020000020003" pitchFamily="2" charset="0"/>
                <a:cs typeface="Arial"/>
              </a:rPr>
              <a:t>ableau</a:t>
            </a:r>
            <a:r>
              <a:rPr lang="fr-FR" b="1" spc="10" dirty="0">
                <a:latin typeface="Avenir Roman" panose="02000503020000020003" pitchFamily="2" charset="0"/>
                <a:cs typeface="Arial"/>
              </a:rPr>
              <a:t> : </a:t>
            </a:r>
            <a:r>
              <a:rPr lang="fr-FR" b="1" dirty="0">
                <a:latin typeface="Avenir Roman" panose="02000503020000020003" pitchFamily="2" charset="0"/>
              </a:rPr>
              <a:t>Distribution des diplômes féminins, par taille de fratrie et rang de naissance </a:t>
            </a:r>
            <a:endParaRPr lang="fr-FR" dirty="0">
              <a:latin typeface="Avenir Roman" panose="02000503020000020003" pitchFamily="2" charset="0"/>
            </a:endParaRPr>
          </a:p>
        </p:txBody>
      </p:sp>
    </p:spTree>
    <p:extLst>
      <p:ext uri="{BB962C8B-B14F-4D97-AF65-F5344CB8AC3E}">
        <p14:creationId xmlns:p14="http://schemas.microsoft.com/office/powerpoint/2010/main" val="6088680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C3DB440-417D-0746-AC74-B22F4191EB1E}"/>
              </a:ext>
            </a:extLst>
          </p:cNvPr>
          <p:cNvSpPr>
            <a:spLocks noGrp="1"/>
          </p:cNvSpPr>
          <p:nvPr>
            <p:ph idx="1"/>
          </p:nvPr>
        </p:nvSpPr>
        <p:spPr/>
        <p:txBody>
          <a:bodyPr/>
          <a:lstStyle/>
          <a:p>
            <a:r>
              <a:rPr lang="fr-FR" sz="2000" dirty="0">
                <a:solidFill>
                  <a:schemeClr val="tx2"/>
                </a:solidFill>
                <a:latin typeface="Avenir Roman" panose="02000503020000020003" pitchFamily="2" charset="0"/>
              </a:rPr>
              <a:t>Ce que nous avons l’habitude de faire:</a:t>
            </a:r>
            <a:endParaRPr lang="fr-FR" sz="2000" dirty="0">
              <a:latin typeface="Avenir Roman" panose="02000503020000020003" pitchFamily="2" charset="0"/>
            </a:endParaRPr>
          </a:p>
          <a:p>
            <a:pPr marL="0" indent="0">
              <a:buNone/>
            </a:pPr>
            <a:r>
              <a:rPr lang="fr-FR" sz="2000" b="1" dirty="0">
                <a:latin typeface="Avenir Roman" panose="02000503020000020003" pitchFamily="2" charset="0"/>
              </a:rPr>
              <a:t>Approche macro : </a:t>
            </a:r>
            <a:r>
              <a:rPr lang="fr-FR" sz="2000" dirty="0">
                <a:latin typeface="Avenir Roman" panose="02000503020000020003" pitchFamily="2" charset="0"/>
              </a:rPr>
              <a:t>le niveau de diplôme selon le genre</a:t>
            </a:r>
          </a:p>
          <a:p>
            <a:pPr marL="0" indent="0">
              <a:buNone/>
            </a:pPr>
            <a:endParaRPr lang="fr-FR" sz="2000" dirty="0">
              <a:latin typeface="Avenir Roman" panose="02000503020000020003" pitchFamily="2" charset="0"/>
            </a:endParaRPr>
          </a:p>
          <a:p>
            <a:r>
              <a:rPr lang="fr-FR" sz="2000" dirty="0">
                <a:solidFill>
                  <a:schemeClr val="tx2"/>
                </a:solidFill>
                <a:latin typeface="Avenir Roman" panose="02000503020000020003" pitchFamily="2" charset="0"/>
              </a:rPr>
              <a:t>Ce que nous ne faisons pas forcément:</a:t>
            </a:r>
            <a:endParaRPr lang="fr-FR" sz="2000" dirty="0">
              <a:latin typeface="Avenir Roman" panose="02000503020000020003" pitchFamily="2" charset="0"/>
            </a:endParaRPr>
          </a:p>
          <a:p>
            <a:pPr marL="0" indent="0">
              <a:buNone/>
            </a:pPr>
            <a:r>
              <a:rPr lang="fr-FR" sz="2000" b="1" dirty="0">
                <a:latin typeface="Avenir Roman" panose="02000503020000020003" pitchFamily="2" charset="0"/>
              </a:rPr>
              <a:t>Approche plus micro : </a:t>
            </a:r>
            <a:r>
              <a:rPr lang="fr-FR" sz="2000" dirty="0">
                <a:latin typeface="Avenir Roman" panose="02000503020000020003" pitchFamily="2" charset="0"/>
              </a:rPr>
              <a:t>le niveau de diplôme dépend de la taille de la famille et du rang dans la fratrie</a:t>
            </a:r>
            <a:endParaRPr lang="fr-FR" sz="2000" dirty="0">
              <a:solidFill>
                <a:schemeClr val="tx2"/>
              </a:solidFill>
              <a:latin typeface="Avenir Roman" panose="02000503020000020003" pitchFamily="2" charset="0"/>
            </a:endParaRPr>
          </a:p>
          <a:p>
            <a:endParaRPr lang="fr-FR" dirty="0"/>
          </a:p>
          <a:p>
            <a:endParaRPr lang="fr-FR" dirty="0"/>
          </a:p>
        </p:txBody>
      </p:sp>
      <p:sp>
        <p:nvSpPr>
          <p:cNvPr id="4" name="Rectangle 3">
            <a:extLst>
              <a:ext uri="{FF2B5EF4-FFF2-40B4-BE49-F238E27FC236}">
                <a16:creationId xmlns:a16="http://schemas.microsoft.com/office/drawing/2014/main" id="{9EFCF3BD-981F-F742-B791-0AE6B9B70864}"/>
              </a:ext>
            </a:extLst>
          </p:cNvPr>
          <p:cNvSpPr/>
          <p:nvPr>
            <p:custDataLst>
              <p:tags r:id="rId1"/>
            </p:custDataLst>
          </p:nvPr>
        </p:nvSpPr>
        <p:spPr>
          <a:xfrm>
            <a:off x="0" y="1"/>
            <a:ext cx="12073340" cy="461665"/>
          </a:xfrm>
          <a:prstGeom prst="rect">
            <a:avLst/>
          </a:prstGeom>
          <a:solidFill>
            <a:schemeClr val="bg2"/>
          </a:solidFill>
        </p:spPr>
        <p:txBody>
          <a:bodyPr wrap="square">
            <a:spAutoFit/>
          </a:bodyPr>
          <a:lstStyle/>
          <a:p>
            <a:pPr>
              <a:spcBef>
                <a:spcPts val="600"/>
              </a:spcBef>
            </a:pPr>
            <a:r>
              <a:rPr lang="fr-FR" sz="2400" b="1" dirty="0">
                <a:solidFill>
                  <a:schemeClr val="tx2"/>
                </a:solidFill>
                <a:latin typeface="Avenir Roman" panose="02000503020000020003" pitchFamily="2" charset="0"/>
                <a:cs typeface="Arial" panose="020B0604020202020204" pitchFamily="34" charset="0"/>
              </a:rPr>
              <a:t>Item 2</a:t>
            </a:r>
            <a:endParaRPr lang="fr-FR" sz="2400" dirty="0">
              <a:solidFill>
                <a:schemeClr val="tx2"/>
              </a:solidFill>
              <a:latin typeface="Avenir Roman" panose="02000503020000020003" pitchFamily="2" charset="0"/>
              <a:cs typeface="Arial" panose="020B0604020202020204" pitchFamily="34" charset="0"/>
            </a:endParaRPr>
          </a:p>
        </p:txBody>
      </p:sp>
    </p:spTree>
    <p:extLst>
      <p:ext uri="{BB962C8B-B14F-4D97-AF65-F5344CB8AC3E}">
        <p14:creationId xmlns:p14="http://schemas.microsoft.com/office/powerpoint/2010/main" val="8794522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065A7F6-FB3F-264C-BF4F-8B482FE0D9C0}"/>
              </a:ext>
            </a:extLst>
          </p:cNvPr>
          <p:cNvSpPr>
            <a:spLocks noGrp="1"/>
          </p:cNvSpPr>
          <p:nvPr>
            <p:ph type="title"/>
          </p:nvPr>
        </p:nvSpPr>
        <p:spPr>
          <a:xfrm>
            <a:off x="838200" y="1268976"/>
            <a:ext cx="10515600" cy="421712"/>
          </a:xfrm>
        </p:spPr>
        <p:txBody>
          <a:bodyPr>
            <a:normAutofit fontScale="90000"/>
          </a:bodyPr>
          <a:lstStyle/>
          <a:p>
            <a:pPr>
              <a:spcBef>
                <a:spcPts val="600"/>
              </a:spcBef>
            </a:pPr>
            <a:r>
              <a:rPr lang="fr-FR" sz="2200" dirty="0">
                <a:solidFill>
                  <a:schemeClr val="tx2"/>
                </a:solidFill>
                <a:latin typeface="Avenir Roman" panose="02000503020000020003" pitchFamily="2" charset="0"/>
                <a:cs typeface="Arial" panose="020B0604020202020204" pitchFamily="34" charset="0"/>
              </a:rPr>
              <a:t> </a:t>
            </a:r>
            <a:r>
              <a:rPr lang="fr-FR" sz="2200" dirty="0">
                <a:solidFill>
                  <a:srgbClr val="7030A0"/>
                </a:solidFill>
                <a:latin typeface="Avenir Roman" panose="02000503020000020003" pitchFamily="2" charset="0"/>
                <a:cs typeface="Arial" panose="020B0604020202020204" pitchFamily="34" charset="0"/>
              </a:rPr>
              <a:t>⁞</a:t>
            </a:r>
            <a:r>
              <a:rPr lang="fr-FR" sz="1800" dirty="0">
                <a:solidFill>
                  <a:srgbClr val="7030A0"/>
                </a:solidFill>
                <a:latin typeface="Avenir Roman" panose="02000503020000020003" pitchFamily="2" charset="0"/>
                <a:cs typeface="Arial" panose="020B0604020202020204" pitchFamily="34" charset="0"/>
              </a:rPr>
              <a:t> </a:t>
            </a:r>
            <a:r>
              <a:rPr lang="fr-FR" sz="2200" dirty="0">
                <a:solidFill>
                  <a:schemeClr val="tx2"/>
                </a:solidFill>
                <a:latin typeface="Avenir Roman" panose="02000503020000020003" pitchFamily="2" charset="0"/>
                <a:cs typeface="Arial" panose="020B0604020202020204" pitchFamily="34" charset="0"/>
              </a:rPr>
              <a:t>Illustrations :</a:t>
            </a:r>
            <a:br>
              <a:rPr lang="fr-FR" sz="2200" dirty="0">
                <a:solidFill>
                  <a:schemeClr val="tx2"/>
                </a:solidFill>
                <a:latin typeface="Avenir Roman" panose="02000503020000020003" pitchFamily="2" charset="0"/>
                <a:cs typeface="Arial" panose="020B0604020202020204" pitchFamily="34" charset="0"/>
              </a:rPr>
            </a:br>
            <a:r>
              <a:rPr lang="fr-FR" sz="2200" dirty="0">
                <a:solidFill>
                  <a:schemeClr val="tx2"/>
                </a:solidFill>
                <a:latin typeface="Avenir Roman" panose="02000503020000020003" pitchFamily="2" charset="0"/>
                <a:cs typeface="Arial" panose="020B0604020202020204" pitchFamily="34" charset="0"/>
              </a:rPr>
              <a:t>Resserrer la focale sociologique sur l’individu par une analyse plus microscopique</a:t>
            </a:r>
            <a:br>
              <a:rPr lang="fr-FR" sz="2200" dirty="0">
                <a:latin typeface="Arial" panose="020B0604020202020204" pitchFamily="34" charset="0"/>
                <a:cs typeface="Arial" panose="020B0604020202020204" pitchFamily="34" charset="0"/>
              </a:rPr>
            </a:br>
            <a:br>
              <a:rPr lang="fr-FR" dirty="0">
                <a:latin typeface="Arial" panose="020B0604020202020204" pitchFamily="34" charset="0"/>
                <a:cs typeface="Arial" panose="020B0604020202020204" pitchFamily="34" charset="0"/>
              </a:rPr>
            </a:br>
            <a:r>
              <a:rPr lang="fr-FR" sz="1800" b="1" spc="-15" dirty="0">
                <a:latin typeface="Arial"/>
                <a:cs typeface="Arial"/>
              </a:rPr>
              <a:t>Figures 1 et 2. Répartition des collégiens dans les classes de difficultés scolaires selon que les parents vivent ensemble ou non... dans la population d’ensemble (N=629 ; fig. gauche) et  dans la sous-population des parents diplômés du supérieur (N=251 ; fig. droite)</a:t>
            </a:r>
            <a:endParaRPr lang="fr-FR" sz="1800" dirty="0"/>
          </a:p>
        </p:txBody>
      </p:sp>
      <p:sp>
        <p:nvSpPr>
          <p:cNvPr id="4" name="Rectangle 3">
            <a:extLst>
              <a:ext uri="{FF2B5EF4-FFF2-40B4-BE49-F238E27FC236}">
                <a16:creationId xmlns:a16="http://schemas.microsoft.com/office/drawing/2014/main" id="{599CE0A9-B9A4-1341-A8D4-16B1AB27A5FC}"/>
              </a:ext>
            </a:extLst>
          </p:cNvPr>
          <p:cNvSpPr/>
          <p:nvPr>
            <p:custDataLst>
              <p:tags r:id="rId1"/>
            </p:custDataLst>
          </p:nvPr>
        </p:nvSpPr>
        <p:spPr>
          <a:xfrm>
            <a:off x="0" y="1"/>
            <a:ext cx="12073340" cy="461665"/>
          </a:xfrm>
          <a:prstGeom prst="rect">
            <a:avLst/>
          </a:prstGeom>
          <a:solidFill>
            <a:schemeClr val="bg2"/>
          </a:solidFill>
        </p:spPr>
        <p:txBody>
          <a:bodyPr wrap="square">
            <a:spAutoFit/>
          </a:bodyPr>
          <a:lstStyle/>
          <a:p>
            <a:pPr>
              <a:spcBef>
                <a:spcPts val="600"/>
              </a:spcBef>
            </a:pPr>
            <a:r>
              <a:rPr lang="fr-FR" sz="2400" b="1" dirty="0">
                <a:solidFill>
                  <a:schemeClr val="tx2"/>
                </a:solidFill>
                <a:latin typeface="Avenir Roman" panose="02000503020000020003" pitchFamily="2" charset="0"/>
                <a:cs typeface="Arial" panose="020B0604020202020204" pitchFamily="34" charset="0"/>
              </a:rPr>
              <a:t>Item 2</a:t>
            </a:r>
            <a:endParaRPr lang="fr-FR" sz="2400" dirty="0">
              <a:solidFill>
                <a:schemeClr val="tx2"/>
              </a:solidFill>
              <a:latin typeface="Avenir Roman" panose="02000503020000020003" pitchFamily="2" charset="0"/>
              <a:cs typeface="Arial" panose="020B0604020202020204" pitchFamily="34" charset="0"/>
            </a:endParaRPr>
          </a:p>
        </p:txBody>
      </p:sp>
      <p:pic>
        <p:nvPicPr>
          <p:cNvPr id="5" name="Espace réservé du contenu 4">
            <a:extLst>
              <a:ext uri="{FF2B5EF4-FFF2-40B4-BE49-F238E27FC236}">
                <a16:creationId xmlns:a16="http://schemas.microsoft.com/office/drawing/2014/main" id="{4ED5543A-014C-AA47-9950-D0E62F4DE0FF}"/>
              </a:ext>
            </a:extLst>
          </p:cNvPr>
          <p:cNvPicPr>
            <a:picLocks noGrp="1" noChangeAspect="1"/>
          </p:cNvPicPr>
          <p:nvPr>
            <p:ph idx="1"/>
            <p:custDataLst>
              <p:tags r:id="rId2"/>
            </p:custDataLst>
          </p:nvPr>
        </p:nvPicPr>
        <p:blipFill>
          <a:blip r:embed="rId6"/>
          <a:stretch>
            <a:fillRect/>
          </a:stretch>
        </p:blipFill>
        <p:spPr>
          <a:xfrm>
            <a:off x="838200" y="3068996"/>
            <a:ext cx="4241800" cy="2781300"/>
          </a:xfrm>
          <a:prstGeom prst="rect">
            <a:avLst/>
          </a:prstGeom>
        </p:spPr>
      </p:pic>
      <p:pic>
        <p:nvPicPr>
          <p:cNvPr id="6" name="Image 5">
            <a:extLst>
              <a:ext uri="{FF2B5EF4-FFF2-40B4-BE49-F238E27FC236}">
                <a16:creationId xmlns:a16="http://schemas.microsoft.com/office/drawing/2014/main" id="{DBA5C080-AFFF-BC46-991A-C2EE3CB435BF}"/>
              </a:ext>
            </a:extLst>
          </p:cNvPr>
          <p:cNvPicPr>
            <a:picLocks noChangeAspect="1"/>
          </p:cNvPicPr>
          <p:nvPr>
            <p:custDataLst>
              <p:tags r:id="rId3"/>
            </p:custDataLst>
          </p:nvPr>
        </p:nvPicPr>
        <p:blipFill>
          <a:blip r:embed="rId7"/>
          <a:stretch>
            <a:fillRect/>
          </a:stretch>
        </p:blipFill>
        <p:spPr>
          <a:xfrm>
            <a:off x="6036670" y="3068996"/>
            <a:ext cx="4405138" cy="2893958"/>
          </a:xfrm>
          <a:prstGeom prst="rect">
            <a:avLst/>
          </a:prstGeom>
        </p:spPr>
      </p:pic>
      <p:sp>
        <p:nvSpPr>
          <p:cNvPr id="8" name="Rectangle 7">
            <a:extLst>
              <a:ext uri="{FF2B5EF4-FFF2-40B4-BE49-F238E27FC236}">
                <a16:creationId xmlns:a16="http://schemas.microsoft.com/office/drawing/2014/main" id="{9EE9336F-4F8A-E34D-B9AC-D9C9D454575D}"/>
              </a:ext>
            </a:extLst>
          </p:cNvPr>
          <p:cNvSpPr/>
          <p:nvPr>
            <p:custDataLst>
              <p:tags r:id="rId4"/>
            </p:custDataLst>
          </p:nvPr>
        </p:nvSpPr>
        <p:spPr>
          <a:xfrm>
            <a:off x="425937" y="6227934"/>
            <a:ext cx="10530117" cy="307777"/>
          </a:xfrm>
          <a:prstGeom prst="rect">
            <a:avLst/>
          </a:prstGeom>
        </p:spPr>
        <p:txBody>
          <a:bodyPr wrap="square">
            <a:spAutoFit/>
          </a:bodyPr>
          <a:lstStyle/>
          <a:p>
            <a:pPr algn="r">
              <a:buClr>
                <a:srgbClr val="7030A0"/>
              </a:buClr>
            </a:pPr>
            <a:r>
              <a:rPr lang="fr-FR" sz="1400" dirty="0">
                <a:latin typeface="Arial" panose="020B0604020202020204" pitchFamily="34" charset="0"/>
                <a:cs typeface="Arial" panose="020B0604020202020204" pitchFamily="34" charset="0"/>
              </a:rPr>
              <a:t>Gaële Henri-Panabière, « Socialisations familiales et réussite scolaire  : …»,Idées économiques et sociales, n°191,  mars 2018.</a:t>
            </a:r>
          </a:p>
        </p:txBody>
      </p:sp>
    </p:spTree>
    <p:extLst>
      <p:ext uri="{BB962C8B-B14F-4D97-AF65-F5344CB8AC3E}">
        <p14:creationId xmlns:p14="http://schemas.microsoft.com/office/powerpoint/2010/main" val="864563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B5E22F8-8108-194D-BF40-C27E811C1785}"/>
              </a:ext>
            </a:extLst>
          </p:cNvPr>
          <p:cNvSpPr/>
          <p:nvPr>
            <p:custDataLst>
              <p:tags r:id="rId1"/>
            </p:custDataLst>
          </p:nvPr>
        </p:nvSpPr>
        <p:spPr>
          <a:xfrm>
            <a:off x="0" y="1"/>
            <a:ext cx="12073340" cy="461665"/>
          </a:xfrm>
          <a:prstGeom prst="rect">
            <a:avLst/>
          </a:prstGeom>
          <a:solidFill>
            <a:schemeClr val="bg2"/>
          </a:solidFill>
        </p:spPr>
        <p:txBody>
          <a:bodyPr wrap="square">
            <a:spAutoFit/>
          </a:bodyPr>
          <a:lstStyle/>
          <a:p>
            <a:pPr>
              <a:spcBef>
                <a:spcPts val="600"/>
              </a:spcBef>
            </a:pPr>
            <a:r>
              <a:rPr lang="fr-FR" sz="2400" b="1" dirty="0">
                <a:solidFill>
                  <a:schemeClr val="tx2"/>
                </a:solidFill>
                <a:latin typeface="Avenir Roman" panose="02000503020000020003" pitchFamily="2" charset="0"/>
                <a:cs typeface="Arial" panose="020B0604020202020204" pitchFamily="34" charset="0"/>
              </a:rPr>
              <a:t>Item 2</a:t>
            </a:r>
            <a:endParaRPr lang="fr-FR" sz="2400" dirty="0">
              <a:solidFill>
                <a:schemeClr val="tx2"/>
              </a:solidFill>
              <a:latin typeface="Avenir Roman" panose="02000503020000020003" pitchFamily="2" charset="0"/>
              <a:cs typeface="Arial" panose="020B0604020202020204" pitchFamily="34" charset="0"/>
            </a:endParaRPr>
          </a:p>
        </p:txBody>
      </p:sp>
      <p:sp>
        <p:nvSpPr>
          <p:cNvPr id="5" name="Espace réservé du contenu 4">
            <a:extLst>
              <a:ext uri="{FF2B5EF4-FFF2-40B4-BE49-F238E27FC236}">
                <a16:creationId xmlns:a16="http://schemas.microsoft.com/office/drawing/2014/main" id="{5B34EC84-8FEF-8D4B-8A62-79DEFDDED8E0}"/>
              </a:ext>
            </a:extLst>
          </p:cNvPr>
          <p:cNvSpPr txBox="1">
            <a:spLocks noGrp="1"/>
          </p:cNvSpPr>
          <p:nvPr>
            <p:ph idx="1"/>
            <p:custDataLst>
              <p:tags r:id="rId2"/>
            </p:custDataLst>
          </p:nvPr>
        </p:nvSpPr>
        <p:spPr>
          <a:xfrm>
            <a:off x="778870" y="1358977"/>
            <a:ext cx="10515600" cy="5141920"/>
          </a:xfrm>
          <a:prstGeom prst="rect">
            <a:avLst/>
          </a:prstGeom>
          <a:solidFill>
            <a:schemeClr val="bg1"/>
          </a:solidFill>
          <a:ln>
            <a:solidFill>
              <a:schemeClr val="bg1">
                <a:lumMod val="65000"/>
              </a:schemeClr>
            </a:solidFill>
          </a:ln>
          <a:effectLst>
            <a:outerShdw blurRad="50800" dist="38100" dir="18900000" algn="bl" rotWithShape="0">
              <a:prstClr val="black">
                <a:alpha val="40000"/>
              </a:prstClr>
            </a:outerShdw>
          </a:effectLst>
        </p:spPr>
        <p:txBody>
          <a:bodyPr wrap="square" rtlCol="0">
            <a:spAutoFit/>
          </a:bodyPr>
          <a:lstStyle/>
          <a:p>
            <a:pPr marL="0" indent="0">
              <a:buNone/>
            </a:pPr>
            <a:r>
              <a:rPr lang="fr-FR" sz="1800" dirty="0">
                <a:solidFill>
                  <a:srgbClr val="002060"/>
                </a:solidFill>
                <a:latin typeface="Avenir Roman" panose="02000503020000020003" pitchFamily="2" charset="0"/>
              </a:rPr>
              <a:t>Ce que nous avons l’habitude de faire:</a:t>
            </a:r>
            <a:endParaRPr lang="fr-FR" sz="1800" b="1" dirty="0">
              <a:latin typeface="Avenir Roman" panose="02000503020000020003" pitchFamily="2" charset="0"/>
            </a:endParaRPr>
          </a:p>
          <a:p>
            <a:r>
              <a:rPr lang="fr-FR" sz="1800" b="1" dirty="0">
                <a:latin typeface="Avenir Roman" panose="02000503020000020003" pitchFamily="2" charset="0"/>
              </a:rPr>
              <a:t>Approche macro :</a:t>
            </a:r>
            <a:br>
              <a:rPr lang="fr-FR" sz="1800" dirty="0">
                <a:latin typeface="Avenir Roman" panose="02000503020000020003" pitchFamily="2" charset="0"/>
              </a:rPr>
            </a:br>
            <a:r>
              <a:rPr lang="fr-FR" sz="1800" dirty="0">
                <a:latin typeface="Avenir Roman" panose="02000503020000020003" pitchFamily="2" charset="0"/>
              </a:rPr>
              <a:t>la proportion d’élèves en réussite est, en moyenne, plus élevée lorsque les parents vivent ensemble que lorsqu’ils sont séparés</a:t>
            </a:r>
          </a:p>
          <a:p>
            <a:pPr marL="0" indent="0">
              <a:buNone/>
            </a:pPr>
            <a:endParaRPr lang="fr-FR" sz="1800" dirty="0">
              <a:latin typeface="Avenir Roman" panose="02000503020000020003" pitchFamily="2" charset="0"/>
            </a:endParaRPr>
          </a:p>
          <a:p>
            <a:pPr marL="0" indent="0">
              <a:buNone/>
            </a:pPr>
            <a:r>
              <a:rPr lang="fr-FR" sz="1800" dirty="0">
                <a:latin typeface="Avenir Roman" panose="02000503020000020003" pitchFamily="2" charset="0"/>
              </a:rPr>
              <a:t> </a:t>
            </a:r>
            <a:r>
              <a:rPr lang="fr-FR" sz="1800" dirty="0">
                <a:solidFill>
                  <a:srgbClr val="002060"/>
                </a:solidFill>
                <a:latin typeface="Avenir Roman" panose="02000503020000020003" pitchFamily="2" charset="0"/>
              </a:rPr>
              <a:t>Ce que nous ne faisons pas forcément.</a:t>
            </a:r>
            <a:r>
              <a:rPr lang="fr-FR" sz="1800" dirty="0">
                <a:latin typeface="Avenir Roman" panose="02000503020000020003" pitchFamily="2" charset="0"/>
              </a:rPr>
              <a:t>     </a:t>
            </a:r>
          </a:p>
          <a:p>
            <a:r>
              <a:rPr lang="fr-FR" sz="1800" b="1" dirty="0">
                <a:latin typeface="Avenir Roman" panose="02000503020000020003" pitchFamily="2" charset="0"/>
              </a:rPr>
              <a:t>Approche plus micro :</a:t>
            </a:r>
            <a:br>
              <a:rPr lang="fr-FR" sz="1800" dirty="0">
                <a:latin typeface="Avenir Roman" panose="02000503020000020003" pitchFamily="2" charset="0"/>
              </a:rPr>
            </a:br>
            <a:r>
              <a:rPr lang="fr-FR" sz="1800" dirty="0">
                <a:latin typeface="Avenir Roman" panose="02000503020000020003" pitchFamily="2" charset="0"/>
              </a:rPr>
              <a:t>dans les milieux aisés, le poids de la séparation est plus déterminant que l’appartenance sociale</a:t>
            </a:r>
          </a:p>
          <a:p>
            <a:pPr marL="0" indent="0">
              <a:buNone/>
            </a:pPr>
            <a:r>
              <a:rPr lang="fr-FR" sz="1800" dirty="0">
                <a:solidFill>
                  <a:srgbClr val="002060"/>
                </a:solidFill>
                <a:latin typeface="Avenir Roman" panose="02000503020000020003" pitchFamily="2" charset="0"/>
              </a:rPr>
              <a:t>    </a:t>
            </a:r>
            <a:endParaRPr lang="fr-FR" sz="1800" dirty="0">
              <a:latin typeface="Avenir Roman" panose="02000503020000020003" pitchFamily="2" charset="0"/>
            </a:endParaRPr>
          </a:p>
          <a:p>
            <a:r>
              <a:rPr lang="fr-FR" sz="1800" b="1" dirty="0">
                <a:latin typeface="Avenir Roman" panose="02000503020000020003" pitchFamily="2" charset="0"/>
              </a:rPr>
              <a:t>Les raisons :</a:t>
            </a:r>
          </a:p>
          <a:p>
            <a:pPr marL="0" indent="0">
              <a:buNone/>
            </a:pPr>
            <a:r>
              <a:rPr lang="fr-FR" sz="1800" dirty="0">
                <a:latin typeface="Avenir Roman" panose="02000503020000020003" pitchFamily="2" charset="0"/>
              </a:rPr>
              <a:t>- moindres ressources économiques (rôle moins important du capital économique),</a:t>
            </a:r>
          </a:p>
          <a:p>
            <a:pPr marL="0" indent="0">
              <a:buNone/>
            </a:pPr>
            <a:r>
              <a:rPr lang="fr-FR" sz="1800" dirty="0">
                <a:latin typeface="Avenir Roman" panose="02000503020000020003" pitchFamily="2" charset="0"/>
              </a:rPr>
              <a:t>- moindre investissement des parents (rôle moins important du capital culturel).</a:t>
            </a:r>
          </a:p>
          <a:p>
            <a:endParaRPr lang="fr-FR" dirty="0"/>
          </a:p>
          <a:p>
            <a:endParaRPr lang="fr-FR" dirty="0"/>
          </a:p>
        </p:txBody>
      </p:sp>
    </p:spTree>
    <p:extLst>
      <p:ext uri="{BB962C8B-B14F-4D97-AF65-F5344CB8AC3E}">
        <p14:creationId xmlns:p14="http://schemas.microsoft.com/office/powerpoint/2010/main" val="3501060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B97DC83-4F03-4C6E-AE4B-5A54A1072524}"/>
              </a:ext>
            </a:extLst>
          </p:cNvPr>
          <p:cNvSpPr/>
          <p:nvPr>
            <p:custDataLst>
              <p:tags r:id="rId1"/>
            </p:custDataLst>
          </p:nvPr>
        </p:nvSpPr>
        <p:spPr>
          <a:xfrm>
            <a:off x="2124000" y="447307"/>
            <a:ext cx="9949339" cy="461665"/>
          </a:xfrm>
          <a:prstGeom prst="rect">
            <a:avLst/>
          </a:prstGeom>
          <a:noFill/>
        </p:spPr>
        <p:txBody>
          <a:bodyPr wrap="square">
            <a:spAutoFit/>
          </a:bodyPr>
          <a:lstStyle/>
          <a:p>
            <a:pPr>
              <a:spcBef>
                <a:spcPts val="600"/>
              </a:spcBef>
            </a:pPr>
            <a:r>
              <a:rPr lang="fr-FR" sz="2400" b="1" dirty="0">
                <a:solidFill>
                  <a:schemeClr val="tx2"/>
                </a:solidFill>
                <a:latin typeface="Avenir Roman" panose="02000503020000020003" pitchFamily="2" charset="0"/>
                <a:cs typeface="Arial" panose="020B0604020202020204" pitchFamily="34" charset="0"/>
              </a:rPr>
              <a:t>Le thème de la socialisation dans les programmes du lycée</a:t>
            </a:r>
            <a:endParaRPr lang="fr-FR" sz="2400" dirty="0">
              <a:solidFill>
                <a:schemeClr val="tx2"/>
              </a:solidFill>
              <a:latin typeface="Avenir Roman" panose="02000503020000020003" pitchFamily="2" charset="0"/>
              <a:cs typeface="Arial" panose="020B0604020202020204" pitchFamily="34" charset="0"/>
            </a:endParaRPr>
          </a:p>
        </p:txBody>
      </p:sp>
      <p:sp>
        <p:nvSpPr>
          <p:cNvPr id="12" name="Rectangle 11">
            <a:extLst>
              <a:ext uri="{FF2B5EF4-FFF2-40B4-BE49-F238E27FC236}">
                <a16:creationId xmlns:a16="http://schemas.microsoft.com/office/drawing/2014/main" id="{31DB2A22-C9A5-4B7A-BB49-00E0CC4C071A}"/>
              </a:ext>
            </a:extLst>
          </p:cNvPr>
          <p:cNvSpPr/>
          <p:nvPr>
            <p:custDataLst>
              <p:tags r:id="rId2"/>
            </p:custDataLst>
          </p:nvPr>
        </p:nvSpPr>
        <p:spPr>
          <a:xfrm>
            <a:off x="360000" y="1368000"/>
            <a:ext cx="11739477" cy="4832092"/>
          </a:xfrm>
          <a:prstGeom prst="rect">
            <a:avLst/>
          </a:prstGeom>
          <a:noFill/>
        </p:spPr>
        <p:txBody>
          <a:bodyPr wrap="square">
            <a:spAutoFit/>
          </a:bodyPr>
          <a:lstStyle/>
          <a:p>
            <a:pPr algn="just">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a:t>
            </a:r>
            <a:r>
              <a:rPr lang="fr-FR" dirty="0">
                <a:latin typeface="Avenir Roman" panose="02000503020000020003" pitchFamily="2" charset="0"/>
                <a:cs typeface="Arial" panose="020B0604020202020204" pitchFamily="34" charset="0"/>
              </a:rPr>
              <a:t>Un thème récurrent dans les programmes de SES</a:t>
            </a:r>
          </a:p>
          <a:p>
            <a:pPr algn="just">
              <a:spcBef>
                <a:spcPts val="600"/>
              </a:spcBef>
              <a:buClr>
                <a:srgbClr val="7030A0"/>
              </a:buClr>
            </a:pPr>
            <a:endParaRPr lang="fr-FR" dirty="0">
              <a:solidFill>
                <a:srgbClr val="7030A0"/>
              </a:solidFill>
              <a:latin typeface="Avenir Roman" panose="02000503020000020003" pitchFamily="2" charset="0"/>
              <a:cs typeface="Arial" panose="020B0604020202020204" pitchFamily="34" charset="0"/>
            </a:endParaRPr>
          </a:p>
          <a:p>
            <a:pPr algn="just">
              <a:spcBef>
                <a:spcPts val="600"/>
              </a:spcBef>
              <a:buClr>
                <a:srgbClr val="7030A0"/>
              </a:buClr>
            </a:pPr>
            <a:r>
              <a:rPr lang="fr-FR" dirty="0">
                <a:solidFill>
                  <a:srgbClr val="7030A0"/>
                </a:solidFill>
                <a:latin typeface="Avenir Roman" panose="02000503020000020003" pitchFamily="2" charset="0"/>
                <a:cs typeface="Arial" panose="020B0604020202020204" pitchFamily="34" charset="0"/>
              </a:rPr>
              <a:t>⁞ </a:t>
            </a:r>
            <a:r>
              <a:rPr lang="fr-FR" dirty="0">
                <a:latin typeface="Avenir Roman" panose="02000503020000020003" pitchFamily="2" charset="0"/>
                <a:cs typeface="Arial" panose="020B0604020202020204" pitchFamily="34" charset="0"/>
              </a:rPr>
              <a:t>Penser l’articulation seconde / première / terminale à travers deux questions</a:t>
            </a:r>
          </a:p>
          <a:p>
            <a:pPr algn="just">
              <a:spcBef>
                <a:spcPts val="600"/>
              </a:spcBef>
              <a:buClr>
                <a:srgbClr val="7030A0"/>
              </a:buClr>
            </a:pPr>
            <a:r>
              <a:rPr lang="fr-FR" dirty="0">
                <a:latin typeface="Avenir Roman" panose="02000503020000020003" pitchFamily="2" charset="0"/>
                <a:cs typeface="Arial" panose="020B0604020202020204" pitchFamily="34" charset="0"/>
              </a:rPr>
              <a:t>   transversales :</a:t>
            </a:r>
          </a:p>
          <a:p>
            <a:pPr marL="714375" indent="-177800" algn="just">
              <a:spcBef>
                <a:spcPts val="600"/>
              </a:spcBef>
              <a:buClr>
                <a:srgbClr val="7030A0"/>
              </a:buClr>
              <a:buFont typeface="Arial" panose="020B0604020202020204" pitchFamily="34" charset="0"/>
              <a:buChar char="•"/>
            </a:pPr>
            <a:r>
              <a:rPr lang="fr-FR" dirty="0">
                <a:latin typeface="Avenir Roman" panose="02000503020000020003" pitchFamily="2" charset="0"/>
                <a:cs typeface="Arial" panose="020B0604020202020204" pitchFamily="34" charset="0"/>
              </a:rPr>
              <a:t>Comment fait-on société ?</a:t>
            </a:r>
          </a:p>
          <a:p>
            <a:pPr marL="714375" indent="-177800" algn="just">
              <a:spcBef>
                <a:spcPts val="600"/>
              </a:spcBef>
              <a:buClr>
                <a:srgbClr val="7030A0"/>
              </a:buClr>
              <a:buFont typeface="Arial" panose="020B0604020202020204" pitchFamily="34" charset="0"/>
              <a:buChar char="•"/>
            </a:pPr>
            <a:r>
              <a:rPr lang="fr-FR" dirty="0">
                <a:latin typeface="Avenir Roman" panose="02000503020000020003" pitchFamily="2" charset="0"/>
                <a:cs typeface="Arial" panose="020B0604020202020204" pitchFamily="34" charset="0"/>
              </a:rPr>
              <a:t>Comment explique-t-on les comportements sociaux ?</a:t>
            </a:r>
          </a:p>
          <a:p>
            <a:pPr algn="just">
              <a:spcBef>
                <a:spcPts val="600"/>
              </a:spcBef>
              <a:buClr>
                <a:srgbClr val="7030A0"/>
              </a:buClr>
            </a:pPr>
            <a:r>
              <a:rPr lang="fr-FR" dirty="0">
                <a:latin typeface="Avenir Roman" panose="02000503020000020003" pitchFamily="2" charset="0"/>
                <a:cs typeface="Arial" panose="020B0604020202020204" pitchFamily="34" charset="0"/>
              </a:rPr>
              <a:t>  </a:t>
            </a:r>
          </a:p>
          <a:p>
            <a:pPr algn="just">
              <a:spcBef>
                <a:spcPts val="600"/>
              </a:spcBef>
              <a:buClr>
                <a:srgbClr val="7030A0"/>
              </a:buClr>
            </a:pPr>
            <a:r>
              <a:rPr lang="fr-FR" dirty="0">
                <a:solidFill>
                  <a:srgbClr val="7030A0"/>
                </a:solidFill>
                <a:latin typeface="Avenir Roman" panose="02000503020000020003" pitchFamily="2" charset="0"/>
                <a:cs typeface="Arial" panose="020B0604020202020204" pitchFamily="34" charset="0"/>
              </a:rPr>
              <a:t>⁞ </a:t>
            </a:r>
            <a:r>
              <a:rPr lang="fr-FR" dirty="0">
                <a:latin typeface="Avenir Roman" panose="02000503020000020003" pitchFamily="2" charset="0"/>
                <a:cs typeface="Arial" panose="020B0604020202020204" pitchFamily="34" charset="0"/>
              </a:rPr>
              <a:t>Classe de seconde : Comment devenons-nous des acteurs sociaux ?</a:t>
            </a:r>
          </a:p>
          <a:p>
            <a:pPr marL="714375" indent="-177800" algn="just">
              <a:spcBef>
                <a:spcPts val="600"/>
              </a:spcBef>
              <a:buClr>
                <a:srgbClr val="7030A0"/>
              </a:buClr>
              <a:buFont typeface="Arial" panose="020B0604020202020204" pitchFamily="34" charset="0"/>
              <a:buChar char="•"/>
            </a:pPr>
            <a:r>
              <a:rPr lang="fr-FR" dirty="0">
                <a:latin typeface="Avenir Roman" panose="02000503020000020003" pitchFamily="2" charset="0"/>
                <a:cs typeface="Arial" panose="020B0604020202020204" pitchFamily="34" charset="0"/>
              </a:rPr>
              <a:t>Savoir que la socialisation est un processus.</a:t>
            </a:r>
          </a:p>
          <a:p>
            <a:pPr marL="714375" indent="-177800" algn="just">
              <a:spcBef>
                <a:spcPts val="600"/>
              </a:spcBef>
              <a:buClr>
                <a:srgbClr val="7030A0"/>
              </a:buClr>
              <a:buFont typeface="Arial" panose="020B0604020202020204" pitchFamily="34" charset="0"/>
              <a:buChar char="•"/>
            </a:pPr>
            <a:r>
              <a:rPr lang="fr-FR" dirty="0">
                <a:latin typeface="Avenir Roman" panose="02000503020000020003" pitchFamily="2" charset="0"/>
                <a:cs typeface="Arial" panose="020B0604020202020204" pitchFamily="34" charset="0"/>
              </a:rPr>
              <a:t>Être capable d’illustrer la pluralité des instances de socialisation et connaître le rôle spécifique de la famille, de l’école, des médias et du groupe des pairs dans le processus de socialisation des enfants et des jeunes.</a:t>
            </a:r>
          </a:p>
          <a:p>
            <a:pPr marL="714375" indent="-177800" algn="just">
              <a:spcBef>
                <a:spcPts val="600"/>
              </a:spcBef>
              <a:buClr>
                <a:srgbClr val="7030A0"/>
              </a:buClr>
              <a:buFont typeface="Arial" panose="020B0604020202020204" pitchFamily="34" charset="0"/>
              <a:buChar char="•"/>
            </a:pPr>
            <a:r>
              <a:rPr lang="fr-FR" dirty="0">
                <a:latin typeface="Avenir Roman" panose="02000503020000020003" pitchFamily="2" charset="0"/>
                <a:cs typeface="Arial" panose="020B0604020202020204" pitchFamily="34" charset="0"/>
              </a:rPr>
              <a:t>Savoir illustrer le caractère différencié des processus de socialisation en fonction du milieu social, du genre.</a:t>
            </a:r>
          </a:p>
        </p:txBody>
      </p:sp>
    </p:spTree>
    <p:extLst>
      <p:ext uri="{BB962C8B-B14F-4D97-AF65-F5344CB8AC3E}">
        <p14:creationId xmlns:p14="http://schemas.microsoft.com/office/powerpoint/2010/main" val="18698540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1DB2A22-C9A5-4B7A-BB49-00E0CC4C071A}"/>
              </a:ext>
            </a:extLst>
          </p:cNvPr>
          <p:cNvSpPr/>
          <p:nvPr>
            <p:custDataLst>
              <p:tags r:id="rId1"/>
            </p:custDataLst>
          </p:nvPr>
        </p:nvSpPr>
        <p:spPr>
          <a:xfrm>
            <a:off x="452523" y="1311865"/>
            <a:ext cx="11739477" cy="3939540"/>
          </a:xfrm>
          <a:prstGeom prst="rect">
            <a:avLst/>
          </a:prstGeom>
          <a:noFill/>
        </p:spPr>
        <p:txBody>
          <a:bodyPr wrap="square">
            <a:spAutoFit/>
          </a:bodyPr>
          <a:lstStyle/>
          <a:p>
            <a:pPr marL="720725" indent="-185738">
              <a:spcBef>
                <a:spcPts val="600"/>
              </a:spcBef>
              <a:buClr>
                <a:srgbClr val="7030A0"/>
              </a:buClr>
              <a:buFont typeface="Arial" panose="020B0604020202020204" pitchFamily="34" charset="0"/>
              <a:buChar char="•"/>
            </a:pPr>
            <a:r>
              <a:rPr lang="fr-FR" sz="2000" dirty="0">
                <a:latin typeface="Avenir Roman" panose="02000503020000020003" pitchFamily="2" charset="0"/>
                <a:cs typeface="Arial" panose="020B0604020202020204" pitchFamily="34" charset="0"/>
              </a:rPr>
              <a:t>Objectifs de l’activité :</a:t>
            </a:r>
          </a:p>
          <a:p>
            <a:pPr marL="1006475" indent="-285750">
              <a:spcBef>
                <a:spcPts val="600"/>
              </a:spcBef>
              <a:buClr>
                <a:srgbClr val="7030A0"/>
              </a:buClr>
              <a:buFontTx/>
              <a:buChar char="-"/>
            </a:pPr>
            <a:r>
              <a:rPr lang="fr-FR" sz="2000" dirty="0">
                <a:latin typeface="Avenir Roman" panose="02000503020000020003" pitchFamily="2" charset="0"/>
                <a:cs typeface="Arial" panose="020B0604020202020204" pitchFamily="34" charset="0"/>
              </a:rPr>
              <a:t>Comprendre, à travers l’étude de destins croisés d’enfants d’une même fratrie,  comment la diversité des configurations familiales modifie les conditions de réussite.</a:t>
            </a:r>
          </a:p>
          <a:p>
            <a:pPr marL="1006475" indent="-285750">
              <a:spcBef>
                <a:spcPts val="600"/>
              </a:spcBef>
              <a:buClr>
                <a:srgbClr val="7030A0"/>
              </a:buClr>
              <a:buFontTx/>
              <a:buChar char="-"/>
            </a:pPr>
            <a:r>
              <a:rPr lang="fr-FR" sz="2000" dirty="0">
                <a:latin typeface="Avenir Roman" panose="02000503020000020003" pitchFamily="2" charset="0"/>
                <a:cs typeface="Arial" panose="020B0604020202020204" pitchFamily="34" charset="0"/>
              </a:rPr>
              <a:t>Illustrer la « démarche » du sociologue : « passer du langage des variables à la description sociologiquement construite des configurations sociales » .</a:t>
            </a:r>
          </a:p>
          <a:p>
            <a:pPr marL="1006475" indent="-285750">
              <a:spcBef>
                <a:spcPts val="600"/>
              </a:spcBef>
              <a:buClr>
                <a:srgbClr val="7030A0"/>
              </a:buClr>
              <a:buFontTx/>
              <a:buChar char="-"/>
            </a:pPr>
            <a:endParaRPr lang="fr-FR" sz="2000" dirty="0">
              <a:latin typeface="Avenir Roman" panose="02000503020000020003" pitchFamily="2" charset="0"/>
              <a:cs typeface="Arial" panose="020B0604020202020204" pitchFamily="34" charset="0"/>
            </a:endParaRPr>
          </a:p>
          <a:p>
            <a:pPr marL="720725" indent="-187325">
              <a:spcBef>
                <a:spcPts val="600"/>
              </a:spcBef>
              <a:buClr>
                <a:srgbClr val="7030A0"/>
              </a:buClr>
              <a:buFont typeface="Arial" panose="020B0604020202020204" pitchFamily="34" charset="0"/>
              <a:buChar char="•"/>
            </a:pPr>
            <a:r>
              <a:rPr lang="fr-FR" sz="2000" dirty="0">
                <a:latin typeface="Avenir Roman" panose="02000503020000020003" pitchFamily="2" charset="0"/>
                <a:cs typeface="Arial" panose="020B0604020202020204" pitchFamily="34" charset="0"/>
              </a:rPr>
              <a:t>Architecture de l’activité :</a:t>
            </a:r>
          </a:p>
          <a:p>
            <a:pPr marL="720725">
              <a:spcBef>
                <a:spcPts val="600"/>
              </a:spcBef>
              <a:buClr>
                <a:srgbClr val="7030A0"/>
              </a:buClr>
            </a:pPr>
            <a:r>
              <a:rPr lang="fr-FR" sz="2000" dirty="0">
                <a:latin typeface="Avenir Roman" panose="02000503020000020003" pitchFamily="2" charset="0"/>
                <a:cs typeface="Arial" panose="020B0604020202020204" pitchFamily="34" charset="0"/>
              </a:rPr>
              <a:t>- 1è étape : repérer, dans la trajectoire particulière de deux enfants, comment la  configuration particulière de leur famille agit sur leur socialisation.</a:t>
            </a:r>
          </a:p>
          <a:p>
            <a:pPr marL="720725">
              <a:spcBef>
                <a:spcPts val="600"/>
              </a:spcBef>
              <a:buClr>
                <a:srgbClr val="7030A0"/>
              </a:buClr>
            </a:pPr>
            <a:r>
              <a:rPr lang="fr-FR" sz="2000" dirty="0">
                <a:latin typeface="Avenir Roman" panose="02000503020000020003" pitchFamily="2" charset="0"/>
                <a:cs typeface="Arial" panose="020B0604020202020204" pitchFamily="34" charset="0"/>
              </a:rPr>
              <a:t>- 2è étape : intégrer ces « études de cas » dans un schéma explicatif général : utiliser les observations de la 1ère étape pour remplir un tableau de synthèse</a:t>
            </a:r>
            <a:r>
              <a:rPr lang="fr-FR" dirty="0">
                <a:latin typeface="Avenir Roman" panose="02000503020000020003" pitchFamily="2" charset="0"/>
                <a:cs typeface="Arial" panose="020B0604020202020204" pitchFamily="34" charset="0"/>
              </a:rPr>
              <a:t>.</a:t>
            </a:r>
          </a:p>
        </p:txBody>
      </p:sp>
      <p:sp>
        <p:nvSpPr>
          <p:cNvPr id="11" name="Rectangle 10">
            <a:extLst>
              <a:ext uri="{FF2B5EF4-FFF2-40B4-BE49-F238E27FC236}">
                <a16:creationId xmlns:a16="http://schemas.microsoft.com/office/drawing/2014/main" id="{0E544E8C-FDC9-F14C-852D-F53123158ED2}"/>
              </a:ext>
            </a:extLst>
          </p:cNvPr>
          <p:cNvSpPr/>
          <p:nvPr>
            <p:custDataLst>
              <p:tags r:id="rId2"/>
            </p:custDataLst>
          </p:nvPr>
        </p:nvSpPr>
        <p:spPr>
          <a:xfrm>
            <a:off x="0" y="1"/>
            <a:ext cx="12192000" cy="907941"/>
          </a:xfrm>
          <a:prstGeom prst="rect">
            <a:avLst/>
          </a:prstGeom>
          <a:solidFill>
            <a:schemeClr val="bg2"/>
          </a:solidFill>
        </p:spPr>
        <p:txBody>
          <a:bodyPr wrap="square">
            <a:spAutoFit/>
          </a:bodyPr>
          <a:lstStyle/>
          <a:p>
            <a:pPr algn="just">
              <a:spcBef>
                <a:spcPts val="600"/>
              </a:spcBef>
            </a:pPr>
            <a:r>
              <a:rPr lang="fr-FR" sz="2400" b="1" dirty="0">
                <a:solidFill>
                  <a:schemeClr val="tx2"/>
                </a:solidFill>
                <a:latin typeface="Avenir Roman" panose="02000503020000020003" pitchFamily="2" charset="0"/>
                <a:cs typeface="Arial" panose="020B0604020202020204" pitchFamily="34" charset="0"/>
              </a:rPr>
              <a:t>Item 2 : Transposition didactique</a:t>
            </a:r>
            <a:endParaRPr lang="fr-FR" sz="2400" dirty="0">
              <a:solidFill>
                <a:schemeClr val="tx2"/>
              </a:solidFill>
              <a:latin typeface="Avenir Roman" panose="02000503020000020003" pitchFamily="2" charset="0"/>
              <a:cs typeface="Arial" panose="020B0604020202020204" pitchFamily="34" charset="0"/>
            </a:endParaRPr>
          </a:p>
          <a:p>
            <a:pPr>
              <a:spcBef>
                <a:spcPts val="600"/>
              </a:spcBef>
            </a:pPr>
            <a:endParaRPr lang="fr-FR" sz="24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395927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1DB2A22-C9A5-4B7A-BB49-00E0CC4C071A}"/>
              </a:ext>
            </a:extLst>
          </p:cNvPr>
          <p:cNvSpPr/>
          <p:nvPr>
            <p:custDataLst>
              <p:tags r:id="rId1"/>
            </p:custDataLst>
          </p:nvPr>
        </p:nvSpPr>
        <p:spPr>
          <a:xfrm>
            <a:off x="452523" y="1311865"/>
            <a:ext cx="11739477" cy="2416046"/>
          </a:xfrm>
          <a:prstGeom prst="rect">
            <a:avLst/>
          </a:prstGeom>
          <a:noFill/>
        </p:spPr>
        <p:txBody>
          <a:bodyPr wrap="square">
            <a:spAutoFit/>
          </a:bodyPr>
          <a:lstStyle/>
          <a:p>
            <a:pPr marL="720725" indent="-185738">
              <a:spcBef>
                <a:spcPts val="600"/>
              </a:spcBef>
              <a:buClr>
                <a:srgbClr val="7030A0"/>
              </a:buClr>
              <a:buFont typeface="Arial" panose="020B0604020202020204" pitchFamily="34" charset="0"/>
              <a:buChar char="•"/>
            </a:pPr>
            <a:r>
              <a:rPr lang="fr-FR" b="1" dirty="0">
                <a:latin typeface="Avenir Roman" panose="02000503020000020003" pitchFamily="2" charset="0"/>
                <a:cs typeface="Arial" panose="020B0604020202020204" pitchFamily="34" charset="0"/>
              </a:rPr>
              <a:t>Références complémentaires </a:t>
            </a:r>
            <a:r>
              <a:rPr lang="fr-FR" dirty="0">
                <a:latin typeface="Avenir Roman" panose="02000503020000020003" pitchFamily="2" charset="0"/>
                <a:cs typeface="Arial" panose="020B0604020202020204" pitchFamily="34" charset="0"/>
              </a:rPr>
              <a:t>:</a:t>
            </a:r>
          </a:p>
          <a:p>
            <a:pPr marL="720725" indent="-185738">
              <a:spcBef>
                <a:spcPts val="600"/>
              </a:spcBef>
              <a:buClr>
                <a:srgbClr val="7030A0"/>
              </a:buClr>
              <a:buFont typeface="Arial" panose="020B0604020202020204" pitchFamily="34" charset="0"/>
              <a:buChar char="•"/>
            </a:pPr>
            <a:endParaRPr lang="fr-FR" dirty="0">
              <a:latin typeface="Avenir Roman" panose="02000503020000020003" pitchFamily="2" charset="0"/>
              <a:cs typeface="Arial" panose="020B0604020202020204" pitchFamily="34" charset="0"/>
            </a:endParaRPr>
          </a:p>
          <a:p>
            <a:pPr marL="1006475" indent="-285750">
              <a:spcBef>
                <a:spcPts val="600"/>
              </a:spcBef>
              <a:buClr>
                <a:srgbClr val="7030A0"/>
              </a:buClr>
              <a:buFontTx/>
              <a:buChar char="-"/>
            </a:pPr>
            <a:r>
              <a:rPr lang="fr-FR" dirty="0">
                <a:latin typeface="Avenir Roman" panose="02000503020000020003" pitchFamily="2" charset="0"/>
                <a:cs typeface="Arial" panose="020B0604020202020204" pitchFamily="34" charset="0"/>
              </a:rPr>
              <a:t> G. Henri-Panabière, « </a:t>
            </a:r>
            <a:r>
              <a:rPr lang="fr-FR" dirty="0">
                <a:latin typeface="Avenir Roman" panose="02000503020000020003" pitchFamily="2" charset="0"/>
                <a:cs typeface="Arial" panose="020B0604020202020204" pitchFamily="34" charset="0"/>
                <a:hlinkClick r:id="rId4"/>
              </a:rPr>
              <a:t>Élèves en difficultés de parents fortement diplômés</a:t>
            </a:r>
            <a:r>
              <a:rPr lang="fr-FR" dirty="0">
                <a:latin typeface="Avenir Roman" panose="02000503020000020003" pitchFamily="2" charset="0"/>
                <a:cs typeface="Arial" panose="020B0604020202020204" pitchFamily="34" charset="0"/>
              </a:rPr>
              <a:t> », Sociologie, N°4, vol. 1 |    </a:t>
            </a:r>
          </a:p>
          <a:p>
            <a:pPr marL="720725">
              <a:spcBef>
                <a:spcPts val="600"/>
              </a:spcBef>
              <a:buClr>
                <a:srgbClr val="7030A0"/>
              </a:buClr>
            </a:pPr>
            <a:r>
              <a:rPr lang="fr-FR" dirty="0">
                <a:latin typeface="Avenir Roman" panose="02000503020000020003" pitchFamily="2" charset="0"/>
                <a:cs typeface="Arial" panose="020B0604020202020204" pitchFamily="34" charset="0"/>
              </a:rPr>
              <a:t>      2010.</a:t>
            </a:r>
          </a:p>
          <a:p>
            <a:pPr marL="1063625" indent="-342900">
              <a:spcBef>
                <a:spcPts val="600"/>
              </a:spcBef>
              <a:buClr>
                <a:srgbClr val="7030A0"/>
              </a:buClr>
              <a:buFontTx/>
              <a:buChar char="-"/>
            </a:pPr>
            <a:r>
              <a:rPr lang="fr-FR" dirty="0">
                <a:latin typeface="Avenir Roman" panose="02000503020000020003" pitchFamily="2" charset="0"/>
                <a:cs typeface="Arial" panose="020B0604020202020204" pitchFamily="34" charset="0"/>
              </a:rPr>
              <a:t>Bernard Lahire, « Tableaux de famille. Heurs et malheurs scolaires en milieux populaires », Le  Seuil, édition poche, 2012 (1995).</a:t>
            </a:r>
          </a:p>
          <a:p>
            <a:pPr marL="1063625" indent="-342900">
              <a:spcBef>
                <a:spcPts val="600"/>
              </a:spcBef>
              <a:buClr>
                <a:srgbClr val="7030A0"/>
              </a:buClr>
              <a:buFontTx/>
              <a:buChar char="-"/>
            </a:pPr>
            <a:r>
              <a:rPr lang="fr-FR" dirty="0">
                <a:latin typeface="Avenir Roman" panose="02000503020000020003" pitchFamily="2" charset="0"/>
                <a:cs typeface="Arial" panose="020B0604020202020204" pitchFamily="34" charset="0"/>
              </a:rPr>
              <a:t>Destins croisés des fratries, informations sociales, 2012 / (n°173), CNAF</a:t>
            </a:r>
          </a:p>
        </p:txBody>
      </p:sp>
      <p:sp>
        <p:nvSpPr>
          <p:cNvPr id="11" name="Rectangle 10">
            <a:extLst>
              <a:ext uri="{FF2B5EF4-FFF2-40B4-BE49-F238E27FC236}">
                <a16:creationId xmlns:a16="http://schemas.microsoft.com/office/drawing/2014/main" id="{5F370071-2551-7A40-8245-1088DF0A43E1}"/>
              </a:ext>
            </a:extLst>
          </p:cNvPr>
          <p:cNvSpPr/>
          <p:nvPr>
            <p:custDataLst>
              <p:tags r:id="rId2"/>
            </p:custDataLst>
          </p:nvPr>
        </p:nvSpPr>
        <p:spPr>
          <a:xfrm>
            <a:off x="0" y="1"/>
            <a:ext cx="12192000" cy="907941"/>
          </a:xfrm>
          <a:prstGeom prst="rect">
            <a:avLst/>
          </a:prstGeom>
          <a:solidFill>
            <a:schemeClr val="bg2"/>
          </a:solidFill>
        </p:spPr>
        <p:txBody>
          <a:bodyPr wrap="square">
            <a:spAutoFit/>
          </a:bodyPr>
          <a:lstStyle/>
          <a:p>
            <a:pPr algn="just">
              <a:spcBef>
                <a:spcPts val="600"/>
              </a:spcBef>
            </a:pPr>
            <a:r>
              <a:rPr lang="fr-FR" sz="2400" b="1" dirty="0">
                <a:solidFill>
                  <a:schemeClr val="tx2"/>
                </a:solidFill>
                <a:latin typeface="Avenir Roman" panose="02000503020000020003" pitchFamily="2" charset="0"/>
                <a:cs typeface="Arial" panose="020B0604020202020204" pitchFamily="34" charset="0"/>
              </a:rPr>
              <a:t>Item 2 : Transposition didactique</a:t>
            </a:r>
            <a:endParaRPr lang="fr-FR" sz="2400" dirty="0">
              <a:solidFill>
                <a:schemeClr val="tx2"/>
              </a:solidFill>
              <a:latin typeface="Avenir Roman" panose="02000503020000020003" pitchFamily="2" charset="0"/>
              <a:cs typeface="Arial" panose="020B0604020202020204" pitchFamily="34" charset="0"/>
            </a:endParaRPr>
          </a:p>
          <a:p>
            <a:pPr>
              <a:spcBef>
                <a:spcPts val="600"/>
              </a:spcBef>
            </a:pPr>
            <a:endParaRPr lang="fr-FR" sz="24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746923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1DB2A22-C9A5-4B7A-BB49-00E0CC4C071A}"/>
              </a:ext>
            </a:extLst>
          </p:cNvPr>
          <p:cNvSpPr/>
          <p:nvPr>
            <p:custDataLst>
              <p:tags r:id="rId1"/>
            </p:custDataLst>
          </p:nvPr>
        </p:nvSpPr>
        <p:spPr>
          <a:xfrm>
            <a:off x="452523" y="1538979"/>
            <a:ext cx="11739477" cy="4693593"/>
          </a:xfrm>
          <a:prstGeom prst="rect">
            <a:avLst/>
          </a:prstGeom>
          <a:noFill/>
        </p:spPr>
        <p:txBody>
          <a:bodyPr wrap="square">
            <a:spAutoFit/>
          </a:bodyPr>
          <a:lstStyle/>
          <a:p>
            <a:pPr marL="720725" indent="-185738" algn="just">
              <a:spcBef>
                <a:spcPts val="600"/>
              </a:spcBef>
              <a:buClr>
                <a:srgbClr val="7030A0"/>
              </a:buClr>
              <a:buFont typeface="Arial" panose="020B0604020202020204" pitchFamily="34" charset="0"/>
              <a:buChar char="•"/>
            </a:pPr>
            <a:r>
              <a:rPr lang="fr-FR" sz="1600" dirty="0">
                <a:latin typeface="Avenir Roman" panose="02000503020000020003" pitchFamily="2" charset="0"/>
                <a:cs typeface="Arial" panose="020B0604020202020204" pitchFamily="34" charset="0"/>
              </a:rPr>
              <a:t>Document 1 : Olivier, la dévalorisation de l’ascétisme scolaire maternel</a:t>
            </a:r>
          </a:p>
          <a:p>
            <a:pPr marL="720725" algn="just">
              <a:spcBef>
                <a:spcPts val="600"/>
              </a:spcBef>
              <a:buClr>
                <a:srgbClr val="7030A0"/>
              </a:buClr>
            </a:pPr>
            <a:r>
              <a:rPr lang="fr-FR" sz="1600" dirty="0">
                <a:latin typeface="Avenir Roman" panose="02000503020000020003" pitchFamily="2" charset="0"/>
                <a:cs typeface="Arial" panose="020B0604020202020204" pitchFamily="34" charset="0"/>
              </a:rPr>
              <a:t>Extrait : « Olivier vit dans une configuration familiale marquée par des pratiques ascétiques et des appé-tences littéraires mises en œuvre par la mère (détenant une maîtrise de biologie). Or, si celle-ci est légèrement mieux dotée scolairement que son mari (qui a une licence de tourisme), elle exerce une profession moins « prestigieuse » que celui-ci : elle est technicienne de laboratoire ; il est responsable du marketing d’une grande entreprise de services aux particuliers. […] »</a:t>
            </a:r>
          </a:p>
          <a:p>
            <a:pPr marL="720725" algn="just">
              <a:spcBef>
                <a:spcPts val="600"/>
              </a:spcBef>
              <a:buClr>
                <a:srgbClr val="7030A0"/>
              </a:buClr>
            </a:pPr>
            <a:endParaRPr lang="fr-FR" sz="1600" dirty="0">
              <a:latin typeface="Avenir Roman" panose="02000503020000020003" pitchFamily="2" charset="0"/>
              <a:cs typeface="Arial" panose="020B0604020202020204" pitchFamily="34" charset="0"/>
            </a:endParaRPr>
          </a:p>
          <a:p>
            <a:pPr marL="720725" indent="-185738" algn="just">
              <a:spcBef>
                <a:spcPts val="600"/>
              </a:spcBef>
              <a:buClr>
                <a:srgbClr val="7030A0"/>
              </a:buClr>
              <a:buFont typeface="Arial" panose="020B0604020202020204" pitchFamily="34" charset="0"/>
              <a:buChar char="•"/>
            </a:pPr>
            <a:r>
              <a:rPr lang="fr-FR" sz="1600" dirty="0">
                <a:latin typeface="Avenir Roman" panose="02000503020000020003" pitchFamily="2" charset="0"/>
                <a:cs typeface="Arial" panose="020B0604020202020204" pitchFamily="34" charset="0"/>
              </a:rPr>
              <a:t>Document 2 : Nadia D, un cas « idéal »</a:t>
            </a:r>
          </a:p>
          <a:p>
            <a:pPr marL="720725" algn="just">
              <a:spcBef>
                <a:spcPts val="600"/>
              </a:spcBef>
              <a:buClr>
                <a:srgbClr val="7030A0"/>
              </a:buClr>
            </a:pPr>
            <a:r>
              <a:rPr lang="fr-FR" sz="1600" dirty="0">
                <a:latin typeface="Avenir Roman" panose="02000503020000020003" pitchFamily="2" charset="0"/>
                <a:cs typeface="Arial" panose="020B0604020202020204" pitchFamily="34" charset="0"/>
              </a:rPr>
              <a:t>Extrait : « Le cas de Nadia est un cas exceptionnel d’enfant vivant une socialisation stable, systématique et non contradictoire qui la conduit à une « réussite » scolaire « brillante ». Ce n’est pas, là encore, par les diplômes ou le type de profession exercée par les grands-parents que l’on peut comprendre le processus de « réussite ». Sous l’angle du capital scolaire et du capital économique, on ne saisit pas ce qui fait la spécificité de la configuration familiale, de la constellation d’attitudes, de dispositions, d’incitations quotidiennes, diffuses ou explicites, au sein de laquelle Nadia peut constituer sa propre personnalité. Tout d’abord, nous avons affaire à un personnage central, une figure clef de cette famille : la grand-mère maternelle. Celle-ci se singularise par sa boulimie culturelle, sa curiosité encyclopédique d’autodidacte, par son respect pour le savoir et la haute culture et en particulier pour les livres. […] »</a:t>
            </a:r>
          </a:p>
          <a:p>
            <a:pPr marL="720725" indent="-185738">
              <a:spcBef>
                <a:spcPts val="600"/>
              </a:spcBef>
              <a:buClr>
                <a:srgbClr val="7030A0"/>
              </a:buClr>
              <a:buFont typeface="Arial" panose="020B0604020202020204" pitchFamily="34" charset="0"/>
              <a:buChar char="•"/>
            </a:pPr>
            <a:endParaRPr lang="fr-FR" dirty="0">
              <a:latin typeface="Arial" panose="020B06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A9436190-C217-B849-9B9F-09FEE13D0949}"/>
              </a:ext>
            </a:extLst>
          </p:cNvPr>
          <p:cNvSpPr/>
          <p:nvPr>
            <p:custDataLst>
              <p:tags r:id="rId2"/>
            </p:custDataLst>
          </p:nvPr>
        </p:nvSpPr>
        <p:spPr>
          <a:xfrm>
            <a:off x="0" y="1"/>
            <a:ext cx="12192000" cy="1277273"/>
          </a:xfrm>
          <a:prstGeom prst="rect">
            <a:avLst/>
          </a:prstGeom>
          <a:solidFill>
            <a:schemeClr val="bg2"/>
          </a:solidFill>
        </p:spPr>
        <p:txBody>
          <a:bodyPr wrap="square">
            <a:spAutoFit/>
          </a:bodyPr>
          <a:lstStyle/>
          <a:p>
            <a:pPr algn="just">
              <a:spcBef>
                <a:spcPts val="600"/>
              </a:spcBef>
            </a:pPr>
            <a:r>
              <a:rPr lang="fr-FR" sz="2400" b="1" dirty="0">
                <a:solidFill>
                  <a:schemeClr val="tx2"/>
                </a:solidFill>
                <a:latin typeface="Avenir Roman" panose="02000503020000020003" pitchFamily="2" charset="0"/>
                <a:cs typeface="Arial" panose="020B0604020202020204" pitchFamily="34" charset="0"/>
              </a:rPr>
              <a:t>Item 2 : Transposition didactique : utiliser les travaux de B. </a:t>
            </a:r>
            <a:r>
              <a:rPr lang="fr-FR" sz="2400" b="1" dirty="0" err="1">
                <a:solidFill>
                  <a:schemeClr val="tx2"/>
                </a:solidFill>
                <a:latin typeface="Avenir Roman" panose="02000503020000020003" pitchFamily="2" charset="0"/>
                <a:cs typeface="Arial" panose="020B0604020202020204" pitchFamily="34" charset="0"/>
              </a:rPr>
              <a:t>Lahire</a:t>
            </a:r>
            <a:r>
              <a:rPr lang="fr-FR" sz="2400" b="1" dirty="0">
                <a:solidFill>
                  <a:schemeClr val="tx2"/>
                </a:solidFill>
                <a:latin typeface="Avenir Roman" panose="02000503020000020003" pitchFamily="2" charset="0"/>
                <a:cs typeface="Arial" panose="020B0604020202020204" pitchFamily="34" charset="0"/>
              </a:rPr>
              <a:t> et G. Henri-</a:t>
            </a:r>
            <a:r>
              <a:rPr lang="fr-FR" sz="2400" b="1" dirty="0" err="1">
                <a:solidFill>
                  <a:schemeClr val="tx2"/>
                </a:solidFill>
                <a:latin typeface="Avenir Roman" panose="02000503020000020003" pitchFamily="2" charset="0"/>
                <a:cs typeface="Arial" panose="020B0604020202020204" pitchFamily="34" charset="0"/>
              </a:rPr>
              <a:t>Panabière</a:t>
            </a:r>
            <a:endParaRPr lang="fr-FR" sz="2400" dirty="0">
              <a:solidFill>
                <a:schemeClr val="tx2"/>
              </a:solidFill>
              <a:latin typeface="Avenir Roman" panose="02000503020000020003" pitchFamily="2" charset="0"/>
              <a:cs typeface="Arial" panose="020B0604020202020204" pitchFamily="34" charset="0"/>
            </a:endParaRPr>
          </a:p>
          <a:p>
            <a:pPr>
              <a:spcBef>
                <a:spcPts val="600"/>
              </a:spcBef>
            </a:pPr>
            <a:endParaRPr lang="fr-FR" sz="24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627891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B97DC83-4F03-4C6E-AE4B-5A54A1072524}"/>
              </a:ext>
            </a:extLst>
          </p:cNvPr>
          <p:cNvSpPr/>
          <p:nvPr>
            <p:custDataLst>
              <p:tags r:id="rId1"/>
            </p:custDataLst>
          </p:nvPr>
        </p:nvSpPr>
        <p:spPr>
          <a:xfrm>
            <a:off x="1347591" y="278965"/>
            <a:ext cx="9949339" cy="1200329"/>
          </a:xfrm>
          <a:prstGeom prst="rect">
            <a:avLst/>
          </a:prstGeom>
          <a:noFill/>
        </p:spPr>
        <p:txBody>
          <a:bodyPr wrap="square">
            <a:spAutoFit/>
          </a:bodyPr>
          <a:lstStyle/>
          <a:p>
            <a:pPr>
              <a:spcBef>
                <a:spcPts val="600"/>
              </a:spcBef>
            </a:pPr>
            <a:r>
              <a:rPr lang="fr-FR" sz="2400" b="1" dirty="0">
                <a:solidFill>
                  <a:schemeClr val="tx2"/>
                </a:solidFill>
                <a:latin typeface="Avenir Roman" panose="02000503020000020003" pitchFamily="2" charset="0"/>
                <a:cs typeface="Arial" panose="020B0604020202020204" pitchFamily="34" charset="0"/>
              </a:rPr>
              <a:t>3ème item - Comprendre qu’il existe des socialisations secondaires (professionnelle, conjugale, politique) à la suite de la socialisation primaire.</a:t>
            </a:r>
            <a:endParaRPr lang="fr-FR" sz="2400" dirty="0">
              <a:solidFill>
                <a:schemeClr val="tx2"/>
              </a:solidFill>
              <a:latin typeface="Avenir Roman" panose="02000503020000020003" pitchFamily="2" charset="0"/>
              <a:cs typeface="Arial" panose="020B0604020202020204" pitchFamily="34" charset="0"/>
            </a:endParaRPr>
          </a:p>
        </p:txBody>
      </p:sp>
      <p:sp>
        <p:nvSpPr>
          <p:cNvPr id="12" name="Rectangle 11">
            <a:extLst>
              <a:ext uri="{FF2B5EF4-FFF2-40B4-BE49-F238E27FC236}">
                <a16:creationId xmlns:a16="http://schemas.microsoft.com/office/drawing/2014/main" id="{31DB2A22-C9A5-4B7A-BB49-00E0CC4C071A}"/>
              </a:ext>
            </a:extLst>
          </p:cNvPr>
          <p:cNvSpPr/>
          <p:nvPr>
            <p:custDataLst>
              <p:tags r:id="rId2"/>
            </p:custDataLst>
          </p:nvPr>
        </p:nvSpPr>
        <p:spPr>
          <a:xfrm>
            <a:off x="452523" y="1680713"/>
            <a:ext cx="11739477" cy="5155257"/>
          </a:xfrm>
          <a:prstGeom prst="rect">
            <a:avLst/>
          </a:prstGeom>
          <a:noFill/>
        </p:spPr>
        <p:txBody>
          <a:bodyPr wrap="square">
            <a:spAutoFit/>
          </a:bodyPr>
          <a:lstStyle/>
          <a:p>
            <a:pPr>
              <a:spcBef>
                <a:spcPts val="600"/>
              </a:spcBef>
              <a:buClr>
                <a:srgbClr val="7030A0"/>
              </a:buClr>
            </a:pPr>
            <a:r>
              <a:rPr lang="fr-FR" dirty="0">
                <a:solidFill>
                  <a:srgbClr val="7030A0"/>
                </a:solidFill>
                <a:latin typeface="Avenir Roman" panose="02000503020000020003" pitchFamily="2" charset="0"/>
                <a:cs typeface="Arial" panose="020B0604020202020204" pitchFamily="34" charset="0"/>
              </a:rPr>
              <a:t>        ⁞ </a:t>
            </a:r>
            <a:r>
              <a:rPr lang="fr-FR" dirty="0">
                <a:latin typeface="Avenir Roman" panose="02000503020000020003" pitchFamily="2" charset="0"/>
                <a:cs typeface="Arial" panose="020B0604020202020204" pitchFamily="34" charset="0"/>
              </a:rPr>
              <a:t>Socialisation primaire - socialisation secondaire</a:t>
            </a:r>
          </a:p>
          <a:p>
            <a:pPr>
              <a:spcBef>
                <a:spcPts val="600"/>
              </a:spcBef>
              <a:buClr>
                <a:srgbClr val="7030A0"/>
              </a:buClr>
            </a:pPr>
            <a:endParaRPr lang="fr-FR" dirty="0">
              <a:latin typeface="Avenir Roman" panose="02000503020000020003" pitchFamily="2" charset="0"/>
              <a:cs typeface="Arial" panose="020B0604020202020204" pitchFamily="34" charset="0"/>
            </a:endParaRPr>
          </a:p>
          <a:p>
            <a:pPr>
              <a:spcBef>
                <a:spcPts val="600"/>
              </a:spcBef>
              <a:buClr>
                <a:srgbClr val="7030A0"/>
              </a:buClr>
            </a:pPr>
            <a:r>
              <a:rPr lang="fr-FR" dirty="0">
                <a:solidFill>
                  <a:srgbClr val="7030A0"/>
                </a:solidFill>
                <a:latin typeface="Avenir Roman" panose="02000503020000020003" pitchFamily="2" charset="0"/>
                <a:cs typeface="Arial" panose="020B0604020202020204" pitchFamily="34" charset="0"/>
              </a:rPr>
              <a:t>        ⁞ </a:t>
            </a:r>
            <a:r>
              <a:rPr lang="fr-FR" dirty="0">
                <a:latin typeface="Avenir Roman" panose="02000503020000020003" pitchFamily="2" charset="0"/>
                <a:cs typeface="Arial" panose="020B0604020202020204" pitchFamily="34" charset="0"/>
              </a:rPr>
              <a:t>Spécifier l’articulation diachronique entre des temporalités différentes de la</a:t>
            </a:r>
          </a:p>
          <a:p>
            <a:pPr>
              <a:spcBef>
                <a:spcPts val="600"/>
              </a:spcBef>
              <a:buClr>
                <a:srgbClr val="7030A0"/>
              </a:buClr>
            </a:pPr>
            <a:r>
              <a:rPr lang="fr-FR" dirty="0">
                <a:latin typeface="Avenir Roman" panose="02000503020000020003" pitchFamily="2" charset="0"/>
                <a:cs typeface="Arial" panose="020B0604020202020204" pitchFamily="34" charset="0"/>
              </a:rPr>
              <a:t>         socialisation.</a:t>
            </a:r>
          </a:p>
          <a:p>
            <a:pPr>
              <a:spcBef>
                <a:spcPts val="600"/>
              </a:spcBef>
              <a:buClr>
                <a:srgbClr val="7030A0"/>
              </a:buClr>
            </a:pPr>
            <a:endParaRPr lang="fr-FR" dirty="0">
              <a:latin typeface="Avenir Roman" panose="02000503020000020003" pitchFamily="2" charset="0"/>
              <a:cs typeface="Arial" panose="020B0604020202020204" pitchFamily="34" charset="0"/>
            </a:endParaRPr>
          </a:p>
          <a:p>
            <a:pPr>
              <a:spcBef>
                <a:spcPts val="600"/>
              </a:spcBef>
              <a:buClr>
                <a:srgbClr val="7030A0"/>
              </a:buClr>
            </a:pPr>
            <a:r>
              <a:rPr lang="fr-FR" dirty="0">
                <a:solidFill>
                  <a:srgbClr val="7030A0"/>
                </a:solidFill>
                <a:latin typeface="Avenir Roman" panose="02000503020000020003" pitchFamily="2" charset="0"/>
                <a:cs typeface="Arial" panose="020B0604020202020204" pitchFamily="34" charset="0"/>
              </a:rPr>
              <a:t>        ⁞ </a:t>
            </a:r>
            <a:r>
              <a:rPr lang="fr-FR" dirty="0">
                <a:latin typeface="Avenir Roman" panose="02000503020000020003" pitchFamily="2" charset="0"/>
                <a:cs typeface="Arial" panose="020B0604020202020204" pitchFamily="34" charset="0"/>
              </a:rPr>
              <a:t>Envisager la socialisation comme un processus continu (≠ linéarité) :</a:t>
            </a:r>
          </a:p>
          <a:p>
            <a:pPr marL="720725" indent="-185738">
              <a:spcBef>
                <a:spcPts val="600"/>
              </a:spcBef>
              <a:buClr>
                <a:srgbClr val="7030A0"/>
              </a:buClr>
              <a:buFont typeface="Arial" panose="020B0604020202020204" pitchFamily="34" charset="0"/>
              <a:buChar char="•"/>
            </a:pPr>
            <a:r>
              <a:rPr lang="fr-FR" dirty="0">
                <a:latin typeface="Avenir Roman" panose="02000503020000020003" pitchFamily="2" charset="0"/>
                <a:cs typeface="Arial" panose="020B0604020202020204" pitchFamily="34" charset="0"/>
              </a:rPr>
              <a:t>Socialisation de renforcement</a:t>
            </a:r>
          </a:p>
          <a:p>
            <a:pPr marL="720725" indent="-185738">
              <a:spcBef>
                <a:spcPts val="600"/>
              </a:spcBef>
              <a:buClr>
                <a:srgbClr val="7030A0"/>
              </a:buClr>
              <a:buFont typeface="Arial" panose="020B0604020202020204" pitchFamily="34" charset="0"/>
              <a:buChar char="•"/>
            </a:pPr>
            <a:r>
              <a:rPr lang="fr-FR" dirty="0">
                <a:latin typeface="Avenir Roman" panose="02000503020000020003" pitchFamily="2" charset="0"/>
                <a:cs typeface="Arial" panose="020B0604020202020204" pitchFamily="34" charset="0"/>
              </a:rPr>
              <a:t>Socialisation de conversion</a:t>
            </a:r>
          </a:p>
          <a:p>
            <a:pPr marL="720725" indent="-185738">
              <a:spcBef>
                <a:spcPts val="600"/>
              </a:spcBef>
              <a:buClr>
                <a:srgbClr val="7030A0"/>
              </a:buClr>
              <a:buFont typeface="Arial" panose="020B0604020202020204" pitchFamily="34" charset="0"/>
              <a:buChar char="•"/>
            </a:pPr>
            <a:r>
              <a:rPr lang="fr-FR" dirty="0">
                <a:latin typeface="Avenir Roman" panose="02000503020000020003" pitchFamily="2" charset="0"/>
                <a:cs typeface="Arial" panose="020B0604020202020204" pitchFamily="34" charset="0"/>
              </a:rPr>
              <a:t>Socialisation de transformation</a:t>
            </a:r>
          </a:p>
          <a:p>
            <a:pPr marL="534987">
              <a:spcBef>
                <a:spcPts val="600"/>
              </a:spcBef>
              <a:buClr>
                <a:srgbClr val="7030A0"/>
              </a:buClr>
            </a:pPr>
            <a:endParaRPr lang="fr-FR" dirty="0">
              <a:latin typeface="Avenir Roman" panose="02000503020000020003" pitchFamily="2" charset="0"/>
              <a:cs typeface="Arial" panose="020B0604020202020204" pitchFamily="34" charset="0"/>
            </a:endParaRPr>
          </a:p>
          <a:p>
            <a:pPr marL="534987">
              <a:spcBef>
                <a:spcPts val="600"/>
              </a:spcBef>
              <a:buClr>
                <a:srgbClr val="7030A0"/>
              </a:buClr>
            </a:pPr>
            <a:r>
              <a:rPr lang="fr-FR" dirty="0">
                <a:solidFill>
                  <a:srgbClr val="7030A0"/>
                </a:solidFill>
                <a:latin typeface="Avenir Roman" panose="02000503020000020003" pitchFamily="2" charset="0"/>
                <a:cs typeface="Arial" panose="020B0604020202020204" pitchFamily="34" charset="0"/>
              </a:rPr>
              <a:t>⁞ </a:t>
            </a:r>
            <a:r>
              <a:rPr lang="fr-FR" dirty="0">
                <a:latin typeface="Avenir Roman" panose="02000503020000020003" pitchFamily="2" charset="0"/>
                <a:cs typeface="Arial" panose="020B0604020202020204" pitchFamily="34" charset="0"/>
              </a:rPr>
              <a:t>Pluralité des influences socialisatrices qui n’est pas sans influence sur les</a:t>
            </a:r>
          </a:p>
          <a:p>
            <a:pPr marL="534987">
              <a:spcBef>
                <a:spcPts val="600"/>
              </a:spcBef>
              <a:buClr>
                <a:srgbClr val="7030A0"/>
              </a:buClr>
            </a:pPr>
            <a:r>
              <a:rPr lang="fr-FR" dirty="0">
                <a:latin typeface="Avenir Roman" panose="02000503020000020003" pitchFamily="2" charset="0"/>
                <a:cs typeface="Arial" panose="020B0604020202020204" pitchFamily="34" charset="0"/>
              </a:rPr>
              <a:t>  trajectoires individuelles.</a:t>
            </a:r>
          </a:p>
          <a:p>
            <a:pPr marL="534987">
              <a:spcBef>
                <a:spcPts val="600"/>
              </a:spcBef>
              <a:buClr>
                <a:srgbClr val="7030A0"/>
              </a:buClr>
            </a:pPr>
            <a:endParaRPr lang="fr-FR" sz="2400" dirty="0">
              <a:latin typeface="Arial" panose="020B0604020202020204" pitchFamily="34" charset="0"/>
              <a:cs typeface="Arial" panose="020B0604020202020204" pitchFamily="34" charset="0"/>
            </a:endParaRPr>
          </a:p>
          <a:p>
            <a:pPr>
              <a:spcBef>
                <a:spcPts val="600"/>
              </a:spcBef>
              <a:buClr>
                <a:srgbClr val="7030A0"/>
              </a:buClr>
            </a:pPr>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635300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1DB2A22-C9A5-4B7A-BB49-00E0CC4C071A}"/>
              </a:ext>
            </a:extLst>
          </p:cNvPr>
          <p:cNvSpPr/>
          <p:nvPr>
            <p:custDataLst>
              <p:tags r:id="rId1"/>
            </p:custDataLst>
          </p:nvPr>
        </p:nvSpPr>
        <p:spPr>
          <a:xfrm>
            <a:off x="452523" y="1358977"/>
            <a:ext cx="11739477" cy="4355038"/>
          </a:xfrm>
          <a:prstGeom prst="rect">
            <a:avLst/>
          </a:prstGeom>
          <a:noFill/>
        </p:spPr>
        <p:txBody>
          <a:bodyPr wrap="square">
            <a:spAutoFit/>
          </a:bodyPr>
          <a:lstStyle/>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a:t>
            </a:r>
            <a:r>
              <a:rPr lang="fr-FR" sz="1600" b="1" dirty="0">
                <a:latin typeface="Avenir Roman" panose="02000503020000020003" pitchFamily="2" charset="0"/>
                <a:cs typeface="Arial" panose="020B0604020202020204" pitchFamily="34" charset="0"/>
              </a:rPr>
              <a:t>Quelques références </a:t>
            </a:r>
            <a:r>
              <a:rPr lang="fr-FR" sz="1600" dirty="0">
                <a:latin typeface="Avenir Roman" panose="02000503020000020003" pitchFamily="2" charset="0"/>
                <a:cs typeface="Arial" panose="020B0604020202020204" pitchFamily="34" charset="0"/>
              </a:rPr>
              <a:t>:</a:t>
            </a:r>
          </a:p>
          <a:p>
            <a:pPr>
              <a:spcBef>
                <a:spcPts val="600"/>
              </a:spcBef>
              <a:buClr>
                <a:srgbClr val="7030A0"/>
              </a:buClr>
            </a:pPr>
            <a:endParaRPr lang="fr-FR" sz="1600" dirty="0">
              <a:latin typeface="Avenir Roman" panose="02000503020000020003" pitchFamily="2" charset="0"/>
              <a:cs typeface="Arial" panose="020B0604020202020204" pitchFamily="34" charset="0"/>
            </a:endParaRPr>
          </a:p>
          <a:p>
            <a:pPr marL="720725" indent="-185738">
              <a:spcBef>
                <a:spcPts val="600"/>
              </a:spcBef>
              <a:buClr>
                <a:srgbClr val="7030A0"/>
              </a:buClr>
              <a:buFont typeface="Arial" panose="020B0604020202020204" pitchFamily="34" charset="0"/>
              <a:buChar char="•"/>
            </a:pPr>
            <a:r>
              <a:rPr lang="fr-FR" sz="1600" dirty="0">
                <a:latin typeface="Avenir Roman" panose="02000503020000020003" pitchFamily="2" charset="0"/>
                <a:cs typeface="Arial" panose="020B0604020202020204" pitchFamily="34" charset="0"/>
              </a:rPr>
              <a:t>Emmanuelle Zolesio, « Socialisations primaires/secondaires : quels enjeux ? », Idées économiques et sociales, n°191, mars 2018.</a:t>
            </a:r>
          </a:p>
          <a:p>
            <a:pPr marL="720725" indent="-185738">
              <a:spcBef>
                <a:spcPts val="600"/>
              </a:spcBef>
              <a:buClr>
                <a:srgbClr val="7030A0"/>
              </a:buClr>
              <a:buFont typeface="Arial" panose="020B0604020202020204" pitchFamily="34" charset="0"/>
              <a:buChar char="•"/>
            </a:pPr>
            <a:r>
              <a:rPr lang="fr-FR" sz="1600" dirty="0">
                <a:latin typeface="Avenir Roman" panose="02000503020000020003" pitchFamily="2" charset="0"/>
                <a:cs typeface="Arial" panose="020B0604020202020204" pitchFamily="34" charset="0"/>
              </a:rPr>
              <a:t>Emmanuelle Zolesio, « </a:t>
            </a:r>
            <a:r>
              <a:rPr lang="fr-FR" sz="1600" dirty="0">
                <a:latin typeface="Avenir Roman" panose="02000503020000020003" pitchFamily="2" charset="0"/>
                <a:cs typeface="Arial" panose="020B0604020202020204" pitchFamily="34" charset="0"/>
                <a:hlinkClick r:id="rId4"/>
              </a:rPr>
              <a:t>Marie Laborie, un cas de socialisation chirurgicale   ratée</a:t>
            </a:r>
            <a:r>
              <a:rPr lang="fr-FR" sz="1600" dirty="0">
                <a:latin typeface="Avenir Roman" panose="02000503020000020003" pitchFamily="2" charset="0"/>
                <a:cs typeface="Arial" panose="020B0604020202020204" pitchFamily="34" charset="0"/>
              </a:rPr>
              <a:t> », Sociétés contemporaines, n°74, 2009.</a:t>
            </a:r>
          </a:p>
          <a:p>
            <a:pPr marL="720725" indent="-185738">
              <a:spcBef>
                <a:spcPts val="600"/>
              </a:spcBef>
              <a:buClr>
                <a:srgbClr val="7030A0"/>
              </a:buClr>
              <a:buFont typeface="Arial" panose="020B0604020202020204" pitchFamily="34" charset="0"/>
              <a:buChar char="•"/>
            </a:pPr>
            <a:r>
              <a:rPr lang="fr-FR" sz="1600" dirty="0">
                <a:latin typeface="Avenir Roman" panose="02000503020000020003" pitchFamily="2" charset="0"/>
                <a:cs typeface="Arial" panose="020B0604020202020204" pitchFamily="34" charset="0"/>
              </a:rPr>
              <a:t>Muriel Darmon, « Devenir anorexique. Une approche sociologique », La découverte, 2003.</a:t>
            </a:r>
          </a:p>
          <a:p>
            <a:pPr marL="720725" indent="-185738">
              <a:spcBef>
                <a:spcPts val="600"/>
              </a:spcBef>
              <a:buClr>
                <a:srgbClr val="7030A0"/>
              </a:buClr>
              <a:buFont typeface="Arial" panose="020B0604020202020204" pitchFamily="34" charset="0"/>
              <a:buChar char="•"/>
            </a:pPr>
            <a:r>
              <a:rPr lang="fr-FR" sz="1600" dirty="0">
                <a:latin typeface="Avenir Roman" panose="02000503020000020003" pitchFamily="2" charset="0"/>
                <a:cs typeface="Arial" panose="020B0604020202020204" pitchFamily="34" charset="0"/>
              </a:rPr>
              <a:t>Muriel Darmon, « Classes préparatoires. La fabrique d’une classe dominante », La découverte,  2015.</a:t>
            </a:r>
          </a:p>
          <a:p>
            <a:pPr marL="720725" indent="-185738">
              <a:spcBef>
                <a:spcPts val="600"/>
              </a:spcBef>
              <a:buClr>
                <a:srgbClr val="7030A0"/>
              </a:buClr>
              <a:buFont typeface="Arial" panose="020B0604020202020204" pitchFamily="34" charset="0"/>
              <a:buChar char="•"/>
            </a:pPr>
            <a:r>
              <a:rPr lang="fr-FR" sz="1600" dirty="0">
                <a:latin typeface="Avenir Roman" panose="02000503020000020003" pitchFamily="2" charset="0"/>
                <a:cs typeface="Arial" panose="020B0604020202020204" pitchFamily="34" charset="0"/>
              </a:rPr>
              <a:t>Julien Bertrand, « </a:t>
            </a:r>
            <a:r>
              <a:rPr lang="fr-FR" sz="1600" dirty="0">
                <a:latin typeface="Avenir Roman" panose="02000503020000020003" pitchFamily="2" charset="0"/>
                <a:cs typeface="Arial" panose="020B0604020202020204" pitchFamily="34" charset="0"/>
                <a:hlinkClick r:id="rId5"/>
              </a:rPr>
              <a:t>La vocation au croisement des espaces de socialisation. Étude  sociologique de la formation des footballeurs professionnels</a:t>
            </a:r>
            <a:r>
              <a:rPr lang="fr-FR" sz="1600" dirty="0">
                <a:latin typeface="Avenir Roman" panose="02000503020000020003" pitchFamily="2" charset="0"/>
                <a:cs typeface="Arial" panose="020B0604020202020204" pitchFamily="34" charset="0"/>
              </a:rPr>
              <a:t> », Sociétés contemporaines, 011/2 n°82 | pages 85 à 106.</a:t>
            </a:r>
          </a:p>
          <a:p>
            <a:pPr marL="720725" indent="-185738">
              <a:spcBef>
                <a:spcPts val="600"/>
              </a:spcBef>
              <a:buClr>
                <a:srgbClr val="7030A0"/>
              </a:buClr>
              <a:buFont typeface="Arial" panose="020B0604020202020204" pitchFamily="34" charset="0"/>
              <a:buChar char="•"/>
            </a:pPr>
            <a:r>
              <a:rPr lang="fr-FR" sz="1600" dirty="0">
                <a:latin typeface="Avenir Roman" panose="02000503020000020003" pitchFamily="2" charset="0"/>
                <a:cs typeface="Arial" panose="020B0604020202020204" pitchFamily="34" charset="0"/>
              </a:rPr>
              <a:t>Daniel </a:t>
            </a:r>
            <a:r>
              <a:rPr lang="fr-FR" sz="1600" dirty="0" err="1">
                <a:latin typeface="Avenir Roman" panose="02000503020000020003" pitchFamily="2" charset="0"/>
                <a:cs typeface="Arial" panose="020B0604020202020204" pitchFamily="34" charset="0"/>
              </a:rPr>
              <a:t>Gaxie</a:t>
            </a:r>
            <a:r>
              <a:rPr lang="fr-FR" sz="1600" dirty="0">
                <a:latin typeface="Avenir Roman" panose="02000503020000020003" pitchFamily="2" charset="0"/>
                <a:cs typeface="Arial" panose="020B0604020202020204" pitchFamily="34" charset="0"/>
              </a:rPr>
              <a:t>, « </a:t>
            </a:r>
            <a:r>
              <a:rPr lang="fr-FR" sz="1600" dirty="0">
                <a:latin typeface="Avenir Roman" panose="02000503020000020003" pitchFamily="2" charset="0"/>
                <a:cs typeface="Arial" panose="020B0604020202020204" pitchFamily="34" charset="0"/>
                <a:hlinkClick r:id="rId6"/>
              </a:rPr>
              <a:t>Appréhensions du politique et mobilisations des expériences sociales</a:t>
            </a:r>
            <a:r>
              <a:rPr lang="fr-FR" sz="1600" dirty="0">
                <a:latin typeface="Avenir Roman" panose="02000503020000020003" pitchFamily="2" charset="0"/>
                <a:cs typeface="Arial" panose="020B0604020202020204" pitchFamily="34" charset="0"/>
              </a:rPr>
              <a:t> », Revue française de science politique, 2002/2, Vol. 52 | pages 145 à 178</a:t>
            </a:r>
          </a:p>
          <a:p>
            <a:pPr marL="720725" indent="-185738">
              <a:spcBef>
                <a:spcPts val="600"/>
              </a:spcBef>
              <a:buClr>
                <a:srgbClr val="7030A0"/>
              </a:buClr>
              <a:buFont typeface="Arial" panose="020B0604020202020204" pitchFamily="34" charset="0"/>
              <a:buChar char="•"/>
            </a:pPr>
            <a:r>
              <a:rPr lang="fr-FR" sz="1600" dirty="0">
                <a:latin typeface="Avenir Roman" panose="02000503020000020003" pitchFamily="2" charset="0"/>
                <a:cs typeface="Arial" panose="020B0604020202020204" pitchFamily="34" charset="0"/>
              </a:rPr>
              <a:t>Jean-Claude Kaufmann, « La trame conjugale ». Sociologie du couple par son linge, Nathan,  1922.</a:t>
            </a:r>
          </a:p>
          <a:p>
            <a:pPr marL="720725" indent="-185738">
              <a:spcBef>
                <a:spcPts val="600"/>
              </a:spcBef>
              <a:buClr>
                <a:srgbClr val="7030A0"/>
              </a:buClr>
              <a:buFont typeface="Arial" panose="020B0604020202020204" pitchFamily="34" charset="0"/>
              <a:buChar char="•"/>
            </a:pPr>
            <a:endParaRPr lang="fr-FR" sz="1600" dirty="0">
              <a:latin typeface="Avenir Roman" panose="02000503020000020003" pitchFamily="2" charset="0"/>
              <a:cs typeface="Arial" panose="020B0604020202020204" pitchFamily="34" charset="0"/>
            </a:endParaRPr>
          </a:p>
        </p:txBody>
      </p:sp>
      <p:sp>
        <p:nvSpPr>
          <p:cNvPr id="10" name="Rectangle 9">
            <a:extLst>
              <a:ext uri="{FF2B5EF4-FFF2-40B4-BE49-F238E27FC236}">
                <a16:creationId xmlns:a16="http://schemas.microsoft.com/office/drawing/2014/main" id="{EE91B0CD-C06D-2444-9140-460FB0E1032F}"/>
              </a:ext>
            </a:extLst>
          </p:cNvPr>
          <p:cNvSpPr/>
          <p:nvPr>
            <p:custDataLst>
              <p:tags r:id="rId2"/>
            </p:custDataLst>
          </p:nvPr>
        </p:nvSpPr>
        <p:spPr>
          <a:xfrm>
            <a:off x="0" y="1"/>
            <a:ext cx="12073340" cy="461665"/>
          </a:xfrm>
          <a:prstGeom prst="rect">
            <a:avLst/>
          </a:prstGeom>
          <a:solidFill>
            <a:schemeClr val="bg2"/>
          </a:solidFill>
        </p:spPr>
        <p:txBody>
          <a:bodyPr wrap="square">
            <a:spAutoFit/>
          </a:bodyPr>
          <a:lstStyle/>
          <a:p>
            <a:pPr>
              <a:spcBef>
                <a:spcPts val="600"/>
              </a:spcBef>
            </a:pPr>
            <a:r>
              <a:rPr lang="fr-FR" sz="2400" b="1" dirty="0">
                <a:solidFill>
                  <a:schemeClr val="tx2"/>
                </a:solidFill>
                <a:latin typeface="Avenir Roman" panose="02000503020000020003" pitchFamily="2" charset="0"/>
                <a:cs typeface="Arial" panose="020B0604020202020204" pitchFamily="34" charset="0"/>
              </a:rPr>
              <a:t>Item 3</a:t>
            </a:r>
            <a:endParaRPr lang="fr-FR" sz="2400" dirty="0">
              <a:solidFill>
                <a:schemeClr val="tx2"/>
              </a:solidFill>
              <a:latin typeface="Avenir Roman" panose="02000503020000020003" pitchFamily="2" charset="0"/>
              <a:cs typeface="Arial" panose="020B0604020202020204" pitchFamily="34" charset="0"/>
            </a:endParaRPr>
          </a:p>
        </p:txBody>
      </p:sp>
    </p:spTree>
    <p:extLst>
      <p:ext uri="{BB962C8B-B14F-4D97-AF65-F5344CB8AC3E}">
        <p14:creationId xmlns:p14="http://schemas.microsoft.com/office/powerpoint/2010/main" val="10906848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B97DC83-4F03-4C6E-AE4B-5A54A1072524}"/>
              </a:ext>
            </a:extLst>
          </p:cNvPr>
          <p:cNvSpPr/>
          <p:nvPr>
            <p:custDataLst>
              <p:tags r:id="rId1"/>
            </p:custDataLst>
          </p:nvPr>
        </p:nvSpPr>
        <p:spPr>
          <a:xfrm>
            <a:off x="2124000" y="360000"/>
            <a:ext cx="9949339" cy="769441"/>
          </a:xfrm>
          <a:prstGeom prst="rect">
            <a:avLst/>
          </a:prstGeom>
          <a:noFill/>
        </p:spPr>
        <p:txBody>
          <a:bodyPr wrap="square">
            <a:spAutoFit/>
          </a:bodyPr>
          <a:lstStyle/>
          <a:p>
            <a:pPr>
              <a:spcBef>
                <a:spcPts val="600"/>
              </a:spcBef>
            </a:pPr>
            <a:r>
              <a:rPr lang="fr-FR" sz="2200" b="1" dirty="0">
                <a:solidFill>
                  <a:schemeClr val="tx2"/>
                </a:solidFill>
                <a:latin typeface="Avenir Roman" panose="02000503020000020003" pitchFamily="2" charset="0"/>
                <a:cs typeface="Arial" panose="020B0604020202020204" pitchFamily="34" charset="0"/>
              </a:rPr>
              <a:t>4ème item - Comprendre que la pluralité des influences socialisatrices peut être à l’origine de trajectoires individuelles improbables.</a:t>
            </a:r>
            <a:endParaRPr lang="fr-FR" sz="2200" dirty="0">
              <a:solidFill>
                <a:schemeClr val="tx2"/>
              </a:solidFill>
              <a:latin typeface="Avenir Roman" panose="02000503020000020003" pitchFamily="2" charset="0"/>
              <a:cs typeface="Arial" panose="020B0604020202020204" pitchFamily="34" charset="0"/>
            </a:endParaRPr>
          </a:p>
        </p:txBody>
      </p:sp>
      <p:sp>
        <p:nvSpPr>
          <p:cNvPr id="12" name="Rectangle 11">
            <a:extLst>
              <a:ext uri="{FF2B5EF4-FFF2-40B4-BE49-F238E27FC236}">
                <a16:creationId xmlns:a16="http://schemas.microsoft.com/office/drawing/2014/main" id="{31DB2A22-C9A5-4B7A-BB49-00E0CC4C071A}"/>
              </a:ext>
            </a:extLst>
          </p:cNvPr>
          <p:cNvSpPr/>
          <p:nvPr>
            <p:custDataLst>
              <p:tags r:id="rId2"/>
            </p:custDataLst>
          </p:nvPr>
        </p:nvSpPr>
        <p:spPr>
          <a:xfrm>
            <a:off x="425938" y="2348988"/>
            <a:ext cx="11520128" cy="3170099"/>
          </a:xfrm>
          <a:prstGeom prst="rect">
            <a:avLst/>
          </a:prstGeom>
          <a:noFill/>
        </p:spPr>
        <p:txBody>
          <a:bodyPr wrap="square">
            <a:spAutoFit/>
          </a:bodyPr>
          <a:lstStyle/>
          <a:p>
            <a:pPr algn="just">
              <a:spcBef>
                <a:spcPts val="600"/>
              </a:spcBef>
              <a:buClr>
                <a:srgbClr val="7030A0"/>
              </a:buClr>
            </a:pPr>
            <a:r>
              <a:rPr lang="fr-FR" dirty="0">
                <a:solidFill>
                  <a:srgbClr val="7030A0"/>
                </a:solidFill>
                <a:latin typeface="Avenir Roman" panose="02000503020000020003" pitchFamily="2" charset="0"/>
                <a:cs typeface="Arial" panose="020B0604020202020204" pitchFamily="34" charset="0"/>
              </a:rPr>
              <a:t>⁞ </a:t>
            </a:r>
            <a:r>
              <a:rPr lang="fr-FR" dirty="0">
                <a:latin typeface="Avenir Roman" panose="02000503020000020003" pitchFamily="2" charset="0"/>
                <a:cs typeface="Arial" panose="020B0604020202020204" pitchFamily="34" charset="0"/>
              </a:rPr>
              <a:t>Comment analyser sociologiquement les « trajectoires individuelles improbables » ou, plus largement, les « irrégularités sociales » ?</a:t>
            </a:r>
          </a:p>
          <a:p>
            <a:pPr algn="just">
              <a:spcBef>
                <a:spcPts val="600"/>
              </a:spcBef>
              <a:buClr>
                <a:srgbClr val="7030A0"/>
              </a:buClr>
            </a:pPr>
            <a:endParaRPr lang="fr-FR" dirty="0">
              <a:latin typeface="Avenir Roman" panose="02000503020000020003" pitchFamily="2" charset="0"/>
              <a:cs typeface="Arial" panose="020B0604020202020204" pitchFamily="34" charset="0"/>
            </a:endParaRPr>
          </a:p>
          <a:p>
            <a:pPr algn="just">
              <a:spcBef>
                <a:spcPts val="600"/>
              </a:spcBef>
              <a:buClr>
                <a:srgbClr val="7030A0"/>
              </a:buClr>
            </a:pPr>
            <a:r>
              <a:rPr lang="fr-FR" dirty="0">
                <a:solidFill>
                  <a:srgbClr val="7030A0"/>
                </a:solidFill>
                <a:latin typeface="Avenir Roman" panose="02000503020000020003" pitchFamily="2" charset="0"/>
                <a:cs typeface="Arial" panose="020B0604020202020204" pitchFamily="34" charset="0"/>
              </a:rPr>
              <a:t>⁞ </a:t>
            </a:r>
            <a:r>
              <a:rPr lang="fr-FR" dirty="0">
                <a:latin typeface="Avenir Roman" panose="02000503020000020003" pitchFamily="2" charset="0"/>
                <a:cs typeface="Arial" panose="020B0604020202020204" pitchFamily="34" charset="0"/>
              </a:rPr>
              <a:t>« Habitus clivés, déchirés, duels, portant, sous la forme de tensions et de contradictions, la trace de formations contradictoires dont ils sont le  produit », (P. Bourdieu, Méditations pascaliennes, 1997).</a:t>
            </a:r>
          </a:p>
          <a:p>
            <a:pPr algn="just">
              <a:spcBef>
                <a:spcPts val="600"/>
              </a:spcBef>
              <a:buClr>
                <a:srgbClr val="7030A0"/>
              </a:buClr>
            </a:pPr>
            <a:endParaRPr lang="fr-FR" dirty="0">
              <a:latin typeface="Avenir Roman" panose="02000503020000020003" pitchFamily="2" charset="0"/>
              <a:cs typeface="Arial" panose="020B0604020202020204" pitchFamily="34" charset="0"/>
            </a:endParaRPr>
          </a:p>
          <a:p>
            <a:pPr algn="just">
              <a:spcBef>
                <a:spcPts val="600"/>
              </a:spcBef>
              <a:buClr>
                <a:srgbClr val="7030A0"/>
              </a:buClr>
            </a:pPr>
            <a:r>
              <a:rPr lang="fr-FR" dirty="0">
                <a:solidFill>
                  <a:srgbClr val="7030A0"/>
                </a:solidFill>
                <a:latin typeface="Avenir Roman" panose="02000503020000020003" pitchFamily="2" charset="0"/>
                <a:cs typeface="Arial" panose="020B0604020202020204" pitchFamily="34" charset="0"/>
              </a:rPr>
              <a:t>⁞ </a:t>
            </a:r>
            <a:r>
              <a:rPr lang="fr-FR" dirty="0">
                <a:latin typeface="Avenir Roman" panose="02000503020000020003" pitchFamily="2" charset="0"/>
                <a:cs typeface="Arial" panose="020B0604020202020204" pitchFamily="34" charset="0"/>
              </a:rPr>
              <a:t>« Parce que nous n’occupons pas dans (tous) les contextes sociaux des positions identiques ou semblables (…), nous vivons des expériences variées, différentes et parfois contradictoires. Un acteur pluriel est donc le produit de l’expérience – souvent précoce – de socialisation dans des contextes sociaux multiples et hétérogènes », (B. Lahire, L’homme  pluriel, 1998).</a:t>
            </a:r>
          </a:p>
        </p:txBody>
      </p:sp>
    </p:spTree>
    <p:extLst>
      <p:ext uri="{BB962C8B-B14F-4D97-AF65-F5344CB8AC3E}">
        <p14:creationId xmlns:p14="http://schemas.microsoft.com/office/powerpoint/2010/main" val="27897389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1DB2A22-C9A5-4B7A-BB49-00E0CC4C071A}"/>
              </a:ext>
            </a:extLst>
          </p:cNvPr>
          <p:cNvSpPr/>
          <p:nvPr>
            <p:custDataLst>
              <p:tags r:id="rId1"/>
            </p:custDataLst>
          </p:nvPr>
        </p:nvSpPr>
        <p:spPr>
          <a:xfrm>
            <a:off x="452523" y="1358977"/>
            <a:ext cx="11739477" cy="2877711"/>
          </a:xfrm>
          <a:prstGeom prst="rect">
            <a:avLst/>
          </a:prstGeom>
          <a:noFill/>
        </p:spPr>
        <p:txBody>
          <a:bodyPr wrap="square">
            <a:spAutoFit/>
          </a:bodyPr>
          <a:lstStyle/>
          <a:p>
            <a:pPr algn="just">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a:t>
            </a:r>
            <a:r>
              <a:rPr lang="fr-FR" b="1" dirty="0">
                <a:latin typeface="Avenir Roman" panose="02000503020000020003" pitchFamily="2" charset="0"/>
                <a:cs typeface="Arial" panose="020B0604020202020204" pitchFamily="34" charset="0"/>
              </a:rPr>
              <a:t>Quelques références</a:t>
            </a:r>
          </a:p>
          <a:p>
            <a:pPr algn="just">
              <a:spcBef>
                <a:spcPts val="600"/>
              </a:spcBef>
              <a:buClr>
                <a:srgbClr val="7030A0"/>
              </a:buClr>
            </a:pPr>
            <a:endParaRPr lang="fr-FR" dirty="0">
              <a:latin typeface="Avenir Roman" panose="02000503020000020003" pitchFamily="2" charset="0"/>
              <a:cs typeface="Arial" panose="020B0604020202020204" pitchFamily="34" charset="0"/>
            </a:endParaRPr>
          </a:p>
          <a:p>
            <a:pPr marL="720725" indent="-185738" algn="just">
              <a:spcBef>
                <a:spcPts val="600"/>
              </a:spcBef>
              <a:buClr>
                <a:srgbClr val="7030A0"/>
              </a:buClr>
              <a:buFont typeface="Arial" panose="020B0604020202020204" pitchFamily="34" charset="0"/>
              <a:buChar char="•"/>
            </a:pPr>
            <a:r>
              <a:rPr lang="fr-FR" dirty="0">
                <a:latin typeface="Avenir Roman" panose="02000503020000020003" pitchFamily="2" charset="0"/>
                <a:cs typeface="Arial" panose="020B0604020202020204" pitchFamily="34" charset="0"/>
              </a:rPr>
              <a:t>Bernard Lahire, « L’homme pluriel. Les ressorts de l’action », Armand Colin,  2005 (1998).</a:t>
            </a:r>
          </a:p>
          <a:p>
            <a:pPr marL="720725" indent="-185738" algn="just">
              <a:spcBef>
                <a:spcPts val="600"/>
              </a:spcBef>
              <a:buClr>
                <a:srgbClr val="7030A0"/>
              </a:buClr>
              <a:buFont typeface="Arial" panose="020B0604020202020204" pitchFamily="34" charset="0"/>
              <a:buChar char="•"/>
            </a:pPr>
            <a:r>
              <a:rPr lang="fr-FR" dirty="0">
                <a:latin typeface="Avenir Roman" panose="02000503020000020003" pitchFamily="2" charset="0"/>
                <a:cs typeface="Arial" panose="020B0604020202020204" pitchFamily="34" charset="0"/>
              </a:rPr>
              <a:t>Martine Court, « Corps de filles, corps de garçons : une construction  sociale », La dispute, 2010. (</a:t>
            </a:r>
            <a:r>
              <a:rPr lang="fr-FR" dirty="0">
                <a:latin typeface="Avenir Roman" panose="02000503020000020003" pitchFamily="2" charset="0"/>
                <a:cs typeface="Arial" panose="020B0604020202020204" pitchFamily="34" charset="0"/>
                <a:hlinkClick r:id="rId4"/>
              </a:rPr>
              <a:t>Fiche de lecture</a:t>
            </a:r>
            <a:r>
              <a:rPr lang="fr-FR" dirty="0">
                <a:latin typeface="Avenir Roman" panose="02000503020000020003" pitchFamily="2" charset="0"/>
                <a:cs typeface="Arial" panose="020B0604020202020204" pitchFamily="34" charset="0"/>
              </a:rPr>
              <a:t>)</a:t>
            </a:r>
          </a:p>
          <a:p>
            <a:pPr marL="720725" indent="-185738" algn="just">
              <a:spcBef>
                <a:spcPts val="600"/>
              </a:spcBef>
              <a:buClr>
                <a:srgbClr val="7030A0"/>
              </a:buClr>
              <a:buFont typeface="Arial" panose="020B0604020202020204" pitchFamily="34" charset="0"/>
              <a:buChar char="•"/>
            </a:pPr>
            <a:r>
              <a:rPr lang="fr-FR" dirty="0">
                <a:latin typeface="Avenir Roman" panose="02000503020000020003" pitchFamily="2" charset="0"/>
                <a:cs typeface="Arial" panose="020B0604020202020204" pitchFamily="34" charset="0"/>
              </a:rPr>
              <a:t>Michèle Ferrand, Françoise Imbert, Catherine Marry, « L’excellence  scolaire : une affaire de famille. Le cas des normaliennes et normaliens  scientifiques », L’Harmattan, 1998.</a:t>
            </a:r>
          </a:p>
          <a:p>
            <a:pPr marL="342900" indent="-342900">
              <a:spcBef>
                <a:spcPts val="600"/>
              </a:spcBef>
              <a:buClr>
                <a:srgbClr val="7030A0"/>
              </a:buClr>
              <a:buFont typeface="Arial" panose="020B0604020202020204" pitchFamily="34" charset="0"/>
              <a:buChar char="•"/>
            </a:pPr>
            <a:endParaRPr lang="fr-FR" sz="2400" dirty="0">
              <a:latin typeface="Arial" panose="020B06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CEE2672D-0518-DB43-AAAA-5E931B958427}"/>
              </a:ext>
            </a:extLst>
          </p:cNvPr>
          <p:cNvSpPr/>
          <p:nvPr>
            <p:custDataLst>
              <p:tags r:id="rId2"/>
            </p:custDataLst>
          </p:nvPr>
        </p:nvSpPr>
        <p:spPr>
          <a:xfrm>
            <a:off x="0" y="1"/>
            <a:ext cx="12192000" cy="907941"/>
          </a:xfrm>
          <a:prstGeom prst="rect">
            <a:avLst/>
          </a:prstGeom>
          <a:solidFill>
            <a:schemeClr val="bg2"/>
          </a:solidFill>
        </p:spPr>
        <p:txBody>
          <a:bodyPr wrap="square">
            <a:spAutoFit/>
          </a:bodyPr>
          <a:lstStyle/>
          <a:p>
            <a:pPr>
              <a:spcBef>
                <a:spcPts val="600"/>
              </a:spcBef>
            </a:pPr>
            <a:r>
              <a:rPr lang="fr-FR" sz="2400" b="1" dirty="0">
                <a:solidFill>
                  <a:schemeClr val="tx2"/>
                </a:solidFill>
                <a:latin typeface="Avenir Roman" panose="02000503020000020003" pitchFamily="2" charset="0"/>
                <a:cs typeface="Arial" panose="020B0604020202020204" pitchFamily="34" charset="0"/>
              </a:rPr>
              <a:t>Item 4 : Transposition didactique : genre et trajectoires improbables </a:t>
            </a:r>
            <a:endParaRPr lang="fr-FR" sz="2400" dirty="0">
              <a:solidFill>
                <a:schemeClr val="tx2"/>
              </a:solidFill>
              <a:latin typeface="Avenir Roman" panose="02000503020000020003" pitchFamily="2" charset="0"/>
              <a:cs typeface="Arial" panose="020B0604020202020204" pitchFamily="34" charset="0"/>
            </a:endParaRPr>
          </a:p>
          <a:p>
            <a:pPr>
              <a:spcBef>
                <a:spcPts val="600"/>
              </a:spcBef>
            </a:pPr>
            <a:endParaRPr lang="fr-FR" sz="24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231030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1DB2A22-C9A5-4B7A-BB49-00E0CC4C071A}"/>
              </a:ext>
            </a:extLst>
          </p:cNvPr>
          <p:cNvSpPr/>
          <p:nvPr>
            <p:custDataLst>
              <p:tags r:id="rId1"/>
            </p:custDataLst>
          </p:nvPr>
        </p:nvSpPr>
        <p:spPr>
          <a:xfrm>
            <a:off x="452523" y="1358977"/>
            <a:ext cx="11620816" cy="907941"/>
          </a:xfrm>
          <a:prstGeom prst="rect">
            <a:avLst/>
          </a:prstGeom>
          <a:noFill/>
        </p:spPr>
        <p:txBody>
          <a:bodyPr wrap="square">
            <a:spAutoFit/>
          </a:bodyPr>
          <a:lstStyle/>
          <a:p>
            <a:pPr algn="just">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a:t>
            </a:r>
            <a:r>
              <a:rPr lang="fr-FR" dirty="0">
                <a:latin typeface="Avenir Roman" panose="02000503020000020003" pitchFamily="2" charset="0"/>
                <a:cs typeface="Arial" panose="020B0604020202020204" pitchFamily="34" charset="0"/>
              </a:rPr>
              <a:t>Bernard Lahire, « L’homme pluriel. Les ressorts de l’action », Armand Colin, 2005 (1998).</a:t>
            </a:r>
          </a:p>
          <a:p>
            <a:pPr>
              <a:spcBef>
                <a:spcPts val="600"/>
              </a:spcBef>
              <a:buClr>
                <a:srgbClr val="7030A0"/>
              </a:buClr>
            </a:pPr>
            <a:endParaRPr lang="fr-FR" sz="2400" dirty="0">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BD8BBC1E-0170-45C7-913F-C2BC3FDE213D}"/>
              </a:ext>
            </a:extLst>
          </p:cNvPr>
          <p:cNvSpPr/>
          <p:nvPr>
            <p:custDataLst>
              <p:tags r:id="rId2"/>
            </p:custDataLst>
          </p:nvPr>
        </p:nvSpPr>
        <p:spPr>
          <a:xfrm>
            <a:off x="5945959" y="3244334"/>
            <a:ext cx="300082" cy="369332"/>
          </a:xfrm>
          <a:prstGeom prst="rect">
            <a:avLst/>
          </a:prstGeom>
        </p:spPr>
        <p:txBody>
          <a:bodyPr wrap="none">
            <a:spAutoFit/>
          </a:bodyPr>
          <a:lstStyle/>
          <a:p>
            <a:r>
              <a:rPr lang="fr-FR" dirty="0"/>
              <a:t>⁞ </a:t>
            </a:r>
          </a:p>
        </p:txBody>
      </p:sp>
      <p:sp>
        <p:nvSpPr>
          <p:cNvPr id="4" name="Rectangle 3">
            <a:extLst>
              <a:ext uri="{FF2B5EF4-FFF2-40B4-BE49-F238E27FC236}">
                <a16:creationId xmlns:a16="http://schemas.microsoft.com/office/drawing/2014/main" id="{ED05286B-15AB-4D14-95FA-C9B4B21ED9E2}"/>
              </a:ext>
            </a:extLst>
          </p:cNvPr>
          <p:cNvSpPr/>
          <p:nvPr>
            <p:custDataLst>
              <p:tags r:id="rId3"/>
            </p:custDataLst>
          </p:nvPr>
        </p:nvSpPr>
        <p:spPr>
          <a:xfrm>
            <a:off x="452523" y="1988985"/>
            <a:ext cx="11570163" cy="4524315"/>
          </a:xfrm>
          <a:prstGeom prst="rect">
            <a:avLst/>
          </a:prstGeom>
        </p:spPr>
        <p:txBody>
          <a:bodyPr wrap="square">
            <a:spAutoFit/>
          </a:bodyPr>
          <a:lstStyle/>
          <a:p>
            <a:pPr algn="just"/>
            <a:r>
              <a:rPr lang="fr-FR" dirty="0">
                <a:latin typeface="Avenir Roman" panose="02000503020000020003" pitchFamily="2" charset="0"/>
                <a:cs typeface="Arial" panose="020B0604020202020204" pitchFamily="34" charset="0"/>
              </a:rPr>
              <a:t>L'Être humain est-il soluble dans son milieu d'appartenance ? C'est ce que pense pouvoir affirmer la sociologie lorsqu'elle montre d'étroites correspondances entre l'origine sociale d'un individu issu de milieu populaire et ses (faibles) chances de réussir l'entrée dans une grande école, entre les modes de socialisation d'un groupe social (les cadres par exemple) et les pratiques culturelles associées (écouter du jazz plutôt que de l'accordéon musette), entre une façon de s'exprimer (élégante ou argotique) et un milieu social donné (la bourgeoisie ou l'univers de la banlieue).</a:t>
            </a:r>
          </a:p>
          <a:p>
            <a:pPr algn="just"/>
            <a:r>
              <a:rPr lang="fr-FR" dirty="0">
                <a:latin typeface="Avenir Roman" panose="02000503020000020003" pitchFamily="2" charset="0"/>
                <a:cs typeface="Arial" panose="020B0604020202020204" pitchFamily="34" charset="0"/>
              </a:rPr>
              <a:t>Pour un sociologue comme Pierre Bourdieu, cette liaison - repérable statistiquement - entre milieu de vie et comportement s'explique notamment par la prégnance de « l'habitus ».</a:t>
            </a:r>
          </a:p>
          <a:p>
            <a:pPr algn="just"/>
            <a:r>
              <a:rPr lang="fr-FR" dirty="0">
                <a:latin typeface="Avenir Roman" panose="02000503020000020003" pitchFamily="2" charset="0"/>
                <a:cs typeface="Arial" panose="020B0604020202020204" pitchFamily="34" charset="0"/>
              </a:rPr>
              <a:t>Rappelons que l'habitus est défini par le sociologue comme un ensemble de dispositions acquises au cours du temps et qui nous permette de percevoir, d'agir et évoluer dans un univers social donné.</a:t>
            </a:r>
          </a:p>
          <a:p>
            <a:pPr algn="just"/>
            <a:r>
              <a:rPr lang="fr-FR" dirty="0">
                <a:latin typeface="Avenir Roman" panose="02000503020000020003" pitchFamily="2" charset="0"/>
                <a:cs typeface="Arial" panose="020B0604020202020204" pitchFamily="34" charset="0"/>
              </a:rPr>
              <a:t>Mais comment expliquer dans cette optique certaines « anomalies » statistiques : les étonnantes réussites scolaires de certains élèves issus de milieux défavorisés, les différences parfois importantes d'itinéraires entre individus issus d'une même fratrie, les changements parfois brutaux de conduites (façon de parler, de se tenir, de se comporter) d'une personne passant de son bureau à son foyer, du statut de professeur autoritaire à celui de père de famille débonnaire ?</a:t>
            </a:r>
          </a:p>
          <a:p>
            <a:pPr marL="8609013" algn="just"/>
            <a:r>
              <a:rPr lang="fr-FR" dirty="0">
                <a:latin typeface="Avenir Roman" panose="02000503020000020003" pitchFamily="2" charset="0"/>
                <a:cs typeface="Arial" panose="020B0604020202020204" pitchFamily="34" charset="0"/>
                <a:hlinkClick r:id="rId6"/>
              </a:rPr>
              <a:t>Sciences humaines</a:t>
            </a:r>
            <a:endParaRPr lang="fr-FR" dirty="0">
              <a:latin typeface="Avenir Roman" panose="02000503020000020003" pitchFamily="2" charset="0"/>
              <a:cs typeface="Arial" panose="020B0604020202020204" pitchFamily="34" charset="0"/>
            </a:endParaRPr>
          </a:p>
        </p:txBody>
      </p:sp>
      <p:sp>
        <p:nvSpPr>
          <p:cNvPr id="10" name="Rectangle 9">
            <a:extLst>
              <a:ext uri="{FF2B5EF4-FFF2-40B4-BE49-F238E27FC236}">
                <a16:creationId xmlns:a16="http://schemas.microsoft.com/office/drawing/2014/main" id="{634CE3B1-153B-3442-927F-AEF3701FFD80}"/>
              </a:ext>
            </a:extLst>
          </p:cNvPr>
          <p:cNvSpPr/>
          <p:nvPr>
            <p:custDataLst>
              <p:tags r:id="rId4"/>
            </p:custDataLst>
          </p:nvPr>
        </p:nvSpPr>
        <p:spPr>
          <a:xfrm>
            <a:off x="0" y="1"/>
            <a:ext cx="12192000" cy="907941"/>
          </a:xfrm>
          <a:prstGeom prst="rect">
            <a:avLst/>
          </a:prstGeom>
          <a:solidFill>
            <a:schemeClr val="bg2"/>
          </a:solidFill>
        </p:spPr>
        <p:txBody>
          <a:bodyPr wrap="square">
            <a:spAutoFit/>
          </a:bodyPr>
          <a:lstStyle/>
          <a:p>
            <a:pPr>
              <a:spcBef>
                <a:spcPts val="600"/>
              </a:spcBef>
            </a:pPr>
            <a:r>
              <a:rPr lang="fr-FR" sz="2400" b="1" dirty="0">
                <a:solidFill>
                  <a:schemeClr val="tx2"/>
                </a:solidFill>
                <a:latin typeface="Avenir Roman" panose="02000503020000020003" pitchFamily="2" charset="0"/>
                <a:cs typeface="Arial" panose="020B0604020202020204" pitchFamily="34" charset="0"/>
              </a:rPr>
              <a:t>Item 4 : Transposition didactique : genre et trajectoires improbables </a:t>
            </a:r>
            <a:endParaRPr lang="fr-FR" sz="2400" dirty="0">
              <a:solidFill>
                <a:schemeClr val="tx2"/>
              </a:solidFill>
              <a:latin typeface="Avenir Roman" panose="02000503020000020003" pitchFamily="2" charset="0"/>
              <a:cs typeface="Arial" panose="020B0604020202020204" pitchFamily="34" charset="0"/>
            </a:endParaRPr>
          </a:p>
          <a:p>
            <a:pPr>
              <a:spcBef>
                <a:spcPts val="600"/>
              </a:spcBef>
            </a:pPr>
            <a:endParaRPr lang="fr-FR" sz="24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138258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1DB2A22-C9A5-4B7A-BB49-00E0CC4C071A}"/>
              </a:ext>
            </a:extLst>
          </p:cNvPr>
          <p:cNvSpPr/>
          <p:nvPr>
            <p:custDataLst>
              <p:tags r:id="rId1"/>
            </p:custDataLst>
          </p:nvPr>
        </p:nvSpPr>
        <p:spPr>
          <a:xfrm>
            <a:off x="452523" y="1358977"/>
            <a:ext cx="11620816" cy="846386"/>
          </a:xfrm>
          <a:prstGeom prst="rect">
            <a:avLst/>
          </a:prstGeom>
          <a:noFill/>
        </p:spPr>
        <p:txBody>
          <a:bodyPr wrap="square">
            <a:spAutoFit/>
          </a:bodyPr>
          <a:lstStyle/>
          <a:p>
            <a:pPr>
              <a:spcBef>
                <a:spcPts val="600"/>
              </a:spcBef>
              <a:buClr>
                <a:srgbClr val="7030A0"/>
              </a:buClr>
            </a:pPr>
            <a:r>
              <a:rPr lang="fr-FR" sz="2000" dirty="0">
                <a:solidFill>
                  <a:srgbClr val="7030A0"/>
                </a:solidFill>
                <a:latin typeface="Arial" panose="020B0604020202020204" pitchFamily="34" charset="0"/>
                <a:cs typeface="Arial" panose="020B0604020202020204" pitchFamily="34" charset="0"/>
              </a:rPr>
              <a:t>⁞ </a:t>
            </a:r>
            <a:r>
              <a:rPr lang="fr-FR" sz="2000" dirty="0">
                <a:solidFill>
                  <a:schemeClr val="tx2"/>
                </a:solidFill>
                <a:latin typeface="Avenir Roman" panose="02000503020000020003" pitchFamily="2" charset="0"/>
                <a:cs typeface="Arial" panose="020B0604020202020204" pitchFamily="34" charset="0"/>
              </a:rPr>
              <a:t>Martine Court, « Corps de filles, corps de garçons : une construction  sociale », La dispute, 2010.</a:t>
            </a:r>
          </a:p>
          <a:p>
            <a:pPr>
              <a:spcBef>
                <a:spcPts val="600"/>
              </a:spcBef>
              <a:buClr>
                <a:srgbClr val="7030A0"/>
              </a:buClr>
            </a:pPr>
            <a:endParaRPr lang="fr-FR" sz="2400" dirty="0">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BD8BBC1E-0170-45C7-913F-C2BC3FDE213D}"/>
              </a:ext>
            </a:extLst>
          </p:cNvPr>
          <p:cNvSpPr/>
          <p:nvPr>
            <p:custDataLst>
              <p:tags r:id="rId2"/>
            </p:custDataLst>
          </p:nvPr>
        </p:nvSpPr>
        <p:spPr>
          <a:xfrm>
            <a:off x="5945959" y="3244334"/>
            <a:ext cx="300082" cy="369332"/>
          </a:xfrm>
          <a:prstGeom prst="rect">
            <a:avLst/>
          </a:prstGeom>
        </p:spPr>
        <p:txBody>
          <a:bodyPr wrap="none">
            <a:spAutoFit/>
          </a:bodyPr>
          <a:lstStyle/>
          <a:p>
            <a:r>
              <a:rPr lang="fr-FR" dirty="0"/>
              <a:t>⁞ </a:t>
            </a:r>
          </a:p>
        </p:txBody>
      </p:sp>
      <p:sp>
        <p:nvSpPr>
          <p:cNvPr id="4" name="Rectangle 3">
            <a:extLst>
              <a:ext uri="{FF2B5EF4-FFF2-40B4-BE49-F238E27FC236}">
                <a16:creationId xmlns:a16="http://schemas.microsoft.com/office/drawing/2014/main" id="{ED05286B-15AB-4D14-95FA-C9B4B21ED9E2}"/>
              </a:ext>
            </a:extLst>
          </p:cNvPr>
          <p:cNvSpPr/>
          <p:nvPr>
            <p:custDataLst>
              <p:tags r:id="rId3"/>
            </p:custDataLst>
          </p:nvPr>
        </p:nvSpPr>
        <p:spPr>
          <a:xfrm>
            <a:off x="986285" y="2218199"/>
            <a:ext cx="11036401" cy="4247317"/>
          </a:xfrm>
          <a:prstGeom prst="rect">
            <a:avLst/>
          </a:prstGeom>
        </p:spPr>
        <p:txBody>
          <a:bodyPr wrap="square">
            <a:spAutoFit/>
          </a:bodyPr>
          <a:lstStyle/>
          <a:p>
            <a:pPr algn="just"/>
            <a:r>
              <a:rPr lang="fr-FR" dirty="0">
                <a:latin typeface="Avenir Roman" panose="02000503020000020003" pitchFamily="2" charset="0"/>
                <a:cs typeface="Arial" panose="020B0604020202020204" pitchFamily="34" charset="0"/>
              </a:rPr>
              <a:t>Présentation éditeur :</a:t>
            </a:r>
          </a:p>
          <a:p>
            <a:pPr algn="just"/>
            <a:r>
              <a:rPr lang="fr-FR" dirty="0">
                <a:latin typeface="Avenir Roman" panose="02000503020000020003" pitchFamily="2" charset="0"/>
                <a:cs typeface="Arial" panose="020B0604020202020204" pitchFamily="34" charset="0"/>
              </a:rPr>
              <a:t>Dès la fin de l'école primaire, les filles sont plus nombreuses que leurs camarades masculins à se soucier de leur apparence. Elles sont en revanche moins nombreuses à aimer les jeux sportifs. Comment ces différences émergent elles ? Comment les enfants apprennent-ils à agir avec et sur leur corps d'une manière différente de l'autre sexe ? Martine Court, sociologue et membre du Groupe de recherche sur la socialisation (université Lyon II-ENS de Lyon), analyse la façon dont les corps féminins et masculins se construisent au cours de l'enfance.</a:t>
            </a:r>
          </a:p>
          <a:p>
            <a:pPr algn="just"/>
            <a:r>
              <a:rPr lang="fr-FR" dirty="0">
                <a:latin typeface="Avenir Roman" panose="02000503020000020003" pitchFamily="2" charset="0"/>
                <a:cs typeface="Arial" panose="020B0604020202020204" pitchFamily="34" charset="0"/>
              </a:rPr>
              <a:t>À partir d'une enquête auprès d'enfants de 10 à 12 ans, elle montre comment famille, médias et pairs contribuent à cette construction. À travers les portraits de filles et de garçons, elle décrit les voies par lesquelles on devient une "vraie" fille ou un "garçon manqué" un garçon sportif " ou "coquet". Si le rôle que joue la socialisation dans la formation des différences entre les sexes est aujourd'hui bien connu, les processus à travers lesquels cette socialisation se réalise le sont en revanche beaucoup moins.</a:t>
            </a:r>
          </a:p>
          <a:p>
            <a:pPr algn="just"/>
            <a:r>
              <a:rPr lang="fr-FR" dirty="0">
                <a:latin typeface="Avenir Roman" panose="02000503020000020003" pitchFamily="2" charset="0"/>
                <a:cs typeface="Arial" panose="020B0604020202020204" pitchFamily="34" charset="0"/>
              </a:rPr>
              <a:t>Ces processus sont ici décrits et analysés en détail. Ils apparaissent ainsi dans toute leur complexité, loin des représentations simples que l'on s'en fait parfois…</a:t>
            </a:r>
          </a:p>
          <a:p>
            <a:pPr marL="8875713" algn="just"/>
            <a:r>
              <a:rPr lang="fr-FR" dirty="0">
                <a:latin typeface="Avenir Roman" panose="02000503020000020003" pitchFamily="2" charset="0"/>
                <a:cs typeface="Arial" panose="020B0604020202020204" pitchFamily="34" charset="0"/>
                <a:hlinkClick r:id="rId6"/>
              </a:rPr>
              <a:t>Ses.ens-lyon.fr</a:t>
            </a:r>
            <a:endParaRPr lang="fr-FR" dirty="0">
              <a:latin typeface="Avenir Roman" panose="02000503020000020003" pitchFamily="2" charset="0"/>
              <a:cs typeface="Arial" panose="020B0604020202020204" pitchFamily="34" charset="0"/>
            </a:endParaRPr>
          </a:p>
        </p:txBody>
      </p:sp>
      <p:sp>
        <p:nvSpPr>
          <p:cNvPr id="10" name="Rectangle 9">
            <a:extLst>
              <a:ext uri="{FF2B5EF4-FFF2-40B4-BE49-F238E27FC236}">
                <a16:creationId xmlns:a16="http://schemas.microsoft.com/office/drawing/2014/main" id="{0B89F248-719E-9F40-82ED-EBA93FF7BE09}"/>
              </a:ext>
            </a:extLst>
          </p:cNvPr>
          <p:cNvSpPr/>
          <p:nvPr>
            <p:custDataLst>
              <p:tags r:id="rId4"/>
            </p:custDataLst>
          </p:nvPr>
        </p:nvSpPr>
        <p:spPr>
          <a:xfrm>
            <a:off x="0" y="1"/>
            <a:ext cx="12396070" cy="907941"/>
          </a:xfrm>
          <a:prstGeom prst="rect">
            <a:avLst/>
          </a:prstGeom>
          <a:solidFill>
            <a:schemeClr val="bg2"/>
          </a:solidFill>
        </p:spPr>
        <p:txBody>
          <a:bodyPr wrap="square">
            <a:spAutoFit/>
          </a:bodyPr>
          <a:lstStyle/>
          <a:p>
            <a:pPr>
              <a:spcBef>
                <a:spcPts val="600"/>
              </a:spcBef>
            </a:pPr>
            <a:r>
              <a:rPr lang="fr-FR" sz="2400" b="1" dirty="0">
                <a:solidFill>
                  <a:schemeClr val="tx2"/>
                </a:solidFill>
                <a:latin typeface="Avenir Roman" panose="02000503020000020003" pitchFamily="2" charset="0"/>
                <a:cs typeface="Arial" panose="020B0604020202020204" pitchFamily="34" charset="0"/>
              </a:rPr>
              <a:t>Item 4 : Transposition didactique : genre et trajectoires improbables </a:t>
            </a:r>
            <a:endParaRPr lang="fr-FR" sz="2400" dirty="0">
              <a:solidFill>
                <a:schemeClr val="tx2"/>
              </a:solidFill>
              <a:latin typeface="Avenir Roman" panose="02000503020000020003" pitchFamily="2" charset="0"/>
              <a:cs typeface="Arial" panose="020B0604020202020204" pitchFamily="34" charset="0"/>
            </a:endParaRPr>
          </a:p>
          <a:p>
            <a:pPr>
              <a:spcBef>
                <a:spcPts val="600"/>
              </a:spcBef>
            </a:pPr>
            <a:endParaRPr lang="fr-FR" sz="24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382753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1DB2A22-C9A5-4B7A-BB49-00E0CC4C071A}"/>
              </a:ext>
            </a:extLst>
          </p:cNvPr>
          <p:cNvSpPr/>
          <p:nvPr>
            <p:custDataLst>
              <p:tags r:id="rId1"/>
            </p:custDataLst>
          </p:nvPr>
        </p:nvSpPr>
        <p:spPr>
          <a:xfrm>
            <a:off x="452523" y="1358977"/>
            <a:ext cx="11620816" cy="769441"/>
          </a:xfrm>
          <a:prstGeom prst="rect">
            <a:avLst/>
          </a:prstGeom>
          <a:noFill/>
        </p:spPr>
        <p:txBody>
          <a:bodyPr wrap="square">
            <a:spAutoFit/>
          </a:bodyPr>
          <a:lstStyle/>
          <a:p>
            <a:pPr algn="just">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a:t>
            </a:r>
            <a:r>
              <a:rPr lang="fr-FR" sz="2000" dirty="0">
                <a:solidFill>
                  <a:schemeClr val="tx2"/>
                </a:solidFill>
                <a:latin typeface="Avenir Roman" panose="02000503020000020003" pitchFamily="2" charset="0"/>
                <a:cs typeface="Arial" panose="020B0604020202020204" pitchFamily="34" charset="0"/>
              </a:rPr>
              <a:t>M. Ferrand, F. Imbert, C. Marry, « L’excellence  scolaire : une affaire de famille. Le cas des normaliennes et normaliens scientifiques », L’Harmattan, 1998.</a:t>
            </a:r>
          </a:p>
        </p:txBody>
      </p:sp>
      <p:sp>
        <p:nvSpPr>
          <p:cNvPr id="2" name="Rectangle 1">
            <a:extLst>
              <a:ext uri="{FF2B5EF4-FFF2-40B4-BE49-F238E27FC236}">
                <a16:creationId xmlns:a16="http://schemas.microsoft.com/office/drawing/2014/main" id="{BD8BBC1E-0170-45C7-913F-C2BC3FDE213D}"/>
              </a:ext>
            </a:extLst>
          </p:cNvPr>
          <p:cNvSpPr/>
          <p:nvPr>
            <p:custDataLst>
              <p:tags r:id="rId2"/>
            </p:custDataLst>
          </p:nvPr>
        </p:nvSpPr>
        <p:spPr>
          <a:xfrm>
            <a:off x="5945959" y="3244334"/>
            <a:ext cx="300082" cy="369332"/>
          </a:xfrm>
          <a:prstGeom prst="rect">
            <a:avLst/>
          </a:prstGeom>
        </p:spPr>
        <p:txBody>
          <a:bodyPr wrap="none">
            <a:spAutoFit/>
          </a:bodyPr>
          <a:lstStyle/>
          <a:p>
            <a:r>
              <a:rPr lang="fr-FR" dirty="0"/>
              <a:t>⁞ </a:t>
            </a:r>
          </a:p>
        </p:txBody>
      </p:sp>
      <p:sp>
        <p:nvSpPr>
          <p:cNvPr id="4" name="Rectangle 3">
            <a:extLst>
              <a:ext uri="{FF2B5EF4-FFF2-40B4-BE49-F238E27FC236}">
                <a16:creationId xmlns:a16="http://schemas.microsoft.com/office/drawing/2014/main" id="{ED05286B-15AB-4D14-95FA-C9B4B21ED9E2}"/>
              </a:ext>
            </a:extLst>
          </p:cNvPr>
          <p:cNvSpPr/>
          <p:nvPr>
            <p:custDataLst>
              <p:tags r:id="rId3"/>
            </p:custDataLst>
          </p:nvPr>
        </p:nvSpPr>
        <p:spPr>
          <a:xfrm>
            <a:off x="986285" y="2218199"/>
            <a:ext cx="11036401" cy="3693319"/>
          </a:xfrm>
          <a:prstGeom prst="rect">
            <a:avLst/>
          </a:prstGeom>
        </p:spPr>
        <p:txBody>
          <a:bodyPr wrap="square">
            <a:spAutoFit/>
          </a:bodyPr>
          <a:lstStyle/>
          <a:p>
            <a:pPr algn="just"/>
            <a:r>
              <a:rPr lang="fr-FR" dirty="0">
                <a:latin typeface="Arial" panose="020B0604020202020204" pitchFamily="34" charset="0"/>
                <a:cs typeface="Arial" panose="020B0604020202020204" pitchFamily="34" charset="0"/>
              </a:rPr>
              <a:t>Sur la base d'une enquête et d'entretiens avec des élèves et leurs parents, les auteurs distinguent trois types de famille : les familles héritières (43 % du corpus), les familles en ascension sociale (36 %) et les familles peu dotées (17 %). Premier constat : l'héritage culturel reste toujours un facteur important du succès scolaire. Sur la base des entretiens effectués, les auteurs montrent ensuite que la réussite des enfants est une véritable affaire de famille. Mobilisé par une série de stratégies qui engagent parents et grands-parents (apprentissage précoce de la lecture, sensibilisation aux sciences, choix de l'établissement scolaire), l'héritage familial explique le parcours sans faute, pour ne pas dire exceptionnellement rapide, de ce bataillon d'élite.</a:t>
            </a:r>
          </a:p>
          <a:p>
            <a:pPr algn="just"/>
            <a:r>
              <a:rPr lang="fr-FR" dirty="0">
                <a:latin typeface="Arial" panose="020B0604020202020204" pitchFamily="34" charset="0"/>
                <a:cs typeface="Arial" panose="020B0604020202020204" pitchFamily="34" charset="0"/>
              </a:rPr>
              <a:t>D'un type de famille à l'autre, toutefois, les ressources acquises et les sacrifices consentis ne sont pas les mêmes : culture libre et soutien distant des parents caractérisent davantage, par exemple, les familles d'héritiers. Dans les milieux moins dotés, les compétences acquises dans les activités militantes peuvent servir de substitut au capital culturel des classes dominantes…</a:t>
            </a:r>
          </a:p>
          <a:p>
            <a:pPr marL="8609013"/>
            <a:r>
              <a:rPr lang="fr-FR" dirty="0">
                <a:latin typeface="Arial" panose="020B0604020202020204" pitchFamily="34" charset="0"/>
                <a:cs typeface="Arial" panose="020B0604020202020204" pitchFamily="34" charset="0"/>
                <a:hlinkClick r:id="rId6"/>
              </a:rPr>
              <a:t>Sciences humaines</a:t>
            </a:r>
            <a:endParaRPr lang="fr-FR" dirty="0">
              <a:latin typeface="Arial" panose="020B06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0E0D1E6D-F9BA-5544-B8AF-E38A415167B6}"/>
              </a:ext>
            </a:extLst>
          </p:cNvPr>
          <p:cNvSpPr/>
          <p:nvPr>
            <p:custDataLst>
              <p:tags r:id="rId4"/>
            </p:custDataLst>
          </p:nvPr>
        </p:nvSpPr>
        <p:spPr>
          <a:xfrm>
            <a:off x="0" y="1"/>
            <a:ext cx="12192000" cy="907941"/>
          </a:xfrm>
          <a:prstGeom prst="rect">
            <a:avLst/>
          </a:prstGeom>
          <a:solidFill>
            <a:schemeClr val="bg2"/>
          </a:solidFill>
        </p:spPr>
        <p:txBody>
          <a:bodyPr wrap="square">
            <a:spAutoFit/>
          </a:bodyPr>
          <a:lstStyle/>
          <a:p>
            <a:pPr>
              <a:spcBef>
                <a:spcPts val="600"/>
              </a:spcBef>
            </a:pPr>
            <a:r>
              <a:rPr lang="fr-FR" sz="2400" b="1" dirty="0">
                <a:solidFill>
                  <a:schemeClr val="tx2"/>
                </a:solidFill>
                <a:latin typeface="Avenir Roman" panose="02000503020000020003" pitchFamily="2" charset="0"/>
                <a:cs typeface="Arial" panose="020B0604020202020204" pitchFamily="34" charset="0"/>
              </a:rPr>
              <a:t>Item 4 : Transposition didactique : genre et trajectoires improbables </a:t>
            </a:r>
            <a:endParaRPr lang="fr-FR" sz="2400" dirty="0">
              <a:solidFill>
                <a:schemeClr val="tx2"/>
              </a:solidFill>
              <a:latin typeface="Avenir Roman" panose="02000503020000020003" pitchFamily="2" charset="0"/>
              <a:cs typeface="Arial" panose="020B0604020202020204" pitchFamily="34" charset="0"/>
            </a:endParaRPr>
          </a:p>
          <a:p>
            <a:pPr>
              <a:spcBef>
                <a:spcPts val="600"/>
              </a:spcBef>
            </a:pPr>
            <a:endParaRPr lang="fr-FR" sz="24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778014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4F70158-D223-A64D-A60C-A9C0BF4BF616}"/>
              </a:ext>
            </a:extLst>
          </p:cNvPr>
          <p:cNvSpPr>
            <a:spLocks noGrp="1"/>
          </p:cNvSpPr>
          <p:nvPr>
            <p:ph type="title"/>
          </p:nvPr>
        </p:nvSpPr>
        <p:spPr/>
        <p:txBody>
          <a:bodyPr>
            <a:normAutofit fontScale="90000"/>
          </a:bodyPr>
          <a:lstStyle/>
          <a:p>
            <a:r>
              <a:rPr lang="fr-FR" sz="2700" b="1" dirty="0">
                <a:solidFill>
                  <a:schemeClr val="tx2"/>
                </a:solidFill>
                <a:latin typeface="Avenir Roman" panose="02000503020000020003" pitchFamily="2" charset="0"/>
                <a:cs typeface="Arial" panose="020B0604020202020204" pitchFamily="34" charset="0"/>
              </a:rPr>
              <a:t>Comment la socialisation contribue-t-elle à expliquer les différences de comportement des individus ?</a:t>
            </a:r>
            <a:br>
              <a:rPr lang="fr-FR" dirty="0">
                <a:solidFill>
                  <a:schemeClr val="tx2"/>
                </a:solidFill>
                <a:latin typeface="Avenir Roman" panose="02000503020000020003" pitchFamily="2" charset="0"/>
                <a:cs typeface="Arial" panose="020B0604020202020204" pitchFamily="34" charset="0"/>
              </a:rPr>
            </a:br>
            <a:endParaRPr lang="fr-FR" dirty="0"/>
          </a:p>
        </p:txBody>
      </p:sp>
      <p:sp>
        <p:nvSpPr>
          <p:cNvPr id="3" name="Espace réservé du contenu 2">
            <a:extLst>
              <a:ext uri="{FF2B5EF4-FFF2-40B4-BE49-F238E27FC236}">
                <a16:creationId xmlns:a16="http://schemas.microsoft.com/office/drawing/2014/main" id="{227B6235-1AD8-FF4D-BD18-F214ED313220}"/>
              </a:ext>
            </a:extLst>
          </p:cNvPr>
          <p:cNvSpPr>
            <a:spLocks noGrp="1"/>
          </p:cNvSpPr>
          <p:nvPr>
            <p:ph idx="1"/>
          </p:nvPr>
        </p:nvSpPr>
        <p:spPr/>
        <p:txBody>
          <a:bodyPr>
            <a:normAutofit fontScale="92500" lnSpcReduction="10000"/>
          </a:bodyPr>
          <a:lstStyle/>
          <a:p>
            <a:pPr algn="just">
              <a:spcBef>
                <a:spcPts val="600"/>
              </a:spcBef>
              <a:buClr>
                <a:srgbClr val="7030A0"/>
              </a:buClr>
            </a:pPr>
            <a:r>
              <a:rPr lang="fr-FR" sz="1800" b="1" dirty="0">
                <a:latin typeface="Avenir Roman" panose="02000503020000020003" pitchFamily="2" charset="0"/>
                <a:cs typeface="Arial" panose="020B0604020202020204" pitchFamily="34" charset="0"/>
              </a:rPr>
              <a:t>Ancien programme</a:t>
            </a:r>
            <a:r>
              <a:rPr lang="fr-FR" sz="1800" dirty="0">
                <a:latin typeface="Avenir Roman" panose="02000503020000020003" pitchFamily="2" charset="0"/>
                <a:cs typeface="Arial" panose="020B0604020202020204" pitchFamily="34" charset="0"/>
              </a:rPr>
              <a:t> empreint d’un certain fonctionnalisme (normes, valeurs, rôle,  identités sociales)</a:t>
            </a:r>
            <a:r>
              <a:rPr lang="fr-FR" sz="1800" dirty="0">
                <a:solidFill>
                  <a:srgbClr val="7030A0"/>
                </a:solidFill>
                <a:latin typeface="Avenir Roman" panose="02000503020000020003" pitchFamily="2" charset="0"/>
                <a:cs typeface="Arial" panose="020B0604020202020204" pitchFamily="34" charset="0"/>
              </a:rPr>
              <a:t> </a:t>
            </a:r>
          </a:p>
          <a:p>
            <a:pPr algn="just">
              <a:spcBef>
                <a:spcPts val="600"/>
              </a:spcBef>
              <a:buClr>
                <a:srgbClr val="7030A0"/>
              </a:buClr>
            </a:pPr>
            <a:endParaRPr lang="fr-FR" sz="1800" dirty="0">
              <a:solidFill>
                <a:srgbClr val="7030A0"/>
              </a:solidFill>
              <a:latin typeface="Avenir Roman" panose="02000503020000020003" pitchFamily="2" charset="0"/>
              <a:cs typeface="Arial" panose="020B0604020202020204" pitchFamily="34" charset="0"/>
            </a:endParaRPr>
          </a:p>
          <a:p>
            <a:pPr algn="just">
              <a:spcBef>
                <a:spcPts val="600"/>
              </a:spcBef>
              <a:buClr>
                <a:srgbClr val="7030A0"/>
              </a:buClr>
            </a:pPr>
            <a:r>
              <a:rPr lang="fr-FR" sz="1800" dirty="0">
                <a:latin typeface="Avenir Roman" panose="02000503020000020003" pitchFamily="2" charset="0"/>
                <a:cs typeface="Arial" panose="020B0604020202020204" pitchFamily="34" charset="0"/>
              </a:rPr>
              <a:t>Une </a:t>
            </a:r>
            <a:r>
              <a:rPr lang="fr-FR" sz="1800" b="1" dirty="0">
                <a:latin typeface="Avenir Roman" panose="02000503020000020003" pitchFamily="2" charset="0"/>
                <a:cs typeface="Arial" panose="020B0604020202020204" pitchFamily="34" charset="0"/>
              </a:rPr>
              <a:t>actualisation scientifique </a:t>
            </a:r>
            <a:r>
              <a:rPr lang="fr-FR" sz="1800" dirty="0">
                <a:latin typeface="Avenir Roman" panose="02000503020000020003" pitchFamily="2" charset="0"/>
                <a:cs typeface="Arial" panose="020B0604020202020204" pitchFamily="34" charset="0"/>
              </a:rPr>
              <a:t>importante qui invite à :</a:t>
            </a:r>
          </a:p>
          <a:p>
            <a:pPr marL="536575" indent="0" algn="just">
              <a:spcBef>
                <a:spcPts val="600"/>
              </a:spcBef>
              <a:buClr>
                <a:srgbClr val="7030A0"/>
              </a:buClr>
              <a:buNone/>
            </a:pPr>
            <a:r>
              <a:rPr lang="fr-FR" sz="1800" dirty="0">
                <a:latin typeface="Avenir Roman" panose="02000503020000020003" pitchFamily="2" charset="0"/>
                <a:cs typeface="Arial" panose="020B0604020202020204" pitchFamily="34" charset="0"/>
              </a:rPr>
              <a:t>Se centrer davantage sur « la fabrique des individus » et non sur « la fabrique de l’individu » : Quels processus ?  Quelles modalités ? Quels acteurs ? Quelles temporalités ? Quels effets ?</a:t>
            </a:r>
          </a:p>
          <a:p>
            <a:pPr marL="536575" indent="0" algn="just">
              <a:spcBef>
                <a:spcPts val="600"/>
              </a:spcBef>
              <a:buClr>
                <a:srgbClr val="7030A0"/>
              </a:buClr>
              <a:buNone/>
            </a:pPr>
            <a:r>
              <a:rPr lang="fr-FR" sz="1800" dirty="0">
                <a:latin typeface="Avenir Roman" panose="02000503020000020003" pitchFamily="2" charset="0"/>
                <a:cs typeface="Arial" panose="020B0604020202020204" pitchFamily="34" charset="0"/>
              </a:rPr>
              <a:t>Intégrer les apports de la sociologie </a:t>
            </a:r>
            <a:r>
              <a:rPr lang="fr-FR" sz="1800" dirty="0" err="1">
                <a:latin typeface="Avenir Roman" panose="02000503020000020003" pitchFamily="2" charset="0"/>
                <a:cs typeface="Arial" panose="020B0604020202020204" pitchFamily="34" charset="0"/>
              </a:rPr>
              <a:t>dispositionnaliste</a:t>
            </a:r>
            <a:r>
              <a:rPr lang="fr-FR" sz="1800" dirty="0">
                <a:latin typeface="Avenir Roman" panose="02000503020000020003" pitchFamily="2" charset="0"/>
                <a:cs typeface="Arial" panose="020B0604020202020204" pitchFamily="34" charset="0"/>
              </a:rPr>
              <a:t> (et </a:t>
            </a:r>
            <a:r>
              <a:rPr lang="fr-FR" sz="1800" dirty="0" err="1">
                <a:latin typeface="Avenir Roman" panose="02000503020000020003" pitchFamily="2" charset="0"/>
                <a:cs typeface="Arial" panose="020B0604020202020204" pitchFamily="34" charset="0"/>
              </a:rPr>
              <a:t>contextualiste</a:t>
            </a:r>
            <a:r>
              <a:rPr lang="fr-FR" sz="1800" dirty="0">
                <a:latin typeface="Avenir Roman" panose="02000503020000020003" pitchFamily="2" charset="0"/>
                <a:cs typeface="Arial" panose="020B0604020202020204" pitchFamily="34" charset="0"/>
              </a:rPr>
              <a:t>) des socialisations qui permet de « descendre » au niveau intra-individuel </a:t>
            </a:r>
            <a:r>
              <a:rPr lang="fr-FR" sz="1800" baseline="30000" dirty="0">
                <a:latin typeface="Avenir Roman" panose="02000503020000020003" pitchFamily="2" charset="0"/>
                <a:cs typeface="Arial" panose="020B0604020202020204" pitchFamily="34" charset="0"/>
              </a:rPr>
              <a:t>1</a:t>
            </a:r>
            <a:r>
              <a:rPr lang="fr-FR" sz="1800" dirty="0">
                <a:latin typeface="Avenir Roman" panose="02000503020000020003" pitchFamily="2" charset="0"/>
                <a:cs typeface="Arial" panose="020B0604020202020204" pitchFamily="34" charset="0"/>
              </a:rPr>
              <a:t> (sans se limiter, ou exclure des variations </a:t>
            </a:r>
            <a:r>
              <a:rPr lang="fr-FR" sz="1800" dirty="0" err="1">
                <a:latin typeface="Avenir Roman" panose="02000503020000020003" pitchFamily="2" charset="0"/>
                <a:cs typeface="Arial" panose="020B0604020202020204" pitchFamily="34" charset="0"/>
              </a:rPr>
              <a:t>inter-individuelles</a:t>
            </a:r>
            <a:r>
              <a:rPr lang="fr-FR" sz="1800" dirty="0">
                <a:latin typeface="Avenir Roman" panose="02000503020000020003" pitchFamily="2" charset="0"/>
                <a:cs typeface="Arial" panose="020B0604020202020204" pitchFamily="34" charset="0"/>
              </a:rPr>
              <a:t>).</a:t>
            </a:r>
          </a:p>
          <a:p>
            <a:pPr marL="536575" indent="0" algn="just">
              <a:spcBef>
                <a:spcPts val="600"/>
              </a:spcBef>
              <a:buClr>
                <a:srgbClr val="7030A0"/>
              </a:buClr>
              <a:buNone/>
            </a:pPr>
            <a:r>
              <a:rPr lang="fr-FR" sz="1800" dirty="0">
                <a:latin typeface="Avenir Roman" panose="02000503020000020003" pitchFamily="2" charset="0"/>
                <a:cs typeface="Arial" panose="020B0604020202020204" pitchFamily="34" charset="0"/>
              </a:rPr>
              <a:t>Rompre avec une conception parfois trop « mécaniste » et « totalisante » de la socialisation.</a:t>
            </a:r>
          </a:p>
          <a:p>
            <a:pPr marL="536575" indent="0" algn="just">
              <a:spcBef>
                <a:spcPts val="600"/>
              </a:spcBef>
              <a:buClr>
                <a:srgbClr val="7030A0"/>
              </a:buClr>
              <a:buNone/>
            </a:pPr>
            <a:r>
              <a:rPr lang="fr-FR" sz="1800" dirty="0">
                <a:latin typeface="Avenir Roman" panose="02000503020000020003" pitchFamily="2" charset="0"/>
                <a:cs typeface="Arial" panose="020B0604020202020204" pitchFamily="34" charset="0"/>
              </a:rPr>
              <a:t>Prendre appui sur les multiples enquêtes pour tenter de saisir la socialisation « en actes ».</a:t>
            </a:r>
          </a:p>
          <a:p>
            <a:pPr algn="just"/>
            <a:endParaRPr lang="fr-FR" dirty="0"/>
          </a:p>
          <a:p>
            <a:pPr marL="0" indent="0" algn="just">
              <a:buNone/>
            </a:pPr>
            <a:r>
              <a:rPr lang="fr-FR" sz="1700" dirty="0">
                <a:latin typeface="Avenir Roman" panose="02000503020000020003" pitchFamily="2" charset="0"/>
              </a:rPr>
              <a:t>1 : </a:t>
            </a:r>
            <a:r>
              <a:rPr lang="fr-FR" sz="1700" dirty="0">
                <a:latin typeface="Avenir Roman" panose="02000503020000020003" pitchFamily="2" charset="0"/>
                <a:cs typeface="Arial" panose="020B0604020202020204" pitchFamily="34" charset="0"/>
              </a:rPr>
              <a:t>« </a:t>
            </a:r>
            <a:r>
              <a:rPr lang="fr-FR" sz="1700" i="1" dirty="0">
                <a:latin typeface="Avenir Roman" panose="02000503020000020003" pitchFamily="2" charset="0"/>
                <a:cs typeface="Arial" panose="020B0604020202020204" pitchFamily="34" charset="0"/>
              </a:rPr>
              <a:t>Il s'agit [,,,] d'une sociologie de la socialisation qui étudie les traces </a:t>
            </a:r>
            <a:r>
              <a:rPr lang="fr-FR" sz="1700" i="1" dirty="0" err="1">
                <a:latin typeface="Avenir Roman" panose="02000503020000020003" pitchFamily="2" charset="0"/>
                <a:cs typeface="Arial" panose="020B0604020202020204" pitchFamily="34" charset="0"/>
              </a:rPr>
              <a:t>dispositionnelles</a:t>
            </a:r>
            <a:r>
              <a:rPr lang="fr-FR" sz="1700" i="1" dirty="0">
                <a:latin typeface="Avenir Roman" panose="02000503020000020003" pitchFamily="2" charset="0"/>
                <a:cs typeface="Arial" panose="020B0604020202020204" pitchFamily="34" charset="0"/>
              </a:rPr>
              <a:t> laissées par les expériences sociales et la manière dont ces dispositions à sentir, à croire et à agir sont déclenchées (ou mises en veille) dans des contextes d'action variés</a:t>
            </a:r>
            <a:r>
              <a:rPr lang="fr-FR" sz="1700" dirty="0">
                <a:latin typeface="Avenir Roman" panose="02000503020000020003" pitchFamily="2" charset="0"/>
                <a:cs typeface="Arial" panose="020B0604020202020204" pitchFamily="34" charset="0"/>
              </a:rPr>
              <a:t> ». Bernard </a:t>
            </a:r>
            <a:r>
              <a:rPr lang="fr-FR" sz="1700" dirty="0" err="1">
                <a:latin typeface="Avenir Roman" panose="02000503020000020003" pitchFamily="2" charset="0"/>
                <a:cs typeface="Arial" panose="020B0604020202020204" pitchFamily="34" charset="0"/>
              </a:rPr>
              <a:t>Lahire</a:t>
            </a:r>
            <a:r>
              <a:rPr lang="fr-FR" sz="1700" dirty="0">
                <a:latin typeface="Avenir Roman" panose="02000503020000020003" pitchFamily="2" charset="0"/>
                <a:cs typeface="Arial" panose="020B0604020202020204" pitchFamily="34" charset="0"/>
              </a:rPr>
              <a:t>, </a:t>
            </a:r>
            <a:r>
              <a:rPr lang="fr-FR" sz="1700" i="1" dirty="0">
                <a:latin typeface="Avenir Roman" panose="02000503020000020003" pitchFamily="2" charset="0"/>
                <a:cs typeface="Arial" panose="020B0604020202020204" pitchFamily="34" charset="0"/>
              </a:rPr>
              <a:t>L'esprit sociologique</a:t>
            </a:r>
            <a:r>
              <a:rPr lang="fr-FR" sz="1700" dirty="0">
                <a:latin typeface="Avenir Roman" panose="02000503020000020003" pitchFamily="2" charset="0"/>
                <a:cs typeface="Arial" panose="020B0604020202020204" pitchFamily="34" charset="0"/>
              </a:rPr>
              <a:t>, La Découverte, coll. « La Découverte/Poche », 2007.</a:t>
            </a:r>
          </a:p>
          <a:p>
            <a:endParaRPr lang="fr-FR" dirty="0"/>
          </a:p>
        </p:txBody>
      </p:sp>
    </p:spTree>
    <p:extLst>
      <p:ext uri="{BB962C8B-B14F-4D97-AF65-F5344CB8AC3E}">
        <p14:creationId xmlns:p14="http://schemas.microsoft.com/office/powerpoint/2010/main" val="42216644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1DB2A22-C9A5-4B7A-BB49-00E0CC4C071A}"/>
              </a:ext>
            </a:extLst>
          </p:cNvPr>
          <p:cNvSpPr/>
          <p:nvPr>
            <p:custDataLst>
              <p:tags r:id="rId1"/>
            </p:custDataLst>
          </p:nvPr>
        </p:nvSpPr>
        <p:spPr>
          <a:xfrm>
            <a:off x="452524" y="1358977"/>
            <a:ext cx="11569358" cy="4370427"/>
          </a:xfrm>
          <a:prstGeom prst="rect">
            <a:avLst/>
          </a:prstGeom>
          <a:noFill/>
        </p:spPr>
        <p:txBody>
          <a:bodyPr wrap="square">
            <a:spAutoFit/>
          </a:bodyPr>
          <a:lstStyle/>
          <a:p>
            <a:pPr algn="just">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a:t>
            </a:r>
            <a:r>
              <a:rPr lang="fr-FR" dirty="0">
                <a:latin typeface="Avenir Roman" panose="02000503020000020003" pitchFamily="2" charset="0"/>
                <a:cs typeface="Arial" panose="020B0604020202020204" pitchFamily="34" charset="0"/>
              </a:rPr>
              <a:t>Exemple d’extrait exploitable en classe :</a:t>
            </a:r>
          </a:p>
          <a:p>
            <a:pPr marL="534988" algn="just">
              <a:spcBef>
                <a:spcPts val="600"/>
              </a:spcBef>
              <a:buClr>
                <a:srgbClr val="7030A0"/>
              </a:buClr>
            </a:pPr>
            <a:r>
              <a:rPr lang="fr-FR" dirty="0">
                <a:latin typeface="Avenir Roman" panose="02000503020000020003" pitchFamily="2" charset="0"/>
                <a:cs typeface="Arial" panose="020B0604020202020204" pitchFamily="34" charset="0"/>
              </a:rPr>
              <a:t>« Premier jour d’observation à Antonin Poncet, service d’urgence</a:t>
            </a:r>
          </a:p>
          <a:p>
            <a:pPr marL="534988" algn="just">
              <a:spcBef>
                <a:spcPts val="600"/>
              </a:spcBef>
              <a:buClr>
                <a:srgbClr val="7030A0"/>
              </a:buClr>
            </a:pPr>
            <a:r>
              <a:rPr lang="fr-FR" dirty="0">
                <a:latin typeface="Avenir Roman" panose="02000503020000020003" pitchFamily="2" charset="0"/>
                <a:cs typeface="Arial" panose="020B0604020202020204" pitchFamily="34" charset="0"/>
              </a:rPr>
              <a:t>10 h 30-11 h 30 : bloc opératoire – intervention pour traitement d’hernies inguinales chez un  homme. L’opérateur est le Pr Petit. Il est aidé d’une interne (Chloé) et d’une externe. […]</a:t>
            </a:r>
          </a:p>
          <a:p>
            <a:pPr marL="534988" algn="just">
              <a:spcBef>
                <a:spcPts val="600"/>
              </a:spcBef>
              <a:buClr>
                <a:srgbClr val="7030A0"/>
              </a:buClr>
            </a:pPr>
            <a:r>
              <a:rPr lang="fr-FR" dirty="0">
                <a:latin typeface="Avenir Roman" panose="02000503020000020003" pitchFamily="2" charset="0"/>
                <a:cs typeface="Arial" panose="020B0604020202020204" pitchFamily="34" charset="0"/>
              </a:rPr>
              <a:t>Le Pr Petit réalise donc la première hernie inguinale puis passe les instruments à Chloé (l’interne) pour faire la deuxième. Il invite l’externe, placée à côté d’elle, à venir de l’autre côté de l’opéré le rejoindre. Quand elle s’est placée sur sa droite il lui dit : « bon et si je te fais du pied, ne te fais pas d’idée : je pourrais être ton père, hein », il se tourne et la regarde : « elle rougit ? non même pas. Tu pleures ? ». Elle, sur un ton neutre : « non je pleure pas ». « Bon changez-moi d’externe, j’aime bien quand elles pleurent et qu’elles rougissent ». […]</a:t>
            </a:r>
          </a:p>
          <a:p>
            <a:pPr marL="534988" algn="just">
              <a:spcBef>
                <a:spcPts val="600"/>
              </a:spcBef>
              <a:buClr>
                <a:srgbClr val="7030A0"/>
              </a:buClr>
            </a:pPr>
            <a:r>
              <a:rPr lang="fr-FR" dirty="0">
                <a:latin typeface="Avenir Roman" panose="02000503020000020003" pitchFamily="2" charset="0"/>
                <a:cs typeface="Arial" panose="020B0604020202020204" pitchFamily="34" charset="0"/>
              </a:rPr>
              <a:t>Si ce type de comportement contribue à évincer certaines externes (du fait d’une socialisation primaire ne les préparant pas à la socialisation professionnelle chirurgicale), les mêmes processus en attirent d’autres (à la socialisation primaire plus conforme à celle du milieu professionnel) et les façonnent encore. La socialisation professionnelle prend appui sur les expériences socialisatrices passées et les retravaille. »</a:t>
            </a:r>
          </a:p>
        </p:txBody>
      </p:sp>
      <p:sp>
        <p:nvSpPr>
          <p:cNvPr id="2" name="Rectangle 1">
            <a:extLst>
              <a:ext uri="{FF2B5EF4-FFF2-40B4-BE49-F238E27FC236}">
                <a16:creationId xmlns:a16="http://schemas.microsoft.com/office/drawing/2014/main" id="{BD8BBC1E-0170-45C7-913F-C2BC3FDE213D}"/>
              </a:ext>
            </a:extLst>
          </p:cNvPr>
          <p:cNvSpPr/>
          <p:nvPr>
            <p:custDataLst>
              <p:tags r:id="rId2"/>
            </p:custDataLst>
          </p:nvPr>
        </p:nvSpPr>
        <p:spPr>
          <a:xfrm>
            <a:off x="5945959" y="3244334"/>
            <a:ext cx="300082" cy="369332"/>
          </a:xfrm>
          <a:prstGeom prst="rect">
            <a:avLst/>
          </a:prstGeom>
        </p:spPr>
        <p:txBody>
          <a:bodyPr wrap="none">
            <a:spAutoFit/>
          </a:bodyPr>
          <a:lstStyle/>
          <a:p>
            <a:r>
              <a:rPr lang="fr-FR" dirty="0"/>
              <a:t>⁞ </a:t>
            </a:r>
          </a:p>
        </p:txBody>
      </p:sp>
      <p:sp>
        <p:nvSpPr>
          <p:cNvPr id="3" name="Rectangle 2">
            <a:extLst>
              <a:ext uri="{FF2B5EF4-FFF2-40B4-BE49-F238E27FC236}">
                <a16:creationId xmlns:a16="http://schemas.microsoft.com/office/drawing/2014/main" id="{F47D5062-18B9-4B49-A1FA-3D41CD259762}"/>
              </a:ext>
            </a:extLst>
          </p:cNvPr>
          <p:cNvSpPr/>
          <p:nvPr>
            <p:custDataLst>
              <p:tags r:id="rId3"/>
            </p:custDataLst>
          </p:nvPr>
        </p:nvSpPr>
        <p:spPr>
          <a:xfrm>
            <a:off x="1228023" y="5855786"/>
            <a:ext cx="10503294" cy="646331"/>
          </a:xfrm>
          <a:prstGeom prst="rect">
            <a:avLst/>
          </a:prstGeom>
        </p:spPr>
        <p:txBody>
          <a:bodyPr wrap="square">
            <a:spAutoFit/>
          </a:bodyPr>
          <a:lstStyle/>
          <a:p>
            <a:pPr algn="r"/>
            <a:r>
              <a:rPr lang="fr-FR" dirty="0"/>
              <a:t>Emmanuelle Zolesio, « </a:t>
            </a:r>
            <a:r>
              <a:rPr lang="fr-FR" dirty="0">
                <a:hlinkClick r:id="rId6"/>
              </a:rPr>
              <a:t>Des femmes dans un métier d'hommes : l'apprentissage de la  chirurgie</a:t>
            </a:r>
            <a:r>
              <a:rPr lang="fr-FR" dirty="0"/>
              <a:t> »,</a:t>
            </a:r>
          </a:p>
          <a:p>
            <a:pPr algn="r"/>
            <a:r>
              <a:rPr lang="fr-FR" dirty="0"/>
              <a:t>Travail, genre et sociétés, 2009/2 (N° 22), p. 117-133.</a:t>
            </a:r>
          </a:p>
        </p:txBody>
      </p:sp>
      <p:sp>
        <p:nvSpPr>
          <p:cNvPr id="10" name="Rectangle 9">
            <a:extLst>
              <a:ext uri="{FF2B5EF4-FFF2-40B4-BE49-F238E27FC236}">
                <a16:creationId xmlns:a16="http://schemas.microsoft.com/office/drawing/2014/main" id="{AB08B109-CDB7-CC4A-AD76-97532B6FC1E5}"/>
              </a:ext>
            </a:extLst>
          </p:cNvPr>
          <p:cNvSpPr/>
          <p:nvPr>
            <p:custDataLst>
              <p:tags r:id="rId4"/>
            </p:custDataLst>
          </p:nvPr>
        </p:nvSpPr>
        <p:spPr>
          <a:xfrm>
            <a:off x="0" y="1"/>
            <a:ext cx="12396070" cy="907941"/>
          </a:xfrm>
          <a:prstGeom prst="rect">
            <a:avLst/>
          </a:prstGeom>
          <a:solidFill>
            <a:schemeClr val="bg2"/>
          </a:solidFill>
        </p:spPr>
        <p:txBody>
          <a:bodyPr wrap="square">
            <a:spAutoFit/>
          </a:bodyPr>
          <a:lstStyle/>
          <a:p>
            <a:pPr>
              <a:spcBef>
                <a:spcPts val="600"/>
              </a:spcBef>
            </a:pPr>
            <a:r>
              <a:rPr lang="fr-FR" sz="2400" b="1" dirty="0">
                <a:solidFill>
                  <a:schemeClr val="tx2"/>
                </a:solidFill>
                <a:latin typeface="Avenir Roman" panose="02000503020000020003" pitchFamily="2" charset="0"/>
                <a:cs typeface="Arial" panose="020B0604020202020204" pitchFamily="34" charset="0"/>
              </a:rPr>
              <a:t>Item 4 : Transposition didactique : genre et trajectoires improbables </a:t>
            </a:r>
            <a:endParaRPr lang="fr-FR" sz="2400" dirty="0">
              <a:solidFill>
                <a:schemeClr val="tx2"/>
              </a:solidFill>
              <a:latin typeface="Avenir Roman" panose="02000503020000020003" pitchFamily="2" charset="0"/>
              <a:cs typeface="Arial" panose="020B0604020202020204" pitchFamily="34" charset="0"/>
            </a:endParaRPr>
          </a:p>
          <a:p>
            <a:pPr>
              <a:spcBef>
                <a:spcPts val="600"/>
              </a:spcBef>
            </a:pPr>
            <a:endParaRPr lang="fr-FR" sz="24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320783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1DB2A22-C9A5-4B7A-BB49-00E0CC4C071A}"/>
              </a:ext>
            </a:extLst>
          </p:cNvPr>
          <p:cNvSpPr/>
          <p:nvPr>
            <p:custDataLst>
              <p:tags r:id="rId1"/>
            </p:custDataLst>
          </p:nvPr>
        </p:nvSpPr>
        <p:spPr>
          <a:xfrm>
            <a:off x="155934" y="1438973"/>
            <a:ext cx="9949339" cy="1308050"/>
          </a:xfrm>
          <a:prstGeom prst="rect">
            <a:avLst/>
          </a:prstGeom>
          <a:noFill/>
        </p:spPr>
        <p:txBody>
          <a:bodyPr wrap="square">
            <a:spAutoFit/>
          </a:bodyPr>
          <a:lstStyle/>
          <a:p>
            <a:pPr algn="just">
              <a:spcBef>
                <a:spcPts val="600"/>
              </a:spcBef>
              <a:buClr>
                <a:srgbClr val="7030A0"/>
              </a:buClr>
            </a:pPr>
            <a:r>
              <a:rPr lang="fr-FR" sz="1600" dirty="0">
                <a:solidFill>
                  <a:srgbClr val="7030A0"/>
                </a:solidFill>
                <a:latin typeface="Avenir Roman" panose="02000503020000020003" pitchFamily="2" charset="0"/>
                <a:cs typeface="Arial" panose="020B0604020202020204" pitchFamily="34" charset="0"/>
              </a:rPr>
              <a:t>⁞ </a:t>
            </a:r>
            <a:r>
              <a:rPr lang="fr-FR" sz="1600" dirty="0">
                <a:latin typeface="Avenir Roman" panose="02000503020000020003" pitchFamily="2" charset="0"/>
                <a:cs typeface="Arial" panose="020B0604020202020204" pitchFamily="34" charset="0"/>
              </a:rPr>
              <a:t>Les observations présentées dans l’article sont en partie retranscrites dans la BD </a:t>
            </a:r>
          </a:p>
          <a:p>
            <a:pPr algn="just">
              <a:spcBef>
                <a:spcPts val="600"/>
              </a:spcBef>
              <a:buClr>
                <a:srgbClr val="7030A0"/>
              </a:buClr>
            </a:pPr>
            <a:r>
              <a:rPr lang="fr-FR" sz="1600" dirty="0">
                <a:latin typeface="Avenir Roman" panose="02000503020000020003" pitchFamily="2" charset="0"/>
                <a:cs typeface="Arial" panose="020B0604020202020204" pitchFamily="34" charset="0"/>
              </a:rPr>
              <a:t> « Sous la blouse », Emmanuelle Zolesio, Marion Mousse, Paris, Casterman, coll. « Sociorama »,  2017.</a:t>
            </a:r>
          </a:p>
          <a:p>
            <a:pPr algn="just">
              <a:spcBef>
                <a:spcPts val="600"/>
              </a:spcBef>
              <a:buClr>
                <a:srgbClr val="7030A0"/>
              </a:buClr>
            </a:pPr>
            <a:r>
              <a:rPr lang="fr-FR" sz="1600" dirty="0">
                <a:latin typeface="Avenir Roman" panose="02000503020000020003" pitchFamily="2" charset="0"/>
                <a:cs typeface="Arial" panose="020B0604020202020204" pitchFamily="34" charset="0"/>
              </a:rPr>
              <a:t>  Possibilité de construire l’activité avec des extraits de la BD complétés par des passages de l’article plus </a:t>
            </a:r>
          </a:p>
          <a:p>
            <a:pPr algn="just">
              <a:spcBef>
                <a:spcPts val="600"/>
              </a:spcBef>
              <a:buClr>
                <a:srgbClr val="7030A0"/>
              </a:buClr>
            </a:pPr>
            <a:r>
              <a:rPr lang="fr-FR" sz="1600" dirty="0">
                <a:latin typeface="Avenir Roman" panose="02000503020000020003" pitchFamily="2" charset="0"/>
                <a:cs typeface="Arial" panose="020B0604020202020204" pitchFamily="34" charset="0"/>
              </a:rPr>
              <a:t>  analytiques.</a:t>
            </a:r>
          </a:p>
        </p:txBody>
      </p:sp>
      <p:sp>
        <p:nvSpPr>
          <p:cNvPr id="2" name="Rectangle 1">
            <a:extLst>
              <a:ext uri="{FF2B5EF4-FFF2-40B4-BE49-F238E27FC236}">
                <a16:creationId xmlns:a16="http://schemas.microsoft.com/office/drawing/2014/main" id="{BD8BBC1E-0170-45C7-913F-C2BC3FDE213D}"/>
              </a:ext>
            </a:extLst>
          </p:cNvPr>
          <p:cNvSpPr/>
          <p:nvPr>
            <p:custDataLst>
              <p:tags r:id="rId2"/>
            </p:custDataLst>
          </p:nvPr>
        </p:nvSpPr>
        <p:spPr>
          <a:xfrm>
            <a:off x="5945959" y="3244334"/>
            <a:ext cx="300082" cy="369332"/>
          </a:xfrm>
          <a:prstGeom prst="rect">
            <a:avLst/>
          </a:prstGeom>
        </p:spPr>
        <p:txBody>
          <a:bodyPr wrap="none">
            <a:spAutoFit/>
          </a:bodyPr>
          <a:lstStyle/>
          <a:p>
            <a:r>
              <a:rPr lang="fr-FR" dirty="0"/>
              <a:t>⁞ </a:t>
            </a:r>
          </a:p>
        </p:txBody>
      </p:sp>
      <p:sp>
        <p:nvSpPr>
          <p:cNvPr id="4" name="Rectangle 3">
            <a:extLst>
              <a:ext uri="{FF2B5EF4-FFF2-40B4-BE49-F238E27FC236}">
                <a16:creationId xmlns:a16="http://schemas.microsoft.com/office/drawing/2014/main" id="{ED05286B-15AB-4D14-95FA-C9B4B21ED9E2}"/>
              </a:ext>
            </a:extLst>
          </p:cNvPr>
          <p:cNvSpPr/>
          <p:nvPr>
            <p:custDataLst>
              <p:tags r:id="rId3"/>
            </p:custDataLst>
          </p:nvPr>
        </p:nvSpPr>
        <p:spPr>
          <a:xfrm>
            <a:off x="1055944" y="3619716"/>
            <a:ext cx="11036401" cy="2554545"/>
          </a:xfrm>
          <a:prstGeom prst="rect">
            <a:avLst/>
          </a:prstGeom>
        </p:spPr>
        <p:txBody>
          <a:bodyPr wrap="square">
            <a:spAutoFit/>
          </a:bodyPr>
          <a:lstStyle/>
          <a:p>
            <a:pPr algn="just"/>
            <a:r>
              <a:rPr lang="fr-FR" sz="1600" dirty="0">
                <a:latin typeface="Avenir Roman" panose="02000503020000020003" pitchFamily="2" charset="0"/>
                <a:cs typeface="Arial" panose="020B0604020202020204" pitchFamily="34" charset="0"/>
              </a:rPr>
              <a:t>Adaptation en bande dessinée d’une enquête ethnographique, qui présente la particularité d’interroger une exception statistique : les chirurgiennes. Les chiffres sur lesquels s’ouvre la bande dessinée sont édifiants : 60 % des étudiants en PACES (première année commune aux études de santé) sont des femmes, alors qu’elles ne représentent que 1 % des chefs de service hospitaliers. La proportion de femmes diminue nettement à mesure que l’on grimpe dans la hiérarchie hospitalière. Pour tenter de comprendre ce processus d’évaporation, E. Zolesio proposait, dans le travail issu de sa thèse, d’appréhender « d’une part, l’aversion des femmes pour une spécialité socialement construite comme dominante […] et masculine, et, d’autre part, la perméabilité endogène de cette spécialité aux femmes », en s’appuyant sur des entretiens et observations participantes auprès de chirurgiennes afin de comprendre les ressorts de la socialisation professionnelle.</a:t>
            </a:r>
          </a:p>
          <a:p>
            <a:pPr marL="5653088" algn="just">
              <a:tabLst>
                <a:tab pos="4129088" algn="l"/>
              </a:tabLst>
            </a:pPr>
            <a:r>
              <a:rPr lang="fr-FR" sz="1600" dirty="0">
                <a:latin typeface="Avenir Roman" panose="02000503020000020003" pitchFamily="2" charset="0"/>
                <a:cs typeface="Arial" panose="020B0604020202020204" pitchFamily="34" charset="0"/>
                <a:hlinkClick r:id="rId7"/>
              </a:rPr>
              <a:t>https://journals.openedition.org/lectures/23248</a:t>
            </a:r>
            <a:endParaRPr lang="fr-FR" sz="1600" dirty="0">
              <a:latin typeface="Avenir Roman" panose="02000503020000020003" pitchFamily="2" charset="0"/>
              <a:cs typeface="Arial" panose="020B0604020202020204" pitchFamily="34" charset="0"/>
            </a:endParaRPr>
          </a:p>
        </p:txBody>
      </p:sp>
      <p:pic>
        <p:nvPicPr>
          <p:cNvPr id="10" name="Image 9">
            <a:extLst>
              <a:ext uri="{FF2B5EF4-FFF2-40B4-BE49-F238E27FC236}">
                <a16:creationId xmlns:a16="http://schemas.microsoft.com/office/drawing/2014/main" id="{C3878916-E3A7-4522-B87D-FC1D6793B312}"/>
              </a:ext>
            </a:extLst>
          </p:cNvPr>
          <p:cNvPicPr>
            <a:picLocks noChangeAspect="1"/>
          </p:cNvPicPr>
          <p:nvPr>
            <p:custDataLst>
              <p:tags r:id="rId4"/>
            </p:custDataLst>
          </p:nvPr>
        </p:nvPicPr>
        <p:blipFill>
          <a:blip r:embed="rId8"/>
          <a:stretch>
            <a:fillRect/>
          </a:stretch>
        </p:blipFill>
        <p:spPr>
          <a:xfrm>
            <a:off x="10373099" y="1365014"/>
            <a:ext cx="1856299" cy="2172134"/>
          </a:xfrm>
          <a:prstGeom prst="rect">
            <a:avLst/>
          </a:prstGeom>
        </p:spPr>
      </p:pic>
      <p:sp>
        <p:nvSpPr>
          <p:cNvPr id="13" name="Rectangle 12">
            <a:extLst>
              <a:ext uri="{FF2B5EF4-FFF2-40B4-BE49-F238E27FC236}">
                <a16:creationId xmlns:a16="http://schemas.microsoft.com/office/drawing/2014/main" id="{B1A6E8C2-58E9-D644-934A-FBC3BD6812D3}"/>
              </a:ext>
            </a:extLst>
          </p:cNvPr>
          <p:cNvSpPr/>
          <p:nvPr>
            <p:custDataLst>
              <p:tags r:id="rId5"/>
            </p:custDataLst>
          </p:nvPr>
        </p:nvSpPr>
        <p:spPr>
          <a:xfrm>
            <a:off x="0" y="1"/>
            <a:ext cx="12229398" cy="907941"/>
          </a:xfrm>
          <a:prstGeom prst="rect">
            <a:avLst/>
          </a:prstGeom>
          <a:solidFill>
            <a:schemeClr val="bg2"/>
          </a:solidFill>
        </p:spPr>
        <p:txBody>
          <a:bodyPr wrap="square">
            <a:spAutoFit/>
          </a:bodyPr>
          <a:lstStyle/>
          <a:p>
            <a:pPr>
              <a:spcBef>
                <a:spcPts val="600"/>
              </a:spcBef>
            </a:pPr>
            <a:r>
              <a:rPr lang="fr-FR" sz="2400" b="1" dirty="0">
                <a:solidFill>
                  <a:schemeClr val="tx2"/>
                </a:solidFill>
                <a:latin typeface="Avenir Roman" panose="02000503020000020003" pitchFamily="2" charset="0"/>
                <a:cs typeface="Arial" panose="020B0604020202020204" pitchFamily="34" charset="0"/>
              </a:rPr>
              <a:t>Item 4 : Transposition didactique : genre et trajectoires improbables </a:t>
            </a:r>
            <a:endParaRPr lang="fr-FR" sz="2400" dirty="0">
              <a:solidFill>
                <a:schemeClr val="tx2"/>
              </a:solidFill>
              <a:latin typeface="Avenir Roman" panose="02000503020000020003" pitchFamily="2" charset="0"/>
              <a:cs typeface="Arial" panose="020B0604020202020204" pitchFamily="34" charset="0"/>
            </a:endParaRPr>
          </a:p>
          <a:p>
            <a:pPr>
              <a:spcBef>
                <a:spcPts val="600"/>
              </a:spcBef>
            </a:pPr>
            <a:endParaRPr lang="fr-FR" sz="24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553672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B97DC83-4F03-4C6E-AE4B-5A54A1072524}"/>
              </a:ext>
            </a:extLst>
          </p:cNvPr>
          <p:cNvSpPr/>
          <p:nvPr>
            <p:custDataLst>
              <p:tags r:id="rId1"/>
            </p:custDataLst>
          </p:nvPr>
        </p:nvSpPr>
        <p:spPr>
          <a:xfrm>
            <a:off x="2124000" y="360000"/>
            <a:ext cx="9949339" cy="830997"/>
          </a:xfrm>
          <a:prstGeom prst="rect">
            <a:avLst/>
          </a:prstGeom>
          <a:noFill/>
        </p:spPr>
        <p:txBody>
          <a:bodyPr wrap="square">
            <a:spAutoFit/>
          </a:bodyPr>
          <a:lstStyle/>
          <a:p>
            <a:pPr>
              <a:spcBef>
                <a:spcPts val="600"/>
              </a:spcBef>
            </a:pPr>
            <a:r>
              <a:rPr lang="fr-FR" sz="2400" b="1" dirty="0">
                <a:solidFill>
                  <a:schemeClr val="tx2"/>
                </a:solidFill>
                <a:latin typeface="Avenir Roman" panose="02000503020000020003" pitchFamily="2" charset="0"/>
                <a:cs typeface="Arial" panose="020B0604020202020204" pitchFamily="34" charset="0"/>
              </a:rPr>
              <a:t>Comment la socialisation contribue-t-elle à expliquer les différences de comportement des individus ?</a:t>
            </a:r>
            <a:endParaRPr lang="fr-FR" sz="2400" dirty="0">
              <a:solidFill>
                <a:schemeClr val="tx2"/>
              </a:solidFill>
              <a:latin typeface="Avenir Roman" panose="02000503020000020003" pitchFamily="2" charset="0"/>
              <a:cs typeface="Arial" panose="020B0604020202020204" pitchFamily="34" charset="0"/>
            </a:endParaRPr>
          </a:p>
        </p:txBody>
      </p:sp>
      <p:sp>
        <p:nvSpPr>
          <p:cNvPr id="10" name="object 3">
            <a:extLst>
              <a:ext uri="{FF2B5EF4-FFF2-40B4-BE49-F238E27FC236}">
                <a16:creationId xmlns:a16="http://schemas.microsoft.com/office/drawing/2014/main" id="{C9F91956-6114-4EF9-9303-3FF839DD922B}"/>
              </a:ext>
            </a:extLst>
          </p:cNvPr>
          <p:cNvSpPr txBox="1">
            <a:spLocks/>
          </p:cNvSpPr>
          <p:nvPr>
            <p:custDataLst>
              <p:tags r:id="rId2"/>
            </p:custDataLst>
          </p:nvPr>
        </p:nvSpPr>
        <p:spPr>
          <a:xfrm>
            <a:off x="847802" y="1766083"/>
            <a:ext cx="11188264" cy="3554819"/>
          </a:xfrm>
          <a:prstGeom prst="rect">
            <a:avLst/>
          </a:prstGeom>
        </p:spPr>
        <p:txBody>
          <a:bodyPr vert="horz" wrap="square" lIns="0" tIns="0" rIns="0" bIns="0" rtlCol="0">
            <a:sp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176213" marR="255904" indent="-166688" algn="just">
              <a:lnSpc>
                <a:spcPct val="100000"/>
              </a:lnSpc>
              <a:spcBef>
                <a:spcPts val="0"/>
              </a:spcBef>
              <a:buClr>
                <a:srgbClr val="7030A0"/>
              </a:buClr>
              <a:buFont typeface="Arial" panose="020B0604020202020204" pitchFamily="34" charset="0"/>
              <a:buChar char="⁞"/>
            </a:pPr>
            <a:r>
              <a:rPr lang="fr-FR" sz="1800" spc="-5" dirty="0">
                <a:latin typeface="Avenir Roman" panose="02000503020000020003" pitchFamily="2" charset="0"/>
                <a:cs typeface="Arial" panose="020B0604020202020204" pitchFamily="34" charset="0"/>
              </a:rPr>
              <a:t>Les objectifs d’apprentissage</a:t>
            </a:r>
          </a:p>
          <a:p>
            <a:pPr marL="176213" marR="255904" indent="-166688" algn="just">
              <a:lnSpc>
                <a:spcPct val="100000"/>
              </a:lnSpc>
              <a:spcBef>
                <a:spcPts val="0"/>
              </a:spcBef>
              <a:buClr>
                <a:srgbClr val="7030A0"/>
              </a:buClr>
              <a:buFont typeface="Arial" panose="020B0604020202020204" pitchFamily="34" charset="0"/>
              <a:buChar char="⁞"/>
            </a:pPr>
            <a:endParaRPr lang="fr-FR" sz="1800" spc="-5" dirty="0">
              <a:latin typeface="Avenir Roman" panose="02000503020000020003" pitchFamily="2" charset="0"/>
              <a:cs typeface="Arial" panose="020B0604020202020204" pitchFamily="34" charset="0"/>
            </a:endParaRPr>
          </a:p>
          <a:p>
            <a:pPr marL="176213" marR="255904" indent="-166688" algn="just">
              <a:lnSpc>
                <a:spcPct val="100000"/>
              </a:lnSpc>
              <a:spcBef>
                <a:spcPts val="0"/>
              </a:spcBef>
              <a:buClr>
                <a:srgbClr val="7030A0"/>
              </a:buClr>
              <a:buFont typeface="Arial" panose="020B0604020202020204" pitchFamily="34" charset="0"/>
              <a:buChar char="⁞"/>
            </a:pPr>
            <a:endParaRPr lang="fr-FR" sz="1800" spc="-5" dirty="0">
              <a:latin typeface="Avenir Roman" panose="02000503020000020003" pitchFamily="2" charset="0"/>
              <a:cs typeface="Arial" panose="020B0604020202020204" pitchFamily="34" charset="0"/>
            </a:endParaRPr>
          </a:p>
          <a:p>
            <a:pPr marL="519113" marR="255904" indent="-155575" algn="just">
              <a:lnSpc>
                <a:spcPct val="100000"/>
              </a:lnSpc>
              <a:spcBef>
                <a:spcPts val="0"/>
              </a:spcBef>
              <a:buClr>
                <a:srgbClr val="7030A0"/>
              </a:buClr>
              <a:buFont typeface="Arial" panose="020B0604020202020204" pitchFamily="34" charset="0"/>
              <a:buChar char="•"/>
            </a:pPr>
            <a:r>
              <a:rPr lang="fr-FR" sz="1800" spc="-5" dirty="0">
                <a:latin typeface="Avenir Roman" panose="02000503020000020003" pitchFamily="2" charset="0"/>
                <a:cs typeface="Arial" panose="020B0604020202020204" pitchFamily="34" charset="0"/>
              </a:rPr>
              <a:t>Comprendre comment </a:t>
            </a:r>
            <a:r>
              <a:rPr lang="fr-FR" sz="1800" dirty="0">
                <a:latin typeface="Avenir Roman" panose="02000503020000020003" pitchFamily="2" charset="0"/>
                <a:cs typeface="Arial" panose="020B0604020202020204" pitchFamily="34" charset="0"/>
              </a:rPr>
              <a:t>les individus </a:t>
            </a:r>
            <a:r>
              <a:rPr lang="fr-FR" sz="1800" spc="-5" dirty="0">
                <a:latin typeface="Avenir Roman" panose="02000503020000020003" pitchFamily="2" charset="0"/>
                <a:cs typeface="Arial" panose="020B0604020202020204" pitchFamily="34" charset="0"/>
              </a:rPr>
              <a:t>expérimentent </a:t>
            </a:r>
            <a:r>
              <a:rPr lang="fr-FR" sz="1800" dirty="0">
                <a:latin typeface="Avenir Roman" panose="02000503020000020003" pitchFamily="2" charset="0"/>
                <a:cs typeface="Arial" panose="020B0604020202020204" pitchFamily="34" charset="0"/>
              </a:rPr>
              <a:t>et </a:t>
            </a:r>
            <a:r>
              <a:rPr lang="fr-FR" sz="1800" spc="-5" dirty="0">
                <a:latin typeface="Avenir Roman" panose="02000503020000020003" pitchFamily="2" charset="0"/>
                <a:cs typeface="Arial" panose="020B0604020202020204" pitchFamily="34" charset="0"/>
              </a:rPr>
              <a:t>intériorisent </a:t>
            </a:r>
            <a:r>
              <a:rPr lang="fr-FR" sz="1800" dirty="0">
                <a:latin typeface="Avenir Roman" panose="02000503020000020003" pitchFamily="2" charset="0"/>
                <a:cs typeface="Arial" panose="020B0604020202020204" pitchFamily="34" charset="0"/>
              </a:rPr>
              <a:t>des </a:t>
            </a:r>
            <a:r>
              <a:rPr lang="fr-FR" sz="1800" spc="-5" dirty="0">
                <a:latin typeface="Avenir Roman" panose="02000503020000020003" pitchFamily="2" charset="0"/>
                <a:cs typeface="Arial" panose="020B0604020202020204" pitchFamily="34" charset="0"/>
              </a:rPr>
              <a:t>façons d’agir, </a:t>
            </a:r>
            <a:r>
              <a:rPr lang="fr-FR" sz="1800" dirty="0">
                <a:latin typeface="Avenir Roman" panose="02000503020000020003" pitchFamily="2" charset="0"/>
                <a:cs typeface="Arial" panose="020B0604020202020204" pitchFamily="34" charset="0"/>
              </a:rPr>
              <a:t>de penser et d’anticiper </a:t>
            </a:r>
            <a:r>
              <a:rPr lang="fr-FR" sz="1800" spc="-5" dirty="0">
                <a:latin typeface="Avenir Roman" panose="02000503020000020003" pitchFamily="2" charset="0"/>
                <a:cs typeface="Arial" panose="020B0604020202020204" pitchFamily="34" charset="0"/>
              </a:rPr>
              <a:t>l’avenir </a:t>
            </a:r>
            <a:r>
              <a:rPr lang="fr-FR" sz="1800" dirty="0">
                <a:latin typeface="Avenir Roman" panose="02000503020000020003" pitchFamily="2" charset="0"/>
                <a:cs typeface="Arial" panose="020B0604020202020204" pitchFamily="34" charset="0"/>
              </a:rPr>
              <a:t>qui </a:t>
            </a:r>
            <a:r>
              <a:rPr lang="fr-FR" sz="1800" spc="-5" dirty="0">
                <a:latin typeface="Avenir Roman" panose="02000503020000020003" pitchFamily="2" charset="0"/>
                <a:cs typeface="Arial" panose="020B0604020202020204" pitchFamily="34" charset="0"/>
              </a:rPr>
              <a:t>sont socialement </a:t>
            </a:r>
            <a:r>
              <a:rPr lang="fr-FR" sz="1800" dirty="0">
                <a:latin typeface="Avenir Roman" panose="02000503020000020003" pitchFamily="2" charset="0"/>
                <a:cs typeface="Arial" panose="020B0604020202020204" pitchFamily="34" charset="0"/>
              </a:rPr>
              <a:t>situées et qui </a:t>
            </a:r>
            <a:r>
              <a:rPr lang="fr-FR" sz="1800" spc="-5" dirty="0">
                <a:latin typeface="Avenir Roman" panose="02000503020000020003" pitchFamily="2" charset="0"/>
                <a:cs typeface="Arial" panose="020B0604020202020204" pitchFamily="34" charset="0"/>
              </a:rPr>
              <a:t>sont </a:t>
            </a:r>
            <a:r>
              <a:rPr lang="fr-FR" sz="1800" dirty="0">
                <a:latin typeface="Avenir Roman" panose="02000503020000020003" pitchFamily="2" charset="0"/>
                <a:cs typeface="Arial" panose="020B0604020202020204" pitchFamily="34" charset="0"/>
              </a:rPr>
              <a:t>à </a:t>
            </a:r>
            <a:r>
              <a:rPr lang="fr-FR" sz="1800" spc="-5" dirty="0">
                <a:latin typeface="Avenir Roman" panose="02000503020000020003" pitchFamily="2" charset="0"/>
                <a:cs typeface="Arial" panose="020B0604020202020204" pitchFamily="34" charset="0"/>
              </a:rPr>
              <a:t>l’origine </a:t>
            </a:r>
            <a:r>
              <a:rPr lang="fr-FR" sz="1800" dirty="0">
                <a:latin typeface="Avenir Roman" panose="02000503020000020003" pitchFamily="2" charset="0"/>
                <a:cs typeface="Arial" panose="020B0604020202020204" pitchFamily="34" charset="0"/>
              </a:rPr>
              <a:t>de </a:t>
            </a:r>
            <a:r>
              <a:rPr lang="fr-FR" sz="1800" spc="-5" dirty="0">
                <a:latin typeface="Avenir Roman" panose="02000503020000020003" pitchFamily="2" charset="0"/>
                <a:cs typeface="Arial" panose="020B0604020202020204" pitchFamily="34" charset="0"/>
              </a:rPr>
              <a:t>différences </a:t>
            </a:r>
            <a:r>
              <a:rPr lang="fr-FR" sz="1800" dirty="0">
                <a:latin typeface="Avenir Roman" panose="02000503020000020003" pitchFamily="2" charset="0"/>
                <a:cs typeface="Arial" panose="020B0604020202020204" pitchFamily="34" charset="0"/>
              </a:rPr>
              <a:t>de </a:t>
            </a:r>
            <a:r>
              <a:rPr lang="fr-FR" sz="1800" spc="-5" dirty="0">
                <a:latin typeface="Avenir Roman" panose="02000503020000020003" pitchFamily="2" charset="0"/>
                <a:cs typeface="Arial" panose="020B0604020202020204" pitchFamily="34" charset="0"/>
              </a:rPr>
              <a:t>comportements, </a:t>
            </a:r>
            <a:r>
              <a:rPr lang="fr-FR" sz="1800" dirty="0">
                <a:latin typeface="Avenir Roman" panose="02000503020000020003" pitchFamily="2" charset="0"/>
                <a:cs typeface="Arial" panose="020B0604020202020204" pitchFamily="34" charset="0"/>
              </a:rPr>
              <a:t>de </a:t>
            </a:r>
            <a:r>
              <a:rPr lang="fr-FR" sz="1800" spc="-5" dirty="0">
                <a:latin typeface="Avenir Roman" panose="02000503020000020003" pitchFamily="2" charset="0"/>
                <a:cs typeface="Arial" panose="020B0604020202020204" pitchFamily="34" charset="0"/>
              </a:rPr>
              <a:t>préférences </a:t>
            </a:r>
            <a:r>
              <a:rPr lang="fr-FR" sz="1800" dirty="0">
                <a:latin typeface="Avenir Roman" panose="02000503020000020003" pitchFamily="2" charset="0"/>
                <a:cs typeface="Arial" panose="020B0604020202020204" pitchFamily="34" charset="0"/>
              </a:rPr>
              <a:t>et</a:t>
            </a:r>
            <a:r>
              <a:rPr lang="fr-FR" sz="1800" spc="15" dirty="0">
                <a:latin typeface="Avenir Roman" panose="02000503020000020003" pitchFamily="2" charset="0"/>
                <a:cs typeface="Arial" panose="020B0604020202020204" pitchFamily="34" charset="0"/>
              </a:rPr>
              <a:t> </a:t>
            </a:r>
            <a:r>
              <a:rPr lang="fr-FR" sz="1800" spc="-5" dirty="0">
                <a:latin typeface="Avenir Roman" panose="02000503020000020003" pitchFamily="2" charset="0"/>
                <a:cs typeface="Arial" panose="020B0604020202020204" pitchFamily="34" charset="0"/>
              </a:rPr>
              <a:t>d’aspirations.</a:t>
            </a:r>
          </a:p>
          <a:p>
            <a:pPr marL="519113" marR="588010" indent="-155575" algn="just">
              <a:lnSpc>
                <a:spcPct val="100000"/>
              </a:lnSpc>
              <a:spcBef>
                <a:spcPts val="600"/>
              </a:spcBef>
              <a:buClr>
                <a:srgbClr val="7030A0"/>
              </a:buClr>
              <a:buFont typeface="Arial" panose="020B0604020202020204" pitchFamily="34" charset="0"/>
              <a:buChar char="•"/>
            </a:pPr>
            <a:r>
              <a:rPr lang="fr-FR" sz="1800" spc="-5" dirty="0">
                <a:latin typeface="Avenir Roman" panose="02000503020000020003" pitchFamily="2" charset="0"/>
                <a:cs typeface="Arial" panose="020B0604020202020204" pitchFamily="34" charset="0"/>
              </a:rPr>
              <a:t>Comprendre comment </a:t>
            </a:r>
            <a:r>
              <a:rPr lang="fr-FR" sz="1800" dirty="0">
                <a:latin typeface="Avenir Roman" panose="02000503020000020003" pitchFamily="2" charset="0"/>
                <a:cs typeface="Arial" panose="020B0604020202020204" pitchFamily="34" charset="0"/>
              </a:rPr>
              <a:t>la </a:t>
            </a:r>
            <a:r>
              <a:rPr lang="fr-FR" sz="1800" spc="-5" dirty="0">
                <a:latin typeface="Avenir Roman" panose="02000503020000020003" pitchFamily="2" charset="0"/>
                <a:cs typeface="Arial" panose="020B0604020202020204" pitchFamily="34" charset="0"/>
              </a:rPr>
              <a:t>diversité </a:t>
            </a:r>
            <a:r>
              <a:rPr lang="fr-FR" sz="1800" dirty="0">
                <a:latin typeface="Avenir Roman" panose="02000503020000020003" pitchFamily="2" charset="0"/>
                <a:cs typeface="Arial" panose="020B0604020202020204" pitchFamily="34" charset="0"/>
              </a:rPr>
              <a:t>des </a:t>
            </a:r>
            <a:r>
              <a:rPr lang="fr-FR" sz="1800" spc="-5" dirty="0">
                <a:latin typeface="Avenir Roman" panose="02000503020000020003" pitchFamily="2" charset="0"/>
                <a:cs typeface="Arial" panose="020B0604020202020204" pitchFamily="34" charset="0"/>
              </a:rPr>
              <a:t>configurations familiales modifie </a:t>
            </a:r>
            <a:r>
              <a:rPr lang="fr-FR" sz="1800" dirty="0">
                <a:latin typeface="Avenir Roman" panose="02000503020000020003" pitchFamily="2" charset="0"/>
                <a:cs typeface="Arial" panose="020B0604020202020204" pitchFamily="34" charset="0"/>
              </a:rPr>
              <a:t>les </a:t>
            </a:r>
            <a:r>
              <a:rPr lang="fr-FR" sz="1800" spc="-5" dirty="0">
                <a:latin typeface="Avenir Roman" panose="02000503020000020003" pitchFamily="2" charset="0"/>
                <a:cs typeface="Arial" panose="020B0604020202020204" pitchFamily="34" charset="0"/>
              </a:rPr>
              <a:t>conditions </a:t>
            </a:r>
            <a:r>
              <a:rPr lang="fr-FR" sz="1800" dirty="0">
                <a:latin typeface="Avenir Roman" panose="02000503020000020003" pitchFamily="2" charset="0"/>
                <a:cs typeface="Arial" panose="020B0604020202020204" pitchFamily="34" charset="0"/>
              </a:rPr>
              <a:t>de la </a:t>
            </a:r>
            <a:r>
              <a:rPr lang="fr-FR" sz="1800" spc="-5" dirty="0">
                <a:latin typeface="Avenir Roman" panose="02000503020000020003" pitchFamily="2" charset="0"/>
                <a:cs typeface="Arial" panose="020B0604020202020204" pitchFamily="34" charset="0"/>
              </a:rPr>
              <a:t>socialisation </a:t>
            </a:r>
            <a:r>
              <a:rPr lang="fr-FR" sz="1800" dirty="0">
                <a:latin typeface="Avenir Roman" panose="02000503020000020003" pitchFamily="2" charset="0"/>
                <a:cs typeface="Arial" panose="020B0604020202020204" pitchFamily="34" charset="0"/>
              </a:rPr>
              <a:t>des enfants et des </a:t>
            </a:r>
            <a:r>
              <a:rPr lang="fr-FR" sz="1800" spc="-5" dirty="0">
                <a:latin typeface="Avenir Roman" panose="02000503020000020003" pitchFamily="2" charset="0"/>
                <a:cs typeface="Arial" panose="020B0604020202020204" pitchFamily="34" charset="0"/>
              </a:rPr>
              <a:t>adolescents.</a:t>
            </a:r>
          </a:p>
          <a:p>
            <a:pPr marL="519113" marR="367665" indent="-155575" algn="just">
              <a:lnSpc>
                <a:spcPct val="100000"/>
              </a:lnSpc>
              <a:spcBef>
                <a:spcPts val="600"/>
              </a:spcBef>
              <a:buClr>
                <a:srgbClr val="7030A0"/>
              </a:buClr>
              <a:buFont typeface="Arial" panose="020B0604020202020204" pitchFamily="34" charset="0"/>
              <a:buChar char="•"/>
            </a:pPr>
            <a:r>
              <a:rPr lang="fr-FR" sz="1800" spc="-5" dirty="0">
                <a:latin typeface="Avenir Roman" panose="02000503020000020003" pitchFamily="2" charset="0"/>
                <a:cs typeface="Arial" panose="020B0604020202020204" pitchFamily="34" charset="0"/>
              </a:rPr>
              <a:t>Comprendre </a:t>
            </a:r>
            <a:r>
              <a:rPr lang="fr-FR" sz="1800" dirty="0">
                <a:latin typeface="Avenir Roman" panose="02000503020000020003" pitchFamily="2" charset="0"/>
                <a:cs typeface="Arial" panose="020B0604020202020204" pitchFamily="34" charset="0"/>
              </a:rPr>
              <a:t>qu’il existe des </a:t>
            </a:r>
            <a:r>
              <a:rPr lang="fr-FR" sz="1800" spc="-5" dirty="0">
                <a:latin typeface="Avenir Roman" panose="02000503020000020003" pitchFamily="2" charset="0"/>
                <a:cs typeface="Arial" panose="020B0604020202020204" pitchFamily="34" charset="0"/>
              </a:rPr>
              <a:t>socialisations secondaires (professionnelle, conjugale, politique) </a:t>
            </a:r>
            <a:r>
              <a:rPr lang="fr-FR" sz="1800" dirty="0">
                <a:latin typeface="Avenir Roman" panose="02000503020000020003" pitchFamily="2" charset="0"/>
                <a:cs typeface="Arial" panose="020B0604020202020204" pitchFamily="34" charset="0"/>
              </a:rPr>
              <a:t>à la suite de la </a:t>
            </a:r>
            <a:r>
              <a:rPr lang="fr-FR" sz="1800" spc="-5" dirty="0">
                <a:latin typeface="Avenir Roman" panose="02000503020000020003" pitchFamily="2" charset="0"/>
                <a:cs typeface="Arial" panose="020B0604020202020204" pitchFamily="34" charset="0"/>
              </a:rPr>
              <a:t>socialisation primaire.</a:t>
            </a:r>
          </a:p>
          <a:p>
            <a:pPr marL="519113" marR="5080" indent="-155575" algn="just">
              <a:lnSpc>
                <a:spcPct val="100000"/>
              </a:lnSpc>
              <a:spcBef>
                <a:spcPts val="600"/>
              </a:spcBef>
              <a:buClr>
                <a:srgbClr val="7030A0"/>
              </a:buClr>
              <a:buFont typeface="Arial" panose="020B0604020202020204" pitchFamily="34" charset="0"/>
              <a:buChar char="•"/>
            </a:pPr>
            <a:r>
              <a:rPr lang="fr-FR" sz="1800" spc="-5" dirty="0">
                <a:latin typeface="Avenir Roman" panose="02000503020000020003" pitchFamily="2" charset="0"/>
                <a:cs typeface="Arial" panose="020B0604020202020204" pitchFamily="34" charset="0"/>
              </a:rPr>
              <a:t>Comprendre </a:t>
            </a:r>
            <a:r>
              <a:rPr lang="fr-FR" sz="1800" dirty="0">
                <a:latin typeface="Avenir Roman" panose="02000503020000020003" pitchFamily="2" charset="0"/>
                <a:cs typeface="Arial" panose="020B0604020202020204" pitchFamily="34" charset="0"/>
              </a:rPr>
              <a:t>que la </a:t>
            </a:r>
            <a:r>
              <a:rPr lang="fr-FR" sz="1800" spc="-5" dirty="0">
                <a:latin typeface="Avenir Roman" panose="02000503020000020003" pitchFamily="2" charset="0"/>
                <a:cs typeface="Arial" panose="020B0604020202020204" pitchFamily="34" charset="0"/>
              </a:rPr>
              <a:t>pluralité </a:t>
            </a:r>
            <a:r>
              <a:rPr lang="fr-FR" sz="1800" dirty="0">
                <a:latin typeface="Avenir Roman" panose="02000503020000020003" pitchFamily="2" charset="0"/>
                <a:cs typeface="Arial" panose="020B0604020202020204" pitchFamily="34" charset="0"/>
              </a:rPr>
              <a:t>des influences </a:t>
            </a:r>
            <a:r>
              <a:rPr lang="fr-FR" sz="1800" spc="-5" dirty="0">
                <a:latin typeface="Avenir Roman" panose="02000503020000020003" pitchFamily="2" charset="0"/>
                <a:cs typeface="Arial" panose="020B0604020202020204" pitchFamily="34" charset="0"/>
              </a:rPr>
              <a:t>socialisatrices </a:t>
            </a:r>
            <a:r>
              <a:rPr lang="fr-FR" sz="1800" dirty="0">
                <a:latin typeface="Avenir Roman" panose="02000503020000020003" pitchFamily="2" charset="0"/>
                <a:cs typeface="Arial" panose="020B0604020202020204" pitchFamily="34" charset="0"/>
              </a:rPr>
              <a:t>peut </a:t>
            </a:r>
            <a:r>
              <a:rPr lang="fr-FR" sz="1800" spc="-5" dirty="0">
                <a:latin typeface="Avenir Roman" panose="02000503020000020003" pitchFamily="2" charset="0"/>
                <a:cs typeface="Arial" panose="020B0604020202020204" pitchFamily="34" charset="0"/>
              </a:rPr>
              <a:t>être </a:t>
            </a:r>
            <a:r>
              <a:rPr lang="fr-FR" sz="1800" dirty="0">
                <a:latin typeface="Avenir Roman" panose="02000503020000020003" pitchFamily="2" charset="0"/>
                <a:cs typeface="Arial" panose="020B0604020202020204" pitchFamily="34" charset="0"/>
              </a:rPr>
              <a:t>à </a:t>
            </a:r>
            <a:r>
              <a:rPr lang="fr-FR" sz="1800" spc="-5" dirty="0">
                <a:latin typeface="Avenir Roman" panose="02000503020000020003" pitchFamily="2" charset="0"/>
                <a:cs typeface="Arial" panose="020B0604020202020204" pitchFamily="34" charset="0"/>
              </a:rPr>
              <a:t>l’origine </a:t>
            </a:r>
            <a:r>
              <a:rPr lang="fr-FR" sz="1800" dirty="0">
                <a:latin typeface="Avenir Roman" panose="02000503020000020003" pitchFamily="2" charset="0"/>
                <a:cs typeface="Arial" panose="020B0604020202020204" pitchFamily="34" charset="0"/>
              </a:rPr>
              <a:t>de </a:t>
            </a:r>
            <a:r>
              <a:rPr lang="fr-FR" sz="1800" spc="-5" dirty="0">
                <a:latin typeface="Avenir Roman" panose="02000503020000020003" pitchFamily="2" charset="0"/>
                <a:cs typeface="Arial" panose="020B0604020202020204" pitchFamily="34" charset="0"/>
              </a:rPr>
              <a:t>trajectoires </a:t>
            </a:r>
            <a:r>
              <a:rPr lang="fr-FR" sz="1800" dirty="0">
                <a:latin typeface="Avenir Roman" panose="02000503020000020003" pitchFamily="2" charset="0"/>
                <a:cs typeface="Arial" panose="020B0604020202020204" pitchFamily="34" charset="0"/>
              </a:rPr>
              <a:t>individuelles</a:t>
            </a:r>
            <a:r>
              <a:rPr lang="fr-FR" sz="1800" spc="10" dirty="0">
                <a:latin typeface="Avenir Roman" panose="02000503020000020003" pitchFamily="2" charset="0"/>
                <a:cs typeface="Arial" panose="020B0604020202020204" pitchFamily="34" charset="0"/>
              </a:rPr>
              <a:t> </a:t>
            </a:r>
            <a:r>
              <a:rPr lang="fr-FR" sz="1800" spc="-5" dirty="0">
                <a:latin typeface="Avenir Roman" panose="02000503020000020003" pitchFamily="2" charset="0"/>
                <a:cs typeface="Arial" panose="020B0604020202020204" pitchFamily="34" charset="0"/>
              </a:rPr>
              <a:t>improbables.</a:t>
            </a:r>
          </a:p>
        </p:txBody>
      </p:sp>
    </p:spTree>
    <p:extLst>
      <p:ext uri="{BB962C8B-B14F-4D97-AF65-F5344CB8AC3E}">
        <p14:creationId xmlns:p14="http://schemas.microsoft.com/office/powerpoint/2010/main" val="3489251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B97DC83-4F03-4C6E-AE4B-5A54A1072524}"/>
              </a:ext>
            </a:extLst>
          </p:cNvPr>
          <p:cNvSpPr/>
          <p:nvPr>
            <p:custDataLst>
              <p:tags r:id="rId1"/>
            </p:custDataLst>
          </p:nvPr>
        </p:nvSpPr>
        <p:spPr>
          <a:xfrm>
            <a:off x="2124000" y="360000"/>
            <a:ext cx="9949339" cy="830997"/>
          </a:xfrm>
          <a:prstGeom prst="rect">
            <a:avLst/>
          </a:prstGeom>
          <a:noFill/>
        </p:spPr>
        <p:txBody>
          <a:bodyPr wrap="square">
            <a:spAutoFit/>
          </a:bodyPr>
          <a:lstStyle/>
          <a:p>
            <a:pPr algn="just">
              <a:spcBef>
                <a:spcPts val="600"/>
              </a:spcBef>
            </a:pPr>
            <a:r>
              <a:rPr lang="fr-FR" sz="2400" b="1" dirty="0">
                <a:solidFill>
                  <a:schemeClr val="tx2"/>
                </a:solidFill>
                <a:latin typeface="Avenir Roman" panose="02000503020000020003" pitchFamily="2" charset="0"/>
                <a:cs typeface="Arial" panose="020B0604020202020204" pitchFamily="34" charset="0"/>
              </a:rPr>
              <a:t>Comment la socialisation contribue-t-elle à expliquer les différences de comportement des individus ?</a:t>
            </a:r>
            <a:endParaRPr lang="fr-FR" sz="2400" dirty="0">
              <a:solidFill>
                <a:schemeClr val="tx2"/>
              </a:solidFill>
              <a:latin typeface="Avenir Roman" panose="02000503020000020003" pitchFamily="2" charset="0"/>
              <a:cs typeface="Arial" panose="020B0604020202020204" pitchFamily="34" charset="0"/>
            </a:endParaRPr>
          </a:p>
        </p:txBody>
      </p:sp>
      <p:sp>
        <p:nvSpPr>
          <p:cNvPr id="12" name="Rectangle 11">
            <a:extLst>
              <a:ext uri="{FF2B5EF4-FFF2-40B4-BE49-F238E27FC236}">
                <a16:creationId xmlns:a16="http://schemas.microsoft.com/office/drawing/2014/main" id="{31DB2A22-C9A5-4B7A-BB49-00E0CC4C071A}"/>
              </a:ext>
            </a:extLst>
          </p:cNvPr>
          <p:cNvSpPr/>
          <p:nvPr>
            <p:custDataLst>
              <p:tags r:id="rId2"/>
            </p:custDataLst>
          </p:nvPr>
        </p:nvSpPr>
        <p:spPr>
          <a:xfrm>
            <a:off x="360000" y="1368000"/>
            <a:ext cx="11739477" cy="3677930"/>
          </a:xfrm>
          <a:prstGeom prst="rect">
            <a:avLst/>
          </a:prstGeom>
          <a:noFill/>
        </p:spPr>
        <p:txBody>
          <a:bodyPr wrap="square">
            <a:spAutoFit/>
          </a:bodyPr>
          <a:lstStyle/>
          <a:p>
            <a:pPr algn="just">
              <a:spcBef>
                <a:spcPts val="600"/>
              </a:spcBef>
              <a:buClr>
                <a:srgbClr val="7030A0"/>
              </a:buClr>
            </a:pPr>
            <a:endParaRPr lang="fr-FR" dirty="0">
              <a:latin typeface="Avenir Roman" panose="02000503020000020003" pitchFamily="2" charset="0"/>
              <a:cs typeface="Arial" panose="020B0604020202020204" pitchFamily="34" charset="0"/>
            </a:endParaRPr>
          </a:p>
          <a:p>
            <a:pPr algn="just">
              <a:spcBef>
                <a:spcPts val="600"/>
              </a:spcBef>
              <a:buClr>
                <a:srgbClr val="7030A0"/>
              </a:buClr>
            </a:pPr>
            <a:r>
              <a:rPr lang="fr-FR" dirty="0">
                <a:latin typeface="Avenir Roman" panose="02000503020000020003" pitchFamily="2" charset="0"/>
                <a:cs typeface="Arial" panose="020B0604020202020204" pitchFamily="34" charset="0"/>
              </a:rPr>
              <a:t>⁞ Objectif d’ensemble du chapitre : comprendre la socialisation comme « </a:t>
            </a:r>
            <a:r>
              <a:rPr lang="fr-FR" i="1" dirty="0">
                <a:latin typeface="Avenir Roman" panose="02000503020000020003" pitchFamily="2" charset="0"/>
                <a:cs typeface="Arial" panose="020B0604020202020204" pitchFamily="34" charset="0"/>
              </a:rPr>
              <a:t>la façon dont la société forme et transforme les individus</a:t>
            </a:r>
            <a:r>
              <a:rPr lang="fr-FR" dirty="0">
                <a:latin typeface="Avenir Roman" panose="02000503020000020003" pitchFamily="2" charset="0"/>
                <a:cs typeface="Arial" panose="020B0604020202020204" pitchFamily="34" charset="0"/>
              </a:rPr>
              <a:t> » (définition de M. Darmon). </a:t>
            </a:r>
          </a:p>
          <a:p>
            <a:pPr algn="just">
              <a:spcBef>
                <a:spcPts val="600"/>
              </a:spcBef>
              <a:buClr>
                <a:srgbClr val="7030A0"/>
              </a:buClr>
            </a:pPr>
            <a:endParaRPr lang="fr-FR" dirty="0">
              <a:latin typeface="Avenir Roman" panose="02000503020000020003" pitchFamily="2" charset="0"/>
              <a:cs typeface="Arial" panose="020B0604020202020204" pitchFamily="34" charset="0"/>
            </a:endParaRPr>
          </a:p>
          <a:p>
            <a:pPr algn="just">
              <a:spcBef>
                <a:spcPts val="600"/>
              </a:spcBef>
              <a:buClr>
                <a:srgbClr val="7030A0"/>
              </a:buClr>
            </a:pPr>
            <a:endParaRPr lang="fr-FR" dirty="0">
              <a:latin typeface="Avenir Roman" panose="02000503020000020003" pitchFamily="2" charset="0"/>
              <a:cs typeface="Arial" panose="020B0604020202020204" pitchFamily="34" charset="0"/>
            </a:endParaRPr>
          </a:p>
          <a:p>
            <a:pPr algn="just">
              <a:spcBef>
                <a:spcPts val="600"/>
              </a:spcBef>
              <a:buClr>
                <a:srgbClr val="7030A0"/>
              </a:buClr>
            </a:pPr>
            <a:r>
              <a:rPr lang="fr-FR" dirty="0">
                <a:latin typeface="Avenir Roman" panose="02000503020000020003" pitchFamily="2" charset="0"/>
                <a:cs typeface="Arial" panose="020B0604020202020204" pitchFamily="34" charset="0"/>
              </a:rPr>
              <a:t>  Plus précisément, il s’agit : </a:t>
            </a:r>
          </a:p>
          <a:p>
            <a:pPr marL="714375" indent="-177800" algn="just">
              <a:spcBef>
                <a:spcPts val="600"/>
              </a:spcBef>
              <a:buClr>
                <a:srgbClr val="7030A0"/>
              </a:buClr>
              <a:buFont typeface="Arial" panose="020B0604020202020204" pitchFamily="34" charset="0"/>
              <a:buChar char="•"/>
            </a:pPr>
            <a:r>
              <a:rPr lang="fr-FR" dirty="0">
                <a:latin typeface="Avenir Roman" panose="02000503020000020003" pitchFamily="2" charset="0"/>
                <a:cs typeface="Arial" panose="020B0604020202020204" pitchFamily="34" charset="0"/>
              </a:rPr>
              <a:t>de mettre à jour les processus/modalités par lesquels les individus sont façonnés, fabriqués,</a:t>
            </a:r>
          </a:p>
          <a:p>
            <a:pPr marL="714375" indent="-177800" algn="just">
              <a:spcBef>
                <a:spcPts val="600"/>
              </a:spcBef>
              <a:buClr>
                <a:srgbClr val="7030A0"/>
              </a:buClr>
              <a:buFont typeface="Arial" panose="020B0604020202020204" pitchFamily="34" charset="0"/>
              <a:buChar char="•"/>
            </a:pPr>
            <a:r>
              <a:rPr lang="fr-FR" dirty="0">
                <a:latin typeface="Avenir Roman" panose="02000503020000020003" pitchFamily="2" charset="0"/>
                <a:cs typeface="Arial" panose="020B0604020202020204" pitchFamily="34" charset="0"/>
              </a:rPr>
              <a:t>d’identifier les agents, les cadres (univers, instances, institutions) qui socialisent et les temps de la socialisation,</a:t>
            </a:r>
          </a:p>
          <a:p>
            <a:pPr marL="714375" indent="-177800" algn="just">
              <a:spcBef>
                <a:spcPts val="600"/>
              </a:spcBef>
              <a:buClr>
                <a:srgbClr val="7030A0"/>
              </a:buClr>
              <a:buFont typeface="Arial" panose="020B0604020202020204" pitchFamily="34" charset="0"/>
              <a:buChar char="•"/>
            </a:pPr>
            <a:r>
              <a:rPr lang="fr-FR" dirty="0">
                <a:latin typeface="Avenir Roman" panose="02000503020000020003" pitchFamily="2" charset="0"/>
                <a:cs typeface="Arial" panose="020B0604020202020204" pitchFamily="34" charset="0"/>
              </a:rPr>
              <a:t>d’appréhender les effets (dispositions à croire, à sentir, à juger, à se représenter, à agir plus ou moins durables).</a:t>
            </a:r>
          </a:p>
        </p:txBody>
      </p:sp>
    </p:spTree>
    <p:extLst>
      <p:ext uri="{BB962C8B-B14F-4D97-AF65-F5344CB8AC3E}">
        <p14:creationId xmlns:p14="http://schemas.microsoft.com/office/powerpoint/2010/main" val="33943420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B97DC83-4F03-4C6E-AE4B-5A54A1072524}"/>
              </a:ext>
            </a:extLst>
          </p:cNvPr>
          <p:cNvSpPr/>
          <p:nvPr>
            <p:custDataLst>
              <p:tags r:id="rId1"/>
            </p:custDataLst>
          </p:nvPr>
        </p:nvSpPr>
        <p:spPr>
          <a:xfrm>
            <a:off x="2124000" y="360000"/>
            <a:ext cx="9949339" cy="830997"/>
          </a:xfrm>
          <a:prstGeom prst="rect">
            <a:avLst/>
          </a:prstGeom>
          <a:noFill/>
        </p:spPr>
        <p:txBody>
          <a:bodyPr wrap="square">
            <a:spAutoFit/>
          </a:bodyPr>
          <a:lstStyle/>
          <a:p>
            <a:pPr lvl="0">
              <a:spcBef>
                <a:spcPts val="600"/>
              </a:spcBef>
            </a:pPr>
            <a:r>
              <a:rPr lang="fr-FR" sz="2400" b="1" dirty="0">
                <a:solidFill>
                  <a:schemeClr val="tx2"/>
                </a:solidFill>
                <a:latin typeface="Avenir Roman" panose="02000503020000020003" pitchFamily="2" charset="0"/>
                <a:cs typeface="Arial" panose="020B0604020202020204" pitchFamily="34" charset="0"/>
              </a:rPr>
              <a:t>Comment la socialisation contribue-t-elle à expliquer les différences de comportement des individus ?</a:t>
            </a:r>
            <a:endParaRPr lang="fr-FR" sz="2400" dirty="0">
              <a:solidFill>
                <a:schemeClr val="tx2"/>
              </a:solidFill>
              <a:latin typeface="Avenir Roman" panose="02000503020000020003" pitchFamily="2" charset="0"/>
              <a:cs typeface="Arial" panose="020B0604020202020204" pitchFamily="34" charset="0"/>
            </a:endParaRPr>
          </a:p>
        </p:txBody>
      </p:sp>
      <p:sp>
        <p:nvSpPr>
          <p:cNvPr id="12" name="Rectangle 11">
            <a:extLst>
              <a:ext uri="{FF2B5EF4-FFF2-40B4-BE49-F238E27FC236}">
                <a16:creationId xmlns:a16="http://schemas.microsoft.com/office/drawing/2014/main" id="{31DB2A22-C9A5-4B7A-BB49-00E0CC4C071A}"/>
              </a:ext>
            </a:extLst>
          </p:cNvPr>
          <p:cNvSpPr/>
          <p:nvPr>
            <p:custDataLst>
              <p:tags r:id="rId2"/>
            </p:custDataLst>
          </p:nvPr>
        </p:nvSpPr>
        <p:spPr>
          <a:xfrm>
            <a:off x="335936" y="1718981"/>
            <a:ext cx="11763541" cy="2616101"/>
          </a:xfrm>
          <a:prstGeom prst="rect">
            <a:avLst/>
          </a:prstGeom>
          <a:noFill/>
        </p:spPr>
        <p:txBody>
          <a:bodyPr wrap="square">
            <a:spAutoFit/>
          </a:bodyPr>
          <a:lstStyle/>
          <a:p>
            <a:pPr algn="just">
              <a:spcBef>
                <a:spcPts val="600"/>
              </a:spcBef>
              <a:buClr>
                <a:srgbClr val="7030A0"/>
              </a:buClr>
            </a:pPr>
            <a:r>
              <a:rPr lang="fr-FR" dirty="0">
                <a:solidFill>
                  <a:srgbClr val="7030A0"/>
                </a:solidFill>
                <a:latin typeface="Avenir Roman" panose="02000503020000020003" pitchFamily="2" charset="0"/>
                <a:cs typeface="Arial" panose="020B0604020202020204" pitchFamily="34" charset="0"/>
              </a:rPr>
              <a:t>    </a:t>
            </a:r>
          </a:p>
          <a:p>
            <a:pPr algn="just">
              <a:spcBef>
                <a:spcPts val="600"/>
              </a:spcBef>
              <a:buClr>
                <a:srgbClr val="7030A0"/>
              </a:buClr>
            </a:pPr>
            <a:r>
              <a:rPr lang="fr-FR" dirty="0">
                <a:solidFill>
                  <a:srgbClr val="7030A0"/>
                </a:solidFill>
                <a:latin typeface="Avenir Roman" panose="02000503020000020003" pitchFamily="2" charset="0"/>
                <a:cs typeface="Arial" panose="020B0604020202020204" pitchFamily="34" charset="0"/>
              </a:rPr>
              <a:t>   ⁞ </a:t>
            </a:r>
            <a:r>
              <a:rPr lang="fr-FR" dirty="0">
                <a:latin typeface="Avenir Roman" panose="02000503020000020003" pitchFamily="2" charset="0"/>
                <a:cs typeface="Arial" panose="020B0604020202020204" pitchFamily="34" charset="0"/>
              </a:rPr>
              <a:t>Attention à ne pas sédimenter : ne pas garder l’ancien et ajouter le nouveau, mais aller directement au nouveau.</a:t>
            </a:r>
          </a:p>
          <a:p>
            <a:pPr algn="just">
              <a:spcBef>
                <a:spcPts val="600"/>
              </a:spcBef>
              <a:buClr>
                <a:srgbClr val="7030A0"/>
              </a:buClr>
            </a:pPr>
            <a:endParaRPr lang="fr-FR" dirty="0">
              <a:solidFill>
                <a:srgbClr val="7030A0"/>
              </a:solidFill>
              <a:latin typeface="Avenir Roman" panose="02000503020000020003" pitchFamily="2" charset="0"/>
              <a:cs typeface="Arial" panose="020B0604020202020204" pitchFamily="34" charset="0"/>
            </a:endParaRPr>
          </a:p>
          <a:p>
            <a:pPr algn="just">
              <a:spcBef>
                <a:spcPts val="600"/>
              </a:spcBef>
              <a:buClr>
                <a:srgbClr val="7030A0"/>
              </a:buClr>
            </a:pPr>
            <a:endParaRPr lang="fr-FR" dirty="0">
              <a:solidFill>
                <a:srgbClr val="7030A0"/>
              </a:solidFill>
              <a:latin typeface="Avenir Roman" panose="02000503020000020003" pitchFamily="2" charset="0"/>
              <a:cs typeface="Arial" panose="020B0604020202020204" pitchFamily="34" charset="0"/>
            </a:endParaRPr>
          </a:p>
          <a:p>
            <a:pPr algn="just">
              <a:spcBef>
                <a:spcPts val="600"/>
              </a:spcBef>
              <a:buClr>
                <a:srgbClr val="7030A0"/>
              </a:buClr>
            </a:pPr>
            <a:r>
              <a:rPr lang="fr-FR" dirty="0">
                <a:solidFill>
                  <a:srgbClr val="7030A0"/>
                </a:solidFill>
                <a:latin typeface="Avenir Roman" panose="02000503020000020003" pitchFamily="2" charset="0"/>
                <a:cs typeface="Arial" panose="020B0604020202020204" pitchFamily="34" charset="0"/>
              </a:rPr>
              <a:t>    ⁞ </a:t>
            </a:r>
            <a:r>
              <a:rPr lang="fr-FR" dirty="0">
                <a:latin typeface="Avenir Roman" panose="02000503020000020003" pitchFamily="2" charset="0"/>
                <a:cs typeface="Arial" panose="020B0604020202020204" pitchFamily="34" charset="0"/>
              </a:rPr>
              <a:t>Un changement de logique : partir des régularités, du probable (vision globale, déterministe et uniforme) pour aller vers les irrégularités, les variations, l’improbable =&gt; observer l’enchaînement des quatre item du thème.</a:t>
            </a:r>
          </a:p>
        </p:txBody>
      </p:sp>
    </p:spTree>
    <p:extLst>
      <p:ext uri="{BB962C8B-B14F-4D97-AF65-F5344CB8AC3E}">
        <p14:creationId xmlns:p14="http://schemas.microsoft.com/office/powerpoint/2010/main" val="17229119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B97DC83-4F03-4C6E-AE4B-5A54A1072524}"/>
              </a:ext>
            </a:extLst>
          </p:cNvPr>
          <p:cNvSpPr/>
          <p:nvPr>
            <p:custDataLst>
              <p:tags r:id="rId1"/>
            </p:custDataLst>
          </p:nvPr>
        </p:nvSpPr>
        <p:spPr>
          <a:xfrm>
            <a:off x="2124000" y="360000"/>
            <a:ext cx="10068000" cy="907941"/>
          </a:xfrm>
          <a:prstGeom prst="rect">
            <a:avLst/>
          </a:prstGeom>
          <a:noFill/>
        </p:spPr>
        <p:txBody>
          <a:bodyPr wrap="square">
            <a:spAutoFit/>
          </a:bodyPr>
          <a:lstStyle/>
          <a:p>
            <a:pPr>
              <a:spcBef>
                <a:spcPts val="600"/>
              </a:spcBef>
            </a:pPr>
            <a:r>
              <a:rPr lang="fr-FR" sz="2400" b="1" dirty="0">
                <a:solidFill>
                  <a:schemeClr val="tx2"/>
                </a:solidFill>
                <a:latin typeface="Avenir Roman" panose="02000503020000020003" pitchFamily="2" charset="0"/>
                <a:cs typeface="Arial" panose="020B0604020202020204" pitchFamily="34" charset="0"/>
              </a:rPr>
              <a:t>Une activité pour introduire le chapitre sur la socialisation :</a:t>
            </a:r>
          </a:p>
          <a:p>
            <a:pPr algn="ctr">
              <a:spcBef>
                <a:spcPts val="600"/>
              </a:spcBef>
            </a:pPr>
            <a:r>
              <a:rPr lang="fr-FR" sz="2400" b="1" dirty="0">
                <a:solidFill>
                  <a:schemeClr val="tx2"/>
                </a:solidFill>
                <a:latin typeface="Avenir Roman" panose="02000503020000020003" pitchFamily="2" charset="0"/>
                <a:cs typeface="Arial" panose="020B0604020202020204" pitchFamily="34" charset="0"/>
              </a:rPr>
              <a:t>interroger le lien entre le social et le biologique</a:t>
            </a:r>
            <a:endParaRPr lang="fr-FR" sz="2400" dirty="0">
              <a:solidFill>
                <a:schemeClr val="tx2"/>
              </a:solidFill>
              <a:latin typeface="Avenir Roman" panose="02000503020000020003" pitchFamily="2" charset="0"/>
              <a:cs typeface="Arial" panose="020B0604020202020204" pitchFamily="34" charset="0"/>
            </a:endParaRPr>
          </a:p>
        </p:txBody>
      </p:sp>
      <p:sp>
        <p:nvSpPr>
          <p:cNvPr id="12" name="Rectangle 11">
            <a:extLst>
              <a:ext uri="{FF2B5EF4-FFF2-40B4-BE49-F238E27FC236}">
                <a16:creationId xmlns:a16="http://schemas.microsoft.com/office/drawing/2014/main" id="{31DB2A22-C9A5-4B7A-BB49-00E0CC4C071A}"/>
              </a:ext>
            </a:extLst>
          </p:cNvPr>
          <p:cNvSpPr/>
          <p:nvPr>
            <p:custDataLst>
              <p:tags r:id="rId2"/>
            </p:custDataLst>
          </p:nvPr>
        </p:nvSpPr>
        <p:spPr>
          <a:xfrm>
            <a:off x="559748" y="1268976"/>
            <a:ext cx="11513591" cy="5216813"/>
          </a:xfrm>
          <a:prstGeom prst="rect">
            <a:avLst/>
          </a:prstGeom>
          <a:noFill/>
        </p:spPr>
        <p:txBody>
          <a:bodyPr wrap="square">
            <a:spAutoFit/>
          </a:bodyPr>
          <a:lstStyle/>
          <a:p>
            <a:pPr marL="536575" algn="just">
              <a:spcBef>
                <a:spcPts val="600"/>
              </a:spcBef>
              <a:buClr>
                <a:srgbClr val="7030A0"/>
              </a:buClr>
            </a:pPr>
            <a:endParaRPr lang="fr-FR" dirty="0">
              <a:latin typeface="Avenir Roman" panose="02000503020000020003" pitchFamily="2" charset="0"/>
              <a:cs typeface="Arial" panose="020B0604020202020204" pitchFamily="34" charset="0"/>
            </a:endParaRPr>
          </a:p>
          <a:p>
            <a:pPr marL="536575" algn="just">
              <a:spcBef>
                <a:spcPts val="600"/>
              </a:spcBef>
              <a:buClr>
                <a:srgbClr val="7030A0"/>
              </a:buClr>
            </a:pPr>
            <a:r>
              <a:rPr lang="fr-FR" dirty="0">
                <a:latin typeface="Avenir Roman" panose="02000503020000020003" pitchFamily="2" charset="0"/>
                <a:cs typeface="Arial" panose="020B0604020202020204" pitchFamily="34" charset="0"/>
              </a:rPr>
              <a:t>« Les femmes seraient « naturellement » bavardes et incapables de lire une carte routière, alors que les hommes seraient plus doués pour les mathématiques et la compétition. Comment expliquer ces différences ? Existe-t-il dans le cerveau des structures propres à chaque sexe ? Ces questions fondamentales – qu’est-ce qui nous fait homme ou femme ? – nous renvoient au perpétuel débat sur la part de nature et de culture dans nos comportements.</a:t>
            </a:r>
          </a:p>
          <a:p>
            <a:pPr marL="536575" algn="just">
              <a:spcBef>
                <a:spcPts val="600"/>
              </a:spcBef>
              <a:buClr>
                <a:srgbClr val="7030A0"/>
              </a:buClr>
            </a:pPr>
            <a:r>
              <a:rPr lang="fr-FR" dirty="0">
                <a:latin typeface="Avenir Roman" panose="02000503020000020003" pitchFamily="2" charset="0"/>
                <a:cs typeface="Arial" panose="020B0604020202020204" pitchFamily="34" charset="0"/>
              </a:rPr>
              <a:t>[…]</a:t>
            </a:r>
          </a:p>
          <a:p>
            <a:pPr marL="536575" algn="just">
              <a:spcBef>
                <a:spcPts val="600"/>
              </a:spcBef>
              <a:buClr>
                <a:srgbClr val="7030A0"/>
              </a:buClr>
            </a:pPr>
            <a:r>
              <a:rPr lang="fr-FR" dirty="0">
                <a:latin typeface="Avenir Roman" panose="02000503020000020003" pitchFamily="2" charset="0"/>
                <a:cs typeface="Arial" panose="020B0604020202020204" pitchFamily="34" charset="0"/>
              </a:rPr>
              <a:t>Le petit d’homme vient au monde avec un cerveau largement inachevé. Il possède certes un stock de neurones – 100 milliards ! –, mais les voies nerveuses par lesquelles ces neurones se connectent entre eux sont encore peu nombreuses : on estime que 10 % de ces connexions, appelées synapses, sont présentes à la naissance, les 90 % restantes devant se mettre en place progressivement tout au long de la vie. Ainsi, au cours de son développement, le cerveau intègre les influences de l’environnement, de la famille, de la société, de la culture. Même si gènes et hormones orientent le développement embryonnaire, influencent l’évolution des organes, y compris du cerveau, les circuits neuronaux sont essentiellement construits au gré de notre histoire personnelle. »</a:t>
            </a:r>
          </a:p>
          <a:p>
            <a:pPr marL="536575" algn="just">
              <a:spcBef>
                <a:spcPts val="600"/>
              </a:spcBef>
              <a:buClr>
                <a:srgbClr val="7030A0"/>
              </a:buClr>
            </a:pPr>
            <a:r>
              <a:rPr lang="fr-FR" dirty="0">
                <a:latin typeface="Avenir Roman" panose="02000503020000020003" pitchFamily="2" charset="0"/>
                <a:cs typeface="Arial" panose="020B0604020202020204" pitchFamily="34" charset="0"/>
              </a:rPr>
              <a:t>Catherine Vidal, « « Le cerveau a-t-il un sexe ? » », L'école des parents, 2011/6 (N°593),</a:t>
            </a:r>
          </a:p>
          <a:p>
            <a:pPr marL="536575" algn="just">
              <a:spcBef>
                <a:spcPts val="600"/>
              </a:spcBef>
              <a:buClr>
                <a:srgbClr val="7030A0"/>
              </a:buClr>
            </a:pPr>
            <a:r>
              <a:rPr lang="fr-FR" dirty="0">
                <a:latin typeface="Avenir Roman" panose="02000503020000020003" pitchFamily="2" charset="0"/>
                <a:cs typeface="Arial" panose="020B0604020202020204" pitchFamily="34" charset="0"/>
              </a:rPr>
              <a:t>pages 26 à 27 (</a:t>
            </a:r>
            <a:r>
              <a:rPr lang="fr-FR" dirty="0">
                <a:latin typeface="Avenir Roman" panose="02000503020000020003" pitchFamily="2" charset="0"/>
                <a:cs typeface="Arial" panose="020B0604020202020204" pitchFamily="34" charset="0"/>
                <a:hlinkClick r:id="rId4"/>
              </a:rPr>
              <a:t>https://www.cairn.info/revue-l-ecole-des-parents-2011-6-page-26</a:t>
            </a:r>
            <a:r>
              <a:rPr lang="fr-FR" sz="2000" dirty="0">
                <a:latin typeface="Arial" panose="020B0604020202020204" pitchFamily="34" charset="0"/>
                <a:cs typeface="Arial" panose="020B0604020202020204" pitchFamily="34" charset="0"/>
                <a:hlinkClick r:id="rId4"/>
              </a:rPr>
              <a:t>.htm</a:t>
            </a:r>
            <a:r>
              <a:rPr lang="fr-FR" sz="20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4213883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B97DC83-4F03-4C6E-AE4B-5A54A1072524}"/>
              </a:ext>
            </a:extLst>
          </p:cNvPr>
          <p:cNvSpPr/>
          <p:nvPr>
            <p:custDataLst>
              <p:tags r:id="rId1"/>
            </p:custDataLst>
          </p:nvPr>
        </p:nvSpPr>
        <p:spPr>
          <a:xfrm>
            <a:off x="2124000" y="360000"/>
            <a:ext cx="10068000" cy="846386"/>
          </a:xfrm>
          <a:prstGeom prst="rect">
            <a:avLst/>
          </a:prstGeom>
          <a:noFill/>
        </p:spPr>
        <p:txBody>
          <a:bodyPr wrap="square">
            <a:spAutoFit/>
          </a:bodyPr>
          <a:lstStyle/>
          <a:p>
            <a:pPr>
              <a:spcBef>
                <a:spcPts val="600"/>
              </a:spcBef>
            </a:pPr>
            <a:r>
              <a:rPr lang="fr-FR" sz="2200" b="1" dirty="0">
                <a:solidFill>
                  <a:schemeClr val="tx2"/>
                </a:solidFill>
                <a:latin typeface="Arial" panose="020B0604020202020204" pitchFamily="34" charset="0"/>
                <a:cs typeface="Arial" panose="020B0604020202020204" pitchFamily="34" charset="0"/>
              </a:rPr>
              <a:t>Une activité pour introduire le chapitre sur la socialisation :</a:t>
            </a:r>
          </a:p>
          <a:p>
            <a:pPr algn="ctr">
              <a:spcBef>
                <a:spcPts val="600"/>
              </a:spcBef>
            </a:pPr>
            <a:r>
              <a:rPr lang="fr-FR" sz="2200" b="1" dirty="0">
                <a:solidFill>
                  <a:schemeClr val="tx2"/>
                </a:solidFill>
                <a:latin typeface="Arial" panose="020B0604020202020204" pitchFamily="34" charset="0"/>
                <a:cs typeface="Arial" panose="020B0604020202020204" pitchFamily="34" charset="0"/>
              </a:rPr>
              <a:t>interroger le lien entre le social et le biologique</a:t>
            </a:r>
            <a:endParaRPr lang="fr-FR" sz="2200" dirty="0">
              <a:solidFill>
                <a:schemeClr val="tx2"/>
              </a:solidFill>
              <a:latin typeface="Arial" panose="020B0604020202020204" pitchFamily="34" charset="0"/>
              <a:cs typeface="Arial" panose="020B0604020202020204" pitchFamily="34" charset="0"/>
            </a:endParaRPr>
          </a:p>
        </p:txBody>
      </p:sp>
      <p:sp>
        <p:nvSpPr>
          <p:cNvPr id="12" name="Rectangle 11">
            <a:extLst>
              <a:ext uri="{FF2B5EF4-FFF2-40B4-BE49-F238E27FC236}">
                <a16:creationId xmlns:a16="http://schemas.microsoft.com/office/drawing/2014/main" id="{31DB2A22-C9A5-4B7A-BB49-00E0CC4C071A}"/>
              </a:ext>
            </a:extLst>
          </p:cNvPr>
          <p:cNvSpPr/>
          <p:nvPr>
            <p:custDataLst>
              <p:tags r:id="rId2"/>
            </p:custDataLst>
          </p:nvPr>
        </p:nvSpPr>
        <p:spPr>
          <a:xfrm>
            <a:off x="605939" y="1718980"/>
            <a:ext cx="11467400" cy="3877985"/>
          </a:xfrm>
          <a:prstGeom prst="rect">
            <a:avLst/>
          </a:prstGeom>
          <a:noFill/>
        </p:spPr>
        <p:txBody>
          <a:bodyPr wrap="square">
            <a:spAutoFit/>
          </a:bodyPr>
          <a:lstStyle/>
          <a:p>
            <a:pPr algn="just">
              <a:spcBef>
                <a:spcPts val="600"/>
              </a:spcBef>
              <a:buClr>
                <a:srgbClr val="7030A0"/>
              </a:buClr>
            </a:pPr>
            <a:r>
              <a:rPr lang="fr-FR" sz="2000" dirty="0">
                <a:solidFill>
                  <a:srgbClr val="7030A0"/>
                </a:solidFill>
                <a:latin typeface="Arial" panose="020B0604020202020204" pitchFamily="34" charset="0"/>
                <a:cs typeface="Arial" panose="020B0604020202020204" pitchFamily="34" charset="0"/>
              </a:rPr>
              <a:t>⁞ </a:t>
            </a:r>
            <a:r>
              <a:rPr lang="fr-FR" sz="1600" dirty="0">
                <a:latin typeface="Arial" panose="020B0604020202020204" pitchFamily="34" charset="0"/>
                <a:cs typeface="Arial" panose="020B0604020202020204" pitchFamily="34" charset="0"/>
              </a:rPr>
              <a:t>Objectifs de l’activité :</a:t>
            </a:r>
          </a:p>
          <a:p>
            <a:pPr marL="720725" indent="-185738" algn="just">
              <a:spcBef>
                <a:spcPts val="600"/>
              </a:spcBef>
              <a:buClr>
                <a:srgbClr val="7030A0"/>
              </a:buClr>
              <a:buFont typeface="Arial" panose="020B0604020202020204" pitchFamily="34" charset="0"/>
              <a:buChar char="•"/>
            </a:pPr>
            <a:r>
              <a:rPr lang="fr-FR" sz="1600" dirty="0">
                <a:latin typeface="Arial" panose="020B0604020202020204" pitchFamily="34" charset="0"/>
                <a:cs typeface="Arial" panose="020B0604020202020204" pitchFamily="34" charset="0"/>
              </a:rPr>
              <a:t>Savoirs :</a:t>
            </a:r>
          </a:p>
          <a:p>
            <a:pPr marL="914400" indent="-285750" algn="just">
              <a:spcBef>
                <a:spcPts val="600"/>
              </a:spcBef>
              <a:buClr>
                <a:srgbClr val="7030A0"/>
              </a:buClr>
              <a:buFontTx/>
              <a:buChar char="-"/>
            </a:pPr>
            <a:r>
              <a:rPr lang="fr-FR" sz="1600" dirty="0">
                <a:latin typeface="Arial" panose="020B0604020202020204" pitchFamily="34" charset="0"/>
                <a:cs typeface="Arial" panose="020B0604020202020204" pitchFamily="34" charset="0"/>
              </a:rPr>
              <a:t>Distinguer inné et acquis</a:t>
            </a:r>
          </a:p>
          <a:p>
            <a:pPr marL="914400" indent="-285750" algn="just">
              <a:spcBef>
                <a:spcPts val="600"/>
              </a:spcBef>
              <a:buClr>
                <a:srgbClr val="7030A0"/>
              </a:buClr>
              <a:buFontTx/>
              <a:buChar char="-"/>
            </a:pPr>
            <a:r>
              <a:rPr lang="fr-FR" sz="1600" dirty="0">
                <a:latin typeface="Arial" panose="020B0604020202020204" pitchFamily="34" charset="0"/>
                <a:cs typeface="Arial" panose="020B0604020202020204" pitchFamily="34" charset="0"/>
              </a:rPr>
              <a:t>Introduire la notion de « socialisation »</a:t>
            </a:r>
          </a:p>
          <a:p>
            <a:pPr marL="720725" indent="-185738" algn="just">
              <a:spcBef>
                <a:spcPts val="600"/>
              </a:spcBef>
              <a:buClr>
                <a:srgbClr val="7030A0"/>
              </a:buClr>
              <a:buFont typeface="Arial" panose="020B0604020202020204" pitchFamily="34" charset="0"/>
              <a:buChar char="•"/>
            </a:pPr>
            <a:r>
              <a:rPr lang="fr-FR" sz="1600" dirty="0">
                <a:latin typeface="Arial" panose="020B0604020202020204" pitchFamily="34" charset="0"/>
                <a:cs typeface="Arial" panose="020B0604020202020204" pitchFamily="34" charset="0"/>
              </a:rPr>
              <a:t>Savoir-faire :</a:t>
            </a:r>
          </a:p>
          <a:p>
            <a:pPr marL="534987" algn="just">
              <a:spcBef>
                <a:spcPts val="600"/>
              </a:spcBef>
              <a:buClr>
                <a:srgbClr val="7030A0"/>
              </a:buClr>
            </a:pPr>
            <a:r>
              <a:rPr lang="fr-FR" sz="1600" dirty="0">
                <a:latin typeface="Arial" panose="020B0604020202020204" pitchFamily="34" charset="0"/>
                <a:cs typeface="Arial" panose="020B0604020202020204" pitchFamily="34" charset="0"/>
              </a:rPr>
              <a:t>  -   Construction d’une argumentation</a:t>
            </a:r>
          </a:p>
          <a:p>
            <a:pPr marL="1006475" indent="-285750" algn="just">
              <a:spcBef>
                <a:spcPts val="600"/>
              </a:spcBef>
              <a:buClr>
                <a:srgbClr val="7030A0"/>
              </a:buClr>
              <a:buFontTx/>
              <a:buChar char="-"/>
            </a:pPr>
            <a:endParaRPr lang="fr-FR" sz="1600" dirty="0">
              <a:latin typeface="Arial" panose="020B0604020202020204" pitchFamily="34" charset="0"/>
              <a:cs typeface="Arial" panose="020B0604020202020204" pitchFamily="34" charset="0"/>
            </a:endParaRPr>
          </a:p>
          <a:p>
            <a:pPr algn="just">
              <a:spcBef>
                <a:spcPts val="600"/>
              </a:spcBef>
              <a:buClr>
                <a:srgbClr val="7030A0"/>
              </a:buClr>
            </a:pPr>
            <a:r>
              <a:rPr lang="fr-FR" sz="1600" dirty="0">
                <a:solidFill>
                  <a:srgbClr val="7030A0"/>
                </a:solidFill>
                <a:latin typeface="Arial" panose="020B0604020202020204" pitchFamily="34" charset="0"/>
                <a:cs typeface="Arial" panose="020B0604020202020204" pitchFamily="34" charset="0"/>
              </a:rPr>
              <a:t>  ⁞ </a:t>
            </a:r>
            <a:r>
              <a:rPr lang="fr-FR" sz="1600" dirty="0">
                <a:latin typeface="Arial" panose="020B0604020202020204" pitchFamily="34" charset="0"/>
                <a:cs typeface="Arial" panose="020B0604020202020204" pitchFamily="34" charset="0"/>
              </a:rPr>
              <a:t>Organisation de l’activité :</a:t>
            </a:r>
          </a:p>
          <a:p>
            <a:pPr marL="720725" indent="-185738" algn="just">
              <a:spcBef>
                <a:spcPts val="600"/>
              </a:spcBef>
              <a:buClr>
                <a:srgbClr val="7030A0"/>
              </a:buClr>
              <a:buFont typeface="Arial" panose="020B0604020202020204" pitchFamily="34" charset="0"/>
              <a:buChar char="•"/>
            </a:pPr>
            <a:r>
              <a:rPr lang="fr-FR" sz="1600" dirty="0">
                <a:latin typeface="Arial" panose="020B0604020202020204" pitchFamily="34" charset="0"/>
                <a:cs typeface="Arial" panose="020B0604020202020204" pitchFamily="34" charset="0"/>
              </a:rPr>
              <a:t>1ère étape : Repérer la structure d’un texte et ses arguments</a:t>
            </a:r>
          </a:p>
          <a:p>
            <a:pPr marL="720725" indent="-185738" algn="just">
              <a:spcBef>
                <a:spcPts val="600"/>
              </a:spcBef>
              <a:buClr>
                <a:srgbClr val="7030A0"/>
              </a:buClr>
              <a:buFont typeface="Arial" panose="020B0604020202020204" pitchFamily="34" charset="0"/>
              <a:buChar char="•"/>
            </a:pPr>
            <a:r>
              <a:rPr lang="fr-FR" sz="1600" dirty="0">
                <a:latin typeface="Arial" panose="020B0604020202020204" pitchFamily="34" charset="0"/>
                <a:cs typeface="Arial" panose="020B0604020202020204" pitchFamily="34" charset="0"/>
              </a:rPr>
              <a:t>2ème étape : Reformuler pour comprendre</a:t>
            </a:r>
          </a:p>
          <a:p>
            <a:pPr marL="720725" indent="-185738" algn="just">
              <a:spcBef>
                <a:spcPts val="600"/>
              </a:spcBef>
              <a:buClr>
                <a:srgbClr val="7030A0"/>
              </a:buClr>
              <a:buFont typeface="Arial" panose="020B0604020202020204" pitchFamily="34" charset="0"/>
              <a:buChar char="•"/>
            </a:pPr>
            <a:r>
              <a:rPr lang="fr-FR" sz="1600" dirty="0">
                <a:latin typeface="Arial" panose="020B0604020202020204" pitchFamily="34" charset="0"/>
                <a:cs typeface="Arial" panose="020B0604020202020204" pitchFamily="34" charset="0"/>
              </a:rPr>
              <a:t>3ème étape : Faire une synthèse en appliquant la méthode de l’argumentation : Peut-on dire que les différences observées dans le fonctionnement du cerveau entre les hommes et les femmes sont innées ?</a:t>
            </a:r>
          </a:p>
        </p:txBody>
      </p:sp>
    </p:spTree>
    <p:extLst>
      <p:ext uri="{BB962C8B-B14F-4D97-AF65-F5344CB8AC3E}">
        <p14:creationId xmlns:p14="http://schemas.microsoft.com/office/powerpoint/2010/main" val="4836050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B97DC83-4F03-4C6E-AE4B-5A54A1072524}"/>
              </a:ext>
            </a:extLst>
          </p:cNvPr>
          <p:cNvSpPr/>
          <p:nvPr>
            <p:custDataLst>
              <p:tags r:id="rId1"/>
            </p:custDataLst>
          </p:nvPr>
        </p:nvSpPr>
        <p:spPr>
          <a:xfrm>
            <a:off x="559748" y="368966"/>
            <a:ext cx="11513591" cy="1107996"/>
          </a:xfrm>
          <a:prstGeom prst="rect">
            <a:avLst/>
          </a:prstGeom>
          <a:noFill/>
        </p:spPr>
        <p:txBody>
          <a:bodyPr wrap="square">
            <a:spAutoFit/>
          </a:bodyPr>
          <a:lstStyle/>
          <a:p>
            <a:pPr algn="just">
              <a:spcBef>
                <a:spcPts val="600"/>
              </a:spcBef>
            </a:pPr>
            <a:r>
              <a:rPr lang="fr-FR" sz="2200" b="1" dirty="0">
                <a:solidFill>
                  <a:schemeClr val="tx2"/>
                </a:solidFill>
                <a:latin typeface="Avenir Roman" panose="02000503020000020003" pitchFamily="2" charset="0"/>
                <a:cs typeface="Arial" panose="020B0604020202020204" pitchFamily="34" charset="0"/>
              </a:rPr>
              <a:t>1</a:t>
            </a:r>
            <a:r>
              <a:rPr lang="fr-FR" sz="2200" b="1" baseline="30000" dirty="0">
                <a:solidFill>
                  <a:schemeClr val="tx2"/>
                </a:solidFill>
                <a:latin typeface="Avenir Roman" panose="02000503020000020003" pitchFamily="2" charset="0"/>
                <a:cs typeface="Arial" panose="020B0604020202020204" pitchFamily="34" charset="0"/>
              </a:rPr>
              <a:t>er</a:t>
            </a:r>
            <a:r>
              <a:rPr lang="fr-FR" sz="2200" b="1" dirty="0">
                <a:solidFill>
                  <a:schemeClr val="tx2"/>
                </a:solidFill>
                <a:latin typeface="Avenir Roman" panose="02000503020000020003" pitchFamily="2" charset="0"/>
                <a:cs typeface="Arial" panose="020B0604020202020204" pitchFamily="34" charset="0"/>
              </a:rPr>
              <a:t> item - Comprendre comment les individus expérimentent et intériorisent des façons d’agir, de penser et d’anticiper l’avenir qui sont socialement situées et qui sont à l’origine de différences de comportements, de préférences et d’aspirations</a:t>
            </a:r>
            <a:r>
              <a:rPr lang="fr-FR" sz="2200" b="1" dirty="0">
                <a:solidFill>
                  <a:srgbClr val="7030A0"/>
                </a:solidFill>
                <a:latin typeface="Avenir Roman" panose="02000503020000020003" pitchFamily="2" charset="0"/>
                <a:cs typeface="Arial" panose="020B0604020202020204" pitchFamily="34" charset="0"/>
              </a:rPr>
              <a:t>. </a:t>
            </a:r>
            <a:endParaRPr lang="fr-FR" sz="2200" dirty="0">
              <a:solidFill>
                <a:srgbClr val="7030A0"/>
              </a:solidFill>
              <a:latin typeface="Avenir Roman" panose="02000503020000020003" pitchFamily="2" charset="0"/>
              <a:cs typeface="Arial" panose="020B0604020202020204" pitchFamily="34" charset="0"/>
            </a:endParaRPr>
          </a:p>
        </p:txBody>
      </p:sp>
      <p:sp>
        <p:nvSpPr>
          <p:cNvPr id="12" name="Rectangle 11">
            <a:extLst>
              <a:ext uri="{FF2B5EF4-FFF2-40B4-BE49-F238E27FC236}">
                <a16:creationId xmlns:a16="http://schemas.microsoft.com/office/drawing/2014/main" id="{31DB2A22-C9A5-4B7A-BB49-00E0CC4C071A}"/>
              </a:ext>
            </a:extLst>
          </p:cNvPr>
          <p:cNvSpPr/>
          <p:nvPr>
            <p:custDataLst>
              <p:tags r:id="rId2"/>
            </p:custDataLst>
          </p:nvPr>
        </p:nvSpPr>
        <p:spPr>
          <a:xfrm>
            <a:off x="559748" y="2168986"/>
            <a:ext cx="11513591" cy="4262705"/>
          </a:xfrm>
          <a:prstGeom prst="rect">
            <a:avLst/>
          </a:prstGeom>
          <a:noFill/>
        </p:spPr>
        <p:txBody>
          <a:bodyPr wrap="square">
            <a:spAutoFit/>
          </a:bodyPr>
          <a:lstStyle/>
          <a:p>
            <a:pPr algn="just">
              <a:spcBef>
                <a:spcPts val="600"/>
              </a:spcBef>
              <a:buClr>
                <a:srgbClr val="7030A0"/>
              </a:buClr>
            </a:pPr>
            <a:r>
              <a:rPr lang="fr-FR" dirty="0">
                <a:solidFill>
                  <a:srgbClr val="7030A0"/>
                </a:solidFill>
                <a:latin typeface="Avenir Roman" panose="02000503020000020003" pitchFamily="2" charset="0"/>
                <a:cs typeface="Arial" panose="020B0604020202020204" pitchFamily="34" charset="0"/>
              </a:rPr>
              <a:t>  ⁞ </a:t>
            </a:r>
            <a:r>
              <a:rPr lang="fr-FR" dirty="0">
                <a:latin typeface="Avenir Roman" panose="02000503020000020003" pitchFamily="2" charset="0"/>
                <a:cs typeface="Arial" panose="020B0604020202020204" pitchFamily="34" charset="0"/>
              </a:rPr>
              <a:t>Partir d’exemples précis, de situations, de faits qui paraissent « évidents » ou au contraire « paradoxaux »   </a:t>
            </a:r>
          </a:p>
          <a:p>
            <a:pPr algn="just">
              <a:spcBef>
                <a:spcPts val="600"/>
              </a:spcBef>
              <a:buClr>
                <a:srgbClr val="7030A0"/>
              </a:buClr>
            </a:pPr>
            <a:r>
              <a:rPr lang="fr-FR" dirty="0">
                <a:latin typeface="Avenir Roman" panose="02000503020000020003" pitchFamily="2" charset="0"/>
                <a:cs typeface="Arial" panose="020B0604020202020204" pitchFamily="34" charset="0"/>
              </a:rPr>
              <a:t>   pour se demander comment la sociologie (à travers la socialisation) peut-elle rendre compte de ces </a:t>
            </a:r>
          </a:p>
          <a:p>
            <a:pPr algn="just">
              <a:spcBef>
                <a:spcPts val="600"/>
              </a:spcBef>
              <a:buClr>
                <a:srgbClr val="7030A0"/>
              </a:buClr>
            </a:pPr>
            <a:r>
              <a:rPr lang="fr-FR" dirty="0">
                <a:latin typeface="Avenir Roman" panose="02000503020000020003" pitchFamily="2" charset="0"/>
                <a:cs typeface="Arial" panose="020B0604020202020204" pitchFamily="34" charset="0"/>
              </a:rPr>
              <a:t>   situations ?</a:t>
            </a:r>
          </a:p>
          <a:p>
            <a:pPr algn="just">
              <a:spcBef>
                <a:spcPts val="600"/>
              </a:spcBef>
              <a:buClr>
                <a:srgbClr val="7030A0"/>
              </a:buClr>
            </a:pPr>
            <a:endParaRPr lang="fr-FR" dirty="0">
              <a:latin typeface="Avenir Roman" panose="02000503020000020003" pitchFamily="2" charset="0"/>
              <a:cs typeface="Arial" panose="020B0604020202020204" pitchFamily="34" charset="0"/>
            </a:endParaRPr>
          </a:p>
          <a:p>
            <a:pPr algn="just">
              <a:spcBef>
                <a:spcPts val="600"/>
              </a:spcBef>
              <a:buClr>
                <a:srgbClr val="7030A0"/>
              </a:buClr>
            </a:pPr>
            <a:r>
              <a:rPr lang="fr-FR" dirty="0">
                <a:solidFill>
                  <a:srgbClr val="7030A0"/>
                </a:solidFill>
                <a:latin typeface="Avenir Roman" panose="02000503020000020003" pitchFamily="2" charset="0"/>
                <a:cs typeface="Arial" panose="020B0604020202020204" pitchFamily="34" charset="0"/>
              </a:rPr>
              <a:t>  ⁞ </a:t>
            </a:r>
            <a:r>
              <a:rPr lang="fr-FR" dirty="0">
                <a:latin typeface="Avenir Roman" panose="02000503020000020003" pitchFamily="2" charset="0"/>
                <a:cs typeface="Arial" panose="020B0604020202020204" pitchFamily="34" charset="0"/>
              </a:rPr>
              <a:t>Quels sont les processus de la socialisation primaire ?</a:t>
            </a:r>
          </a:p>
          <a:p>
            <a:pPr marL="714375" indent="-177800" algn="just">
              <a:spcBef>
                <a:spcPts val="600"/>
              </a:spcBef>
              <a:buClr>
                <a:srgbClr val="7030A0"/>
              </a:buClr>
              <a:buFont typeface="Arial" panose="020B0604020202020204" pitchFamily="34" charset="0"/>
              <a:buChar char="•"/>
            </a:pPr>
            <a:r>
              <a:rPr lang="fr-FR" dirty="0">
                <a:latin typeface="Avenir Roman" panose="02000503020000020003" pitchFamily="2" charset="0"/>
                <a:cs typeface="Arial" panose="020B0604020202020204" pitchFamily="34" charset="0"/>
              </a:rPr>
              <a:t>Expérimentation : poids des expériences</a:t>
            </a:r>
          </a:p>
          <a:p>
            <a:pPr marL="714375" indent="-177800" algn="just">
              <a:spcBef>
                <a:spcPts val="600"/>
              </a:spcBef>
              <a:buClr>
                <a:srgbClr val="7030A0"/>
              </a:buClr>
              <a:buFont typeface="Arial" panose="020B0604020202020204" pitchFamily="34" charset="0"/>
              <a:buChar char="•"/>
            </a:pPr>
            <a:r>
              <a:rPr lang="fr-FR" dirty="0">
                <a:latin typeface="Avenir Roman" panose="02000503020000020003" pitchFamily="2" charset="0"/>
                <a:cs typeface="Arial" panose="020B0604020202020204" pitchFamily="34" charset="0"/>
              </a:rPr>
              <a:t>Intériorisation : inscription dans les esprits, inscription dans le corps (principe de non-conscience) </a:t>
            </a:r>
          </a:p>
          <a:p>
            <a:pPr marL="536575" algn="just">
              <a:spcBef>
                <a:spcPts val="600"/>
              </a:spcBef>
              <a:buClr>
                <a:srgbClr val="7030A0"/>
              </a:buClr>
            </a:pPr>
            <a:endParaRPr lang="fr-FR" dirty="0">
              <a:latin typeface="Avenir Roman" panose="02000503020000020003" pitchFamily="2" charset="0"/>
              <a:cs typeface="Arial" panose="020B0604020202020204" pitchFamily="34" charset="0"/>
            </a:endParaRPr>
          </a:p>
          <a:p>
            <a:pPr algn="just">
              <a:spcBef>
                <a:spcPts val="600"/>
              </a:spcBef>
              <a:buClr>
                <a:srgbClr val="7030A0"/>
              </a:buClr>
            </a:pPr>
            <a:r>
              <a:rPr lang="fr-FR" dirty="0">
                <a:solidFill>
                  <a:srgbClr val="7030A0"/>
                </a:solidFill>
                <a:latin typeface="Avenir Roman" panose="02000503020000020003" pitchFamily="2" charset="0"/>
                <a:cs typeface="Arial" panose="020B0604020202020204" pitchFamily="34" charset="0"/>
              </a:rPr>
              <a:t>  ⁞ </a:t>
            </a:r>
            <a:r>
              <a:rPr lang="fr-FR" dirty="0">
                <a:latin typeface="Avenir Roman" panose="02000503020000020003" pitchFamily="2" charset="0"/>
                <a:cs typeface="Arial" panose="020B0604020202020204" pitchFamily="34" charset="0"/>
              </a:rPr>
              <a:t>Qu’est-ce qui est intériorisé ? Façons d’agir, de penser et d’anticiper l’avenir…</a:t>
            </a:r>
          </a:p>
          <a:p>
            <a:pPr algn="just">
              <a:spcBef>
                <a:spcPts val="600"/>
              </a:spcBef>
              <a:buClr>
                <a:srgbClr val="7030A0"/>
              </a:buClr>
            </a:pPr>
            <a:endParaRPr lang="fr-FR" dirty="0">
              <a:latin typeface="Avenir Roman" panose="02000503020000020003" pitchFamily="2" charset="0"/>
              <a:cs typeface="Arial" panose="020B0604020202020204" pitchFamily="34" charset="0"/>
            </a:endParaRPr>
          </a:p>
          <a:p>
            <a:pPr algn="just">
              <a:spcBef>
                <a:spcPts val="600"/>
              </a:spcBef>
              <a:buClr>
                <a:srgbClr val="7030A0"/>
              </a:buClr>
            </a:pPr>
            <a:r>
              <a:rPr lang="fr-FR" dirty="0">
                <a:solidFill>
                  <a:srgbClr val="7030A0"/>
                </a:solidFill>
                <a:latin typeface="Avenir Roman" panose="02000503020000020003" pitchFamily="2" charset="0"/>
                <a:cs typeface="Arial" panose="020B0604020202020204" pitchFamily="34" charset="0"/>
              </a:rPr>
              <a:t>  ⁞ </a:t>
            </a:r>
            <a:r>
              <a:rPr lang="fr-FR" dirty="0">
                <a:latin typeface="Avenir Roman" panose="02000503020000020003" pitchFamily="2" charset="0"/>
                <a:cs typeface="Arial" panose="020B0604020202020204" pitchFamily="34" charset="0"/>
              </a:rPr>
              <a:t>… qui sont socialement situées : illustrations possibles : contextes historiques, milieu social, genre, lieu             </a:t>
            </a:r>
          </a:p>
          <a:p>
            <a:pPr algn="just">
              <a:spcBef>
                <a:spcPts val="600"/>
              </a:spcBef>
              <a:buClr>
                <a:srgbClr val="7030A0"/>
              </a:buClr>
            </a:pPr>
            <a:r>
              <a:rPr lang="fr-FR" dirty="0">
                <a:latin typeface="Avenir Roman" panose="02000503020000020003" pitchFamily="2" charset="0"/>
                <a:cs typeface="Arial" panose="020B0604020202020204" pitchFamily="34" charset="0"/>
              </a:rPr>
              <a:t>   d’habitation.</a:t>
            </a:r>
          </a:p>
        </p:txBody>
      </p:sp>
    </p:spTree>
    <p:extLst>
      <p:ext uri="{BB962C8B-B14F-4D97-AF65-F5344CB8AC3E}">
        <p14:creationId xmlns:p14="http://schemas.microsoft.com/office/powerpoint/2010/main" val="338885858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6"/>
</p:tagLst>
</file>

<file path=ppt/tags/tag11.xml><?xml version="1.0" encoding="utf-8"?>
<p:tagLst xmlns:a="http://schemas.openxmlformats.org/drawingml/2006/main" xmlns:r="http://schemas.openxmlformats.org/officeDocument/2006/relationships" xmlns:p="http://schemas.openxmlformats.org/presentationml/2006/main">
  <p:tag name="NUM" val="3"/>
</p:tagLst>
</file>

<file path=ppt/tags/tag12.xml><?xml version="1.0" encoding="utf-8"?>
<p:tagLst xmlns:a="http://schemas.openxmlformats.org/drawingml/2006/main" xmlns:r="http://schemas.openxmlformats.org/officeDocument/2006/relationships" xmlns:p="http://schemas.openxmlformats.org/presentationml/2006/main">
  <p:tag name="NUM" val="6"/>
</p:tagLst>
</file>

<file path=ppt/tags/tag13.xml><?xml version="1.0" encoding="utf-8"?>
<p:tagLst xmlns:a="http://schemas.openxmlformats.org/drawingml/2006/main" xmlns:r="http://schemas.openxmlformats.org/officeDocument/2006/relationships" xmlns:p="http://schemas.openxmlformats.org/presentationml/2006/main">
  <p:tag name="NUM" val="3"/>
</p:tagLst>
</file>

<file path=ppt/tags/tag14.xml><?xml version="1.0" encoding="utf-8"?>
<p:tagLst xmlns:a="http://schemas.openxmlformats.org/drawingml/2006/main" xmlns:r="http://schemas.openxmlformats.org/officeDocument/2006/relationships" xmlns:p="http://schemas.openxmlformats.org/presentationml/2006/main">
  <p:tag name="NUM" val="6"/>
</p:tagLst>
</file>

<file path=ppt/tags/tag15.xml><?xml version="1.0" encoding="utf-8"?>
<p:tagLst xmlns:a="http://schemas.openxmlformats.org/drawingml/2006/main" xmlns:r="http://schemas.openxmlformats.org/officeDocument/2006/relationships" xmlns:p="http://schemas.openxmlformats.org/presentationml/2006/main">
  <p:tag name="NUM" val="3"/>
</p:tagLst>
</file>

<file path=ppt/tags/tag16.xml><?xml version="1.0" encoding="utf-8"?>
<p:tagLst xmlns:a="http://schemas.openxmlformats.org/drawingml/2006/main" xmlns:r="http://schemas.openxmlformats.org/officeDocument/2006/relationships" xmlns:p="http://schemas.openxmlformats.org/presentationml/2006/main">
  <p:tag name="NUM" val="6"/>
</p:tagLst>
</file>

<file path=ppt/tags/tag17.xml><?xml version="1.0" encoding="utf-8"?>
<p:tagLst xmlns:a="http://schemas.openxmlformats.org/drawingml/2006/main" xmlns:r="http://schemas.openxmlformats.org/officeDocument/2006/relationships" xmlns:p="http://schemas.openxmlformats.org/presentationml/2006/main">
  <p:tag name="NUM" val="3"/>
</p:tagLst>
</file>

<file path=ppt/tags/tag18.xml><?xml version="1.0" encoding="utf-8"?>
<p:tagLst xmlns:a="http://schemas.openxmlformats.org/drawingml/2006/main" xmlns:r="http://schemas.openxmlformats.org/officeDocument/2006/relationships" xmlns:p="http://schemas.openxmlformats.org/presentationml/2006/main">
  <p:tag name="NUM" val="6"/>
</p:tagLst>
</file>

<file path=ppt/tags/tag19.xml><?xml version="1.0" encoding="utf-8"?>
<p:tagLst xmlns:a="http://schemas.openxmlformats.org/drawingml/2006/main" xmlns:r="http://schemas.openxmlformats.org/officeDocument/2006/relationships" xmlns:p="http://schemas.openxmlformats.org/presentationml/2006/main">
  <p:tag name="NUM" val="6"/>
</p:tagLst>
</file>

<file path=ppt/tags/tag2.xml><?xml version="1.0" encoding="utf-8"?>
<p:tagLst xmlns:a="http://schemas.openxmlformats.org/drawingml/2006/main" xmlns:r="http://schemas.openxmlformats.org/officeDocument/2006/relationships" xmlns:p="http://schemas.openxmlformats.org/presentationml/2006/main">
  <p:tag name="NUM" val="4"/>
</p:tagLst>
</file>

<file path=ppt/tags/tag20.xml><?xml version="1.0" encoding="utf-8"?>
<p:tagLst xmlns:a="http://schemas.openxmlformats.org/drawingml/2006/main" xmlns:r="http://schemas.openxmlformats.org/officeDocument/2006/relationships" xmlns:p="http://schemas.openxmlformats.org/presentationml/2006/main">
  <p:tag name="NUM" val="3"/>
</p:tagLst>
</file>

<file path=ppt/tags/tag21.xml><?xml version="1.0" encoding="utf-8"?>
<p:tagLst xmlns:a="http://schemas.openxmlformats.org/drawingml/2006/main" xmlns:r="http://schemas.openxmlformats.org/officeDocument/2006/relationships" xmlns:p="http://schemas.openxmlformats.org/presentationml/2006/main">
  <p:tag name="NUM" val="3"/>
</p:tagLst>
</file>

<file path=ppt/tags/tag22.xml><?xml version="1.0" encoding="utf-8"?>
<p:tagLst xmlns:a="http://schemas.openxmlformats.org/drawingml/2006/main" xmlns:r="http://schemas.openxmlformats.org/officeDocument/2006/relationships" xmlns:p="http://schemas.openxmlformats.org/presentationml/2006/main">
  <p:tag name="NUM" val="6"/>
</p:tagLst>
</file>

<file path=ppt/tags/tag23.xml><?xml version="1.0" encoding="utf-8"?>
<p:tagLst xmlns:a="http://schemas.openxmlformats.org/drawingml/2006/main" xmlns:r="http://schemas.openxmlformats.org/officeDocument/2006/relationships" xmlns:p="http://schemas.openxmlformats.org/presentationml/2006/main">
  <p:tag name="NUM" val="6"/>
</p:tagLst>
</file>

<file path=ppt/tags/tag24.xml><?xml version="1.0" encoding="utf-8"?>
<p:tagLst xmlns:a="http://schemas.openxmlformats.org/drawingml/2006/main" xmlns:r="http://schemas.openxmlformats.org/officeDocument/2006/relationships" xmlns:p="http://schemas.openxmlformats.org/presentationml/2006/main">
  <p:tag name="NUM" val="3"/>
</p:tagLst>
</file>

<file path=ppt/tags/tag25.xml><?xml version="1.0" encoding="utf-8"?>
<p:tagLst xmlns:a="http://schemas.openxmlformats.org/drawingml/2006/main" xmlns:r="http://schemas.openxmlformats.org/officeDocument/2006/relationships" xmlns:p="http://schemas.openxmlformats.org/presentationml/2006/main">
  <p:tag name="NUM" val="6"/>
</p:tagLst>
</file>

<file path=ppt/tags/tag26.xml><?xml version="1.0" encoding="utf-8"?>
<p:tagLst xmlns:a="http://schemas.openxmlformats.org/drawingml/2006/main" xmlns:r="http://schemas.openxmlformats.org/officeDocument/2006/relationships" xmlns:p="http://schemas.openxmlformats.org/presentationml/2006/main">
  <p:tag name="NUM" val="3"/>
</p:tagLst>
</file>

<file path=ppt/tags/tag27.xml><?xml version="1.0" encoding="utf-8"?>
<p:tagLst xmlns:a="http://schemas.openxmlformats.org/drawingml/2006/main" xmlns:r="http://schemas.openxmlformats.org/officeDocument/2006/relationships" xmlns:p="http://schemas.openxmlformats.org/presentationml/2006/main">
  <p:tag name="NUM" val="3"/>
</p:tagLst>
</file>

<file path=ppt/tags/tag28.xml><?xml version="1.0" encoding="utf-8"?>
<p:tagLst xmlns:a="http://schemas.openxmlformats.org/drawingml/2006/main" xmlns:r="http://schemas.openxmlformats.org/officeDocument/2006/relationships" xmlns:p="http://schemas.openxmlformats.org/presentationml/2006/main">
  <p:tag name="NUM" val="3"/>
</p:tagLst>
</file>

<file path=ppt/tags/tag29.xml><?xml version="1.0" encoding="utf-8"?>
<p:tagLst xmlns:a="http://schemas.openxmlformats.org/drawingml/2006/main" xmlns:r="http://schemas.openxmlformats.org/officeDocument/2006/relationships" xmlns:p="http://schemas.openxmlformats.org/presentationml/2006/main">
  <p:tag name="NUM" val="3"/>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30.xml><?xml version="1.0" encoding="utf-8"?>
<p:tagLst xmlns:a="http://schemas.openxmlformats.org/drawingml/2006/main" xmlns:r="http://schemas.openxmlformats.org/officeDocument/2006/relationships" xmlns:p="http://schemas.openxmlformats.org/presentationml/2006/main">
  <p:tag name="NUM" val="10"/>
</p:tagLst>
</file>

<file path=ppt/tags/tag31.xml><?xml version="1.0" encoding="utf-8"?>
<p:tagLst xmlns:a="http://schemas.openxmlformats.org/drawingml/2006/main" xmlns:r="http://schemas.openxmlformats.org/officeDocument/2006/relationships" xmlns:p="http://schemas.openxmlformats.org/presentationml/2006/main">
  <p:tag name="NUM" val="11"/>
</p:tagLst>
</file>

<file path=ppt/tags/tag32.xml><?xml version="1.0" encoding="utf-8"?>
<p:tagLst xmlns:a="http://schemas.openxmlformats.org/drawingml/2006/main" xmlns:r="http://schemas.openxmlformats.org/officeDocument/2006/relationships" xmlns:p="http://schemas.openxmlformats.org/presentationml/2006/main">
  <p:tag name="NUM" val="8"/>
</p:tagLst>
</file>

<file path=ppt/tags/tag33.xml><?xml version="1.0" encoding="utf-8"?>
<p:tagLst xmlns:a="http://schemas.openxmlformats.org/drawingml/2006/main" xmlns:r="http://schemas.openxmlformats.org/officeDocument/2006/relationships" xmlns:p="http://schemas.openxmlformats.org/presentationml/2006/main">
  <p:tag name="NUM" val="3"/>
</p:tagLst>
</file>

<file path=ppt/tags/tag34.xml><?xml version="1.0" encoding="utf-8"?>
<p:tagLst xmlns:a="http://schemas.openxmlformats.org/drawingml/2006/main" xmlns:r="http://schemas.openxmlformats.org/officeDocument/2006/relationships" xmlns:p="http://schemas.openxmlformats.org/presentationml/2006/main">
  <p:tag name="NUM" val="12"/>
</p:tagLst>
</file>

<file path=ppt/tags/tag35.xml><?xml version="1.0" encoding="utf-8"?>
<p:tagLst xmlns:a="http://schemas.openxmlformats.org/drawingml/2006/main" xmlns:r="http://schemas.openxmlformats.org/officeDocument/2006/relationships" xmlns:p="http://schemas.openxmlformats.org/presentationml/2006/main">
  <p:tag name="NUM" val="6"/>
</p:tagLst>
</file>

<file path=ppt/tags/tag36.xml><?xml version="1.0" encoding="utf-8"?>
<p:tagLst xmlns:a="http://schemas.openxmlformats.org/drawingml/2006/main" xmlns:r="http://schemas.openxmlformats.org/officeDocument/2006/relationships" xmlns:p="http://schemas.openxmlformats.org/presentationml/2006/main">
  <p:tag name="NUM" val="3"/>
</p:tagLst>
</file>

<file path=ppt/tags/tag37.xml><?xml version="1.0" encoding="utf-8"?>
<p:tagLst xmlns:a="http://schemas.openxmlformats.org/drawingml/2006/main" xmlns:r="http://schemas.openxmlformats.org/officeDocument/2006/relationships" xmlns:p="http://schemas.openxmlformats.org/presentationml/2006/main">
  <p:tag name="NUM" val="6"/>
</p:tagLst>
</file>

<file path=ppt/tags/tag38.xml><?xml version="1.0" encoding="utf-8"?>
<p:tagLst xmlns:a="http://schemas.openxmlformats.org/drawingml/2006/main" xmlns:r="http://schemas.openxmlformats.org/officeDocument/2006/relationships" xmlns:p="http://schemas.openxmlformats.org/presentationml/2006/main">
  <p:tag name="NUM" val="3"/>
</p:tagLst>
</file>

<file path=ppt/tags/tag39.xml><?xml version="1.0" encoding="utf-8"?>
<p:tagLst xmlns:a="http://schemas.openxmlformats.org/drawingml/2006/main" xmlns:r="http://schemas.openxmlformats.org/officeDocument/2006/relationships" xmlns:p="http://schemas.openxmlformats.org/presentationml/2006/main">
  <p:tag name="NUM" val="6"/>
</p:tagLst>
</file>

<file path=ppt/tags/tag4.xml><?xml version="1.0" encoding="utf-8"?>
<p:tagLst xmlns:a="http://schemas.openxmlformats.org/drawingml/2006/main" xmlns:r="http://schemas.openxmlformats.org/officeDocument/2006/relationships" xmlns:p="http://schemas.openxmlformats.org/presentationml/2006/main">
  <p:tag name="NUM" val="6"/>
</p:tagLst>
</file>

<file path=ppt/tags/tag40.xml><?xml version="1.0" encoding="utf-8"?>
<p:tagLst xmlns:a="http://schemas.openxmlformats.org/drawingml/2006/main" xmlns:r="http://schemas.openxmlformats.org/officeDocument/2006/relationships" xmlns:p="http://schemas.openxmlformats.org/presentationml/2006/main">
  <p:tag name="NUM" val="3"/>
</p:tagLst>
</file>

<file path=ppt/tags/tag41.xml><?xml version="1.0" encoding="utf-8"?>
<p:tagLst xmlns:a="http://schemas.openxmlformats.org/drawingml/2006/main" xmlns:r="http://schemas.openxmlformats.org/officeDocument/2006/relationships" xmlns:p="http://schemas.openxmlformats.org/presentationml/2006/main">
  <p:tag name="NUM" val="3"/>
</p:tagLst>
</file>

<file path=ppt/tags/tag42.xml><?xml version="1.0" encoding="utf-8"?>
<p:tagLst xmlns:a="http://schemas.openxmlformats.org/drawingml/2006/main" xmlns:r="http://schemas.openxmlformats.org/officeDocument/2006/relationships" xmlns:p="http://schemas.openxmlformats.org/presentationml/2006/main">
  <p:tag name="NUM" val="6"/>
</p:tagLst>
</file>

<file path=ppt/tags/tag43.xml><?xml version="1.0" encoding="utf-8"?>
<p:tagLst xmlns:a="http://schemas.openxmlformats.org/drawingml/2006/main" xmlns:r="http://schemas.openxmlformats.org/officeDocument/2006/relationships" xmlns:p="http://schemas.openxmlformats.org/presentationml/2006/main">
  <p:tag name="NUM" val="6"/>
</p:tagLst>
</file>

<file path=ppt/tags/tag44.xml><?xml version="1.0" encoding="utf-8"?>
<p:tagLst xmlns:a="http://schemas.openxmlformats.org/drawingml/2006/main" xmlns:r="http://schemas.openxmlformats.org/officeDocument/2006/relationships" xmlns:p="http://schemas.openxmlformats.org/presentationml/2006/main">
  <p:tag name="NUM" val="3"/>
</p:tagLst>
</file>

<file path=ppt/tags/tag45.xml><?xml version="1.0" encoding="utf-8"?>
<p:tagLst xmlns:a="http://schemas.openxmlformats.org/drawingml/2006/main" xmlns:r="http://schemas.openxmlformats.org/officeDocument/2006/relationships" xmlns:p="http://schemas.openxmlformats.org/presentationml/2006/main">
  <p:tag name="NUM" val="3"/>
</p:tagLst>
</file>

<file path=ppt/tags/tag46.xml><?xml version="1.0" encoding="utf-8"?>
<p:tagLst xmlns:a="http://schemas.openxmlformats.org/drawingml/2006/main" xmlns:r="http://schemas.openxmlformats.org/officeDocument/2006/relationships" xmlns:p="http://schemas.openxmlformats.org/presentationml/2006/main">
  <p:tag name="NUM" val="6"/>
</p:tagLst>
</file>

<file path=ppt/tags/tag47.xml><?xml version="1.0" encoding="utf-8"?>
<p:tagLst xmlns:a="http://schemas.openxmlformats.org/drawingml/2006/main" xmlns:r="http://schemas.openxmlformats.org/officeDocument/2006/relationships" xmlns:p="http://schemas.openxmlformats.org/presentationml/2006/main">
  <p:tag name="NUM" val="6"/>
</p:tagLst>
</file>

<file path=ppt/tags/tag48.xml><?xml version="1.0" encoding="utf-8"?>
<p:tagLst xmlns:a="http://schemas.openxmlformats.org/drawingml/2006/main" xmlns:r="http://schemas.openxmlformats.org/officeDocument/2006/relationships" xmlns:p="http://schemas.openxmlformats.org/presentationml/2006/main">
  <p:tag name="NUM" val="3"/>
</p:tagLst>
</file>

<file path=ppt/tags/tag49.xml><?xml version="1.0" encoding="utf-8"?>
<p:tagLst xmlns:a="http://schemas.openxmlformats.org/drawingml/2006/main" xmlns:r="http://schemas.openxmlformats.org/officeDocument/2006/relationships" xmlns:p="http://schemas.openxmlformats.org/presentationml/2006/main">
  <p:tag name="NUM" val="6"/>
</p:tagLst>
</file>

<file path=ppt/tags/tag5.xml><?xml version="1.0" encoding="utf-8"?>
<p:tagLst xmlns:a="http://schemas.openxmlformats.org/drawingml/2006/main" xmlns:r="http://schemas.openxmlformats.org/officeDocument/2006/relationships" xmlns:p="http://schemas.openxmlformats.org/presentationml/2006/main">
  <p:tag name="NUM" val="3"/>
</p:tagLst>
</file>

<file path=ppt/tags/tag50.xml><?xml version="1.0" encoding="utf-8"?>
<p:tagLst xmlns:a="http://schemas.openxmlformats.org/drawingml/2006/main" xmlns:r="http://schemas.openxmlformats.org/officeDocument/2006/relationships" xmlns:p="http://schemas.openxmlformats.org/presentationml/2006/main">
  <p:tag name="NUM" val="7"/>
</p:tagLst>
</file>

<file path=ppt/tags/tag51.xml><?xml version="1.0" encoding="utf-8"?>
<p:tagLst xmlns:a="http://schemas.openxmlformats.org/drawingml/2006/main" xmlns:r="http://schemas.openxmlformats.org/officeDocument/2006/relationships" xmlns:p="http://schemas.openxmlformats.org/presentationml/2006/main">
  <p:tag name="NUM" val="8"/>
</p:tagLst>
</file>

<file path=ppt/tags/tag52.xml><?xml version="1.0" encoding="utf-8"?>
<p:tagLst xmlns:a="http://schemas.openxmlformats.org/drawingml/2006/main" xmlns:r="http://schemas.openxmlformats.org/officeDocument/2006/relationships" xmlns:p="http://schemas.openxmlformats.org/presentationml/2006/main">
  <p:tag name="NUM" val="3"/>
</p:tagLst>
</file>

<file path=ppt/tags/tag53.xml><?xml version="1.0" encoding="utf-8"?>
<p:tagLst xmlns:a="http://schemas.openxmlformats.org/drawingml/2006/main" xmlns:r="http://schemas.openxmlformats.org/officeDocument/2006/relationships" xmlns:p="http://schemas.openxmlformats.org/presentationml/2006/main">
  <p:tag name="NUM" val="6"/>
</p:tagLst>
</file>

<file path=ppt/tags/tag54.xml><?xml version="1.0" encoding="utf-8"?>
<p:tagLst xmlns:a="http://schemas.openxmlformats.org/drawingml/2006/main" xmlns:r="http://schemas.openxmlformats.org/officeDocument/2006/relationships" xmlns:p="http://schemas.openxmlformats.org/presentationml/2006/main">
  <p:tag name="NUM" val="7"/>
</p:tagLst>
</file>

<file path=ppt/tags/tag55.xml><?xml version="1.0" encoding="utf-8"?>
<p:tagLst xmlns:a="http://schemas.openxmlformats.org/drawingml/2006/main" xmlns:r="http://schemas.openxmlformats.org/officeDocument/2006/relationships" xmlns:p="http://schemas.openxmlformats.org/presentationml/2006/main">
  <p:tag name="NUM" val="8"/>
</p:tagLst>
</file>

<file path=ppt/tags/tag56.xml><?xml version="1.0" encoding="utf-8"?>
<p:tagLst xmlns:a="http://schemas.openxmlformats.org/drawingml/2006/main" xmlns:r="http://schemas.openxmlformats.org/officeDocument/2006/relationships" xmlns:p="http://schemas.openxmlformats.org/presentationml/2006/main">
  <p:tag name="NUM" val="3"/>
</p:tagLst>
</file>

<file path=ppt/tags/tag57.xml><?xml version="1.0" encoding="utf-8"?>
<p:tagLst xmlns:a="http://schemas.openxmlformats.org/drawingml/2006/main" xmlns:r="http://schemas.openxmlformats.org/officeDocument/2006/relationships" xmlns:p="http://schemas.openxmlformats.org/presentationml/2006/main">
  <p:tag name="NUM" val="6"/>
</p:tagLst>
</file>

<file path=ppt/tags/tag58.xml><?xml version="1.0" encoding="utf-8"?>
<p:tagLst xmlns:a="http://schemas.openxmlformats.org/drawingml/2006/main" xmlns:r="http://schemas.openxmlformats.org/officeDocument/2006/relationships" xmlns:p="http://schemas.openxmlformats.org/presentationml/2006/main">
  <p:tag name="NUM" val="7"/>
</p:tagLst>
</file>

<file path=ppt/tags/tag59.xml><?xml version="1.0" encoding="utf-8"?>
<p:tagLst xmlns:a="http://schemas.openxmlformats.org/drawingml/2006/main" xmlns:r="http://schemas.openxmlformats.org/officeDocument/2006/relationships" xmlns:p="http://schemas.openxmlformats.org/presentationml/2006/main">
  <p:tag name="NUM" val="8"/>
</p:tagLst>
</file>

<file path=ppt/tags/tag6.xml><?xml version="1.0" encoding="utf-8"?>
<p:tagLst xmlns:a="http://schemas.openxmlformats.org/drawingml/2006/main" xmlns:r="http://schemas.openxmlformats.org/officeDocument/2006/relationships" xmlns:p="http://schemas.openxmlformats.org/presentationml/2006/main">
  <p:tag name="NUM" val="6"/>
</p:tagLst>
</file>

<file path=ppt/tags/tag60.xml><?xml version="1.0" encoding="utf-8"?>
<p:tagLst xmlns:a="http://schemas.openxmlformats.org/drawingml/2006/main" xmlns:r="http://schemas.openxmlformats.org/officeDocument/2006/relationships" xmlns:p="http://schemas.openxmlformats.org/presentationml/2006/main">
  <p:tag name="NUM" val="3"/>
</p:tagLst>
</file>

<file path=ppt/tags/tag61.xml><?xml version="1.0" encoding="utf-8"?>
<p:tagLst xmlns:a="http://schemas.openxmlformats.org/drawingml/2006/main" xmlns:r="http://schemas.openxmlformats.org/officeDocument/2006/relationships" xmlns:p="http://schemas.openxmlformats.org/presentationml/2006/main">
  <p:tag name="NUM" val="6"/>
</p:tagLst>
</file>

<file path=ppt/tags/tag62.xml><?xml version="1.0" encoding="utf-8"?>
<p:tagLst xmlns:a="http://schemas.openxmlformats.org/drawingml/2006/main" xmlns:r="http://schemas.openxmlformats.org/officeDocument/2006/relationships" xmlns:p="http://schemas.openxmlformats.org/presentationml/2006/main">
  <p:tag name="NUM" val="7"/>
</p:tagLst>
</file>

<file path=ppt/tags/tag63.xml><?xml version="1.0" encoding="utf-8"?>
<p:tagLst xmlns:a="http://schemas.openxmlformats.org/drawingml/2006/main" xmlns:r="http://schemas.openxmlformats.org/officeDocument/2006/relationships" xmlns:p="http://schemas.openxmlformats.org/presentationml/2006/main">
  <p:tag name="NUM" val="8"/>
</p:tagLst>
</file>

<file path=ppt/tags/tag64.xml><?xml version="1.0" encoding="utf-8"?>
<p:tagLst xmlns:a="http://schemas.openxmlformats.org/drawingml/2006/main" xmlns:r="http://schemas.openxmlformats.org/officeDocument/2006/relationships" xmlns:p="http://schemas.openxmlformats.org/presentationml/2006/main">
  <p:tag name="NUM" val="3"/>
</p:tagLst>
</file>

<file path=ppt/tags/tag65.xml><?xml version="1.0" encoding="utf-8"?>
<p:tagLst xmlns:a="http://schemas.openxmlformats.org/drawingml/2006/main" xmlns:r="http://schemas.openxmlformats.org/officeDocument/2006/relationships" xmlns:p="http://schemas.openxmlformats.org/presentationml/2006/main">
  <p:tag name="NUM" val="6"/>
</p:tagLst>
</file>

<file path=ppt/tags/tag66.xml><?xml version="1.0" encoding="utf-8"?>
<p:tagLst xmlns:a="http://schemas.openxmlformats.org/drawingml/2006/main" xmlns:r="http://schemas.openxmlformats.org/officeDocument/2006/relationships" xmlns:p="http://schemas.openxmlformats.org/presentationml/2006/main">
  <p:tag name="NUM" val="7"/>
</p:tagLst>
</file>

<file path=ppt/tags/tag67.xml><?xml version="1.0" encoding="utf-8"?>
<p:tagLst xmlns:a="http://schemas.openxmlformats.org/drawingml/2006/main" xmlns:r="http://schemas.openxmlformats.org/officeDocument/2006/relationships" xmlns:p="http://schemas.openxmlformats.org/presentationml/2006/main">
  <p:tag name="NUM" val="8"/>
</p:tagLst>
</file>

<file path=ppt/tags/tag68.xml><?xml version="1.0" encoding="utf-8"?>
<p:tagLst xmlns:a="http://schemas.openxmlformats.org/drawingml/2006/main" xmlns:r="http://schemas.openxmlformats.org/officeDocument/2006/relationships" xmlns:p="http://schemas.openxmlformats.org/presentationml/2006/main">
  <p:tag name="NUM" val="9"/>
</p:tagLst>
</file>

<file path=ppt/tags/tag69.xml><?xml version="1.0" encoding="utf-8"?>
<p:tagLst xmlns:a="http://schemas.openxmlformats.org/drawingml/2006/main" xmlns:r="http://schemas.openxmlformats.org/officeDocument/2006/relationships" xmlns:p="http://schemas.openxmlformats.org/presentationml/2006/main">
  <p:tag name="NUM" val="3"/>
</p:tagLst>
</file>

<file path=ppt/tags/tag7.xml><?xml version="1.0" encoding="utf-8"?>
<p:tagLst xmlns:a="http://schemas.openxmlformats.org/drawingml/2006/main" xmlns:r="http://schemas.openxmlformats.org/officeDocument/2006/relationships" xmlns:p="http://schemas.openxmlformats.org/presentationml/2006/main">
  <p:tag name="NUM" val="3"/>
</p:tagLst>
</file>

<file path=ppt/tags/tag8.xml><?xml version="1.0" encoding="utf-8"?>
<p:tagLst xmlns:a="http://schemas.openxmlformats.org/drawingml/2006/main" xmlns:r="http://schemas.openxmlformats.org/officeDocument/2006/relationships" xmlns:p="http://schemas.openxmlformats.org/presentationml/2006/main">
  <p:tag name="NUM" val="6"/>
</p:tagLst>
</file>

<file path=ppt/tags/tag9.xml><?xml version="1.0" encoding="utf-8"?>
<p:tagLst xmlns:a="http://schemas.openxmlformats.org/drawingml/2006/main" xmlns:r="http://schemas.openxmlformats.org/officeDocument/2006/relationships" xmlns:p="http://schemas.openxmlformats.org/presentationml/2006/main">
  <p:tag name="NUM" val="3"/>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2711</TotalTime>
  <Words>3532</Words>
  <Application>Microsoft Macintosh PowerPoint</Application>
  <PresentationFormat>Grand écran</PresentationFormat>
  <Paragraphs>265</Paragraphs>
  <Slides>31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31</vt:i4>
      </vt:variant>
    </vt:vector>
  </HeadingPairs>
  <TitlesOfParts>
    <vt:vector size="36" baseType="lpstr">
      <vt:lpstr>Arial</vt:lpstr>
      <vt:lpstr>Avenir Roman</vt:lpstr>
      <vt:lpstr>Calibri</vt:lpstr>
      <vt:lpstr>Calibri Light</vt:lpstr>
      <vt:lpstr>Thème Office</vt:lpstr>
      <vt:lpstr>Présentation PowerPoint</vt:lpstr>
      <vt:lpstr>Présentation PowerPoint</vt:lpstr>
      <vt:lpstr>Comment la socialisation contribue-t-elle à expliquer les différences de comportement des individus ?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2ème item - Comprendre comment la diversité des configurations familiales modifie les conditions de la socialisation des enfants et des adolescents.  </vt:lpstr>
      <vt:lpstr>Présentation PowerPoint</vt:lpstr>
      <vt:lpstr>Présentation PowerPoint</vt:lpstr>
      <vt:lpstr>Présentation PowerPoint</vt:lpstr>
      <vt:lpstr> ⁞ Illustrations : Resserrer la focale sociologique sur l’individu par une analyse plus microscopique </vt:lpstr>
      <vt:lpstr>Présentation PowerPoint</vt:lpstr>
      <vt:lpstr> ⁞ Illustrations : Resserrer la focale sociologique sur l’individu par une analyse plus microscopique  Figures 1 et 2. Répartition des collégiens dans les classes de difficultés scolaires selon que les parents vivent ensemble ou non... dans la population d’ensemble (N=629 ; fig. gauche) et  dans la sous-population des parents diplômés du supérieur (N=251 ; fig. droite)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François</dc:creator>
  <cp:lastModifiedBy>selvame Calviac</cp:lastModifiedBy>
  <cp:revision>288</cp:revision>
  <dcterms:created xsi:type="dcterms:W3CDTF">2019-02-18T09:44:18Z</dcterms:created>
  <dcterms:modified xsi:type="dcterms:W3CDTF">2019-05-21T12:30:25Z</dcterms:modified>
</cp:coreProperties>
</file>