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83E4B-7EDA-4917-AA1E-81BFBCB81771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05596-9987-416A-9F5B-2F2EA99C3D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AAB98-B9AD-485D-9730-EA5F95E6F82F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21250-FE23-4DF0-A9A0-BB4B6934F7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12F7-34EE-455C-B88C-C2E005D81990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52677-6322-43F7-B259-BE9F15AF8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C169-68FE-42A5-AFCE-54F3DFFABAE3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E0035-FA8A-46D1-90DC-8FD5B07A06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02D85-0DFF-4B03-99A4-DB838D0E51CB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A587C-0987-49D2-8039-B4CC71D6A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D5C85-7AAB-48D4-9A8C-0C154D73E34A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0DE55-2910-4EAA-A8D7-E1075FCB84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DCDC-E83A-4D9B-B233-1CD378A5D6F8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1B06-34D3-4059-9C25-92DE4CA4A4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7011-812A-423B-871B-31304B776404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C21F-86F1-4A9D-8609-2FEA59B43E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154A-ACA1-4C4D-86BD-DD41C7D9AFEC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B0D3-BA10-4BC5-95A5-D509212F65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C9B0-51C6-4DD7-A366-39825F692853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8D31-B771-4B80-BB19-79966B4540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F407-622B-4A1C-B7CA-B7F894AF002C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86BEB-1721-4EBC-ACC8-595A470866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76B63D-34BB-4A7E-8833-1239A5D14725}" type="datetimeFigureOut">
              <a:rPr lang="fr-FR"/>
              <a:pPr>
                <a:defRPr/>
              </a:pPr>
              <a:t>09/01/2017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1995D-A5B0-4D8E-B420-E6D9D9AC0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oneTexte 3"/>
          <p:cNvSpPr txBox="1">
            <a:spLocks noChangeArrowheads="1"/>
          </p:cNvSpPr>
          <p:nvPr/>
        </p:nvSpPr>
        <p:spPr bwMode="auto">
          <a:xfrm>
            <a:off x="468313" y="692150"/>
            <a:ext cx="82804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latin typeface="Calibri" pitchFamily="34" charset="0"/>
              </a:rPr>
              <a:t>Expliquer la politique monétaire menée depuis le début de la Grande Récession :</a:t>
            </a:r>
          </a:p>
          <a:p>
            <a:pPr algn="ctr"/>
            <a:endParaRPr lang="fr-FR" sz="3600">
              <a:latin typeface="Calibri" pitchFamily="34" charset="0"/>
            </a:endParaRPr>
          </a:p>
          <a:p>
            <a:pPr algn="ctr"/>
            <a:r>
              <a:rPr lang="fr-FR" sz="3600" b="1">
                <a:latin typeface="Calibri" pitchFamily="34" charset="0"/>
              </a:rPr>
              <a:t>Un challenge pour l’enseignement </a:t>
            </a:r>
          </a:p>
          <a:p>
            <a:pPr algn="ctr"/>
            <a:r>
              <a:rPr lang="fr-FR" sz="3600" b="1">
                <a:latin typeface="Calibri" pitchFamily="34" charset="0"/>
              </a:rPr>
              <a:t>de la théorie monétaire</a:t>
            </a:r>
            <a:endParaRPr lang="fr-FR" sz="3600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  <a:p>
            <a:pPr algn="ctr"/>
            <a:r>
              <a:rPr lang="fr-FR" sz="2800">
                <a:latin typeface="Calibri" pitchFamily="34" charset="0"/>
              </a:rPr>
              <a:t>Dominique Pépin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oneTexte 1"/>
          <p:cNvSpPr txBox="1">
            <a:spLocks noChangeArrowheads="1"/>
          </p:cNvSpPr>
          <p:nvPr/>
        </p:nvSpPr>
        <p:spPr bwMode="auto">
          <a:xfrm>
            <a:off x="468313" y="654050"/>
            <a:ext cx="820737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800">
                <a:latin typeface="Calibri" pitchFamily="34" charset="0"/>
              </a:rPr>
              <a:t>La vision d’un taux d’intérêt homogène reste valable tant que l’aversion au risque est stable.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On ne peut pas comprendre le quantitative easing, le credit easing mis en œuvre par les Banques centrales en retenant un cadre d’analyse avec un seul taux d’intérêt.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Les politiques non conventionnelles ont commencé à être utilisées avant que les taux ne tombent à 0.</a:t>
            </a:r>
          </a:p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oneTexte 1"/>
          <p:cNvSpPr txBox="1">
            <a:spLocks noChangeArrowheads="1"/>
          </p:cNvSpPr>
          <p:nvPr/>
        </p:nvSpPr>
        <p:spPr bwMode="auto">
          <a:xfrm>
            <a:off x="539750" y="765175"/>
            <a:ext cx="80645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800">
                <a:latin typeface="Calibri" pitchFamily="34" charset="0"/>
              </a:rPr>
              <a:t>Augmentation faramineuse des taux sur le marché des MBS → QE1 (décembre 2008),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Taux élevés sur les obligations de long-terme du gouvernement → QE2 (octobre 2010)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Taux encore trop élevés sur les MBS → QE3 (septembre 2012)</a:t>
            </a:r>
          </a:p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oneTexte 2"/>
          <p:cNvSpPr txBox="1">
            <a:spLocks noChangeArrowheads="1"/>
          </p:cNvSpPr>
          <p:nvPr/>
        </p:nvSpPr>
        <p:spPr bwMode="auto">
          <a:xfrm>
            <a:off x="684213" y="981075"/>
            <a:ext cx="8208962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fr-FR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Taux élevés sur les titres de dette grecs, irlandais, portugais, espagnols et italiens </a:t>
            </a:r>
          </a:p>
          <a:p>
            <a:pPr algn="just"/>
            <a:r>
              <a:rPr lang="fr-FR" sz="2800">
                <a:latin typeface="Calibri" pitchFamily="34" charset="0"/>
              </a:rPr>
              <a:t>→ programme SMP (2010 – 2012).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Mais aussi le programme ABSPP (nov. 2014 à nov. 2016), la suite de programmes LTRO (depuis 2008)….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oneTexte 1"/>
          <p:cNvSpPr txBox="1">
            <a:spLocks noChangeArrowheads="1"/>
          </p:cNvSpPr>
          <p:nvPr/>
        </p:nvSpPr>
        <p:spPr bwMode="auto">
          <a:xfrm>
            <a:off x="539750" y="981075"/>
            <a:ext cx="813593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latin typeface="Calibri" pitchFamily="34" charset="0"/>
              </a:rPr>
              <a:t>3. Liquidité bancaire et masse monétaire</a:t>
            </a:r>
            <a:endParaRPr lang="fr-FR" sz="3200">
              <a:latin typeface="Calibri" pitchFamily="34" charset="0"/>
            </a:endParaRP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La fin du multiplicateur de crédit?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2008-2016 : de 2 milliards à 2300 milliards de réserves excédentaires détenues par les banques américaines.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Les banques européennes ont passé le seuil des 1 000 milliards de réserve excédentaires lors de l’été 2016.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171450"/>
            <a:ext cx="89662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898048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oneTexte 1"/>
          <p:cNvSpPr txBox="1">
            <a:spLocks noChangeArrowheads="1"/>
          </p:cNvSpPr>
          <p:nvPr/>
        </p:nvSpPr>
        <p:spPr bwMode="auto">
          <a:xfrm>
            <a:off x="460375" y="620713"/>
            <a:ext cx="8353425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Où la monnaie est-elle passée?</a:t>
            </a:r>
          </a:p>
          <a:p>
            <a:endParaRPr lang="fr-FR" sz="2800">
              <a:latin typeface="Calibri" pitchFamily="34" charset="0"/>
            </a:endParaRPr>
          </a:p>
          <a:p>
            <a:r>
              <a:rPr lang="fr-FR" sz="2800">
                <a:latin typeface="Calibri" pitchFamily="34" charset="0"/>
              </a:rPr>
              <a:t>Le multiplicateur est une valeur maximale. </a:t>
            </a:r>
          </a:p>
          <a:p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L’épargne de précaution des banques a considérablement augmenté avec la crise.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Remarque : bien différencier la « liquidité » mise à disposition des banques et la monnaie mise à disposition des agents non bancaires. </a:t>
            </a:r>
          </a:p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ZoneTexte 1"/>
          <p:cNvSpPr txBox="1">
            <a:spLocks noChangeArrowheads="1"/>
          </p:cNvSpPr>
          <p:nvPr/>
        </p:nvSpPr>
        <p:spPr bwMode="auto">
          <a:xfrm>
            <a:off x="225425" y="404813"/>
            <a:ext cx="864235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latin typeface="Calibri" pitchFamily="34" charset="0"/>
              </a:rPr>
              <a:t>4. L’ « instabilité » des comportements.</a:t>
            </a:r>
            <a:endParaRPr lang="fr-FR" sz="3200">
              <a:latin typeface="Calibri" pitchFamily="34" charset="0"/>
            </a:endParaRPr>
          </a:p>
          <a:p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Il faut modifier le modèle standard de l’agent rationnel pour y introduire de l’instabilité comportementale.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Voici comment il faudrait écrire une fonction d’utilité :</a:t>
            </a:r>
            <a:endParaRPr lang="fr-FR">
              <a:latin typeface="Calibri" pitchFamily="34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843213" y="3357563"/>
          <a:ext cx="2921000" cy="571500"/>
        </p:xfrm>
        <a:graphic>
          <a:graphicData uri="http://schemas.openxmlformats.org/presentationml/2006/ole">
            <p:oleObj spid="_x0000_s2056" name="Équation" r:id="rId3" imgW="1168400" imgH="228600" progId="Equation.3">
              <p:embed/>
            </p:oleObj>
          </a:graphicData>
        </a:graphic>
      </p:graphicFrame>
      <p:sp>
        <p:nvSpPr>
          <p:cNvPr id="2058" name="ZoneTexte 8"/>
          <p:cNvSpPr txBox="1">
            <a:spLocks noChangeArrowheads="1"/>
          </p:cNvSpPr>
          <p:nvPr/>
        </p:nvSpPr>
        <p:spPr bwMode="auto">
          <a:xfrm>
            <a:off x="323850" y="4292600"/>
            <a:ext cx="84788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800">
                <a:latin typeface="Calibri" pitchFamily="34" charset="0"/>
              </a:rPr>
              <a:t>La rationalité n’est pas synonyme de stabilité et de prévisibilité des comportements.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oneTexte 2"/>
          <p:cNvSpPr txBox="1">
            <a:spLocks noChangeArrowheads="1"/>
          </p:cNvSpPr>
          <p:nvPr/>
        </p:nvSpPr>
        <p:spPr bwMode="auto">
          <a:xfrm>
            <a:off x="320675" y="260350"/>
            <a:ext cx="84963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fr-FR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   L’aversion au risque est fortement contra-cyclique.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Objectif de la politique monétaire :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rassurer les agents économiques, notamment ceux présents sur les marchés financiers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et  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faire ainsi baisser les primes de risque sur tous les marchés de risque. </a:t>
            </a:r>
          </a:p>
          <a:p>
            <a:pPr algn="just"/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oneTexte 1"/>
          <p:cNvSpPr txBox="1">
            <a:spLocks noChangeArrowheads="1"/>
          </p:cNvSpPr>
          <p:nvPr/>
        </p:nvSpPr>
        <p:spPr bwMode="auto">
          <a:xfrm>
            <a:off x="234950" y="668338"/>
            <a:ext cx="8567738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3200" b="1">
                <a:latin typeface="Calibri" pitchFamily="34" charset="0"/>
              </a:rPr>
              <a:t>Pour conclure</a:t>
            </a:r>
          </a:p>
          <a:p>
            <a:pPr algn="just"/>
            <a:endParaRPr lang="fr-FR" sz="2800" b="1">
              <a:latin typeface="Calibri" pitchFamily="34" charset="0"/>
            </a:endParaRPr>
          </a:p>
          <a:p>
            <a:pPr algn="just"/>
            <a:endParaRPr lang="fr-FR" sz="2800" b="1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Insister sur l’hétérogénéité des taux d’intérêt.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La politique monétaire non conventionnelle vise à gérer la montée de l’aversion au risque.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Mettre l’aversion au risque contracyclique, l’épargne de précaution au cœur de la théorie des cycles</a:t>
            </a:r>
          </a:p>
          <a:p>
            <a:endParaRPr lang="fr-FR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650" y="765175"/>
            <a:ext cx="78486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+mn-lt"/>
              </a:rPr>
              <a:t>PLAN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2800" b="1" dirty="0">
                <a:latin typeface="+mn-lt"/>
              </a:rPr>
              <a:t>Objectifs </a:t>
            </a:r>
            <a:r>
              <a:rPr lang="fr-FR" sz="2800" b="1" dirty="0">
                <a:latin typeface="+mn-lt"/>
              </a:rPr>
              <a:t>et </a:t>
            </a:r>
            <a:r>
              <a:rPr lang="fr-FR" sz="2800" b="1" dirty="0">
                <a:latin typeface="+mn-lt"/>
              </a:rPr>
              <a:t>problématique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latin typeface="+mn-lt"/>
              </a:rPr>
              <a:t>2. L’hétérogénéité des taux </a:t>
            </a:r>
            <a:r>
              <a:rPr lang="fr-FR" sz="2800" b="1" dirty="0">
                <a:latin typeface="+mn-lt"/>
              </a:rPr>
              <a:t>d’intérêts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latin typeface="+mn-lt"/>
              </a:rPr>
              <a:t>3. Liquidité bancaire et masse </a:t>
            </a:r>
            <a:r>
              <a:rPr lang="fr-FR" sz="2800" b="1" dirty="0">
                <a:latin typeface="+mn-lt"/>
              </a:rPr>
              <a:t>monétaire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latin typeface="+mn-lt"/>
              </a:rPr>
              <a:t>4. L’ « instabilité » des comportements.</a:t>
            </a:r>
            <a:endParaRPr lang="fr-FR" sz="28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/>
          <p:cNvSpPr txBox="1">
            <a:spLocks noChangeArrowheads="1"/>
          </p:cNvSpPr>
          <p:nvPr/>
        </p:nvSpPr>
        <p:spPr bwMode="auto">
          <a:xfrm>
            <a:off x="395288" y="333375"/>
            <a:ext cx="8424862" cy="61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latin typeface="Calibri" pitchFamily="34" charset="0"/>
              </a:rPr>
              <a:t>1. Objectifs et problématique</a:t>
            </a:r>
            <a:endParaRPr lang="fr-FR" sz="3200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Objectif pédagogique : réflexion sur le contenu de nos enseignements</a:t>
            </a:r>
          </a:p>
          <a:p>
            <a:endParaRPr lang="fr-FR">
              <a:latin typeface="Calibri" pitchFamily="34" charset="0"/>
            </a:endParaRPr>
          </a:p>
          <a:p>
            <a:r>
              <a:rPr lang="fr-FR" sz="2800">
                <a:latin typeface="Calibri" pitchFamily="34" charset="0"/>
              </a:rPr>
              <a:t>Source : le « Journal of Economic Education »</a:t>
            </a:r>
          </a:p>
          <a:p>
            <a:endParaRPr lang="fr-FR" sz="2800">
              <a:latin typeface="Calibri" pitchFamily="34" charset="0"/>
            </a:endParaRPr>
          </a:p>
          <a:p>
            <a:pPr algn="just"/>
            <a:r>
              <a:rPr lang="en-GB" sz="2800">
                <a:latin typeface="Calibri" pitchFamily="34" charset="0"/>
              </a:rPr>
              <a:t>Blinder Alan (2010), Teaching Macro Principles </a:t>
            </a:r>
            <a:r>
              <a:rPr lang="en-GB" sz="2800" i="1">
                <a:latin typeface="Calibri" pitchFamily="34" charset="0"/>
              </a:rPr>
              <a:t>after </a:t>
            </a:r>
            <a:r>
              <a:rPr lang="en-GB" sz="2800">
                <a:latin typeface="Calibri" pitchFamily="34" charset="0"/>
              </a:rPr>
              <a:t>the Financial Crisis, JEE  </a:t>
            </a:r>
            <a:r>
              <a:rPr lang="en-GB" sz="2800" i="1">
                <a:latin typeface="Calibri" pitchFamily="34" charset="0"/>
              </a:rPr>
              <a:t>41.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en-GB" sz="2800">
                <a:latin typeface="Calibri" pitchFamily="34" charset="0"/>
              </a:rPr>
              <a:t>Blinder Alan (2015), What Did We Learn from the Financial Crisis, the Great Recession, and the Pathetic Recovery?, JEE </a:t>
            </a:r>
            <a:r>
              <a:rPr lang="en-GB" sz="2800" i="1">
                <a:latin typeface="Calibri" pitchFamily="34" charset="0"/>
              </a:rPr>
              <a:t>46</a:t>
            </a:r>
            <a:r>
              <a:rPr lang="en-GB" sz="2800">
                <a:latin typeface="Calibri" pitchFamily="34" charset="0"/>
              </a:rPr>
              <a:t>.</a:t>
            </a:r>
            <a:endParaRPr lang="fr-FR" sz="2800">
              <a:latin typeface="Calibri" pitchFamily="34" charset="0"/>
            </a:endParaRPr>
          </a:p>
          <a:p>
            <a:endParaRPr lang="fr-FR" sz="2800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1"/>
          <p:cNvSpPr txBox="1">
            <a:spLocks noChangeArrowheads="1"/>
          </p:cNvSpPr>
          <p:nvPr/>
        </p:nvSpPr>
        <p:spPr bwMode="auto">
          <a:xfrm>
            <a:off x="395288" y="333375"/>
            <a:ext cx="835342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800">
                <a:latin typeface="Calibri" pitchFamily="34" charset="0"/>
              </a:rPr>
              <a:t>Colander David (2010), Introduction to Symposium on the Financial Crisis and the Teaching of Macroeconomics, JEE </a:t>
            </a:r>
            <a:r>
              <a:rPr lang="en-GB" sz="2800" i="1">
                <a:latin typeface="Calibri" pitchFamily="34" charset="0"/>
              </a:rPr>
              <a:t>41</a:t>
            </a:r>
            <a:r>
              <a:rPr lang="en-GB" sz="2800">
                <a:latin typeface="Calibri" pitchFamily="34" charset="0"/>
              </a:rPr>
              <a:t>.</a:t>
            </a:r>
            <a:endParaRPr lang="fr-FR" sz="2800">
              <a:latin typeface="Calibri" pitchFamily="34" charset="0"/>
            </a:endParaRPr>
          </a:p>
          <a:p>
            <a:pPr algn="just"/>
            <a:r>
              <a:rPr lang="en-GB" sz="1400">
                <a:latin typeface="Calibri" pitchFamily="34" charset="0"/>
              </a:rPr>
              <a:t> </a:t>
            </a:r>
            <a:endParaRPr lang="fr-FR" sz="1400">
              <a:latin typeface="Calibri" pitchFamily="34" charset="0"/>
            </a:endParaRPr>
          </a:p>
          <a:p>
            <a:pPr algn="just"/>
            <a:r>
              <a:rPr lang="en-GB" sz="2800">
                <a:latin typeface="Calibri" pitchFamily="34" charset="0"/>
              </a:rPr>
              <a:t>Friedman Benjamin M. (2010), Reconstructing Economics in Light of the 2007–? Financial Crisis, JEE  </a:t>
            </a:r>
            <a:r>
              <a:rPr lang="fr-FR" sz="2800" i="1">
                <a:latin typeface="Calibri" pitchFamily="34" charset="0"/>
              </a:rPr>
              <a:t>41.</a:t>
            </a:r>
            <a:endParaRPr lang="fr-FR" sz="2800">
              <a:latin typeface="Calibri" pitchFamily="34" charset="0"/>
            </a:endParaRPr>
          </a:p>
          <a:p>
            <a:pPr algn="just"/>
            <a:r>
              <a:rPr lang="en-GB" sz="1400">
                <a:latin typeface="Calibri" pitchFamily="34" charset="0"/>
              </a:rPr>
              <a:t> </a:t>
            </a:r>
            <a:endParaRPr lang="fr-FR" sz="1400">
              <a:latin typeface="Calibri" pitchFamily="34" charset="0"/>
            </a:endParaRPr>
          </a:p>
          <a:p>
            <a:pPr algn="just"/>
            <a:r>
              <a:rPr lang="en-GB" sz="2800">
                <a:latin typeface="Calibri" pitchFamily="34" charset="0"/>
              </a:rPr>
              <a:t>Friedman Benjamin M. (2013), The Analytics of Monetary Policy: A Post-Crisis Approach, JEE  </a:t>
            </a:r>
            <a:r>
              <a:rPr lang="en-GB" sz="2800" i="1">
                <a:latin typeface="Calibri" pitchFamily="34" charset="0"/>
              </a:rPr>
              <a:t>44</a:t>
            </a:r>
            <a:r>
              <a:rPr lang="en-GB" sz="2800">
                <a:latin typeface="Calibri" pitchFamily="34" charset="0"/>
              </a:rPr>
              <a:t>.</a:t>
            </a:r>
            <a:endParaRPr lang="fr-FR" sz="2800">
              <a:latin typeface="Calibri" pitchFamily="34" charset="0"/>
            </a:endParaRPr>
          </a:p>
          <a:p>
            <a:pPr algn="just"/>
            <a:r>
              <a:rPr lang="en-GB" sz="1400">
                <a:latin typeface="Calibri" pitchFamily="34" charset="0"/>
              </a:rPr>
              <a:t> </a:t>
            </a:r>
            <a:endParaRPr lang="fr-FR" sz="1400">
              <a:latin typeface="Calibri" pitchFamily="34" charset="0"/>
            </a:endParaRPr>
          </a:p>
          <a:p>
            <a:pPr algn="just"/>
            <a:r>
              <a:rPr lang="en-GB" sz="2800">
                <a:latin typeface="Calibri" pitchFamily="34" charset="0"/>
              </a:rPr>
              <a:t>Gertler Mark (2013), Monetary Policy After August 2007, JEE</a:t>
            </a:r>
            <a:r>
              <a:rPr lang="en-GB" sz="2800" i="1">
                <a:latin typeface="Calibri" pitchFamily="34" charset="0"/>
              </a:rPr>
              <a:t> 44</a:t>
            </a:r>
            <a:r>
              <a:rPr lang="en-GB" sz="1400">
                <a:latin typeface="Calibri" pitchFamily="34" charset="0"/>
              </a:rPr>
              <a:t>.</a:t>
            </a:r>
            <a:endParaRPr lang="fr-FR" sz="1400">
              <a:latin typeface="Calibri" pitchFamily="34" charset="0"/>
            </a:endParaRPr>
          </a:p>
          <a:p>
            <a:pPr algn="just"/>
            <a:r>
              <a:rPr lang="en-GB" sz="1400">
                <a:latin typeface="Calibri" pitchFamily="34" charset="0"/>
              </a:rPr>
              <a:t> </a:t>
            </a:r>
            <a:endParaRPr lang="fr-FR" sz="1400">
              <a:latin typeface="Calibri" pitchFamily="34" charset="0"/>
            </a:endParaRPr>
          </a:p>
          <a:p>
            <a:pPr algn="just"/>
            <a:r>
              <a:rPr lang="en-GB" sz="2800">
                <a:latin typeface="Calibri" pitchFamily="34" charset="0"/>
              </a:rPr>
              <a:t>Shiller Robert J. (2010), How Should the Financial Crisis Change How We Teach Economics?, JEE  </a:t>
            </a:r>
            <a:r>
              <a:rPr lang="en-GB" sz="2800" i="1">
                <a:latin typeface="Calibri" pitchFamily="34" charset="0"/>
              </a:rPr>
              <a:t>41. </a:t>
            </a:r>
            <a:endParaRPr lang="fr-FR" sz="2800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oneTexte 1"/>
          <p:cNvSpPr txBox="1">
            <a:spLocks noChangeArrowheads="1"/>
          </p:cNvSpPr>
          <p:nvPr/>
        </p:nvSpPr>
        <p:spPr bwMode="auto">
          <a:xfrm>
            <a:off x="395288" y="908050"/>
            <a:ext cx="82804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Points à intégrer : </a:t>
            </a:r>
          </a:p>
          <a:p>
            <a:endParaRPr lang="fr-FR" sz="2800">
              <a:latin typeface="Calibri" pitchFamily="34" charset="0"/>
            </a:endParaRPr>
          </a:p>
          <a:p>
            <a:r>
              <a:rPr lang="fr-FR" sz="2800">
                <a:latin typeface="Calibri" pitchFamily="34" charset="0"/>
              </a:rPr>
              <a:t>- L’hétérogénéité des taux d’intérêt</a:t>
            </a:r>
          </a:p>
          <a:p>
            <a:endParaRPr lang="fr-FR" sz="2800">
              <a:latin typeface="Calibri" pitchFamily="34" charset="0"/>
            </a:endParaRPr>
          </a:p>
          <a:p>
            <a:r>
              <a:rPr lang="fr-FR" sz="2800">
                <a:latin typeface="Calibri" pitchFamily="34" charset="0"/>
              </a:rPr>
              <a:t>- Liquidité bancaire et masse monétaire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- L’ « instabilité des préférences »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Contrainte : public jeune, peu familier avec le fonctionnement des marchés financiers, avec des compétences techniques assez limitées.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oneTexte 1"/>
          <p:cNvSpPr txBox="1">
            <a:spLocks noChangeArrowheads="1"/>
          </p:cNvSpPr>
          <p:nvPr/>
        </p:nvSpPr>
        <p:spPr bwMode="auto">
          <a:xfrm>
            <a:off x="395288" y="765175"/>
            <a:ext cx="8424862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latin typeface="Calibri" pitchFamily="34" charset="0"/>
              </a:rPr>
              <a:t>2. L’hétérogénéité des taux d’intérêts</a:t>
            </a:r>
            <a:endParaRPr lang="fr-FR" sz="3200">
              <a:latin typeface="Calibri" pitchFamily="34" charset="0"/>
            </a:endParaRPr>
          </a:p>
          <a:p>
            <a:endParaRPr lang="fr-FR" sz="2800">
              <a:latin typeface="Calibri" pitchFamily="34" charset="0"/>
            </a:endParaRPr>
          </a:p>
          <a:p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Pendant des décennies, il a semblé relativement inoffensif d’enseigner l’économie ou de présenter des modèles macroéconomiques avec un seul taux d’intérêt.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Ce modèle est incompatible avec la baisse des taux sans risque et la hausse simultanée des taux risqués.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oneTexte 1"/>
          <p:cNvSpPr txBox="1">
            <a:spLocks noChangeArrowheads="1"/>
          </p:cNvSpPr>
          <p:nvPr/>
        </p:nvSpPr>
        <p:spPr bwMode="auto">
          <a:xfrm>
            <a:off x="468313" y="836613"/>
            <a:ext cx="8207375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800">
                <a:latin typeface="Calibri" pitchFamily="34" charset="0"/>
              </a:rPr>
              <a:t>Point important (mais insuffisant) :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Taux risqué = taux sans risque + prime de risque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Un risque plus important conduit à une prime de risque plus élevée.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Elément fondamental à ajouter : 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Les prime de risque sont variables (contracycliques). </a:t>
            </a:r>
          </a:p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3" y="141288"/>
            <a:ext cx="8810625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oneTexte 1"/>
          <p:cNvSpPr txBox="1">
            <a:spLocks noChangeArrowheads="1"/>
          </p:cNvSpPr>
          <p:nvPr/>
        </p:nvSpPr>
        <p:spPr bwMode="auto">
          <a:xfrm>
            <a:off x="539750" y="404813"/>
            <a:ext cx="8135938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Prime de risque = prix du risque  x  quantité de risque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Le prix du risque est une fonction croissante de l’aversion au risque.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endParaRPr lang="fr-FR" sz="2800">
              <a:latin typeface="Calibri" pitchFamily="34" charset="0"/>
            </a:endParaRPr>
          </a:p>
          <a:p>
            <a:pPr algn="just"/>
            <a:r>
              <a:rPr lang="fr-FR" sz="2800">
                <a:latin typeface="Calibri" pitchFamily="34" charset="0"/>
              </a:rPr>
              <a:t>Le taux d’intérêt sans risque est une fonction décroissante de l’aversion au risque</a:t>
            </a:r>
          </a:p>
          <a:p>
            <a:pPr algn="just"/>
            <a:endParaRPr lang="fr-FR" sz="2800">
              <a:latin typeface="Calibri" pitchFamily="34" charset="0"/>
            </a:endParaRPr>
          </a:p>
          <a:p>
            <a:endParaRPr lang="fr-FR" sz="2800">
              <a:latin typeface="Calibri" pitchFamily="34" charset="0"/>
            </a:endParaRPr>
          </a:p>
          <a:p>
            <a:r>
              <a:rPr lang="fr-FR" sz="2800">
                <a:latin typeface="Calibri" pitchFamily="34" charset="0"/>
              </a:rPr>
              <a:t>Les taux risqués sont des fonctions croissantes de l’aversion au risque.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651</Words>
  <Application>Microsoft Office PowerPoint</Application>
  <PresentationFormat>Affichage à l'écran (4:3)</PresentationFormat>
  <Paragraphs>129</Paragraphs>
  <Slides>19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Calibri</vt:lpstr>
      <vt:lpstr>Arial</vt:lpstr>
      <vt:lpstr>Thème Office</vt:lpstr>
      <vt:lpstr>Équation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Pepin</dc:creator>
  <cp:lastModifiedBy>dpepin</cp:lastModifiedBy>
  <cp:revision>23</cp:revision>
  <dcterms:created xsi:type="dcterms:W3CDTF">2016-12-27T12:31:25Z</dcterms:created>
  <dcterms:modified xsi:type="dcterms:W3CDTF">2017-01-09T12:00:59Z</dcterms:modified>
</cp:coreProperties>
</file>