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66" r:id="rId3"/>
    <p:sldId id="261" r:id="rId4"/>
    <p:sldId id="262" r:id="rId5"/>
    <p:sldId id="257" r:id="rId6"/>
    <p:sldId id="260" r:id="rId7"/>
    <p:sldId id="258" r:id="rId8"/>
    <p:sldId id="264" r:id="rId9"/>
    <p:sldId id="263" r:id="rId10"/>
    <p:sldId id="267" r:id="rId11"/>
    <p:sldId id="268" r:id="rId12"/>
    <p:sldId id="270" r:id="rId13"/>
    <p:sldId id="269" r:id="rId14"/>
    <p:sldId id="272" r:id="rId15"/>
    <p:sldId id="273" r:id="rId16"/>
    <p:sldId id="276" r:id="rId17"/>
    <p:sldId id="275" r:id="rId18"/>
    <p:sldId id="274" r:id="rId19"/>
    <p:sldId id="277" r:id="rId20"/>
    <p:sldId id="278" r:id="rId21"/>
    <p:sldId id="282" r:id="rId22"/>
    <p:sldId id="279" r:id="rId23"/>
    <p:sldId id="281" r:id="rId24"/>
    <p:sldId id="280" r:id="rId25"/>
  </p:sldIdLst>
  <p:sldSz cx="9144000" cy="6858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DD7C6BA7-EE2B-420E-8479-9E81FD130624}" type="datetimeFigureOut">
              <a:rPr lang="en-GB" smtClean="0"/>
              <a:t>21/01/2016</a:t>
            </a:fld>
            <a:endParaRPr lang="en-GB"/>
          </a:p>
        </p:txBody>
      </p:sp>
      <p:sp>
        <p:nvSpPr>
          <p:cNvPr id="4" name="Espace réservé du pied de page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en-GB"/>
          </a:p>
        </p:txBody>
      </p:sp>
      <p:sp>
        <p:nvSpPr>
          <p:cNvPr id="5" name="Espace réservé du numéro de diapositive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D3ED4309-8EFD-414B-AB9E-293CD4425C8F}" type="slidenum">
              <a:rPr lang="en-GB" smtClean="0"/>
              <a:t>‹N°›</a:t>
            </a:fld>
            <a:endParaRPr lang="en-GB"/>
          </a:p>
        </p:txBody>
      </p:sp>
    </p:spTree>
    <p:extLst>
      <p:ext uri="{BB962C8B-B14F-4D97-AF65-F5344CB8AC3E}">
        <p14:creationId xmlns:p14="http://schemas.microsoft.com/office/powerpoint/2010/main" val="1346059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71E6BDB6-440B-4E44-A4FF-BC0A257C97A1}" type="datetimeFigureOut">
              <a:rPr lang="en-GB" smtClean="0"/>
              <a:t>21/01/2016</a:t>
            </a:fld>
            <a:endParaRPr lang="en-GB"/>
          </a:p>
        </p:txBody>
      </p:sp>
      <p:sp>
        <p:nvSpPr>
          <p:cNvPr id="4" name="Espace réservé de l'image des diapositives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C5E82FF3-37C1-4049-9684-6FB2398D184A}" type="slidenum">
              <a:rPr lang="en-GB" smtClean="0"/>
              <a:t>‹N°›</a:t>
            </a:fld>
            <a:endParaRPr lang="en-GB"/>
          </a:p>
        </p:txBody>
      </p:sp>
    </p:spTree>
    <p:extLst>
      <p:ext uri="{BB962C8B-B14F-4D97-AF65-F5344CB8AC3E}">
        <p14:creationId xmlns:p14="http://schemas.microsoft.com/office/powerpoint/2010/main" val="2216440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D5C0C-A2B7-41C8-B973-3B097AE1C5F0}" type="slidenum">
              <a:rPr lang="fr-FR" smtClean="0"/>
              <a:pPr/>
              <a:t>12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DA49D14-B1B7-4E61-8094-55A8253716F2}" type="datetime1">
              <a:rPr lang="fr-FR" smtClean="0"/>
              <a:t>21/01/2016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41152B-46D3-4A91-9010-15DE2E1FC8BA}" type="slidenum">
              <a:rPr lang="fr-FR" smtClean="0"/>
              <a:t>‹N°›</a:t>
            </a:fld>
            <a:endParaRPr lang="fr-FR"/>
          </a:p>
        </p:txBody>
      </p:sp>
    </p:spTree>
    <p:extLst>
      <p:ext uri="{BB962C8B-B14F-4D97-AF65-F5344CB8AC3E}">
        <p14:creationId xmlns:p14="http://schemas.microsoft.com/office/powerpoint/2010/main" val="2628746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C582E43-B8E3-4110-AF3C-3A765FDC40B2}" type="datetime1">
              <a:rPr lang="fr-FR" smtClean="0"/>
              <a:t>21/01/2016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41152B-46D3-4A91-9010-15DE2E1FC8BA}" type="slidenum">
              <a:rPr lang="fr-FR" smtClean="0"/>
              <a:t>‹N°›</a:t>
            </a:fld>
            <a:endParaRPr lang="fr-FR"/>
          </a:p>
        </p:txBody>
      </p:sp>
    </p:spTree>
    <p:extLst>
      <p:ext uri="{BB962C8B-B14F-4D97-AF65-F5344CB8AC3E}">
        <p14:creationId xmlns:p14="http://schemas.microsoft.com/office/powerpoint/2010/main" val="176172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28BD565-DC29-473F-A7A6-EEFBD6D6A932}" type="datetime1">
              <a:rPr lang="fr-FR" smtClean="0"/>
              <a:t>21/01/2016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41152B-46D3-4A91-9010-15DE2E1FC8BA}" type="slidenum">
              <a:rPr lang="fr-FR" smtClean="0"/>
              <a:t>‹N°›</a:t>
            </a:fld>
            <a:endParaRPr lang="fr-FR"/>
          </a:p>
        </p:txBody>
      </p:sp>
    </p:spTree>
    <p:extLst>
      <p:ext uri="{BB962C8B-B14F-4D97-AF65-F5344CB8AC3E}">
        <p14:creationId xmlns:p14="http://schemas.microsoft.com/office/powerpoint/2010/main" val="3013775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560CC79-7C1D-4C3A-BCAD-2B7086A34E9A}" type="datetime1">
              <a:rPr lang="fr-FR" smtClean="0"/>
              <a:t>21/01/2016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41152B-46D3-4A91-9010-15DE2E1FC8BA}" type="slidenum">
              <a:rPr lang="fr-FR" smtClean="0"/>
              <a:t>‹N°›</a:t>
            </a:fld>
            <a:endParaRPr lang="fr-FR"/>
          </a:p>
        </p:txBody>
      </p:sp>
    </p:spTree>
    <p:extLst>
      <p:ext uri="{BB962C8B-B14F-4D97-AF65-F5344CB8AC3E}">
        <p14:creationId xmlns:p14="http://schemas.microsoft.com/office/powerpoint/2010/main" val="4014967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1766290-849F-4B81-A213-D3A118322EE8}" type="datetime1">
              <a:rPr lang="fr-FR" smtClean="0"/>
              <a:t>21/01/2016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41152B-46D3-4A91-9010-15DE2E1FC8BA}" type="slidenum">
              <a:rPr lang="fr-FR" smtClean="0"/>
              <a:t>‹N°›</a:t>
            </a:fld>
            <a:endParaRPr lang="fr-FR"/>
          </a:p>
        </p:txBody>
      </p:sp>
    </p:spTree>
    <p:extLst>
      <p:ext uri="{BB962C8B-B14F-4D97-AF65-F5344CB8AC3E}">
        <p14:creationId xmlns:p14="http://schemas.microsoft.com/office/powerpoint/2010/main" val="43999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47C866B-9289-4277-9F96-02E5A780FAA6}" type="datetime1">
              <a:rPr lang="fr-FR" smtClean="0"/>
              <a:t>21/01/2016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241152B-46D3-4A91-9010-15DE2E1FC8BA}" type="slidenum">
              <a:rPr lang="fr-FR" smtClean="0"/>
              <a:t>‹N°›</a:t>
            </a:fld>
            <a:endParaRPr lang="fr-FR"/>
          </a:p>
        </p:txBody>
      </p:sp>
    </p:spTree>
    <p:extLst>
      <p:ext uri="{BB962C8B-B14F-4D97-AF65-F5344CB8AC3E}">
        <p14:creationId xmlns:p14="http://schemas.microsoft.com/office/powerpoint/2010/main" val="718246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88BEF23-991A-423B-8C61-CFB290640D39}" type="datetime1">
              <a:rPr lang="fr-FR" smtClean="0"/>
              <a:t>21/01/2016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241152B-46D3-4A91-9010-15DE2E1FC8BA}" type="slidenum">
              <a:rPr lang="fr-FR" smtClean="0"/>
              <a:t>‹N°›</a:t>
            </a:fld>
            <a:endParaRPr lang="fr-FR"/>
          </a:p>
        </p:txBody>
      </p:sp>
    </p:spTree>
    <p:extLst>
      <p:ext uri="{BB962C8B-B14F-4D97-AF65-F5344CB8AC3E}">
        <p14:creationId xmlns:p14="http://schemas.microsoft.com/office/powerpoint/2010/main" val="3783591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2C5E372-F178-4417-A2BA-46D1C0E6E4BF}" type="datetime1">
              <a:rPr lang="fr-FR" smtClean="0"/>
              <a:t>21/01/2016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241152B-46D3-4A91-9010-15DE2E1FC8BA}" type="slidenum">
              <a:rPr lang="fr-FR" smtClean="0"/>
              <a:t>‹N°›</a:t>
            </a:fld>
            <a:endParaRPr lang="fr-FR"/>
          </a:p>
        </p:txBody>
      </p:sp>
    </p:spTree>
    <p:extLst>
      <p:ext uri="{BB962C8B-B14F-4D97-AF65-F5344CB8AC3E}">
        <p14:creationId xmlns:p14="http://schemas.microsoft.com/office/powerpoint/2010/main" val="3745019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4064C7E-9122-4420-90A1-EE004916D97B}" type="datetime1">
              <a:rPr lang="fr-FR" smtClean="0"/>
              <a:t>21/01/2016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241152B-46D3-4A91-9010-15DE2E1FC8BA}" type="slidenum">
              <a:rPr lang="fr-FR" smtClean="0"/>
              <a:t>‹N°›</a:t>
            </a:fld>
            <a:endParaRPr lang="fr-FR"/>
          </a:p>
        </p:txBody>
      </p:sp>
    </p:spTree>
    <p:extLst>
      <p:ext uri="{BB962C8B-B14F-4D97-AF65-F5344CB8AC3E}">
        <p14:creationId xmlns:p14="http://schemas.microsoft.com/office/powerpoint/2010/main" val="3625777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671C817-8C70-4F9E-8EDE-23FA4CE1EBAA}" type="datetime1">
              <a:rPr lang="fr-FR" smtClean="0"/>
              <a:t>21/01/2016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241152B-46D3-4A91-9010-15DE2E1FC8BA}" type="slidenum">
              <a:rPr lang="fr-FR" smtClean="0"/>
              <a:t>‹N°›</a:t>
            </a:fld>
            <a:endParaRPr lang="fr-FR"/>
          </a:p>
        </p:txBody>
      </p:sp>
    </p:spTree>
    <p:extLst>
      <p:ext uri="{BB962C8B-B14F-4D97-AF65-F5344CB8AC3E}">
        <p14:creationId xmlns:p14="http://schemas.microsoft.com/office/powerpoint/2010/main" val="2928213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D14B5EE-B97E-4C91-9C64-A45062F02EE5}" type="datetime1">
              <a:rPr lang="fr-FR" smtClean="0"/>
              <a:t>21/01/2016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241152B-46D3-4A91-9010-15DE2E1FC8BA}" type="slidenum">
              <a:rPr lang="fr-FR" smtClean="0"/>
              <a:t>‹N°›</a:t>
            </a:fld>
            <a:endParaRPr lang="fr-FR"/>
          </a:p>
        </p:txBody>
      </p:sp>
    </p:spTree>
    <p:extLst>
      <p:ext uri="{BB962C8B-B14F-4D97-AF65-F5344CB8AC3E}">
        <p14:creationId xmlns:p14="http://schemas.microsoft.com/office/powerpoint/2010/main" val="2485961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8A23-142D-4BBE-B21E-740693D08478}" type="datetime1">
              <a:rPr lang="fr-FR" smtClean="0"/>
              <a:t>21/01/2016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1152B-46D3-4A91-9010-15DE2E1FC8BA}" type="slidenum">
              <a:rPr lang="fr-FR" smtClean="0"/>
              <a:t>‹N°›</a:t>
            </a:fld>
            <a:endParaRPr lang="fr-FR"/>
          </a:p>
        </p:txBody>
      </p:sp>
    </p:spTree>
    <p:extLst>
      <p:ext uri="{BB962C8B-B14F-4D97-AF65-F5344CB8AC3E}">
        <p14:creationId xmlns:p14="http://schemas.microsoft.com/office/powerpoint/2010/main" val="3663566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obouba@univ-poitiers.f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c.europa.eu/eurostat/statistics-explained/index.php/Migration_and_migrant_population_statistics/fr"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insee.fr/fr/themes/document.asp?ref_id=ip1524#figure1"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Economie des migrations</a:t>
            </a:r>
            <a:endParaRPr lang="fr-FR" dirty="0"/>
          </a:p>
        </p:txBody>
      </p:sp>
      <p:sp>
        <p:nvSpPr>
          <p:cNvPr id="3" name="Sous-titre 2"/>
          <p:cNvSpPr>
            <a:spLocks noGrp="1"/>
          </p:cNvSpPr>
          <p:nvPr>
            <p:ph type="subTitle" idx="1"/>
          </p:nvPr>
        </p:nvSpPr>
        <p:spPr>
          <a:xfrm>
            <a:off x="539552" y="3886200"/>
            <a:ext cx="8136904" cy="1752600"/>
          </a:xfrm>
        </p:spPr>
        <p:txBody>
          <a:bodyPr>
            <a:normAutofit/>
          </a:bodyPr>
          <a:lstStyle/>
          <a:p>
            <a:r>
              <a:rPr lang="fr-FR" dirty="0" smtClean="0"/>
              <a:t>Olivier Bouba-Olga</a:t>
            </a:r>
          </a:p>
          <a:p>
            <a:r>
              <a:rPr lang="fr-FR" dirty="0" smtClean="0">
                <a:hlinkClick r:id="rId2"/>
              </a:rPr>
              <a:t>obouba@univ-poitiers.fr</a:t>
            </a:r>
            <a:endParaRPr lang="fr-FR" dirty="0" smtClean="0"/>
          </a:p>
          <a:p>
            <a:endParaRPr lang="fr-FR" dirty="0"/>
          </a:p>
          <a:p>
            <a:endParaRPr lang="fr-FR" dirty="0" smtClean="0"/>
          </a:p>
        </p:txBody>
      </p:sp>
      <p:sp>
        <p:nvSpPr>
          <p:cNvPr id="4" name="Espace réservé du numéro de diapositive 3"/>
          <p:cNvSpPr>
            <a:spLocks noGrp="1"/>
          </p:cNvSpPr>
          <p:nvPr>
            <p:ph type="sldNum" sz="quarter" idx="12"/>
          </p:nvPr>
        </p:nvSpPr>
        <p:spPr/>
        <p:txBody>
          <a:bodyPr/>
          <a:lstStyle/>
          <a:p>
            <a:fld id="{E241152B-46D3-4A91-9010-15DE2E1FC8BA}" type="slidenum">
              <a:rPr lang="fr-FR" smtClean="0"/>
              <a:t>1</a:t>
            </a:fld>
            <a:endParaRPr lang="fr-FR"/>
          </a:p>
        </p:txBody>
      </p:sp>
    </p:spTree>
    <p:extLst>
      <p:ext uri="{BB962C8B-B14F-4D97-AF65-F5344CB8AC3E}">
        <p14:creationId xmlns:p14="http://schemas.microsoft.com/office/powerpoint/2010/main" val="1254980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Participation et emploi</a:t>
            </a:r>
            <a:endParaRPr lang="en-GB" dirty="0"/>
          </a:p>
        </p:txBody>
      </p:sp>
      <p:sp>
        <p:nvSpPr>
          <p:cNvPr id="3" name="Espace réservé du contenu 2"/>
          <p:cNvSpPr>
            <a:spLocks noGrp="1"/>
          </p:cNvSpPr>
          <p:nvPr>
            <p:ph idx="1"/>
          </p:nvPr>
        </p:nvSpPr>
        <p:spPr/>
        <p:txBody>
          <a:bodyPr>
            <a:normAutofit lnSpcReduction="10000"/>
          </a:bodyPr>
          <a:lstStyle/>
          <a:p>
            <a:r>
              <a:rPr lang="fr-FR" dirty="0"/>
              <a:t>Taux de participation: rapport entre population active et population en âge de travailler </a:t>
            </a:r>
            <a:endParaRPr lang="fr-FR" dirty="0" smtClean="0"/>
          </a:p>
          <a:p>
            <a:r>
              <a:rPr lang="fr-FR" dirty="0" smtClean="0"/>
              <a:t>Taux </a:t>
            </a:r>
            <a:r>
              <a:rPr lang="fr-FR" dirty="0"/>
              <a:t>d’emploi : nombre d’actifs occupés par rapport à la population active </a:t>
            </a:r>
            <a:endParaRPr lang="fr-FR" dirty="0" smtClean="0"/>
          </a:p>
          <a:p>
            <a:r>
              <a:rPr lang="fr-FR" dirty="0" smtClean="0"/>
              <a:t>Le </a:t>
            </a:r>
            <a:r>
              <a:rPr lang="fr-FR" dirty="0"/>
              <a:t>chômage augmente-t-il quand la participation augmente ? Débat récurrent  sur participation des femmes, des seniors, des immigrés…</a:t>
            </a:r>
          </a:p>
          <a:p>
            <a:endParaRPr lang="en-GB" dirty="0"/>
          </a:p>
        </p:txBody>
      </p:sp>
      <p:sp>
        <p:nvSpPr>
          <p:cNvPr id="4" name="Espace réservé du numéro de diapositive 3"/>
          <p:cNvSpPr>
            <a:spLocks noGrp="1"/>
          </p:cNvSpPr>
          <p:nvPr>
            <p:ph type="sldNum" sz="quarter" idx="12"/>
          </p:nvPr>
        </p:nvSpPr>
        <p:spPr/>
        <p:txBody>
          <a:bodyPr/>
          <a:lstStyle/>
          <a:p>
            <a:fld id="{E241152B-46D3-4A91-9010-15DE2E1FC8BA}" type="slidenum">
              <a:rPr lang="fr-FR" smtClean="0"/>
              <a:t>10</a:t>
            </a:fld>
            <a:endParaRPr lang="fr-FR"/>
          </a:p>
        </p:txBody>
      </p:sp>
    </p:spTree>
    <p:extLst>
      <p:ext uri="{BB962C8B-B14F-4D97-AF65-F5344CB8AC3E}">
        <p14:creationId xmlns:p14="http://schemas.microsoft.com/office/powerpoint/2010/main" val="2814199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L’exemple du travail des femmes</a:t>
            </a:r>
            <a:endParaRPr lang="en-GB" dirty="0"/>
          </a:p>
        </p:txBody>
      </p:sp>
      <p:pic>
        <p:nvPicPr>
          <p:cNvPr id="4" name="Picture 2"/>
          <p:cNvPicPr>
            <a:picLocks noChangeAspect="1" noChangeArrowheads="1"/>
          </p:cNvPicPr>
          <p:nvPr/>
        </p:nvPicPr>
        <p:blipFill>
          <a:blip r:embed="rId2" cstate="print"/>
          <a:srcRect/>
          <a:stretch>
            <a:fillRect/>
          </a:stretch>
        </p:blipFill>
        <p:spPr bwMode="auto">
          <a:xfrm>
            <a:off x="457200" y="2462169"/>
            <a:ext cx="4038600" cy="2802025"/>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tretch>
            <a:fillRect/>
          </a:stretch>
        </p:blipFill>
        <p:spPr bwMode="auto">
          <a:xfrm>
            <a:off x="4648200" y="2525049"/>
            <a:ext cx="4038600" cy="2676264"/>
          </a:xfrm>
          <a:prstGeom prst="rect">
            <a:avLst/>
          </a:prstGeom>
          <a:noFill/>
          <a:ln w="9525">
            <a:noFill/>
            <a:miter lim="800000"/>
            <a:headEnd/>
            <a:tailEnd/>
          </a:ln>
          <a:effectLst/>
        </p:spPr>
      </p:pic>
      <p:sp>
        <p:nvSpPr>
          <p:cNvPr id="6" name="Espace réservé du numéro de diapositive 5"/>
          <p:cNvSpPr>
            <a:spLocks noGrp="1"/>
          </p:cNvSpPr>
          <p:nvPr>
            <p:ph type="sldNum" sz="quarter" idx="12"/>
          </p:nvPr>
        </p:nvSpPr>
        <p:spPr/>
        <p:txBody>
          <a:bodyPr/>
          <a:lstStyle/>
          <a:p>
            <a:fld id="{E241152B-46D3-4A91-9010-15DE2E1FC8BA}" type="slidenum">
              <a:rPr lang="fr-FR" smtClean="0"/>
              <a:t>11</a:t>
            </a:fld>
            <a:endParaRPr lang="fr-FR"/>
          </a:p>
        </p:txBody>
      </p:sp>
    </p:spTree>
    <p:extLst>
      <p:ext uri="{BB962C8B-B14F-4D97-AF65-F5344CB8AC3E}">
        <p14:creationId xmlns:p14="http://schemas.microsoft.com/office/powerpoint/2010/main" val="1086809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Taux d’emploi et taux de participation</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Les taux d’emploi suivent l’évolution des taux de participation</a:t>
            </a:r>
          </a:p>
          <a:p>
            <a:r>
              <a:rPr lang="fr-FR" dirty="0" smtClean="0"/>
              <a:t>Ajustement de l’économie et de l’emploi permet d’absorber l’augmentation de l’offre de travail (mesurée par le taux de participation)</a:t>
            </a:r>
          </a:p>
          <a:p>
            <a:r>
              <a:rPr lang="fr-FR" dirty="0" smtClean="0"/>
              <a:t>Critique de la vision malthusienne de l’économie comme un gâteau de taille donné, qu’il faudrait partager en réduisant le temps de travail ou en excluant certaines catégories du marché du travail</a:t>
            </a:r>
          </a:p>
          <a:p>
            <a:r>
              <a:rPr lang="fr-FR" dirty="0" smtClean="0"/>
              <a:t>Les pays qui ont les taux d’emploi et de participation des seniors les plus élevés ont également des taux plus élevés pour les jeunes et les femmes</a:t>
            </a:r>
            <a:endParaRPr lang="fr-FR" dirty="0"/>
          </a:p>
        </p:txBody>
      </p:sp>
      <p:sp>
        <p:nvSpPr>
          <p:cNvPr id="4" name="Espace réservé du numéro de diapositive 3"/>
          <p:cNvSpPr>
            <a:spLocks noGrp="1"/>
          </p:cNvSpPr>
          <p:nvPr>
            <p:ph type="sldNum" sz="quarter" idx="12"/>
          </p:nvPr>
        </p:nvSpPr>
        <p:spPr/>
        <p:txBody>
          <a:bodyPr/>
          <a:lstStyle/>
          <a:p>
            <a:fld id="{E241152B-46D3-4A91-9010-15DE2E1FC8BA}" type="slidenum">
              <a:rPr lang="fr-FR" smtClean="0"/>
              <a:t>12</a:t>
            </a:fld>
            <a:endParaRPr lang="fr-FR"/>
          </a:p>
        </p:txBody>
      </p:sp>
    </p:spTree>
    <p:extLst>
      <p:ext uri="{BB962C8B-B14F-4D97-AF65-F5344CB8AC3E}">
        <p14:creationId xmlns:p14="http://schemas.microsoft.com/office/powerpoint/2010/main" val="2817191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Immigration et chômage</a:t>
            </a:r>
            <a:endParaRPr lang="en-GB" dirty="0"/>
          </a:p>
        </p:txBody>
      </p:sp>
      <p:sp>
        <p:nvSpPr>
          <p:cNvPr id="3" name="Espace réservé du contenu 2"/>
          <p:cNvSpPr>
            <a:spLocks noGrp="1"/>
          </p:cNvSpPr>
          <p:nvPr>
            <p:ph idx="1"/>
          </p:nvPr>
        </p:nvSpPr>
        <p:spPr/>
        <p:txBody>
          <a:bodyPr>
            <a:normAutofit fontScale="85000" lnSpcReduction="10000"/>
          </a:bodyPr>
          <a:lstStyle/>
          <a:p>
            <a:r>
              <a:rPr lang="fr-FR" dirty="0" smtClean="0"/>
              <a:t>Accroissement de la population </a:t>
            </a:r>
            <a:r>
              <a:rPr lang="fr-FR" dirty="0" smtClean="0">
                <a:sym typeface="Wingdings" panose="05000000000000000000" pitchFamily="2" charset="2"/>
              </a:rPr>
              <a:t> accroissement de la consommation  accroissement des besoins en emploi</a:t>
            </a:r>
          </a:p>
          <a:p>
            <a:r>
              <a:rPr lang="fr-FR" dirty="0" smtClean="0">
                <a:sym typeface="Wingdings" panose="05000000000000000000" pitchFamily="2" charset="2"/>
              </a:rPr>
              <a:t>Effet massif de complémentarité, les migrants occupent les emplois que des natifs ne veulent pas occuper</a:t>
            </a:r>
          </a:p>
          <a:p>
            <a:r>
              <a:rPr lang="fr-FR" dirty="0" smtClean="0">
                <a:sym typeface="Wingdings" panose="05000000000000000000" pitchFamily="2" charset="2"/>
              </a:rPr>
              <a:t>Il y a parfois des effets de substitution, souvent au détriment des générations précédentes d’immigrés</a:t>
            </a:r>
          </a:p>
          <a:p>
            <a:r>
              <a:rPr lang="fr-FR" dirty="0" smtClean="0">
                <a:sym typeface="Wingdings" panose="05000000000000000000" pitchFamily="2" charset="2"/>
              </a:rPr>
              <a:t>Il peut cependant y avoir un léger effet salaire à court terme, de l’ordre de 0,04% à 0,18% par tranche de 50 000 immigrés</a:t>
            </a:r>
            <a:endParaRPr lang="en-GB" dirty="0"/>
          </a:p>
        </p:txBody>
      </p:sp>
      <p:sp>
        <p:nvSpPr>
          <p:cNvPr id="4" name="Espace réservé du numéro de diapositive 3"/>
          <p:cNvSpPr>
            <a:spLocks noGrp="1"/>
          </p:cNvSpPr>
          <p:nvPr>
            <p:ph type="sldNum" sz="quarter" idx="12"/>
          </p:nvPr>
        </p:nvSpPr>
        <p:spPr/>
        <p:txBody>
          <a:bodyPr/>
          <a:lstStyle/>
          <a:p>
            <a:fld id="{E241152B-46D3-4A91-9010-15DE2E1FC8BA}" type="slidenum">
              <a:rPr lang="fr-FR" smtClean="0"/>
              <a:t>13</a:t>
            </a:fld>
            <a:endParaRPr lang="fr-FR"/>
          </a:p>
        </p:txBody>
      </p:sp>
    </p:spTree>
    <p:extLst>
      <p:ext uri="{BB962C8B-B14F-4D97-AF65-F5344CB8AC3E}">
        <p14:creationId xmlns:p14="http://schemas.microsoft.com/office/powerpoint/2010/main" val="2176134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fontScale="90000"/>
          </a:bodyPr>
          <a:lstStyle/>
          <a:p>
            <a:r>
              <a:rPr lang="fr-FR" dirty="0"/>
              <a:t>Les immigrés coûtent plus cher car ils reçoivent plus d’aides </a:t>
            </a:r>
            <a:r>
              <a:rPr lang="fr-FR" dirty="0" smtClean="0"/>
              <a:t>sociales ?</a:t>
            </a:r>
            <a:r>
              <a:rPr lang="fr-FR" dirty="0"/>
              <a:t/>
            </a:r>
            <a:br>
              <a:rPr lang="fr-FR" dirty="0"/>
            </a:br>
            <a:endParaRPr lang="en-GB" dirty="0"/>
          </a:p>
        </p:txBody>
      </p:sp>
      <p:sp>
        <p:nvSpPr>
          <p:cNvPr id="5" name="Sous-titre 4"/>
          <p:cNvSpPr>
            <a:spLocks noGrp="1"/>
          </p:cNvSpPr>
          <p:nvPr>
            <p:ph type="subTitle" idx="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E241152B-46D3-4A91-9010-15DE2E1FC8BA}" type="slidenum">
              <a:rPr lang="fr-FR" smtClean="0"/>
              <a:t>14</a:t>
            </a:fld>
            <a:endParaRPr lang="fr-FR"/>
          </a:p>
        </p:txBody>
      </p:sp>
    </p:spTree>
    <p:extLst>
      <p:ext uri="{BB962C8B-B14F-4D97-AF65-F5344CB8AC3E}">
        <p14:creationId xmlns:p14="http://schemas.microsoft.com/office/powerpoint/2010/main" val="1962809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r>
              <a:rPr lang="fr-FR" dirty="0" smtClean="0"/>
              <a:t>Chômage et salaires</a:t>
            </a:r>
            <a:endParaRPr lang="en-GB" dirty="0"/>
          </a:p>
        </p:txBody>
      </p:sp>
      <p:pic>
        <p:nvPicPr>
          <p:cNvPr id="3074" name="Picture 2" descr="Graphique gr03.7-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771800" y="1124744"/>
            <a:ext cx="3852176" cy="244827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979712" y="3789040"/>
            <a:ext cx="5746726"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u numéro de diapositive 4"/>
          <p:cNvSpPr>
            <a:spLocks noGrp="1"/>
          </p:cNvSpPr>
          <p:nvPr>
            <p:ph type="sldNum" sz="quarter" idx="12"/>
          </p:nvPr>
        </p:nvSpPr>
        <p:spPr/>
        <p:txBody>
          <a:bodyPr/>
          <a:lstStyle/>
          <a:p>
            <a:fld id="{E241152B-46D3-4A91-9010-15DE2E1FC8BA}" type="slidenum">
              <a:rPr lang="fr-FR" smtClean="0"/>
              <a:t>15</a:t>
            </a:fld>
            <a:endParaRPr lang="fr-FR"/>
          </a:p>
        </p:txBody>
      </p:sp>
    </p:spTree>
    <p:extLst>
      <p:ext uri="{BB962C8B-B14F-4D97-AF65-F5344CB8AC3E}">
        <p14:creationId xmlns:p14="http://schemas.microsoft.com/office/powerpoint/2010/main" val="1782459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Chômage et salaires</a:t>
            </a:r>
            <a:endParaRPr lang="en-GB" dirty="0"/>
          </a:p>
        </p:txBody>
      </p:sp>
      <p:sp>
        <p:nvSpPr>
          <p:cNvPr id="3" name="Espace réservé du contenu 2"/>
          <p:cNvSpPr>
            <a:spLocks noGrp="1"/>
          </p:cNvSpPr>
          <p:nvPr>
            <p:ph idx="1"/>
          </p:nvPr>
        </p:nvSpPr>
        <p:spPr/>
        <p:txBody>
          <a:bodyPr/>
          <a:lstStyle/>
          <a:p>
            <a:r>
              <a:rPr lang="fr-FR" dirty="0" smtClean="0"/>
              <a:t>Taux de chômage plus fort</a:t>
            </a:r>
          </a:p>
          <a:p>
            <a:r>
              <a:rPr lang="fr-FR" dirty="0" smtClean="0"/>
              <a:t>Salaires plus faibles</a:t>
            </a:r>
          </a:p>
          <a:p>
            <a:r>
              <a:rPr lang="fr-FR" dirty="0" smtClean="0"/>
              <a:t>Donc des allocations chômage touchées plus fortes que les cotisations versées</a:t>
            </a:r>
          </a:p>
          <a:p>
            <a:endParaRPr lang="en-GB" dirty="0"/>
          </a:p>
        </p:txBody>
      </p:sp>
      <p:sp>
        <p:nvSpPr>
          <p:cNvPr id="4" name="Espace réservé du numéro de diapositive 3"/>
          <p:cNvSpPr>
            <a:spLocks noGrp="1"/>
          </p:cNvSpPr>
          <p:nvPr>
            <p:ph type="sldNum" sz="quarter" idx="12"/>
          </p:nvPr>
        </p:nvSpPr>
        <p:spPr/>
        <p:txBody>
          <a:bodyPr/>
          <a:lstStyle/>
          <a:p>
            <a:fld id="{E241152B-46D3-4A91-9010-15DE2E1FC8BA}" type="slidenum">
              <a:rPr lang="fr-FR" smtClean="0"/>
              <a:t>16</a:t>
            </a:fld>
            <a:endParaRPr lang="fr-FR"/>
          </a:p>
        </p:txBody>
      </p:sp>
    </p:spTree>
    <p:extLst>
      <p:ext uri="{BB962C8B-B14F-4D97-AF65-F5344CB8AC3E}">
        <p14:creationId xmlns:p14="http://schemas.microsoft.com/office/powerpoint/2010/main" val="818499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384"/>
            <a:ext cx="8229600" cy="1143000"/>
          </a:xfrm>
        </p:spPr>
        <p:txBody>
          <a:bodyPr/>
          <a:lstStyle/>
          <a:p>
            <a:r>
              <a:rPr lang="fr-FR" dirty="0" smtClean="0"/>
              <a:t>Des migrants jeunes</a:t>
            </a:r>
            <a:endParaRPr lang="en-GB" dirty="0"/>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1092" r="72304" b="26598"/>
          <a:stretch/>
        </p:blipFill>
        <p:spPr bwMode="auto">
          <a:xfrm>
            <a:off x="2267744" y="980728"/>
            <a:ext cx="4608512" cy="5832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space réservé du numéro de diapositive 6"/>
          <p:cNvSpPr>
            <a:spLocks noGrp="1"/>
          </p:cNvSpPr>
          <p:nvPr>
            <p:ph type="sldNum" sz="quarter" idx="12"/>
          </p:nvPr>
        </p:nvSpPr>
        <p:spPr/>
        <p:txBody>
          <a:bodyPr/>
          <a:lstStyle/>
          <a:p>
            <a:fld id="{E241152B-46D3-4A91-9010-15DE2E1FC8BA}" type="slidenum">
              <a:rPr lang="fr-FR" smtClean="0"/>
              <a:t>17</a:t>
            </a:fld>
            <a:endParaRPr lang="fr-FR"/>
          </a:p>
        </p:txBody>
      </p:sp>
    </p:spTree>
    <p:extLst>
      <p:ext uri="{BB962C8B-B14F-4D97-AF65-F5344CB8AC3E}">
        <p14:creationId xmlns:p14="http://schemas.microsoft.com/office/powerpoint/2010/main" val="159435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Santé, retraites</a:t>
            </a:r>
            <a:endParaRPr lang="en-GB" dirty="0"/>
          </a:p>
        </p:txBody>
      </p:sp>
      <p:sp>
        <p:nvSpPr>
          <p:cNvPr id="3" name="Espace réservé du contenu 2"/>
          <p:cNvSpPr>
            <a:spLocks noGrp="1"/>
          </p:cNvSpPr>
          <p:nvPr>
            <p:ph idx="1"/>
          </p:nvPr>
        </p:nvSpPr>
        <p:spPr/>
        <p:txBody>
          <a:bodyPr/>
          <a:lstStyle/>
          <a:p>
            <a:r>
              <a:rPr lang="fr-FR" dirty="0" smtClean="0"/>
              <a:t>Les immigrés sont massivement des actifs entre 25 et 50 ans</a:t>
            </a:r>
          </a:p>
          <a:p>
            <a:r>
              <a:rPr lang="fr-FR" dirty="0" smtClean="0"/>
              <a:t>Ils sont donc très nombreux à cotiser pour la retraite et peu nombreux à toucher des pensions de retraite</a:t>
            </a:r>
          </a:p>
          <a:p>
            <a:r>
              <a:rPr lang="fr-FR" dirty="0" smtClean="0"/>
              <a:t>De plus, ils cotisent pour la santé mais font peu valoir leurs droits à la santé </a:t>
            </a:r>
            <a:endParaRPr lang="en-GB" dirty="0"/>
          </a:p>
        </p:txBody>
      </p:sp>
      <p:sp>
        <p:nvSpPr>
          <p:cNvPr id="4" name="Espace réservé du numéro de diapositive 3"/>
          <p:cNvSpPr>
            <a:spLocks noGrp="1"/>
          </p:cNvSpPr>
          <p:nvPr>
            <p:ph type="sldNum" sz="quarter" idx="12"/>
          </p:nvPr>
        </p:nvSpPr>
        <p:spPr/>
        <p:txBody>
          <a:bodyPr/>
          <a:lstStyle/>
          <a:p>
            <a:fld id="{E241152B-46D3-4A91-9010-15DE2E1FC8BA}" type="slidenum">
              <a:rPr lang="fr-FR" smtClean="0"/>
              <a:t>18</a:t>
            </a:fld>
            <a:endParaRPr lang="fr-FR"/>
          </a:p>
        </p:txBody>
      </p:sp>
    </p:spTree>
    <p:extLst>
      <p:ext uri="{BB962C8B-B14F-4D97-AF65-F5344CB8AC3E}">
        <p14:creationId xmlns:p14="http://schemas.microsoft.com/office/powerpoint/2010/main" val="1951659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 bilan ?</a:t>
            </a:r>
            <a:endParaRPr lang="en-GB" dirty="0"/>
          </a:p>
        </p:txBody>
      </p:sp>
      <p:sp>
        <p:nvSpPr>
          <p:cNvPr id="3" name="Espace réservé du contenu 2"/>
          <p:cNvSpPr>
            <a:spLocks noGrp="1"/>
          </p:cNvSpPr>
          <p:nvPr>
            <p:ph idx="1"/>
          </p:nvPr>
        </p:nvSpPr>
        <p:spPr/>
        <p:txBody>
          <a:bodyPr/>
          <a:lstStyle/>
          <a:p>
            <a:r>
              <a:rPr lang="fr-FR" dirty="0" smtClean="0"/>
              <a:t>Budget santé et retraites bien plus importants que budget chômage</a:t>
            </a:r>
          </a:p>
          <a:p>
            <a:r>
              <a:rPr lang="fr-FR" dirty="0" smtClean="0"/>
              <a:t>La contribution des immigrés aux budgets publics est donc positive, estimée à 12 milliards d’euros, de l’ordre de 2250€ par immigré</a:t>
            </a:r>
            <a:endParaRPr lang="en-GB" dirty="0"/>
          </a:p>
        </p:txBody>
      </p:sp>
      <p:sp>
        <p:nvSpPr>
          <p:cNvPr id="4" name="Espace réservé du numéro de diapositive 3"/>
          <p:cNvSpPr>
            <a:spLocks noGrp="1"/>
          </p:cNvSpPr>
          <p:nvPr>
            <p:ph type="sldNum" sz="quarter" idx="12"/>
          </p:nvPr>
        </p:nvSpPr>
        <p:spPr/>
        <p:txBody>
          <a:bodyPr/>
          <a:lstStyle/>
          <a:p>
            <a:fld id="{E241152B-46D3-4A91-9010-15DE2E1FC8BA}" type="slidenum">
              <a:rPr lang="fr-FR" smtClean="0"/>
              <a:t>19</a:t>
            </a:fld>
            <a:endParaRPr lang="fr-FR"/>
          </a:p>
        </p:txBody>
      </p:sp>
    </p:spTree>
    <p:extLst>
      <p:ext uri="{BB962C8B-B14F-4D97-AF65-F5344CB8AC3E}">
        <p14:creationId xmlns:p14="http://schemas.microsoft.com/office/powerpoint/2010/main" val="1814456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idées qui circulent</a:t>
            </a:r>
            <a:endParaRPr lang="en-GB" dirty="0"/>
          </a:p>
        </p:txBody>
      </p:sp>
      <p:sp>
        <p:nvSpPr>
          <p:cNvPr id="3" name="Espace réservé du contenu 2"/>
          <p:cNvSpPr>
            <a:spLocks noGrp="1"/>
          </p:cNvSpPr>
          <p:nvPr>
            <p:ph idx="1"/>
          </p:nvPr>
        </p:nvSpPr>
        <p:spPr/>
        <p:txBody>
          <a:bodyPr/>
          <a:lstStyle/>
          <a:p>
            <a:r>
              <a:rPr lang="fr-FR" dirty="0" smtClean="0"/>
              <a:t>La France accueille toute la misère du monde</a:t>
            </a:r>
          </a:p>
          <a:p>
            <a:r>
              <a:rPr lang="fr-FR" dirty="0"/>
              <a:t>Les immigrés prennent les emplois des </a:t>
            </a:r>
            <a:r>
              <a:rPr lang="fr-FR" dirty="0" smtClean="0"/>
              <a:t>natifs, c’est ce qui explique le chômage en France</a:t>
            </a:r>
            <a:endParaRPr lang="fr-FR" dirty="0"/>
          </a:p>
          <a:p>
            <a:r>
              <a:rPr lang="fr-FR" dirty="0" smtClean="0"/>
              <a:t>Les immigrés coûtent plus cher car ils reçoivent plus d’aides sociales</a:t>
            </a:r>
          </a:p>
          <a:p>
            <a:r>
              <a:rPr lang="fr-FR" dirty="0" smtClean="0"/>
              <a:t>L’immigration choisie est la solution</a:t>
            </a:r>
            <a:endParaRPr lang="en-GB" dirty="0"/>
          </a:p>
        </p:txBody>
      </p:sp>
      <p:sp>
        <p:nvSpPr>
          <p:cNvPr id="4" name="Espace réservé du numéro de diapositive 3"/>
          <p:cNvSpPr>
            <a:spLocks noGrp="1"/>
          </p:cNvSpPr>
          <p:nvPr>
            <p:ph type="sldNum" sz="quarter" idx="12"/>
          </p:nvPr>
        </p:nvSpPr>
        <p:spPr/>
        <p:txBody>
          <a:bodyPr/>
          <a:lstStyle/>
          <a:p>
            <a:fld id="{E241152B-46D3-4A91-9010-15DE2E1FC8BA}" type="slidenum">
              <a:rPr lang="fr-FR" smtClean="0"/>
              <a:t>2</a:t>
            </a:fld>
            <a:endParaRPr lang="fr-FR"/>
          </a:p>
        </p:txBody>
      </p:sp>
    </p:spTree>
    <p:extLst>
      <p:ext uri="{BB962C8B-B14F-4D97-AF65-F5344CB8AC3E}">
        <p14:creationId xmlns:p14="http://schemas.microsoft.com/office/powerpoint/2010/main" val="4228855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a:t>L’immigration choisie </a:t>
            </a:r>
            <a:r>
              <a:rPr lang="fr-FR" dirty="0" smtClean="0"/>
              <a:t>est-elle </a:t>
            </a:r>
            <a:r>
              <a:rPr lang="fr-FR" dirty="0"/>
              <a:t>la </a:t>
            </a:r>
            <a:r>
              <a:rPr lang="fr-FR" dirty="0" smtClean="0"/>
              <a:t>solution ?</a:t>
            </a:r>
            <a:endParaRPr lang="en-GB" dirty="0"/>
          </a:p>
        </p:txBody>
      </p:sp>
      <p:sp>
        <p:nvSpPr>
          <p:cNvPr id="3" name="Sous-titre 2"/>
          <p:cNvSpPr>
            <a:spLocks noGrp="1"/>
          </p:cNvSpPr>
          <p:nvPr>
            <p:ph type="subTitle" idx="1"/>
          </p:nvPr>
        </p:nvSpPr>
        <p:spPr/>
        <p:txBody>
          <a:bodyPr/>
          <a:lstStyle/>
          <a:p>
            <a:endParaRPr lang="en-GB"/>
          </a:p>
        </p:txBody>
      </p:sp>
      <p:sp>
        <p:nvSpPr>
          <p:cNvPr id="4" name="Espace réservé du numéro de diapositive 3"/>
          <p:cNvSpPr>
            <a:spLocks noGrp="1"/>
          </p:cNvSpPr>
          <p:nvPr>
            <p:ph type="sldNum" sz="quarter" idx="12"/>
          </p:nvPr>
        </p:nvSpPr>
        <p:spPr/>
        <p:txBody>
          <a:bodyPr/>
          <a:lstStyle/>
          <a:p>
            <a:fld id="{E241152B-46D3-4A91-9010-15DE2E1FC8BA}" type="slidenum">
              <a:rPr lang="fr-FR" smtClean="0"/>
              <a:t>20</a:t>
            </a:fld>
            <a:endParaRPr lang="fr-FR"/>
          </a:p>
        </p:txBody>
      </p:sp>
    </p:spTree>
    <p:extLst>
      <p:ext uri="{BB962C8B-B14F-4D97-AF65-F5344CB8AC3E}">
        <p14:creationId xmlns:p14="http://schemas.microsoft.com/office/powerpoint/2010/main" val="3290475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Qu’est-ce qu’une immigration choisie?</a:t>
            </a:r>
            <a:endParaRPr lang="en-GB" dirty="0"/>
          </a:p>
        </p:txBody>
      </p:sp>
      <p:sp>
        <p:nvSpPr>
          <p:cNvPr id="3" name="Espace réservé du contenu 2"/>
          <p:cNvSpPr>
            <a:spLocks noGrp="1"/>
          </p:cNvSpPr>
          <p:nvPr>
            <p:ph idx="1"/>
          </p:nvPr>
        </p:nvSpPr>
        <p:spPr/>
        <p:txBody>
          <a:bodyPr>
            <a:normAutofit fontScale="92500" lnSpcReduction="10000"/>
          </a:bodyPr>
          <a:lstStyle/>
          <a:p>
            <a:r>
              <a:rPr lang="fr-FR" dirty="0" smtClean="0"/>
              <a:t>L’idée est de choisir les immigrés en fonction des besoins de l’économie</a:t>
            </a:r>
          </a:p>
          <a:p>
            <a:r>
              <a:rPr lang="fr-FR" dirty="0" smtClean="0"/>
              <a:t>Problème : comment identifier ces besoins? L’évolution des besoins? En pratique, très complexe</a:t>
            </a:r>
          </a:p>
          <a:p>
            <a:r>
              <a:rPr lang="fr-FR" dirty="0" smtClean="0"/>
              <a:t>De plus, si besoins non couverts, faire monter les salaires doit permettre de trouver preneur</a:t>
            </a:r>
          </a:p>
          <a:p>
            <a:r>
              <a:rPr lang="fr-FR" dirty="0" smtClean="0"/>
              <a:t>Une immigration « décentralisée » (dite subie) sans doute plus efficace qu’une immigration « centralisée » (dite choisie)</a:t>
            </a:r>
            <a:endParaRPr lang="en-GB" dirty="0"/>
          </a:p>
        </p:txBody>
      </p:sp>
      <p:sp>
        <p:nvSpPr>
          <p:cNvPr id="4" name="Espace réservé du numéro de diapositive 3"/>
          <p:cNvSpPr>
            <a:spLocks noGrp="1"/>
          </p:cNvSpPr>
          <p:nvPr>
            <p:ph type="sldNum" sz="quarter" idx="12"/>
          </p:nvPr>
        </p:nvSpPr>
        <p:spPr/>
        <p:txBody>
          <a:bodyPr/>
          <a:lstStyle/>
          <a:p>
            <a:fld id="{E241152B-46D3-4A91-9010-15DE2E1FC8BA}" type="slidenum">
              <a:rPr lang="fr-FR" smtClean="0"/>
              <a:t>21</a:t>
            </a:fld>
            <a:endParaRPr lang="fr-FR"/>
          </a:p>
        </p:txBody>
      </p:sp>
    </p:spTree>
    <p:extLst>
      <p:ext uri="{BB962C8B-B14F-4D97-AF65-F5344CB8AC3E}">
        <p14:creationId xmlns:p14="http://schemas.microsoft.com/office/powerpoint/2010/main" val="2841053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Effets différents à court et à long terme</a:t>
            </a:r>
            <a:endParaRPr lang="en-GB" dirty="0"/>
          </a:p>
        </p:txBody>
      </p:sp>
      <p:sp>
        <p:nvSpPr>
          <p:cNvPr id="3" name="Espace réservé du contenu 2"/>
          <p:cNvSpPr>
            <a:spLocks noGrp="1"/>
          </p:cNvSpPr>
          <p:nvPr>
            <p:ph idx="1"/>
          </p:nvPr>
        </p:nvSpPr>
        <p:spPr/>
        <p:txBody>
          <a:bodyPr>
            <a:normAutofit fontScale="92500" lnSpcReduction="20000"/>
          </a:bodyPr>
          <a:lstStyle/>
          <a:p>
            <a:r>
              <a:rPr lang="fr-FR" dirty="0" smtClean="0"/>
              <a:t>Tendance lourde : vieillissement de la population : en 2050, le coût du vieillissement sera supérieur de 3% de PIB à aujourd’hui</a:t>
            </a:r>
          </a:p>
          <a:p>
            <a:r>
              <a:rPr lang="fr-FR" dirty="0" smtClean="0"/>
              <a:t>Stratégies d’immigration :</a:t>
            </a:r>
          </a:p>
          <a:p>
            <a:pPr lvl="1"/>
            <a:r>
              <a:rPr lang="fr-FR" dirty="0" smtClean="0"/>
              <a:t>Pas d’immigration : surcoût de 4,3%</a:t>
            </a:r>
          </a:p>
          <a:p>
            <a:pPr lvl="1"/>
            <a:r>
              <a:rPr lang="fr-FR" dirty="0" smtClean="0"/>
              <a:t>Immigration sans sélection : surcoût de 2,4%</a:t>
            </a:r>
          </a:p>
          <a:p>
            <a:pPr lvl="1"/>
            <a:r>
              <a:rPr lang="fr-FR" dirty="0" smtClean="0"/>
              <a:t>Immigration choisie (=très qualifiés) : surcoût de 1,8%</a:t>
            </a:r>
          </a:p>
          <a:p>
            <a:r>
              <a:rPr lang="fr-FR" dirty="0" smtClean="0"/>
              <a:t>Valable à court terme, car à long terme, l’immigration choisie coûte plus cher, car espérance de vie plus élevée et plus de prestations maladies</a:t>
            </a:r>
            <a:endParaRPr lang="en-GB" dirty="0"/>
          </a:p>
        </p:txBody>
      </p:sp>
      <p:sp>
        <p:nvSpPr>
          <p:cNvPr id="4" name="Espace réservé du numéro de diapositive 3"/>
          <p:cNvSpPr>
            <a:spLocks noGrp="1"/>
          </p:cNvSpPr>
          <p:nvPr>
            <p:ph type="sldNum" sz="quarter" idx="12"/>
          </p:nvPr>
        </p:nvSpPr>
        <p:spPr/>
        <p:txBody>
          <a:bodyPr/>
          <a:lstStyle/>
          <a:p>
            <a:fld id="{E241152B-46D3-4A91-9010-15DE2E1FC8BA}" type="slidenum">
              <a:rPr lang="fr-FR" smtClean="0"/>
              <a:t>22</a:t>
            </a:fld>
            <a:endParaRPr lang="fr-FR"/>
          </a:p>
        </p:txBody>
      </p:sp>
    </p:spTree>
    <p:extLst>
      <p:ext uri="{BB962C8B-B14F-4D97-AF65-F5344CB8AC3E}">
        <p14:creationId xmlns:p14="http://schemas.microsoft.com/office/powerpoint/2010/main" val="3871751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C</a:t>
            </a:r>
            <a:r>
              <a:rPr lang="fr-FR" dirty="0" smtClean="0"/>
              <a:t>onclusion</a:t>
            </a:r>
            <a:endParaRPr lang="en-GB" dirty="0"/>
          </a:p>
        </p:txBody>
      </p:sp>
      <p:sp>
        <p:nvSpPr>
          <p:cNvPr id="3" name="Sous-titre 2"/>
          <p:cNvSpPr>
            <a:spLocks noGrp="1"/>
          </p:cNvSpPr>
          <p:nvPr>
            <p:ph type="subTitle" idx="1"/>
          </p:nvPr>
        </p:nvSpPr>
        <p:spPr/>
        <p:txBody>
          <a:bodyPr/>
          <a:lstStyle/>
          <a:p>
            <a:endParaRPr lang="en-GB"/>
          </a:p>
        </p:txBody>
      </p:sp>
      <p:sp>
        <p:nvSpPr>
          <p:cNvPr id="4" name="Espace réservé du numéro de diapositive 3"/>
          <p:cNvSpPr>
            <a:spLocks noGrp="1"/>
          </p:cNvSpPr>
          <p:nvPr>
            <p:ph type="sldNum" sz="quarter" idx="12"/>
          </p:nvPr>
        </p:nvSpPr>
        <p:spPr/>
        <p:txBody>
          <a:bodyPr/>
          <a:lstStyle/>
          <a:p>
            <a:fld id="{E241152B-46D3-4A91-9010-15DE2E1FC8BA}" type="slidenum">
              <a:rPr lang="fr-FR" smtClean="0"/>
              <a:t>23</a:t>
            </a:fld>
            <a:endParaRPr lang="fr-FR"/>
          </a:p>
        </p:txBody>
      </p:sp>
    </p:spTree>
    <p:extLst>
      <p:ext uri="{BB962C8B-B14F-4D97-AF65-F5344CB8AC3E}">
        <p14:creationId xmlns:p14="http://schemas.microsoft.com/office/powerpoint/2010/main" val="31791377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en-GB" dirty="0"/>
          </a:p>
        </p:txBody>
      </p:sp>
      <p:sp>
        <p:nvSpPr>
          <p:cNvPr id="3" name="Espace réservé du contenu 2"/>
          <p:cNvSpPr>
            <a:spLocks noGrp="1"/>
          </p:cNvSpPr>
          <p:nvPr>
            <p:ph idx="1"/>
          </p:nvPr>
        </p:nvSpPr>
        <p:spPr/>
        <p:txBody>
          <a:bodyPr/>
          <a:lstStyle/>
          <a:p>
            <a:r>
              <a:rPr lang="fr-FR" dirty="0" smtClean="0"/>
              <a:t>L’immigration a fait l’objet de très nombreux travaux en économie, avec des résultats clairs et convergents</a:t>
            </a:r>
          </a:p>
          <a:p>
            <a:r>
              <a:rPr lang="fr-FR" dirty="0" smtClean="0"/>
              <a:t>Les idées qui circulent sont massivement invalidées</a:t>
            </a:r>
          </a:p>
          <a:p>
            <a:r>
              <a:rPr lang="fr-FR" dirty="0" smtClean="0"/>
              <a:t>Comme sur d’autres sujets, elles continuent cependant à circuler, y compris dans la bouche des politiques, sur tout l’échiquier politique</a:t>
            </a:r>
            <a:endParaRPr lang="en-GB" dirty="0"/>
          </a:p>
        </p:txBody>
      </p:sp>
      <p:sp>
        <p:nvSpPr>
          <p:cNvPr id="4" name="Espace réservé du numéro de diapositive 3"/>
          <p:cNvSpPr>
            <a:spLocks noGrp="1"/>
          </p:cNvSpPr>
          <p:nvPr>
            <p:ph type="sldNum" sz="quarter" idx="12"/>
          </p:nvPr>
        </p:nvSpPr>
        <p:spPr/>
        <p:txBody>
          <a:bodyPr/>
          <a:lstStyle/>
          <a:p>
            <a:fld id="{E241152B-46D3-4A91-9010-15DE2E1FC8BA}" type="slidenum">
              <a:rPr lang="fr-FR" smtClean="0"/>
              <a:t>24</a:t>
            </a:fld>
            <a:endParaRPr lang="fr-FR"/>
          </a:p>
        </p:txBody>
      </p:sp>
    </p:spTree>
    <p:extLst>
      <p:ext uri="{BB962C8B-B14F-4D97-AF65-F5344CB8AC3E}">
        <p14:creationId xmlns:p14="http://schemas.microsoft.com/office/powerpoint/2010/main" val="2659750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La France et l’Europe accueillent toute la misère du monde ?</a:t>
            </a:r>
            <a:endParaRPr lang="en-GB" dirty="0"/>
          </a:p>
        </p:txBody>
      </p:sp>
      <p:sp>
        <p:nvSpPr>
          <p:cNvPr id="3" name="Sous-titre 2"/>
          <p:cNvSpPr>
            <a:spLocks noGrp="1"/>
          </p:cNvSpPr>
          <p:nvPr>
            <p:ph type="subTitle" idx="1"/>
          </p:nvPr>
        </p:nvSpPr>
        <p:spPr/>
        <p:txBody>
          <a:bodyPr/>
          <a:lstStyle/>
          <a:p>
            <a:endParaRPr lang="en-GB"/>
          </a:p>
        </p:txBody>
      </p:sp>
      <p:sp>
        <p:nvSpPr>
          <p:cNvPr id="4" name="Espace réservé du numéro de diapositive 3"/>
          <p:cNvSpPr>
            <a:spLocks noGrp="1"/>
          </p:cNvSpPr>
          <p:nvPr>
            <p:ph type="sldNum" sz="quarter" idx="12"/>
          </p:nvPr>
        </p:nvSpPr>
        <p:spPr/>
        <p:txBody>
          <a:bodyPr/>
          <a:lstStyle/>
          <a:p>
            <a:fld id="{E241152B-46D3-4A91-9010-15DE2E1FC8BA}" type="slidenum">
              <a:rPr lang="fr-FR" smtClean="0"/>
              <a:t>3</a:t>
            </a:fld>
            <a:endParaRPr lang="fr-FR"/>
          </a:p>
        </p:txBody>
      </p:sp>
    </p:spTree>
    <p:extLst>
      <p:ext uri="{BB962C8B-B14F-4D97-AF65-F5344CB8AC3E}">
        <p14:creationId xmlns:p14="http://schemas.microsoft.com/office/powerpoint/2010/main" val="3929481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Nombre de migrants</a:t>
            </a:r>
            <a:endParaRPr lang="en-GB" dirty="0"/>
          </a:p>
        </p:txBody>
      </p:sp>
      <p:sp>
        <p:nvSpPr>
          <p:cNvPr id="3" name="Espace réservé du contenu 2"/>
          <p:cNvSpPr>
            <a:spLocks noGrp="1"/>
          </p:cNvSpPr>
          <p:nvPr>
            <p:ph idx="1"/>
          </p:nvPr>
        </p:nvSpPr>
        <p:spPr/>
        <p:txBody>
          <a:bodyPr>
            <a:normAutofit fontScale="92500" lnSpcReduction="10000"/>
          </a:bodyPr>
          <a:lstStyle/>
          <a:p>
            <a:r>
              <a:rPr lang="fr-FR" dirty="0" smtClean="0"/>
              <a:t>230 millions de migrants internationaux, dont 200 en situation régulière, soit 3,3% de la population mondiale : nous sommes massivement dans un monde de sédentaires</a:t>
            </a:r>
          </a:p>
          <a:p>
            <a:r>
              <a:rPr lang="fr-FR" dirty="0" smtClean="0"/>
              <a:t>Proportion stable depuis 40 ans</a:t>
            </a:r>
          </a:p>
          <a:p>
            <a:r>
              <a:rPr lang="fr-FR" dirty="0" smtClean="0"/>
              <a:t>Migrations Sud-Nord : 37% ; Nord-Sud : 3% ; Nord-Nord et Sud-Sud : 60%</a:t>
            </a:r>
          </a:p>
          <a:p>
            <a:r>
              <a:rPr lang="fr-FR" dirty="0" smtClean="0"/>
              <a:t>Pourquoi de si faibles migrations Sud-Nord? Car la migration est coûteuse </a:t>
            </a:r>
            <a:r>
              <a:rPr lang="fr-FR" dirty="0" smtClean="0">
                <a:sym typeface="Wingdings" panose="05000000000000000000" pitchFamily="2" charset="2"/>
              </a:rPr>
              <a:t></a:t>
            </a:r>
            <a:r>
              <a:rPr lang="fr-FR" dirty="0" smtClean="0"/>
              <a:t> les migrants ne sont pas les plus pauvres des pays les plus pauvres</a:t>
            </a:r>
            <a:endParaRPr lang="en-GB" dirty="0"/>
          </a:p>
        </p:txBody>
      </p:sp>
      <p:sp>
        <p:nvSpPr>
          <p:cNvPr id="4" name="Espace réservé du numéro de diapositive 3"/>
          <p:cNvSpPr>
            <a:spLocks noGrp="1"/>
          </p:cNvSpPr>
          <p:nvPr>
            <p:ph type="sldNum" sz="quarter" idx="12"/>
          </p:nvPr>
        </p:nvSpPr>
        <p:spPr/>
        <p:txBody>
          <a:bodyPr/>
          <a:lstStyle/>
          <a:p>
            <a:fld id="{E241152B-46D3-4A91-9010-15DE2E1FC8BA}" type="slidenum">
              <a:rPr lang="fr-FR" smtClean="0"/>
              <a:t>4</a:t>
            </a:fld>
            <a:endParaRPr lang="fr-FR"/>
          </a:p>
        </p:txBody>
      </p:sp>
    </p:spTree>
    <p:extLst>
      <p:ext uri="{BB962C8B-B14F-4D97-AF65-F5344CB8AC3E}">
        <p14:creationId xmlns:p14="http://schemas.microsoft.com/office/powerpoint/2010/main" val="2391176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Nombre d’immigrants en 2013, pour 1000 habitants</a:t>
            </a:r>
            <a:endParaRPr lang="fr-FR" dirty="0"/>
          </a:p>
        </p:txBody>
      </p:sp>
      <p:pic>
        <p:nvPicPr>
          <p:cNvPr id="1026" name="Picture 2" descr="http://ec.europa.eu/eurostat/statistics-explained/images/0/0c/Immigrants%2C_2013_%28%C2%B9%29_%28per_1_000_inhabitants%29_YB1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082149"/>
            <a:ext cx="8601681" cy="372311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251521" y="6021288"/>
            <a:ext cx="8640960" cy="646331"/>
          </a:xfrm>
          <a:prstGeom prst="rect">
            <a:avLst/>
          </a:prstGeom>
          <a:noFill/>
        </p:spPr>
        <p:txBody>
          <a:bodyPr wrap="square" rtlCol="0">
            <a:spAutoFit/>
          </a:bodyPr>
          <a:lstStyle/>
          <a:p>
            <a:r>
              <a:rPr lang="fr-FR" dirty="0" smtClean="0"/>
              <a:t>Source : </a:t>
            </a:r>
            <a:r>
              <a:rPr lang="fr-FR" dirty="0" smtClean="0">
                <a:hlinkClick r:id="rId3"/>
              </a:rPr>
              <a:t>http://ec.europa.eu/eurostat/statistics-explained/index.php/Migration_and_migrant_population_statistics/fr</a:t>
            </a:r>
            <a:r>
              <a:rPr lang="fr-FR" dirty="0" smtClean="0"/>
              <a:t> </a:t>
            </a:r>
            <a:endParaRPr lang="fr-FR" dirty="0"/>
          </a:p>
        </p:txBody>
      </p:sp>
      <p:sp>
        <p:nvSpPr>
          <p:cNvPr id="3" name="Espace réservé du numéro de diapositive 2"/>
          <p:cNvSpPr>
            <a:spLocks noGrp="1"/>
          </p:cNvSpPr>
          <p:nvPr>
            <p:ph type="sldNum" sz="quarter" idx="12"/>
          </p:nvPr>
        </p:nvSpPr>
        <p:spPr/>
        <p:txBody>
          <a:bodyPr/>
          <a:lstStyle/>
          <a:p>
            <a:fld id="{E241152B-46D3-4A91-9010-15DE2E1FC8BA}" type="slidenum">
              <a:rPr lang="fr-FR" smtClean="0"/>
              <a:t>5</a:t>
            </a:fld>
            <a:endParaRPr lang="fr-FR"/>
          </a:p>
        </p:txBody>
      </p:sp>
    </p:spTree>
    <p:extLst>
      <p:ext uri="{BB962C8B-B14F-4D97-AF65-F5344CB8AC3E}">
        <p14:creationId xmlns:p14="http://schemas.microsoft.com/office/powerpoint/2010/main" val="901567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620688"/>
            <a:ext cx="8695612" cy="5256584"/>
          </a:xfrm>
        </p:spPr>
      </p:pic>
      <p:sp>
        <p:nvSpPr>
          <p:cNvPr id="2" name="Espace réservé du numéro de diapositive 1"/>
          <p:cNvSpPr>
            <a:spLocks noGrp="1"/>
          </p:cNvSpPr>
          <p:nvPr>
            <p:ph type="sldNum" sz="quarter" idx="12"/>
          </p:nvPr>
        </p:nvSpPr>
        <p:spPr/>
        <p:txBody>
          <a:bodyPr/>
          <a:lstStyle/>
          <a:p>
            <a:fld id="{E241152B-46D3-4A91-9010-15DE2E1FC8BA}" type="slidenum">
              <a:rPr lang="fr-FR" smtClean="0"/>
              <a:t>6</a:t>
            </a:fld>
            <a:endParaRPr lang="fr-FR"/>
          </a:p>
        </p:txBody>
      </p:sp>
    </p:spTree>
    <p:extLst>
      <p:ext uri="{BB962C8B-B14F-4D97-AF65-F5344CB8AC3E}">
        <p14:creationId xmlns:p14="http://schemas.microsoft.com/office/powerpoint/2010/main" val="1278247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smtClean="0"/>
              <a:t>Évolution du nombre d'entrées d'immigrés depuis 2004 par continent de naissance</a:t>
            </a:r>
            <a:endParaRPr lang="fr-FR" sz="3200"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336" y="1556792"/>
            <a:ext cx="6722016" cy="4040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683568" y="6381328"/>
            <a:ext cx="7525265" cy="369332"/>
          </a:xfrm>
          <a:prstGeom prst="rect">
            <a:avLst/>
          </a:prstGeom>
          <a:noFill/>
        </p:spPr>
        <p:txBody>
          <a:bodyPr wrap="none" rtlCol="0">
            <a:spAutoFit/>
          </a:bodyPr>
          <a:lstStyle/>
          <a:p>
            <a:r>
              <a:rPr lang="fr-FR" dirty="0" smtClean="0"/>
              <a:t>Source : </a:t>
            </a:r>
            <a:r>
              <a:rPr lang="fr-FR" dirty="0" smtClean="0">
                <a:hlinkClick r:id="rId3"/>
              </a:rPr>
              <a:t>http://www.insee.fr/fr/themes/document.asp?ref_id=ip1524#figure1</a:t>
            </a: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E241152B-46D3-4A91-9010-15DE2E1FC8BA}" type="slidenum">
              <a:rPr lang="fr-FR" smtClean="0"/>
              <a:t>7</a:t>
            </a:fld>
            <a:endParaRPr lang="fr-FR"/>
          </a:p>
        </p:txBody>
      </p:sp>
    </p:spTree>
    <p:extLst>
      <p:ext uri="{BB962C8B-B14F-4D97-AF65-F5344CB8AC3E}">
        <p14:creationId xmlns:p14="http://schemas.microsoft.com/office/powerpoint/2010/main" val="764769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395536" y="2130425"/>
            <a:ext cx="8208912" cy="1470025"/>
          </a:xfrm>
        </p:spPr>
        <p:txBody>
          <a:bodyPr/>
          <a:lstStyle/>
          <a:p>
            <a:r>
              <a:rPr lang="fr-FR" dirty="0" smtClean="0"/>
              <a:t>L’immigration, cause du chômage ?</a:t>
            </a:r>
            <a:endParaRPr lang="en-GB" dirty="0"/>
          </a:p>
        </p:txBody>
      </p:sp>
      <p:sp>
        <p:nvSpPr>
          <p:cNvPr id="5" name="Sous-titre 4"/>
          <p:cNvSpPr>
            <a:spLocks noGrp="1"/>
          </p:cNvSpPr>
          <p:nvPr>
            <p:ph type="subTitle" idx="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E241152B-46D3-4A91-9010-15DE2E1FC8BA}" type="slidenum">
              <a:rPr lang="fr-FR" smtClean="0"/>
              <a:t>8</a:t>
            </a:fld>
            <a:endParaRPr lang="fr-FR"/>
          </a:p>
        </p:txBody>
      </p:sp>
    </p:spTree>
    <p:extLst>
      <p:ext uri="{BB962C8B-B14F-4D97-AF65-F5344CB8AC3E}">
        <p14:creationId xmlns:p14="http://schemas.microsoft.com/office/powerpoint/2010/main" val="3294451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Migrations et cycle économique</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636934"/>
            <a:ext cx="8136903" cy="4746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numéro de diapositive 3"/>
          <p:cNvSpPr>
            <a:spLocks noGrp="1"/>
          </p:cNvSpPr>
          <p:nvPr>
            <p:ph type="sldNum" sz="quarter" idx="12"/>
          </p:nvPr>
        </p:nvSpPr>
        <p:spPr/>
        <p:txBody>
          <a:bodyPr/>
          <a:lstStyle/>
          <a:p>
            <a:fld id="{E241152B-46D3-4A91-9010-15DE2E1FC8BA}" type="slidenum">
              <a:rPr lang="fr-FR" smtClean="0"/>
              <a:t>9</a:t>
            </a:fld>
            <a:endParaRPr lang="fr-FR"/>
          </a:p>
        </p:txBody>
      </p:sp>
    </p:spTree>
    <p:extLst>
      <p:ext uri="{BB962C8B-B14F-4D97-AF65-F5344CB8AC3E}">
        <p14:creationId xmlns:p14="http://schemas.microsoft.com/office/powerpoint/2010/main" val="17197366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TotalTime>
  <Words>756</Words>
  <Application>Microsoft Office PowerPoint</Application>
  <PresentationFormat>Affichage à l'écran (4:3)</PresentationFormat>
  <Paragraphs>93</Paragraphs>
  <Slides>24</Slides>
  <Notes>1</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Thème Office</vt:lpstr>
      <vt:lpstr>Economie des migrations</vt:lpstr>
      <vt:lpstr>Les idées qui circulent</vt:lpstr>
      <vt:lpstr>La France et l’Europe accueillent toute la misère du monde ?</vt:lpstr>
      <vt:lpstr>Nombre de migrants</vt:lpstr>
      <vt:lpstr>Nombre d’immigrants en 2013, pour 1000 habitants</vt:lpstr>
      <vt:lpstr>Présentation PowerPoint</vt:lpstr>
      <vt:lpstr>Évolution du nombre d'entrées d'immigrés depuis 2004 par continent de naissance</vt:lpstr>
      <vt:lpstr>L’immigration, cause du chômage ?</vt:lpstr>
      <vt:lpstr>Migrations et cycle économique</vt:lpstr>
      <vt:lpstr>Participation et emploi</vt:lpstr>
      <vt:lpstr>L’exemple du travail des femmes</vt:lpstr>
      <vt:lpstr>Taux d’emploi et taux de participation</vt:lpstr>
      <vt:lpstr>Immigration et chômage</vt:lpstr>
      <vt:lpstr>Les immigrés coûtent plus cher car ils reçoivent plus d’aides sociales ? </vt:lpstr>
      <vt:lpstr>Chômage et salaires</vt:lpstr>
      <vt:lpstr>Chômage et salaires</vt:lpstr>
      <vt:lpstr>Des migrants jeunes</vt:lpstr>
      <vt:lpstr>Santé, retraites</vt:lpstr>
      <vt:lpstr>Quel bilan ?</vt:lpstr>
      <vt:lpstr>L’immigration choisie est-elle la solution ?</vt:lpstr>
      <vt:lpstr>Qu’est-ce qu’une immigration choisie?</vt:lpstr>
      <vt:lpstr>Effets différents à court et à long terme</vt:lpstr>
      <vt:lpstr>Conclusion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Economie des migrations</dc:title>
  <dc:creator>sciences economiques</dc:creator>
  <cp:lastModifiedBy>olivier Bouba Olga</cp:lastModifiedBy>
  <cp:revision>25</cp:revision>
  <cp:lastPrinted>2016-01-21T08:25:46Z</cp:lastPrinted>
  <dcterms:created xsi:type="dcterms:W3CDTF">2015-11-12T07:13:08Z</dcterms:created>
  <dcterms:modified xsi:type="dcterms:W3CDTF">2016-01-21T08:27:20Z</dcterms:modified>
</cp:coreProperties>
</file>