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61" r:id="rId5"/>
    <p:sldId id="260" r:id="rId6"/>
    <p:sldId id="262" r:id="rId7"/>
    <p:sldId id="266" r:id="rId8"/>
    <p:sldId id="263" r:id="rId9"/>
    <p:sldId id="264" r:id="rId10"/>
    <p:sldId id="265" r:id="rId11"/>
    <p:sldId id="267" r:id="rId12"/>
    <p:sldId id="272" r:id="rId13"/>
    <p:sldId id="269" r:id="rId14"/>
    <p:sldId id="270" r:id="rId15"/>
    <p:sldId id="268" r:id="rId16"/>
    <p:sldId id="273" r:id="rId17"/>
  </p:sldIdLst>
  <p:sldSz cx="12192000" cy="6858000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6" d="100"/>
          <a:sy n="66" d="100"/>
        </p:scale>
        <p:origin x="-2082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FC539-1368-40AC-BDEF-2748C949137F}" type="datetimeFigureOut">
              <a:rPr lang="fr-FR" smtClean="0"/>
              <a:t>13/01/2014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D3F8A-E97E-475A-9B05-4DB4D2CA2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93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9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24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623" y="4716161"/>
            <a:ext cx="5440018" cy="4468185"/>
          </a:xfrm>
          <a:prstGeom prst="rect">
            <a:avLst/>
          </a:prstGeom>
        </p:spPr>
        <p:txBody>
          <a:bodyPr lIns="84408" tIns="42204" rIns="84408" bIns="42204"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51193" y="9432321"/>
            <a:ext cx="2946550" cy="495952"/>
          </a:xfrm>
          <a:prstGeom prst="rect">
            <a:avLst/>
          </a:prstGeom>
        </p:spPr>
        <p:txBody>
          <a:bodyPr lIns="84408" tIns="42204" rIns="84408" bIns="42204"/>
          <a:lstStyle/>
          <a:p>
            <a:fld id="{DD44B8CF-2ECF-42F7-808F-B600D3C91C7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623" y="4716161"/>
            <a:ext cx="5440018" cy="4468185"/>
          </a:xfrm>
          <a:prstGeom prst="rect">
            <a:avLst/>
          </a:prstGeom>
        </p:spPr>
        <p:txBody>
          <a:bodyPr lIns="84408" tIns="42204" rIns="84408" bIns="42204"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51193" y="9432321"/>
            <a:ext cx="2946550" cy="495952"/>
          </a:xfrm>
          <a:prstGeom prst="rect">
            <a:avLst/>
          </a:prstGeom>
        </p:spPr>
        <p:txBody>
          <a:bodyPr lIns="84408" tIns="42204" rIns="84408" bIns="42204"/>
          <a:lstStyle/>
          <a:p>
            <a:fld id="{7B6125DD-056F-402A-8A38-4E56AF9BF95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5113" cy="37226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79623" y="4716161"/>
            <a:ext cx="5440018" cy="4468185"/>
          </a:xfrm>
          <a:prstGeom prst="rect">
            <a:avLst/>
          </a:prstGeom>
          <a:noFill/>
        </p:spPr>
        <p:txBody>
          <a:bodyPr wrap="square" lIns="84408" tIns="42204" rIns="84408" bIns="4220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51193" y="9432321"/>
            <a:ext cx="2946550" cy="4959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84408" tIns="42204" rIns="84408" bIns="42204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025AB-F35D-42ED-A227-B23B6205113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79623" y="4716161"/>
            <a:ext cx="5440018" cy="4468185"/>
          </a:xfrm>
          <a:prstGeom prst="rect">
            <a:avLst/>
          </a:prstGeom>
          <a:noFill/>
        </p:spPr>
        <p:txBody>
          <a:bodyPr wrap="square" lIns="84408" tIns="42204" rIns="84408" bIns="42204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51193" y="9432321"/>
            <a:ext cx="2946550" cy="495952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BABF2098-BCB7-4069-8BB5-3E61B10F78F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272D-B4A8-4ABD-AE3A-15B8F18677C5}" type="datetime1">
              <a:rPr lang="de-DE" smtClean="0"/>
              <a:t>13.01.2014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C3ED-5367-4CA6-954E-1598AC81F096}" type="datetime1">
              <a:rPr lang="de-DE" smtClean="0"/>
              <a:t>13.01.2014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2AEF-4F75-4686-AE9B-4FCAC376331B}" type="datetime1">
              <a:rPr lang="de-DE" smtClean="0"/>
              <a:t>13.01.2014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0AF4-CF86-41D6-A5F0-7253B58593ED}" type="datetime1">
              <a:rPr lang="de-DE" smtClean="0"/>
              <a:t>13.01.2014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DDC1-DBE2-45B4-861D-2FE6FD470EFF}" type="datetime1">
              <a:rPr lang="de-DE" smtClean="0"/>
              <a:t>13.01.2014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3BC7-EC25-4117-9B9F-83663929BF32}" type="datetime1">
              <a:rPr lang="de-DE" smtClean="0"/>
              <a:t>13.01.2014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71F5-3262-4E06-8FF8-9DCE0F92185D}" type="datetime1">
              <a:rPr lang="de-DE" smtClean="0"/>
              <a:t>13.01.2014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2D13-B8C9-42F1-96E4-52FD99C830B8}" type="datetime1">
              <a:rPr lang="de-DE" smtClean="0"/>
              <a:t>13.01.2014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7797-5940-4862-8248-F2FFB3259C80}" type="datetime1">
              <a:rPr lang="de-DE" smtClean="0"/>
              <a:t>13.01.2014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32F0-1043-4554-A37C-676E2D34C6E4}" type="datetime1">
              <a:rPr lang="de-DE" smtClean="0"/>
              <a:t>13.01.2014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59A4-EFDB-4549-B2D3-F2B9513005C0}" type="datetime1">
              <a:rPr lang="de-DE" smtClean="0"/>
              <a:t>13.01.2014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BE027B9-1E0C-48CC-9183-D7254BC96272}" type="datetime1">
              <a:rPr lang="de-DE" smtClean="0"/>
              <a:t>13.01.2014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ce.sciences-po.fr/pdf/revue-textes/r98/4-98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niv-poitiers.fr/o-bouba-olga/2013/01/28/le-retour-de-la-vengeance-des-relocalisati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niv-poitiers.fr/o-bouba-olga/2013/11/30/on-ne-voit-de-relocalisation-nulle-part-sauf-dans-les-journaux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</a:t>
            </a:r>
            <a:r>
              <a:rPr lang="fr-FR" dirty="0" smtClean="0"/>
              <a:t>« Made </a:t>
            </a:r>
            <a:r>
              <a:rPr lang="fr-FR" dirty="0"/>
              <a:t>in </a:t>
            </a:r>
            <a:r>
              <a:rPr lang="fr-FR" dirty="0" smtClean="0"/>
              <a:t>France », </a:t>
            </a:r>
            <a:r>
              <a:rPr lang="fr-FR" dirty="0"/>
              <a:t>une réponse adaptée aux enjeux de la mondialisation ?</a:t>
            </a:r>
            <a:endParaRPr lang="de-D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Olivier </a:t>
            </a:r>
            <a:r>
              <a:rPr lang="de-DE" dirty="0" err="1"/>
              <a:t>Bouba</a:t>
            </a:r>
            <a:r>
              <a:rPr lang="de-DE" dirty="0"/>
              <a:t>-Olga, </a:t>
            </a:r>
            <a:r>
              <a:rPr lang="de-DE" dirty="0" err="1"/>
              <a:t>Université</a:t>
            </a:r>
            <a:r>
              <a:rPr lang="de-DE" dirty="0"/>
              <a:t> de Poitiers</a:t>
            </a:r>
          </a:p>
          <a:p>
            <a:r>
              <a:rPr lang="de-DE" dirty="0"/>
              <a:t>obouba@univ-poitiers.fr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Made in Monde : les limites de l’obsession industrielle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Mesurés à partir des données en valeur ajoutée (…), la part de l’industrie dans le commerce international passe de plus des deux tiers (4 400 milliards de dollars) à moins de 45 % (2 100 milliards de dollars) (…) alors que la part des services fait plus que doubler pour passer de 21 % (1 300 milliards de dollars) à 43 % (2 000 milliards de dollars).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22C-9FA2-47C9-A6E1-9D450312082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15414" y="6021288"/>
            <a:ext cx="692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www.ofce.sciences-po.fr/pdf/revue-textes/r98/4-98.pdf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2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Implications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Passer du made in France au made in monde :</a:t>
            </a:r>
          </a:p>
          <a:p>
            <a:pPr lvl="1"/>
            <a:r>
              <a:rPr lang="fr-FR" dirty="0" smtClean="0"/>
              <a:t> quelle spécialisation? </a:t>
            </a:r>
          </a:p>
          <a:p>
            <a:pPr lvl="1"/>
            <a:r>
              <a:rPr lang="fr-FR" dirty="0" smtClean="0"/>
              <a:t>Quelle insertion dans les processus productifs fragmentés à l’échelle mondiale?</a:t>
            </a:r>
          </a:p>
          <a:p>
            <a:r>
              <a:rPr lang="fr-FR" dirty="0" smtClean="0"/>
              <a:t>Plusieurs logiques à l’œuvre :</a:t>
            </a:r>
          </a:p>
          <a:p>
            <a:pPr lvl="1"/>
            <a:r>
              <a:rPr lang="fr-FR" dirty="0" smtClean="0"/>
              <a:t>Conquête de la demande</a:t>
            </a:r>
          </a:p>
          <a:p>
            <a:pPr lvl="1"/>
            <a:r>
              <a:rPr lang="fr-FR" dirty="0" smtClean="0"/>
              <a:t>Minimisation des coûts</a:t>
            </a:r>
          </a:p>
          <a:p>
            <a:pPr lvl="1"/>
            <a:r>
              <a:rPr lang="fr-FR" dirty="0" smtClean="0"/>
              <a:t>Recherche de compétences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E66F-5C98-4787-8478-46E19F6601F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5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#3. Stratégie de coût et stratégie d’innovation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8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stratégies de coût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Différentiels de coût du travail très favorables aux PVD</a:t>
            </a:r>
          </a:p>
          <a:p>
            <a:r>
              <a:rPr lang="fr-FR" dirty="0" smtClean="0"/>
              <a:t>Mais : il faut intégrer différences de productivité </a:t>
            </a:r>
            <a:r>
              <a:rPr lang="fr-FR" dirty="0" smtClean="0">
                <a:sym typeface="Wingdings" panose="05000000000000000000" pitchFamily="2" charset="2"/>
              </a:rPr>
              <a:t> notion de coût salarial unitaire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Ainsi que les coûts de coordination à distance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Au total, quel pays a l’avantage ? Ca dépend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3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McKinsey 2005, Coûts de production et coûts de coordination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E6FC5-A570-47CE-881B-60150C8E5C2C}" type="slidenum">
              <a:rPr lang="fr-FR"/>
              <a:pPr>
                <a:defRPr/>
              </a:pPr>
              <a:t>14</a:t>
            </a:fld>
            <a:endParaRPr lang="fr-FR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785" y="1484313"/>
            <a:ext cx="9698567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0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L’impératif d’innovation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Sortir de la guerre des coûts en se différenciant</a:t>
            </a:r>
          </a:p>
          <a:p>
            <a:pPr eaLnBrk="1" hangingPunct="1"/>
            <a:r>
              <a:rPr lang="fr-FR" smtClean="0"/>
              <a:t>Différenciation verticale, horizontale, système</a:t>
            </a:r>
          </a:p>
          <a:p>
            <a:pPr eaLnBrk="1" hangingPunct="1"/>
            <a:r>
              <a:rPr lang="fr-FR" smtClean="0"/>
              <a:t>Nécessité pour cela d’innover en produit, procédé, organisation, marketing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A1279-A7F1-4127-A3B1-4040BA065576}" type="slidenum">
              <a:rPr lang="fr-FR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1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Prendre acte de la fragmentation des processus productifs et bien s’y insérer permet de produire des richesses et </a:t>
            </a:r>
            <a:r>
              <a:rPr lang="fr-FR" smtClean="0"/>
              <a:t>des emplois</a:t>
            </a:r>
            <a:endParaRPr lang="fr-FR" dirty="0" smtClean="0"/>
          </a:p>
          <a:p>
            <a:r>
              <a:rPr lang="fr-FR" dirty="0" smtClean="0"/>
              <a:t>Nécessité de gagner en productivité pour réduire les coûts </a:t>
            </a:r>
            <a:r>
              <a:rPr lang="fr-FR" dirty="0" smtClean="0">
                <a:sym typeface="Wingdings" panose="05000000000000000000" pitchFamily="2" charset="2"/>
              </a:rPr>
              <a:t> investir en capital physique, humain, public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Nécessité d’innover  effort de recherche et de formation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Le processus fragilise cependant les moins qualifiés  nécessité de les former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Au final, politiques de sécurisation des personnes et de protection sociale plus que de protectionnisme commercial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2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Actualité du sujet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Arnaud Montebourg, chantre du « Made in France »</a:t>
            </a:r>
          </a:p>
          <a:p>
            <a:r>
              <a:rPr lang="fr-FR" dirty="0" smtClean="0"/>
              <a:t>Même chose sous Sarkozy avec Yves </a:t>
            </a:r>
            <a:r>
              <a:rPr lang="fr-FR" dirty="0" err="1" smtClean="0"/>
              <a:t>Jégo</a:t>
            </a:r>
            <a:endParaRPr lang="fr-FR" dirty="0" smtClean="0"/>
          </a:p>
          <a:p>
            <a:r>
              <a:rPr lang="fr-FR" dirty="0" smtClean="0"/>
              <a:t>Préconisations :</a:t>
            </a:r>
          </a:p>
          <a:p>
            <a:pPr lvl="1"/>
            <a:r>
              <a:rPr lang="fr-FR" dirty="0" smtClean="0"/>
              <a:t>Mettre en place des mesures protectionnistes vis-à-vis des pays à bas coût, notamment la Chine</a:t>
            </a:r>
          </a:p>
          <a:p>
            <a:pPr lvl="1"/>
            <a:r>
              <a:rPr lang="fr-FR" dirty="0" smtClean="0"/>
              <a:t>Développer des politiques favorables aux relocalisations d’entreprise</a:t>
            </a:r>
          </a:p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/>
          <a:stretch/>
        </p:blipFill>
        <p:spPr bwMode="auto">
          <a:xfrm rot="1142151">
            <a:off x="10039607" y="190158"/>
            <a:ext cx="2103327" cy="214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peuvent dire les économistes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Collecter et traiter des données pour mesurer l’ampleur des phénomènes et repérer des faits significatifs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mettre en ordre selon des liens logiques mis en évidence dans les théories économiques afin de donner une « lecture » de la réalité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En tirer des conclusions pour éclairer la prise de décision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8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#1. Délocalisations et relocalisations pèsent peu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7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-171400"/>
            <a:ext cx="10972800" cy="1143000"/>
          </a:xfrm>
        </p:spPr>
        <p:txBody>
          <a:bodyPr/>
          <a:lstStyle/>
          <a:p>
            <a:r>
              <a:rPr lang="fr-FR" dirty="0" smtClean="0"/>
              <a:t>Délocalisations/Relocalisations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22C-9FA2-47C9-A6E1-9D450312082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44957" y="6453337"/>
            <a:ext cx="828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Source </a:t>
            </a:r>
            <a:r>
              <a:rPr lang="fr-FR" sz="1400" dirty="0"/>
              <a:t>: </a:t>
            </a:r>
            <a:r>
              <a:rPr lang="fr-FR" sz="1400" dirty="0">
                <a:hlinkClick r:id="rId3"/>
              </a:rPr>
              <a:t>http://blogs.univ-poitiers.fr/o-bouba-olga/2013/01/28/le-retour-de-la-vengeance-des-relocalisations</a:t>
            </a:r>
            <a:r>
              <a:rPr lang="fr-FR" sz="1400" dirty="0" smtClean="0">
                <a:hlinkClick r:id="rId3"/>
              </a:rPr>
              <a:t>/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4" t="15812" r="32319" b="27055"/>
          <a:stretch/>
        </p:blipFill>
        <p:spPr bwMode="auto">
          <a:xfrm>
            <a:off x="2255574" y="919442"/>
            <a:ext cx="7680853" cy="510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5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relocalisations nulle part, sauf dans les journaux…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t="27840" r="40536" b="34332"/>
          <a:stretch/>
        </p:blipFill>
        <p:spPr bwMode="auto">
          <a:xfrm>
            <a:off x="2197770" y="1746837"/>
            <a:ext cx="8617658" cy="463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5144" y="6487434"/>
            <a:ext cx="1208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>
                <a:hlinkClick r:id="rId3"/>
              </a:rPr>
              <a:t>http://blogs.univ-poitiers.fr/o-bouba-olga/2013/11/30/on-ne-voit-de-relocalisation-nulle-part-sauf-dans-les-journaux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#2. du made in France au made in Monde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1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Made in Monde : l’iPhone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22C-9FA2-47C9-A6E1-9D450312082D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2" t="30769" r="32726" b="39884"/>
          <a:stretch/>
        </p:blipFill>
        <p:spPr bwMode="auto">
          <a:xfrm>
            <a:off x="2159563" y="1844825"/>
            <a:ext cx="8464061" cy="301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2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Made in Monde : le Boeing 787 </a:t>
            </a:r>
            <a:r>
              <a:rPr lang="fr-FR" dirty="0" err="1" smtClean="0"/>
              <a:t>Dreamliner</a:t>
            </a:r>
            <a:endParaRPr lang="fr-FR" dirty="0"/>
          </a:p>
        </p:txBody>
      </p:sp>
      <p:pic>
        <p:nvPicPr>
          <p:cNvPr id="1026" name="Picture 2" descr="boe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85" y="1556793"/>
            <a:ext cx="9826681" cy="3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EF22C-9FA2-47C9-A6E1-9D450312082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0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372</Words>
  <Application>Microsoft Office PowerPoint</Application>
  <PresentationFormat>Personnalisé</PresentationFormat>
  <Paragraphs>72</Paragraphs>
  <Slides>16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Contiguïté</vt:lpstr>
      <vt:lpstr>Le « Made in France », une réponse adaptée aux enjeux de la mondialisation ?</vt:lpstr>
      <vt:lpstr>Actualité du sujet</vt:lpstr>
      <vt:lpstr>Que peuvent dire les économistes ?</vt:lpstr>
      <vt:lpstr>#1. Délocalisations et relocalisations pèsent peu</vt:lpstr>
      <vt:lpstr>Délocalisations/Relocalisations</vt:lpstr>
      <vt:lpstr>Des relocalisations nulle part, sauf dans les journaux…</vt:lpstr>
      <vt:lpstr>#2. du made in France au made in Monde</vt:lpstr>
      <vt:lpstr>Made in Monde : l’iPhone</vt:lpstr>
      <vt:lpstr>Made in Monde : le Boeing 787 Dreamliner</vt:lpstr>
      <vt:lpstr>Made in Monde : les limites de l’obsession industrielle</vt:lpstr>
      <vt:lpstr>Implications</vt:lpstr>
      <vt:lpstr>#3. Stratégie de coût et stratégie d’innovation</vt:lpstr>
      <vt:lpstr>Les stratégies de coût</vt:lpstr>
      <vt:lpstr>McKinsey 2005, Coûts de production et coûts de coordination</vt:lpstr>
      <vt:lpstr>L’impératif d’innovation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Made in France, une réponse adaptée aux enjeux de la mondialisation ?</dc:title>
  <dc:creator/>
  <cp:lastModifiedBy/>
  <cp:revision>2</cp:revision>
  <dcterms:created xsi:type="dcterms:W3CDTF">2012-07-30T22:21:58Z</dcterms:created>
  <dcterms:modified xsi:type="dcterms:W3CDTF">2014-01-13T07:49:55Z</dcterms:modified>
</cp:coreProperties>
</file>