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307" r:id="rId5"/>
    <p:sldId id="259" r:id="rId6"/>
    <p:sldId id="261" r:id="rId7"/>
    <p:sldId id="268" r:id="rId8"/>
    <p:sldId id="278" r:id="rId9"/>
    <p:sldId id="262" r:id="rId10"/>
    <p:sldId id="319" r:id="rId11"/>
    <p:sldId id="266" r:id="rId12"/>
    <p:sldId id="269" r:id="rId13"/>
    <p:sldId id="308" r:id="rId14"/>
    <p:sldId id="309" r:id="rId15"/>
    <p:sldId id="267" r:id="rId16"/>
    <p:sldId id="320" r:id="rId17"/>
    <p:sldId id="263" r:id="rId18"/>
    <p:sldId id="265" r:id="rId19"/>
    <p:sldId id="270" r:id="rId20"/>
    <p:sldId id="264" r:id="rId21"/>
    <p:sldId id="279" r:id="rId22"/>
    <p:sldId id="294" r:id="rId23"/>
    <p:sldId id="322" r:id="rId24"/>
    <p:sldId id="274" r:id="rId25"/>
    <p:sldId id="280" r:id="rId26"/>
    <p:sldId id="281" r:id="rId27"/>
    <p:sldId id="275" r:id="rId28"/>
    <p:sldId id="282" r:id="rId29"/>
    <p:sldId id="283" r:id="rId30"/>
    <p:sldId id="295" r:id="rId31"/>
    <p:sldId id="273" r:id="rId32"/>
    <p:sldId id="284" r:id="rId33"/>
    <p:sldId id="285" r:id="rId34"/>
    <p:sldId id="310" r:id="rId35"/>
    <p:sldId id="311" r:id="rId36"/>
    <p:sldId id="272" r:id="rId37"/>
    <p:sldId id="286" r:id="rId38"/>
    <p:sldId id="287" r:id="rId39"/>
    <p:sldId id="318" r:id="rId40"/>
    <p:sldId id="277" r:id="rId41"/>
    <p:sldId id="288" r:id="rId42"/>
    <p:sldId id="289" r:id="rId43"/>
    <p:sldId id="312" r:id="rId44"/>
    <p:sldId id="313" r:id="rId45"/>
    <p:sldId id="276" r:id="rId46"/>
    <p:sldId id="290" r:id="rId47"/>
    <p:sldId id="291" r:id="rId48"/>
    <p:sldId id="271" r:id="rId49"/>
    <p:sldId id="292" r:id="rId50"/>
    <p:sldId id="314" r:id="rId51"/>
    <p:sldId id="293" r:id="rId52"/>
    <p:sldId id="297" r:id="rId53"/>
    <p:sldId id="303" r:id="rId54"/>
    <p:sldId id="324" r:id="rId55"/>
    <p:sldId id="300" r:id="rId56"/>
    <p:sldId id="302" r:id="rId57"/>
    <p:sldId id="316" r:id="rId58"/>
    <p:sldId id="315" r:id="rId59"/>
    <p:sldId id="298" r:id="rId60"/>
    <p:sldId id="299" r:id="rId61"/>
    <p:sldId id="301" r:id="rId62"/>
    <p:sldId id="317" r:id="rId63"/>
    <p:sldId id="304" r:id="rId64"/>
    <p:sldId id="305" r:id="rId65"/>
    <p:sldId id="306" r:id="rId66"/>
  </p:sldIdLst>
  <p:sldSz cx="9144000" cy="6858000" type="screen4x3"/>
  <p:notesSz cx="6858000" cy="9734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1876" autoAdjust="0"/>
  </p:normalViewPr>
  <p:slideViewPr>
    <p:cSldViewPr>
      <p:cViewPr>
        <p:scale>
          <a:sx n="70" d="100"/>
          <a:sy n="70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2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346953BD-98FB-4005-AF99-DCAF9CF81626}" type="datetimeFigureOut">
              <a:rPr lang="fr-FR" smtClean="0"/>
              <a:pPr/>
              <a:t>06/02/2015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BE9AD2FF-0572-4F99-85CD-D3D25E315D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B4D8BBD8-B554-4A56-B335-DB785F97224F}" type="datetimeFigureOut">
              <a:rPr lang="fr-FR" smtClean="0"/>
              <a:pPr/>
              <a:t>06/02/2015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4809" tIns="47404" rIns="94809" bIns="4740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70DC08E3-B624-4C1B-B4BA-BF47CCABE0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000100" y="1428736"/>
            <a:ext cx="8143900" cy="158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r-FR" smtClean="0"/>
              <a:t>19/03/2014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chemeClr val="bg2">
                    <a:shade val="50000"/>
                  </a:schemeClr>
                </a:solidFill>
              </a:rPr>
              <a:t>IS &amp; SysML - Rétro-Ingénierie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‹N°›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6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9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3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5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6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8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9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19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0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1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1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1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2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3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4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5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5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6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7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8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8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8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29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30.JPG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yb\AIP-Prim&#233;ca\CO\AFIS\IS%20Lyc&#233;e\Document%20de%20r&#233;f&#233;rence\RETRO\Document%20de%20r&#233;f&#233;rence%20Ing&#233;nierie%20syst&#232;me%20et%20SysML%20dans%20l&#8217;&#233;ducation%20nationale%20-%205%20RI\Diapositive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406640" cy="360040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PROCESSUS </a:t>
            </a:r>
            <a:br>
              <a:rPr lang="fr-FR" sz="5400" b="1" dirty="0" smtClean="0"/>
            </a:br>
            <a:r>
              <a:rPr lang="fr-FR" sz="5400" b="1" dirty="0" smtClean="0"/>
              <a:t>de</a:t>
            </a:r>
            <a:br>
              <a:rPr lang="fr-FR" sz="5400" b="1" dirty="0" smtClean="0"/>
            </a:br>
            <a:r>
              <a:rPr lang="fr-FR" sz="5400" b="1" dirty="0" smtClean="0"/>
              <a:t>RETRO INGÉNIERIE </a:t>
            </a:r>
            <a:br>
              <a:rPr lang="fr-FR" sz="5400" b="1" dirty="0" smtClean="0"/>
            </a:br>
            <a:r>
              <a:rPr lang="fr-FR" sz="5400" b="1" dirty="0" smtClean="0"/>
              <a:t>avec </a:t>
            </a:r>
            <a:r>
              <a:rPr lang="fr-FR" sz="5400" b="1" dirty="0" err="1" smtClean="0"/>
              <a:t>SysML</a:t>
            </a:r>
            <a:endParaRPr lang="fr-FR" sz="5400" b="1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7" name="Image 6" descr="logo_af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2001613" cy="714380"/>
          </a:xfrm>
          <a:prstGeom prst="rect">
            <a:avLst/>
          </a:prstGeom>
        </p:spPr>
      </p:pic>
      <p:pic>
        <p:nvPicPr>
          <p:cNvPr id="8" name="Image 7" descr="sysm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293096"/>
            <a:ext cx="1143008" cy="668290"/>
          </a:xfrm>
          <a:prstGeom prst="rect">
            <a:avLst/>
          </a:prstGeom>
        </p:spPr>
      </p:pic>
      <p:pic>
        <p:nvPicPr>
          <p:cNvPr id="9" name="Image 8" descr="ministere-education-national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933056"/>
            <a:ext cx="1116906" cy="1292882"/>
          </a:xfrm>
          <a:prstGeom prst="rect">
            <a:avLst/>
          </a:prstGeom>
        </p:spPr>
      </p:pic>
      <p:pic>
        <p:nvPicPr>
          <p:cNvPr id="10" name="Image 9" descr="aip-prime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221088"/>
            <a:ext cx="1335339" cy="642942"/>
          </a:xfrm>
          <a:prstGeom prst="rect">
            <a:avLst/>
          </a:prstGeom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827584" y="5373216"/>
            <a:ext cx="75438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Travaux issus du groupe de travail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 Education Nationale/AFIS</a:t>
            </a:r>
            <a:endParaRPr lang="fr-F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1340768"/>
            <a:ext cx="6516216" cy="4248472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fr-FR" sz="2400" b="1" dirty="0" smtClean="0"/>
              <a:t>Le questionnement peut être le suivant : </a:t>
            </a:r>
          </a:p>
          <a:p>
            <a:pPr marL="577850" lvl="2" indent="-177800"/>
            <a:r>
              <a:rPr lang="fr-FR" b="1" u="sng" dirty="0" smtClean="0">
                <a:solidFill>
                  <a:srgbClr val="C00000"/>
                </a:solidFill>
              </a:rPr>
              <a:t>Dans quel cas le système est-il utilisé (phase de vie) ? </a:t>
            </a:r>
          </a:p>
          <a:p>
            <a:pPr marL="577850" lvl="2" indent="-177800"/>
            <a:r>
              <a:rPr lang="fr-FR" b="1" u="sng" dirty="0" smtClean="0">
                <a:solidFill>
                  <a:srgbClr val="C00000"/>
                </a:solidFill>
              </a:rPr>
              <a:t>Qui sont les acteurs (utilisateurs, autres systèmes, …) ?</a:t>
            </a:r>
          </a:p>
          <a:p>
            <a:pPr marL="177800" indent="-177800">
              <a:buNone/>
            </a:pPr>
            <a:endParaRPr lang="fr-FR" sz="2400" b="1" dirty="0" smtClean="0"/>
          </a:p>
          <a:p>
            <a:pPr marL="177800" indent="-177800">
              <a:buNone/>
            </a:pPr>
            <a:r>
              <a:rPr lang="fr-FR" sz="2400" b="1" dirty="0" smtClean="0"/>
              <a:t>Formalisation : un ou plusieurs diagrammes de définition de bloc (BDD SysML) :</a:t>
            </a:r>
          </a:p>
          <a:p>
            <a:pPr marL="577850" lvl="1" indent="-177800">
              <a:buNone/>
            </a:pPr>
            <a:r>
              <a:rPr lang="fr-FR" sz="1800" b="1" dirty="0" smtClean="0"/>
              <a:t>Reportez-vous à l’activité DBPP1 du processus technique 1 pour savoir faire un diagramme de contexte</a:t>
            </a:r>
            <a:r>
              <a:rPr lang="fr-FR" sz="2400" b="1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RI1.1–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le contexte</a:t>
            </a: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2" name="Groupe 13"/>
          <p:cNvGrpSpPr/>
          <p:nvPr/>
        </p:nvGrpSpPr>
        <p:grpSpPr>
          <a:xfrm>
            <a:off x="395536" y="620689"/>
            <a:ext cx="2088429" cy="2376264"/>
            <a:chOff x="395536" y="620688"/>
            <a:chExt cx="2088429" cy="2574145"/>
          </a:xfrm>
        </p:grpSpPr>
        <p:sp>
          <p:nvSpPr>
            <p:cNvPr id="10" name="Ellipse 9"/>
            <p:cNvSpPr/>
            <p:nvPr/>
          </p:nvSpPr>
          <p:spPr>
            <a:xfrm>
              <a:off x="395536" y="620688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476714" y="1187582"/>
              <a:ext cx="2214105" cy="1800397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 rot="20927305">
            <a:off x="68702" y="5165496"/>
            <a:ext cx="31478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13" name="Diapositive6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6329"/>
          <a:stretch>
            <a:fillRect/>
          </a:stretch>
        </p:blipFill>
        <p:spPr>
          <a:xfrm>
            <a:off x="467544" y="548680"/>
            <a:ext cx="8208912" cy="576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82942"/>
          <a:stretch>
            <a:fillRect/>
          </a:stretch>
        </p:blipFill>
        <p:spPr>
          <a:xfrm>
            <a:off x="1475656" y="548680"/>
            <a:ext cx="6120130" cy="7830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700808"/>
            <a:ext cx="7158928" cy="4248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1920" y="5445224"/>
            <a:ext cx="416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Contexte en phase don du sang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259632" y="5949280"/>
            <a:ext cx="66247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l’existence d’interactions du système.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82942"/>
          <a:stretch>
            <a:fillRect/>
          </a:stretch>
        </p:blipFill>
        <p:spPr>
          <a:xfrm>
            <a:off x="1475656" y="548680"/>
            <a:ext cx="6120130" cy="7830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5696" y="5157192"/>
            <a:ext cx="532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Contexte en phase transport et stockage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0848"/>
            <a:ext cx="7560837" cy="3040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82942"/>
          <a:stretch>
            <a:fillRect/>
          </a:stretch>
        </p:blipFill>
        <p:spPr>
          <a:xfrm>
            <a:off x="1475656" y="548680"/>
            <a:ext cx="6120130" cy="7830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1600" y="5445224"/>
            <a:ext cx="737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Contexte en phase maintien en condition opérationnelle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16832"/>
            <a:ext cx="6968571" cy="336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2132856"/>
            <a:ext cx="6516216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La mission principale du système </a:t>
            </a:r>
            <a:r>
              <a:rPr lang="fr-FR" sz="2400" b="1" dirty="0"/>
              <a:t>est l’ensemble des services rendus par le système. 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Complément : préciser </a:t>
            </a:r>
            <a:r>
              <a:rPr lang="fr-FR" sz="2400" b="1" dirty="0" smtClean="0">
                <a:solidFill>
                  <a:srgbClr val="C00000"/>
                </a:solidFill>
              </a:rPr>
              <a:t>la finalité </a:t>
            </a:r>
            <a:r>
              <a:rPr lang="fr-FR" sz="2400" b="1" dirty="0" smtClean="0"/>
              <a:t>recherchée </a:t>
            </a:r>
            <a:r>
              <a:rPr lang="fr-FR" sz="2400" b="1" dirty="0" smtClean="0">
                <a:solidFill>
                  <a:srgbClr val="C00000"/>
                </a:solidFill>
              </a:rPr>
              <a:t>et le problème </a:t>
            </a:r>
            <a:r>
              <a:rPr lang="fr-FR" sz="2400" b="1" dirty="0" smtClean="0"/>
              <a:t>auquel répond le système étudié.</a:t>
            </a:r>
          </a:p>
          <a:p>
            <a:pPr marL="0" indent="0">
              <a:buNone/>
            </a:pPr>
            <a:r>
              <a:rPr lang="fr-FR" sz="2000" b="1" dirty="0" smtClean="0"/>
              <a:t>             (si </a:t>
            </a:r>
            <a:r>
              <a:rPr lang="fr-FR" sz="2000" b="1" dirty="0"/>
              <a:t>on connait l’origine du </a:t>
            </a:r>
            <a:r>
              <a:rPr lang="fr-FR" sz="2000" b="1" dirty="0" smtClean="0"/>
              <a:t>système)</a:t>
            </a:r>
          </a:p>
          <a:p>
            <a:pPr marL="0" indent="0">
              <a:buNone/>
            </a:pPr>
            <a:r>
              <a:rPr lang="fr-FR" sz="2400" b="1" dirty="0"/>
              <a:t> </a:t>
            </a:r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</a:t>
            </a:r>
            <a:r>
              <a:rPr lang="fr-FR" sz="2200" cap="all" dirty="0" smtClean="0"/>
              <a:t> </a:t>
            </a:r>
            <a:r>
              <a:rPr lang="fr-FR" sz="2200" b="1" cap="all" dirty="0" smtClean="0"/>
              <a:t>RI1.2 :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la mission</a:t>
            </a: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971600" y="620688"/>
            <a:ext cx="576064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899591" y="1340770"/>
            <a:ext cx="1872210" cy="1152128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124744"/>
            <a:ext cx="615617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 </a:t>
            </a:r>
            <a:r>
              <a:rPr lang="fr-FR" sz="2400" b="1" dirty="0" smtClean="0"/>
              <a:t>Le </a:t>
            </a:r>
            <a:r>
              <a:rPr lang="fr-FR" sz="2400" b="1" dirty="0"/>
              <a:t>questionnement peut être le suivant : 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b="1" cap="all" dirty="0" smtClean="0"/>
              <a:t>       </a:t>
            </a:r>
            <a:r>
              <a:rPr lang="fr-FR" sz="2400" b="1" u="sng" cap="all" dirty="0" smtClean="0">
                <a:solidFill>
                  <a:srgbClr val="C00000"/>
                </a:solidFill>
              </a:rPr>
              <a:t>A </a:t>
            </a:r>
            <a:r>
              <a:rPr lang="fr-FR" sz="2400" b="1" u="sng" dirty="0" smtClean="0">
                <a:solidFill>
                  <a:srgbClr val="C00000"/>
                </a:solidFill>
              </a:rPr>
              <a:t>quoi sert ce système (</a:t>
            </a:r>
            <a:r>
              <a:rPr lang="fr-FR" sz="2400" b="1" u="sng" dirty="0">
                <a:solidFill>
                  <a:srgbClr val="C00000"/>
                </a:solidFill>
              </a:rPr>
              <a:t>mission) ? </a:t>
            </a:r>
            <a:endParaRPr lang="fr-FR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      </a:t>
            </a:r>
            <a:r>
              <a:rPr lang="fr-FR" sz="2400" b="1" u="sng" dirty="0" smtClean="0">
                <a:solidFill>
                  <a:srgbClr val="C00000"/>
                </a:solidFill>
              </a:rPr>
              <a:t>Pourquoi </a:t>
            </a:r>
            <a:r>
              <a:rPr lang="fr-FR" sz="2400" b="1" u="sng" dirty="0">
                <a:solidFill>
                  <a:srgbClr val="C00000"/>
                </a:solidFill>
              </a:rPr>
              <a:t>l’avoir fait (</a:t>
            </a:r>
            <a:r>
              <a:rPr lang="fr-FR" sz="2400" b="1" u="sng" dirty="0" smtClean="0">
                <a:solidFill>
                  <a:srgbClr val="C00000"/>
                </a:solidFill>
              </a:rPr>
              <a:t>finalité)</a:t>
            </a:r>
            <a:r>
              <a:rPr lang="fr-FR" sz="2400" b="1" u="sng" dirty="0">
                <a:solidFill>
                  <a:srgbClr val="C00000"/>
                </a:solidFill>
              </a:rPr>
              <a:t> ?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      </a:t>
            </a:r>
            <a:r>
              <a:rPr lang="fr-FR" sz="2400" b="1" u="sng" dirty="0" smtClean="0">
                <a:solidFill>
                  <a:srgbClr val="C00000"/>
                </a:solidFill>
              </a:rPr>
              <a:t>Quel est le problème que l’on a voulu 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         </a:t>
            </a:r>
            <a:r>
              <a:rPr lang="fr-FR" sz="2400" b="1" u="sng" dirty="0" smtClean="0">
                <a:solidFill>
                  <a:srgbClr val="C00000"/>
                </a:solidFill>
              </a:rPr>
              <a:t>solutionner ?</a:t>
            </a:r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2400" b="1" u="sng" dirty="0" smtClean="0"/>
              <a:t>Formalisation </a:t>
            </a:r>
            <a:r>
              <a:rPr lang="fr-FR" sz="2400" b="1" u="sng" dirty="0"/>
              <a:t>de la </a:t>
            </a:r>
            <a:r>
              <a:rPr lang="fr-FR" sz="2400" b="1" u="sng" dirty="0" smtClean="0"/>
              <a:t>mission, de la finalité et du problème </a:t>
            </a:r>
            <a:r>
              <a:rPr lang="fr-FR" sz="2400" b="1" u="sng" dirty="0"/>
              <a:t> </a:t>
            </a:r>
            <a:r>
              <a:rPr lang="fr-FR" sz="2400" b="1" dirty="0" smtClean="0"/>
              <a:t>: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 smtClean="0"/>
              <a:t>          un </a:t>
            </a:r>
            <a:r>
              <a:rPr lang="fr-FR" sz="2400" b="1" dirty="0"/>
              <a:t>diagramme d’exigences </a:t>
            </a:r>
            <a:r>
              <a:rPr lang="fr-FR" sz="2400" b="1" dirty="0" smtClean="0"/>
              <a:t> </a:t>
            </a:r>
            <a:endParaRPr lang="fr-FR" sz="2400" b="1" dirty="0"/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r>
              <a:rPr lang="fr-FR" sz="1800" b="1" dirty="0" smtClean="0"/>
              <a:t>voir DBPP1 du processus technique 1.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</a:t>
            </a:r>
            <a:r>
              <a:rPr lang="fr-FR" sz="2200" cap="all" dirty="0" smtClean="0"/>
              <a:t> </a:t>
            </a:r>
            <a:r>
              <a:rPr lang="fr-FR" sz="2200" b="1" cap="all" dirty="0" smtClean="0"/>
              <a:t>RI1.2 :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la mission</a:t>
            </a: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971600" y="620688"/>
            <a:ext cx="576064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899591" y="1340770"/>
            <a:ext cx="1872210" cy="1152128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20927305">
            <a:off x="69770" y="5298623"/>
            <a:ext cx="30358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Processus de rétro-ingénierie</a:t>
            </a:r>
            <a:endParaRPr lang="fr-FR" sz="2800" b="1" dirty="0"/>
          </a:p>
        </p:txBody>
      </p:sp>
      <p:pic>
        <p:nvPicPr>
          <p:cNvPr id="8" name="Diapositive8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279" b="7407"/>
          <a:stretch>
            <a:fillRect/>
          </a:stretch>
        </p:blipFill>
        <p:spPr>
          <a:xfrm>
            <a:off x="323528" y="620688"/>
            <a:ext cx="8424936" cy="570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Processus de rétro-ingénierie</a:t>
            </a:r>
            <a:endParaRPr lang="fr-FR" sz="2800" b="1" dirty="0"/>
          </a:p>
        </p:txBody>
      </p:sp>
      <p:pic>
        <p:nvPicPr>
          <p:cNvPr id="8" name="Diapositive9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-593" b="82942"/>
          <a:stretch>
            <a:fillRect/>
          </a:stretch>
        </p:blipFill>
        <p:spPr>
          <a:xfrm>
            <a:off x="1403648" y="548680"/>
            <a:ext cx="6156409" cy="7830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628800"/>
            <a:ext cx="6450651" cy="4233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5877272"/>
            <a:ext cx="530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Problème – Finalité – Mission – Système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475656" y="3933056"/>
            <a:ext cx="255577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Ce diagramme est provisoire, il pourra évoluer au fur et à mesure de l’étude de rétro-ingénierie. </a:t>
            </a:r>
            <a:endParaRPr lang="fr-FR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</a:t>
            </a:r>
            <a:r>
              <a:rPr lang="fr-FR" sz="2200" b="1" cap="all" dirty="0" smtClean="0"/>
              <a:t>Activité RI1.3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                   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les cas d’utilisation</a:t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619672" y="620688"/>
            <a:ext cx="1152128" cy="2232250"/>
            <a:chOff x="1619672" y="620688"/>
            <a:chExt cx="1152128" cy="2232250"/>
          </a:xfrm>
        </p:grpSpPr>
        <p:sp>
          <p:nvSpPr>
            <p:cNvPr id="10" name="Ellipse 9"/>
            <p:cNvSpPr/>
            <p:nvPr/>
          </p:nvSpPr>
          <p:spPr>
            <a:xfrm>
              <a:off x="1619672" y="620688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1403647" y="1484786"/>
              <a:ext cx="1872209" cy="864096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627784" y="908720"/>
            <a:ext cx="6372200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Dans le contexte défini, pour chaque phase de vie , on définit les services rendus par le système.</a:t>
            </a:r>
          </a:p>
          <a:p>
            <a:pPr>
              <a:buNone/>
            </a:pPr>
            <a:r>
              <a:rPr lang="fr-FR" sz="2400" b="1" dirty="0" smtClean="0"/>
              <a:t>En général, la mission principale du système se retrouve souvent dans le cas d’utilisation principal de la phase exploitation.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  Le questionnement peut être le suivant : </a:t>
            </a:r>
          </a:p>
          <a:p>
            <a:pPr>
              <a:buNone/>
            </a:pPr>
            <a:r>
              <a:rPr lang="fr-FR" sz="2400" b="1" dirty="0" smtClean="0"/>
              <a:t>        </a:t>
            </a:r>
            <a:r>
              <a:rPr lang="fr-FR" sz="2400" b="1" u="sng" dirty="0" smtClean="0">
                <a:solidFill>
                  <a:srgbClr val="C00000"/>
                </a:solidFill>
              </a:rPr>
              <a:t>Quels en sont les usages (cas d’utilisation) ?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Formalisation :  un diagramme de cas d’utilisation (UCD SysML)</a:t>
            </a:r>
          </a:p>
          <a:p>
            <a:pPr>
              <a:buNone/>
            </a:pPr>
            <a:r>
              <a:rPr lang="fr-FR" sz="2400" b="1" dirty="0" smtClean="0"/>
              <a:t>             </a:t>
            </a:r>
            <a:r>
              <a:rPr lang="fr-FR" sz="2000" b="1" dirty="0" smtClean="0"/>
              <a:t>reportez vous à DBPP3 du processus technique 1</a:t>
            </a: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 rot="20927305">
            <a:off x="69095" y="4945450"/>
            <a:ext cx="31065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7" name="Diapositive2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5810" b="22150"/>
          <a:stretch>
            <a:fillRect/>
          </a:stretch>
        </p:blipFill>
        <p:spPr>
          <a:xfrm>
            <a:off x="251520" y="692696"/>
            <a:ext cx="8686800" cy="4693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4208" y="5517232"/>
            <a:ext cx="1728192" cy="1152128"/>
          </a:xfrm>
          <a:prstGeom prst="wedgeRectCallout">
            <a:avLst>
              <a:gd name="adj1" fmla="val -28134"/>
              <a:gd name="adj2" fmla="val -80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Peut être partiel en fonction des exploitations pédagogiques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1520" y="5373216"/>
            <a:ext cx="3888432" cy="1008112"/>
          </a:xfrm>
          <a:prstGeom prst="wedgeRectCallout">
            <a:avLst>
              <a:gd name="adj1" fmla="val -10076"/>
              <a:gd name="adj2" fmla="val -127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Dans le cas de systèmes </a:t>
            </a:r>
            <a:r>
              <a:rPr lang="fr-FR" dirty="0" err="1" smtClean="0"/>
              <a:t>didactisés</a:t>
            </a:r>
            <a:r>
              <a:rPr lang="fr-FR" dirty="0" smtClean="0"/>
              <a:t>, le système à considérer reste le « vrai » système qui a une vraie mission et qui rend des vrais services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116632"/>
            <a:ext cx="1512168" cy="1323528"/>
          </a:xfrm>
          <a:prstGeom prst="wedgeRectCallout">
            <a:avLst>
              <a:gd name="adj1" fmla="val 43360"/>
              <a:gd name="adj2" fmla="val 87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Peut être présente avec les anciens descripteurs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0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287" b="8537"/>
          <a:stretch>
            <a:fillRect/>
          </a:stretch>
        </p:blipFill>
        <p:spPr>
          <a:xfrm>
            <a:off x="971600" y="692696"/>
            <a:ext cx="777686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1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2942"/>
          <a:stretch>
            <a:fillRect/>
          </a:stretch>
        </p:blipFill>
        <p:spPr>
          <a:xfrm>
            <a:off x="1475656" y="548680"/>
            <a:ext cx="6120130" cy="78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608" y="1340768"/>
            <a:ext cx="7315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Cas d’utilisation en phase de don du sang (exploitation) 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7198845" cy="39935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733256"/>
            <a:ext cx="9158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diagramme des cas d’utilisation pour chacun des contextes des phases de vie du système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L’architecture physique d’un système représente sa structure matérielle :  composition et organisation. 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Deux catégories d’éléments possibles :</a:t>
            </a:r>
          </a:p>
          <a:p>
            <a:pPr marL="901700" lvl="0"/>
            <a:r>
              <a:rPr lang="fr-FR" sz="2400" b="1" dirty="0" smtClean="0"/>
              <a:t>Les composants : entités élémentaires, que le modélisateur considère comme une entité non décomposable ;</a:t>
            </a:r>
          </a:p>
          <a:p>
            <a:pPr marL="901700" lvl="0"/>
            <a:endParaRPr lang="fr-FR" sz="2400" b="1" dirty="0" smtClean="0"/>
          </a:p>
          <a:p>
            <a:pPr marL="901700" lvl="0"/>
            <a:r>
              <a:rPr lang="fr-FR" sz="2400" b="1" dirty="0" smtClean="0"/>
              <a:t>Les sous-systèmes : éléments décomposables, pouvant être composés d’autres sous-systèmes et/ou de composants.</a:t>
            </a:r>
          </a:p>
          <a:p>
            <a:pPr>
              <a:buNone/>
            </a:pPr>
            <a:r>
              <a:rPr lang="fr-FR" sz="2400" b="1" dirty="0" smtClean="0"/>
              <a:t> </a:t>
            </a:r>
          </a:p>
          <a:p>
            <a:pPr>
              <a:buNone/>
            </a:pPr>
            <a:r>
              <a:rPr lang="fr-FR" sz="2400" b="1" dirty="0" smtClean="0"/>
              <a:t> </a:t>
            </a:r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           </a:t>
            </a:r>
            <a:r>
              <a:rPr lang="fr-FR" sz="2400" b="1" cap="all" dirty="0" smtClean="0"/>
              <a:t>DÉCRIRE la vue structurelle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Le questionnement peut être le suivant : </a:t>
            </a:r>
          </a:p>
          <a:p>
            <a:pPr>
              <a:buNone/>
            </a:pPr>
            <a:r>
              <a:rPr lang="fr-FR" sz="2400" b="1" dirty="0" smtClean="0"/>
              <a:t>      </a:t>
            </a:r>
            <a:r>
              <a:rPr lang="fr-FR" sz="2400" b="1" u="sng" dirty="0" smtClean="0">
                <a:solidFill>
                  <a:srgbClr val="C00000"/>
                </a:solidFill>
              </a:rPr>
              <a:t>Comment c’est fait et avec quoi (sous-système, composant) ?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Cette activité est formée de trois sous-activités permettant :</a:t>
            </a:r>
          </a:p>
          <a:p>
            <a:pPr lvl="0"/>
            <a:r>
              <a:rPr lang="fr-FR" sz="2400" b="1" dirty="0" smtClean="0"/>
              <a:t>de définir l’organisation des éléments en décrivant les flux échangés :       </a:t>
            </a:r>
            <a:r>
              <a:rPr lang="fr-FR" sz="2400" b="1" u="sng" dirty="0" smtClean="0"/>
              <a:t>Le diagramme de bloc interne (IBD) est utilisé </a:t>
            </a:r>
            <a:r>
              <a:rPr lang="fr-FR" sz="2400" b="1" dirty="0" smtClean="0"/>
              <a:t> ;</a:t>
            </a:r>
          </a:p>
          <a:p>
            <a:pPr lvl="0"/>
            <a:r>
              <a:rPr lang="fr-FR" sz="2400" b="1" dirty="0" smtClean="0"/>
              <a:t>de définir la structure hiérarchique :  vision hiérarchisée des composants regroupés au sein d’entités fonctionnelles (sous-systèmes   </a:t>
            </a:r>
            <a:r>
              <a:rPr lang="fr-FR" sz="2400" b="1" u="sng" dirty="0" smtClean="0"/>
              <a:t>Le diagramme de définition de bloc (BDD) est utilisé </a:t>
            </a:r>
            <a:r>
              <a:rPr lang="fr-FR" sz="2400" b="1" dirty="0" smtClean="0"/>
              <a:t>;</a:t>
            </a:r>
          </a:p>
          <a:p>
            <a:pPr lvl="0"/>
            <a:r>
              <a:rPr lang="fr-FR" sz="2400" b="1" dirty="0" smtClean="0"/>
              <a:t>de définir l’architecture logique.</a:t>
            </a:r>
          </a:p>
          <a:p>
            <a:pPr lvl="0"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Les deux premières activités sont deux entrées possibles. </a:t>
            </a:r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           </a:t>
            </a:r>
            <a:r>
              <a:rPr lang="fr-FR" sz="2400" b="1" cap="all" dirty="0" smtClean="0"/>
              <a:t>DÉCRIRE la vue structurelle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8616" y="1196752"/>
            <a:ext cx="6285384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Objectifs : 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Représenter l’architecture interne du système étudié.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Représenter les flux échangés par les éléments (ports et interfaces).</a:t>
            </a:r>
          </a:p>
          <a:p>
            <a:pPr lvl="0">
              <a:buNone/>
            </a:pPr>
            <a:endParaRPr lang="fr-FR" sz="2400" b="1" dirty="0" smtClean="0"/>
          </a:p>
          <a:p>
            <a:pPr lvl="0">
              <a:buNone/>
            </a:pPr>
            <a:endParaRPr lang="fr-FR" sz="2400" b="1" dirty="0" smtClean="0"/>
          </a:p>
          <a:p>
            <a:pPr lvl="0">
              <a:buNone/>
            </a:pPr>
            <a:r>
              <a:rPr lang="fr-FR" sz="2400" b="1" dirty="0" smtClean="0"/>
              <a:t>Formalisation : un diagramme de bloc interne (IBD)  </a:t>
            </a:r>
            <a:r>
              <a:rPr lang="fr-FR" sz="2000" b="1" dirty="0" smtClean="0"/>
              <a:t>(Il faut définir les ports et les interfaces de chaque élément)</a:t>
            </a:r>
          </a:p>
          <a:p>
            <a:pPr lvl="0">
              <a:buNone/>
            </a:pPr>
            <a:endParaRPr lang="fr-FR" sz="2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</a:t>
            </a:r>
            <a:r>
              <a:rPr lang="fr-FR" sz="2200" b="1" cap="all" dirty="0" smtClean="0"/>
              <a:t>Activité RI2.1 –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                   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</a:t>
            </a:r>
            <a:r>
              <a:rPr lang="fr-FR" sz="2200" b="1" cap="all" dirty="0" err="1" smtClean="0"/>
              <a:t>lA</a:t>
            </a:r>
            <a:r>
              <a:rPr lang="fr-FR" sz="2200" b="1" cap="all" dirty="0" smtClean="0"/>
              <a:t> structure interne</a:t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979712" y="1196752"/>
            <a:ext cx="792088" cy="2088232"/>
            <a:chOff x="1979712" y="1124744"/>
            <a:chExt cx="792088" cy="3528392"/>
          </a:xfrm>
        </p:grpSpPr>
        <p:sp>
          <p:nvSpPr>
            <p:cNvPr id="10" name="Ellipse 9"/>
            <p:cNvSpPr/>
            <p:nvPr/>
          </p:nvSpPr>
          <p:spPr>
            <a:xfrm>
              <a:off x="1979712" y="1124744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935596" y="2816932"/>
              <a:ext cx="3168352" cy="504056"/>
            </a:xfrm>
            <a:prstGeom prst="bentUpArrow">
              <a:avLst>
                <a:gd name="adj1" fmla="val 8285"/>
                <a:gd name="adj2" fmla="val 25980"/>
                <a:gd name="adj3" fmla="val 384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3140968"/>
            <a:ext cx="24117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L’ouverture » voir le démontage du   système, si c’est possible, permettra de mieux définir la structure.</a:t>
            </a:r>
            <a:endParaRPr lang="fr-FR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927305">
            <a:off x="59310" y="5257206"/>
            <a:ext cx="31911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2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940" b="20195"/>
          <a:stretch>
            <a:fillRect/>
          </a:stretch>
        </p:blipFill>
        <p:spPr>
          <a:xfrm>
            <a:off x="179511" y="692696"/>
            <a:ext cx="8743571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3.JP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0" y="1556792"/>
          <a:ext cx="8854584" cy="4464496"/>
        </p:xfrm>
        <a:graphic>
          <a:graphicData uri="http://schemas.openxmlformats.org/presentationml/2006/ole">
            <p:oleObj spid="_x0000_s33793" name="Image bitmap" r:id="rId5" imgW="12917019" imgH="5768840" progId="PBrush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484784"/>
            <a:ext cx="629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Structure interne de l’automate de prélèvement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5877272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l’existence d’interactions entre éléments</a:t>
            </a:r>
            <a:endParaRPr lang="fr-F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516216" cy="4635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objectif :</a:t>
            </a:r>
          </a:p>
          <a:p>
            <a:pPr>
              <a:buNone/>
            </a:pPr>
            <a:r>
              <a:rPr lang="fr-FR" sz="2400" b="1" dirty="0" smtClean="0"/>
              <a:t>Représenter la structure d’un système, composé d’éléments de manière hiérarchique. </a:t>
            </a:r>
          </a:p>
          <a:p>
            <a:pPr>
              <a:buNone/>
            </a:pPr>
            <a:r>
              <a:rPr lang="fr-FR" sz="2400" b="1" dirty="0" smtClean="0"/>
              <a:t>(Chaque élément peut être décomposé jusqu’à obtenir uniquement des composants)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Le niveau de décomposition est en fonction de l’objectif du modélisateur (il est recommandé de ne pas décomposer trop finement)</a:t>
            </a:r>
          </a:p>
          <a:p>
            <a:pPr>
              <a:buNone/>
            </a:pPr>
            <a:r>
              <a:rPr lang="fr-FR" sz="2400" b="1" dirty="0" smtClean="0"/>
              <a:t>Formalisation : un diagramme de définition de bloc (BDD)</a:t>
            </a:r>
          </a:p>
          <a:p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   </a:t>
            </a:r>
            <a:r>
              <a:rPr lang="fr-FR" sz="2200" b="1" cap="all" dirty="0" smtClean="0"/>
              <a:t>Activité RI2.2 –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               </a:t>
            </a:r>
            <a:r>
              <a:rPr lang="fr-FR" sz="2200" b="1" cap="all" dirty="0" err="1" smtClean="0"/>
              <a:t>D</a:t>
            </a:r>
            <a:r>
              <a:rPr lang="fr-FR" sz="2200" cap="all" dirty="0" err="1" smtClean="0"/>
              <a:t>É</a:t>
            </a:r>
            <a:r>
              <a:rPr lang="fr-FR" sz="2200" b="1" cap="all" dirty="0" err="1" smtClean="0"/>
              <a:t>crire</a:t>
            </a:r>
            <a:r>
              <a:rPr lang="fr-FR" sz="2200" b="1" cap="all" dirty="0" smtClean="0"/>
              <a:t> </a:t>
            </a:r>
            <a:r>
              <a:rPr lang="fr-FR" sz="2200" b="1" cap="all" dirty="0" err="1" smtClean="0"/>
              <a:t>lA</a:t>
            </a:r>
            <a:r>
              <a:rPr lang="fr-FR" sz="2200" b="1" cap="all" dirty="0" smtClean="0"/>
              <a:t> structure </a:t>
            </a:r>
            <a:r>
              <a:rPr lang="fr-FR" sz="2200" b="1" cap="all" dirty="0" err="1" smtClean="0"/>
              <a:t>hi</a:t>
            </a:r>
            <a:r>
              <a:rPr lang="fr-FR" sz="2200" cap="all" dirty="0" err="1" smtClean="0"/>
              <a:t>É</a:t>
            </a:r>
            <a:r>
              <a:rPr lang="fr-FR" sz="2200" b="1" cap="all" dirty="0" err="1" smtClean="0"/>
              <a:t>rarchique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403648" y="1124744"/>
            <a:ext cx="576064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67641" y="1808821"/>
            <a:ext cx="1368154" cy="720079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2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2 procédés : </a:t>
            </a:r>
          </a:p>
          <a:p>
            <a:pPr marL="177800" indent="-177800"/>
            <a:r>
              <a:rPr lang="fr-FR" sz="22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-&gt; manière descendante (décomposition d’un sous-système en éléments) </a:t>
            </a:r>
          </a:p>
          <a:p>
            <a:pPr marL="177800" indent="-177800"/>
            <a:r>
              <a:rPr lang="fr-FR" sz="22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-&gt; manière ascendante (regroupement d’éléments pour former un sous-système). </a:t>
            </a:r>
          </a:p>
          <a:p>
            <a:pPr marL="177800" indent="-177800"/>
            <a:endParaRPr lang="fr-FR" sz="22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927305">
            <a:off x="69770" y="3282398"/>
            <a:ext cx="30358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4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351" b="18430"/>
          <a:stretch>
            <a:fillRect/>
          </a:stretch>
        </p:blipFill>
        <p:spPr>
          <a:xfrm>
            <a:off x="323528" y="836712"/>
            <a:ext cx="8595360" cy="5042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9" name="Diapositive15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3688" y="5949280"/>
            <a:ext cx="6996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Structure hiérarchique de l’Automate de prélèvement</a:t>
            </a:r>
            <a:endParaRPr lang="fr-FR" sz="2400" dirty="0"/>
          </a:p>
        </p:txBody>
      </p:sp>
      <p:pic>
        <p:nvPicPr>
          <p:cNvPr id="11" name="Imag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5223231" cy="1841403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3848" y="3573016"/>
            <a:ext cx="5330282" cy="24860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504" y="3212976"/>
            <a:ext cx="51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Structure hiérarchique de l’</a:t>
            </a:r>
            <a:r>
              <a:rPr lang="fr-FR" sz="2400" b="1" dirty="0" err="1" smtClean="0"/>
              <a:t>hemomixer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187624" y="2996952"/>
            <a:ext cx="4104456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4149080"/>
            <a:ext cx="26997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le modèle structurel de mon système</a:t>
            </a:r>
            <a:endParaRPr lang="fr-F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/>
              <a:t>Processus de rétro-ingénierie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44210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200" b="1" cap="all" dirty="0"/>
              <a:t>la </a:t>
            </a:r>
            <a:r>
              <a:rPr lang="fr-FR" sz="2200" b="1" cap="all" dirty="0" err="1"/>
              <a:t>rÉtro</a:t>
            </a:r>
            <a:r>
              <a:rPr lang="fr-FR" sz="2200" b="1" cap="all" dirty="0"/>
              <a:t>-</a:t>
            </a:r>
            <a:r>
              <a:rPr lang="fr-FR" sz="2200" b="1" cap="all" dirty="0" err="1"/>
              <a:t>ingÉnierie</a:t>
            </a:r>
            <a:r>
              <a:rPr lang="fr-FR" sz="2200" b="1" cap="all" dirty="0"/>
              <a:t> d’un </a:t>
            </a:r>
            <a:r>
              <a:rPr lang="fr-FR" sz="2200" b="1" cap="all" dirty="0" err="1" smtClean="0"/>
              <a:t>systÈme</a:t>
            </a:r>
            <a:endParaRPr lang="fr-FR" sz="2200" b="1" cap="all" dirty="0" smtClean="0"/>
          </a:p>
          <a:p>
            <a:pPr>
              <a:buNone/>
            </a:pPr>
            <a:endParaRPr lang="fr-FR" sz="2200" b="1" cap="all" dirty="0"/>
          </a:p>
          <a:p>
            <a:pPr>
              <a:buNone/>
            </a:pPr>
            <a:r>
              <a:rPr lang="fr-FR" sz="2200" b="1" dirty="0" smtClean="0"/>
              <a:t>C’est </a:t>
            </a:r>
            <a:r>
              <a:rPr lang="fr-FR" sz="2200" b="1" dirty="0"/>
              <a:t> un processus complexe qui permet par l’étude d’un système existant de </a:t>
            </a:r>
            <a:r>
              <a:rPr lang="fr-FR" sz="2200" b="1" dirty="0" smtClean="0"/>
              <a:t>décrire  </a:t>
            </a:r>
            <a:r>
              <a:rPr lang="fr-FR" sz="2200" b="1" dirty="0"/>
              <a:t>son fonctionnement </a:t>
            </a:r>
            <a:r>
              <a:rPr lang="fr-FR" sz="2200" b="1" dirty="0" smtClean="0"/>
              <a:t> et sa structure à </a:t>
            </a:r>
            <a:r>
              <a:rPr lang="fr-FR" sz="2200" b="1" dirty="0"/>
              <a:t>travers un modèle.</a:t>
            </a:r>
          </a:p>
          <a:p>
            <a:pPr>
              <a:buNone/>
            </a:pPr>
            <a:r>
              <a:rPr lang="fr-FR" sz="2200" b="1" dirty="0"/>
              <a:t>Il s’agit alors de pouvoir par exemple :</a:t>
            </a:r>
          </a:p>
          <a:p>
            <a:pPr lvl="0"/>
            <a:r>
              <a:rPr lang="fr-FR" sz="2200" b="1" dirty="0"/>
              <a:t>Comprendre le fonctionnement externe et interne du système ;</a:t>
            </a:r>
          </a:p>
          <a:p>
            <a:pPr lvl="0"/>
            <a:r>
              <a:rPr lang="fr-FR" sz="2200" b="1" dirty="0"/>
              <a:t>Connaître les relations du système avec son environnement ;</a:t>
            </a:r>
          </a:p>
          <a:p>
            <a:pPr lvl="0"/>
            <a:r>
              <a:rPr lang="fr-FR" sz="2200" b="1" dirty="0"/>
              <a:t>Connaître la mission et la finalité du système ;</a:t>
            </a:r>
          </a:p>
          <a:p>
            <a:pPr lvl="0"/>
            <a:r>
              <a:rPr lang="fr-FR" sz="2200" b="1" dirty="0"/>
              <a:t>Identifier les solutions retenues ;</a:t>
            </a:r>
          </a:p>
          <a:p>
            <a:pPr lvl="0"/>
            <a:r>
              <a:rPr lang="fr-FR" sz="2200" b="1" dirty="0"/>
              <a:t>Evaluer son bon fonctionnement ;</a:t>
            </a:r>
          </a:p>
          <a:p>
            <a:pPr lvl="0"/>
            <a:r>
              <a:rPr lang="fr-FR" sz="2200" b="1" dirty="0"/>
              <a:t>Le modifier ;</a:t>
            </a:r>
          </a:p>
          <a:p>
            <a:pPr lvl="0"/>
            <a:r>
              <a:rPr lang="fr-FR" sz="2200" b="1" dirty="0"/>
              <a:t>Le maintenir ;</a:t>
            </a:r>
          </a:p>
          <a:p>
            <a:pPr>
              <a:buNone/>
            </a:pPr>
            <a:endParaRPr lang="fr-FR" sz="22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Il s’agit ici de décrire la mission du système.</a:t>
            </a:r>
          </a:p>
          <a:p>
            <a:pPr>
              <a:buNone/>
            </a:pPr>
            <a:r>
              <a:rPr lang="fr-FR" sz="2400" b="1" dirty="0" smtClean="0"/>
              <a:t>	</a:t>
            </a:r>
          </a:p>
          <a:p>
            <a:pPr>
              <a:buNone/>
            </a:pPr>
            <a:r>
              <a:rPr lang="fr-FR" sz="2400" b="1" dirty="0" smtClean="0"/>
              <a:t>Cette activité doit permettre, pour chaque scénario d’utilisation, et donc pour chaque cas d’utilisation, de :</a:t>
            </a:r>
          </a:p>
          <a:p>
            <a:pPr lvl="1"/>
            <a:r>
              <a:rPr lang="fr-FR" sz="2400" b="1" dirty="0" smtClean="0"/>
              <a:t>Décrire les interactions entre le système étudié et son environnement  (diagrammes de séquence)  ;</a:t>
            </a:r>
          </a:p>
          <a:p>
            <a:pPr lvl="1"/>
            <a:r>
              <a:rPr lang="fr-FR" sz="2400" b="1" dirty="0" smtClean="0"/>
              <a:t>Décrire les états du système au cours du scénario,   (diagrammes d’état).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Le questionnement peut être le suivant : </a:t>
            </a:r>
          </a:p>
          <a:p>
            <a:pPr>
              <a:buNone/>
            </a:pPr>
            <a:r>
              <a:rPr lang="fr-FR" sz="2400" b="1" dirty="0" smtClean="0"/>
              <a:t>        </a:t>
            </a:r>
            <a:r>
              <a:rPr lang="fr-FR" sz="2400" b="1" u="sng" dirty="0" smtClean="0">
                <a:solidFill>
                  <a:srgbClr val="C00000"/>
                </a:solidFill>
              </a:rPr>
              <a:t>Comment ça marche et dans quel ordre (opération, état) ?</a:t>
            </a:r>
            <a:endParaRPr lang="fr-FR" sz="2400" b="1" dirty="0" smtClean="0"/>
          </a:p>
          <a:p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 </a:t>
            </a:r>
            <a:br>
              <a:rPr lang="fr-FR" sz="2400" b="1" dirty="0" smtClean="0"/>
            </a:br>
            <a:r>
              <a:rPr lang="fr-FR" sz="2400" b="1" cap="all" dirty="0" err="1" smtClean="0"/>
              <a:t>DÉcrire</a:t>
            </a:r>
            <a:r>
              <a:rPr lang="fr-FR" sz="2400" b="1" cap="all" dirty="0" smtClean="0"/>
              <a:t> </a:t>
            </a:r>
            <a:r>
              <a:rPr lang="fr-FR" sz="2400" b="1" cap="all" dirty="0" err="1" smtClean="0"/>
              <a:t>lA</a:t>
            </a:r>
            <a:r>
              <a:rPr lang="fr-FR" sz="2400" b="1" cap="all" dirty="0" smtClean="0"/>
              <a:t> vue comportementale</a:t>
            </a:r>
            <a:br>
              <a:rPr lang="fr-FR" sz="2400" b="1" cap="all" dirty="0" smtClean="0"/>
            </a:b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8616" y="1340768"/>
            <a:ext cx="6285384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Objectif : </a:t>
            </a:r>
          </a:p>
          <a:p>
            <a:pPr>
              <a:buNone/>
            </a:pPr>
            <a:r>
              <a:rPr lang="fr-FR" sz="2400" b="1" dirty="0" smtClean="0"/>
              <a:t>Décrire les interactions du système (boîte noire) avec son environnement, pour chaque cas d’utilisation.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Formalisation : un (des) diagrammes  de séquence (système)</a:t>
            </a:r>
          </a:p>
          <a:p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RI3.1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             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les </a:t>
            </a:r>
            <a:r>
              <a:rPr lang="fr-FR" sz="2200" b="1" cap="all" dirty="0" err="1" smtClean="0"/>
              <a:t>intéractions</a:t>
            </a:r>
            <a:r>
              <a:rPr lang="fr-FR" sz="2200" b="1" cap="all" dirty="0" smtClean="0"/>
              <a:t> du système</a:t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83568" y="1124744"/>
            <a:ext cx="576064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007702" y="1376674"/>
            <a:ext cx="1584176" cy="1800397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15816" y="4941168"/>
            <a:ext cx="57961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La mise en œuvre du système et sa documentation permettront de mieux définir les interactions du système.</a:t>
            </a:r>
          </a:p>
        </p:txBody>
      </p:sp>
      <p:sp>
        <p:nvSpPr>
          <p:cNvPr id="13" name="Rectangle 12"/>
          <p:cNvSpPr/>
          <p:nvPr/>
        </p:nvSpPr>
        <p:spPr>
          <a:xfrm rot="20927305">
            <a:off x="67748" y="4167095"/>
            <a:ext cx="3247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6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324" b="5880"/>
          <a:stretch>
            <a:fillRect/>
          </a:stretch>
        </p:blipFill>
        <p:spPr>
          <a:xfrm>
            <a:off x="539552" y="620688"/>
            <a:ext cx="8229600" cy="566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5661248"/>
            <a:ext cx="493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Interactions en phase de don du sang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7537821" cy="3960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251258">
            <a:off x="1169477" y="3231460"/>
            <a:ext cx="65917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Première phase : référence aux cas d’utilisation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140968"/>
            <a:ext cx="197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Interactions : « prélever une quantité de sang »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268760"/>
            <a:ext cx="4680520" cy="5302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251258">
            <a:off x="1304026" y="4050098"/>
            <a:ext cx="680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Deuxième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phase : interactions d’un cas d’utilisation découpé en </a:t>
            </a:r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éférences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7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4392488" cy="51289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251258">
            <a:off x="1737476" y="3704088"/>
            <a:ext cx="6803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Troisième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phase : interactions d’une référence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40968"/>
            <a:ext cx="2123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Interactions : « Lancement du prélèvement »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5589241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les opérations et les signaux reçus de l’automate de prélèvement </a:t>
            </a:r>
            <a:endParaRPr lang="fr-F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764704"/>
            <a:ext cx="6516216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Objectif : 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Identifier les états du système  (boite noire) 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 </a:t>
            </a:r>
            <a:r>
              <a:rPr lang="fr-FR" sz="2400" b="1" dirty="0" err="1" smtClean="0"/>
              <a:t>Idendifier</a:t>
            </a:r>
            <a:r>
              <a:rPr lang="fr-FR" sz="2400" b="1" dirty="0" smtClean="0"/>
              <a:t> les conditions de passage entre les états suivant les scénarios opérationnels (modes de marche, …)</a:t>
            </a:r>
          </a:p>
          <a:p>
            <a:pPr>
              <a:buNone/>
            </a:pPr>
            <a:r>
              <a:rPr lang="fr-FR" sz="2400" b="1" dirty="0" smtClean="0"/>
              <a:t> </a:t>
            </a:r>
          </a:p>
          <a:p>
            <a:pPr>
              <a:buNone/>
            </a:pPr>
            <a:r>
              <a:rPr lang="fr-FR" sz="2400" b="1" dirty="0" smtClean="0"/>
              <a:t>Formalisation : un diagramme d’état « système », </a:t>
            </a:r>
          </a:p>
          <a:p>
            <a:pPr>
              <a:buNone/>
            </a:pPr>
            <a:r>
              <a:rPr lang="fr-FR" sz="2400" b="1" dirty="0" smtClean="0"/>
              <a:t>chaque cas d’utilisation  identifié est formalisé par un état du système  (SMD SysML) :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Les états supplémentaires comme « En veille » ou « Attente », ou « Initialisation en cours », « Arrêt d’urgence en cours » peuvent être définis.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      </a:t>
            </a:r>
            <a:r>
              <a:rPr lang="fr-FR" sz="2200" b="1" cap="all" dirty="0" smtClean="0"/>
              <a:t>Activité RI3.2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Les États du </a:t>
            </a:r>
            <a:r>
              <a:rPr lang="fr-FR" sz="2200" b="1" cap="all" dirty="0" err="1" smtClean="0"/>
              <a:t>systÈme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79512" y="1124744"/>
            <a:ext cx="504056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503646" y="1376674"/>
            <a:ext cx="1584176" cy="1800397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20927305">
            <a:off x="68422" y="5312356"/>
            <a:ext cx="31771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8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424" b="7354"/>
          <a:stretch>
            <a:fillRect/>
          </a:stretch>
        </p:blipFill>
        <p:spPr>
          <a:xfrm>
            <a:off x="323528" y="692696"/>
            <a:ext cx="8412480" cy="562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9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6021288"/>
            <a:ext cx="639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Diagramme d’état de l’automate de prélèvement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268760"/>
            <a:ext cx="6404721" cy="4827033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187624" y="2996952"/>
            <a:ext cx="3096344" cy="288032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19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4941168"/>
            <a:ext cx="8413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Diagramme d’état de l’état « Configuration de volume en cours »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772816"/>
            <a:ext cx="5133967" cy="30172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5805264"/>
            <a:ext cx="87129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le modèle comportemental partiel du système</a:t>
            </a:r>
            <a:endParaRPr lang="fr-F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/>
              <a:t>Processus de rétro-ingénierie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043608" y="2204864"/>
            <a:ext cx="78488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Obtenir la modélisation SysML la plus complète possible d’un système existant, conformément à une démarche d’Ingénierie Système, à partir du système seul et/ou de documents techniques existants.</a:t>
            </a:r>
          </a:p>
          <a:p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4005064"/>
            <a:ext cx="777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Obtenir une modélisation SysML permettant une exploitation pédagogique avec les élèves, compréhensible par tous.</a:t>
            </a:r>
          </a:p>
          <a:p>
            <a:endParaRPr lang="fr-F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491880" y="1412776"/>
            <a:ext cx="2088232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cap="all" dirty="0" smtClean="0"/>
              <a:t>OBJECTIFS</a:t>
            </a:r>
            <a:endParaRPr lang="fr-FR" sz="2400" b="1" cap="all" dirty="0" smtClean="0"/>
          </a:p>
          <a:p>
            <a:pPr>
              <a:buNone/>
            </a:pPr>
            <a:endParaRPr lang="fr-FR" sz="2400" dirty="0"/>
          </a:p>
        </p:txBody>
      </p:sp>
      <p:pic>
        <p:nvPicPr>
          <p:cNvPr id="11" name="Image 10" descr="ministere-education-nationa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1116906" cy="129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196752"/>
            <a:ext cx="6285384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Objectif : </a:t>
            </a:r>
          </a:p>
          <a:p>
            <a:pPr>
              <a:buNone/>
            </a:pPr>
            <a:r>
              <a:rPr lang="fr-FR" sz="2400" b="1" dirty="0" smtClean="0"/>
              <a:t>Décrire les interactions entre les différents sous-systèmes entre eux et avec l’environnement.</a:t>
            </a:r>
          </a:p>
          <a:p>
            <a:pPr>
              <a:buNone/>
            </a:pPr>
            <a:r>
              <a:rPr lang="fr-FR" sz="2400" b="1" dirty="0" smtClean="0"/>
              <a:t>(vision boîte blanche)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Formalisation :  un diagramme de séquence.</a:t>
            </a:r>
          </a:p>
          <a:p>
            <a:pPr>
              <a:buNone/>
            </a:pPr>
            <a:r>
              <a:rPr lang="fr-FR" sz="2400" b="1" dirty="0" smtClean="0"/>
              <a:t>en cohérence avec les diagrammes de séquence « système »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000" b="1" dirty="0" smtClean="0"/>
              <a:t>On peut limiter cette étude à certains éléments en fonction des préoccupations et des objectifs visés</a:t>
            </a:r>
          </a:p>
          <a:p>
            <a:pPr>
              <a:buNone/>
            </a:pPr>
            <a:r>
              <a:rPr lang="fr-FR" sz="2000" b="1" dirty="0" smtClean="0"/>
              <a:t>               (contrôle commande, mécanique, …).</a:t>
            </a:r>
          </a:p>
          <a:p>
            <a:endParaRPr lang="fr-FR" sz="2400" b="1" dirty="0" smtClean="0"/>
          </a:p>
          <a:p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 </a:t>
            </a:r>
            <a:r>
              <a:rPr lang="fr-FR" sz="2200" b="1" cap="all" dirty="0" smtClean="0"/>
              <a:t>Activité RI4.1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les Échanges avec les </a:t>
            </a:r>
            <a:r>
              <a:rPr lang="fr-FR" sz="2200" b="1" cap="all" dirty="0" err="1" smtClean="0"/>
              <a:t>sous-systÈmes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0" y="1484784"/>
            <a:ext cx="576064" cy="3600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251618" y="1844726"/>
            <a:ext cx="1800200" cy="1800397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20927305">
            <a:off x="60792" y="5272301"/>
            <a:ext cx="30358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0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81" t="2258" r="3469" b="17582"/>
          <a:stretch>
            <a:fillRect/>
          </a:stretch>
        </p:blipFill>
        <p:spPr>
          <a:xfrm>
            <a:off x="539552" y="692696"/>
            <a:ext cx="8136904" cy="534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1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5736" y="5229200"/>
            <a:ext cx="493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Interactions en phase de don du sang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9104812" cy="21431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251258">
            <a:off x="63870" y="3001986"/>
            <a:ext cx="9158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Première phase : référence aux cas d’utilisation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1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8300334" cy="5040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40968"/>
            <a:ext cx="197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Interactions : « prélever une quantité de sang »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 rot="20251258">
            <a:off x="1304026" y="4050098"/>
            <a:ext cx="680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Deuxième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phase : interactions d’un cas d’utilisation découpé en </a:t>
            </a:r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éférences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1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rcRect b="2817"/>
          <a:stretch>
            <a:fillRect/>
          </a:stretch>
        </p:blipFill>
        <p:spPr>
          <a:xfrm>
            <a:off x="971600" y="1340768"/>
            <a:ext cx="7435417" cy="51125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40968"/>
            <a:ext cx="2123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Interactions : « Lancement du prélèvement »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 rot="20251258">
            <a:off x="1521452" y="3920113"/>
            <a:ext cx="6803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Troisième</a:t>
            </a:r>
            <a:r>
              <a:rPr lang="fr-F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phase : interactions d’une référence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45224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les opérations et les signaux reçus de chaque sous système 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1268760"/>
            <a:ext cx="6516216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Activité réalisée en parallèle de l’étude des interactions entre sous systèmes.</a:t>
            </a:r>
          </a:p>
          <a:p>
            <a:pPr>
              <a:buNone/>
            </a:pPr>
            <a:r>
              <a:rPr lang="fr-FR" sz="2400" b="1" dirty="0" smtClean="0"/>
              <a:t>Objectif  :</a:t>
            </a:r>
          </a:p>
          <a:p>
            <a:pPr>
              <a:buNone/>
            </a:pPr>
            <a:r>
              <a:rPr lang="fr-FR" sz="2400" b="1" dirty="0" smtClean="0"/>
              <a:t>Décrire des états des sous-systèmes/composants</a:t>
            </a:r>
          </a:p>
          <a:p>
            <a:pPr>
              <a:buNone/>
            </a:pPr>
            <a:r>
              <a:rPr lang="fr-FR" sz="2400" b="1" dirty="0" smtClean="0"/>
              <a:t>vus comme un système indépendant.</a:t>
            </a:r>
          </a:p>
          <a:p>
            <a:pPr>
              <a:buNone/>
            </a:pPr>
            <a:r>
              <a:rPr lang="fr-FR" sz="2400" b="1" dirty="0" smtClean="0"/>
              <a:t>(états et des conditions d’évolution associées)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Formalisation : diagramme d’état </a:t>
            </a:r>
          </a:p>
          <a:p>
            <a:pPr>
              <a:buNone/>
            </a:pPr>
            <a:r>
              <a:rPr lang="fr-FR" sz="2400" b="1" dirty="0" smtClean="0"/>
              <a:t>Chaque état obtenu dans le diagramme d’état du système est lui-même décrit par un diagramme d’état plus élémentaire (STMD SysML).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 </a:t>
            </a:r>
            <a:r>
              <a:rPr lang="fr-FR" sz="2200" b="1" cap="all" dirty="0" smtClean="0"/>
              <a:t>Activité RI4.2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les États des </a:t>
            </a:r>
            <a:r>
              <a:rPr lang="fr-FR" sz="2200" b="1" cap="all" dirty="0" err="1" smtClean="0"/>
              <a:t>sous-systÈmes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83568" y="1484784"/>
            <a:ext cx="1728192" cy="1944217"/>
            <a:chOff x="683568" y="1484784"/>
            <a:chExt cx="1728192" cy="1944217"/>
          </a:xfrm>
        </p:grpSpPr>
        <p:sp>
          <p:nvSpPr>
            <p:cNvPr id="10" name="Ellipse 9"/>
            <p:cNvSpPr/>
            <p:nvPr/>
          </p:nvSpPr>
          <p:spPr>
            <a:xfrm>
              <a:off x="683568" y="1484784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899591" y="1916833"/>
              <a:ext cx="1584177" cy="1440160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 rot="20927305">
            <a:off x="59443" y="5258567"/>
            <a:ext cx="31771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2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318" b="6078"/>
          <a:stretch>
            <a:fillRect/>
          </a:stretch>
        </p:blipFill>
        <p:spPr>
          <a:xfrm>
            <a:off x="395536" y="692696"/>
            <a:ext cx="8280920" cy="568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3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475656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4509120"/>
            <a:ext cx="542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Diagramme d’état du système d’agitation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844824"/>
            <a:ext cx="3965535" cy="2526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5229200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J’en déduis le modèle comportemental de chaque élément du système donc </a:t>
            </a:r>
            <a:r>
              <a:rPr lang="fr-FR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le modèle comportemental complet du système.</a:t>
            </a:r>
            <a:endParaRPr lang="fr-FR" sz="2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8616" y="1196752"/>
            <a:ext cx="6285384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Les activités précédentes ont permis la mise en évidence des opérations et signaux reçus du système et de ses éléments, ainsi que l’architecture du système. 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Objectif : </a:t>
            </a:r>
          </a:p>
          <a:p>
            <a:pPr>
              <a:buNone/>
            </a:pPr>
            <a:r>
              <a:rPr lang="fr-FR" sz="2400" b="1" dirty="0" smtClean="0"/>
              <a:t>Allouer les opérations et signaux reçus aux différents éléments de l’architecture.</a:t>
            </a:r>
          </a:p>
          <a:p>
            <a:pPr>
              <a:buNone/>
            </a:pPr>
            <a:r>
              <a:rPr lang="fr-FR" sz="2400" b="1" dirty="0" smtClean="0"/>
              <a:t> </a:t>
            </a:r>
          </a:p>
          <a:p>
            <a:pPr>
              <a:buNone/>
            </a:pPr>
            <a:r>
              <a:rPr lang="fr-FR" sz="2400" b="1" dirty="0" smtClean="0"/>
              <a:t>Formalisation : un (ou plusieurs) diagramme de définition de bloc (BDD SysML)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</a:t>
            </a:r>
            <a:r>
              <a:rPr lang="fr-FR" sz="2200" b="1" cap="all" dirty="0" smtClean="0"/>
              <a:t>Activité RI5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DÉCRIRE l’ARCHITECTURE logique</a:t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691680" y="1484784"/>
            <a:ext cx="1368152" cy="1224137"/>
            <a:chOff x="1691680" y="1484784"/>
            <a:chExt cx="1512168" cy="1224137"/>
          </a:xfrm>
        </p:grpSpPr>
        <p:sp>
          <p:nvSpPr>
            <p:cNvPr id="10" name="Ellipse 9"/>
            <p:cNvSpPr/>
            <p:nvPr/>
          </p:nvSpPr>
          <p:spPr>
            <a:xfrm>
              <a:off x="1691680" y="1484784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2159733" y="1664806"/>
              <a:ext cx="864094" cy="1224136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 rot="20927305">
            <a:off x="60118" y="5265435"/>
            <a:ext cx="31065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49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620688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/>
              <a:t>               Savoir construire l’architecture logique</a:t>
            </a:r>
            <a:endParaRPr lang="fr-FR" sz="2800" dirty="0"/>
          </a:p>
        </p:txBody>
      </p:sp>
      <p:pic>
        <p:nvPicPr>
          <p:cNvPr id="8" name="Diapositive24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5988" b="10586"/>
          <a:stretch>
            <a:fillRect/>
          </a:stretch>
        </p:blipFill>
        <p:spPr>
          <a:xfrm>
            <a:off x="251520" y="1124744"/>
            <a:ext cx="876018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19/03/2014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cap="all" dirty="0"/>
              <a:t>UNE </a:t>
            </a:r>
            <a:r>
              <a:rPr lang="fr-FR" b="1" cap="all" dirty="0" err="1"/>
              <a:t>DÉmarche</a:t>
            </a:r>
            <a:r>
              <a:rPr lang="fr-FR" b="1" cap="all" dirty="0"/>
              <a:t> </a:t>
            </a:r>
            <a:r>
              <a:rPr lang="fr-FR" b="1" cap="all" dirty="0" err="1"/>
              <a:t>gÉnÉrale</a:t>
            </a:r>
            <a:r>
              <a:rPr lang="fr-FR" b="1" cap="all" dirty="0"/>
              <a:t> pour la </a:t>
            </a:r>
            <a:r>
              <a:rPr lang="fr-FR" b="1" cap="all" dirty="0" err="1"/>
              <a:t>rÉtro</a:t>
            </a:r>
            <a:r>
              <a:rPr lang="fr-FR" b="1" cap="all" dirty="0"/>
              <a:t>-</a:t>
            </a:r>
            <a:r>
              <a:rPr lang="fr-FR" b="1" cap="all" dirty="0" err="1"/>
              <a:t>ingÉnierie</a:t>
            </a:r>
            <a:r>
              <a:rPr lang="fr-FR" cap="all" dirty="0"/>
              <a:t> </a:t>
            </a:r>
            <a:endParaRPr lang="fr-FR" b="1" cap="all" dirty="0"/>
          </a:p>
          <a:p>
            <a:pPr>
              <a:buNone/>
            </a:pPr>
            <a:endParaRPr lang="fr-FR" dirty="0"/>
          </a:p>
          <a:p>
            <a:r>
              <a:rPr lang="fr-FR" b="1" dirty="0" smtClean="0"/>
              <a:t>Décrire </a:t>
            </a:r>
            <a:r>
              <a:rPr lang="fr-FR" b="1" dirty="0"/>
              <a:t>le contexte</a:t>
            </a:r>
          </a:p>
          <a:p>
            <a:r>
              <a:rPr lang="fr-FR" b="1" dirty="0" smtClean="0"/>
              <a:t>Définir </a:t>
            </a:r>
            <a:r>
              <a:rPr lang="fr-FR" b="1" dirty="0"/>
              <a:t>la mission</a:t>
            </a:r>
          </a:p>
          <a:p>
            <a:r>
              <a:rPr lang="fr-FR" b="1" dirty="0" smtClean="0"/>
              <a:t>Définir </a:t>
            </a:r>
            <a:r>
              <a:rPr lang="fr-FR" b="1" dirty="0"/>
              <a:t>les cas d’utilisation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la structure interne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la structure hiérarchique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les interactions du système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les états du système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les échanges avec les sous-systèmes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les états des sous-systèmes</a:t>
            </a:r>
          </a:p>
          <a:p>
            <a:r>
              <a:rPr lang="fr-FR" b="1" dirty="0" smtClean="0"/>
              <a:t>Décrire </a:t>
            </a:r>
            <a:r>
              <a:rPr lang="fr-FR" b="1" dirty="0"/>
              <a:t>l’architecture </a:t>
            </a:r>
            <a:r>
              <a:rPr lang="fr-FR" b="1" dirty="0" smtClean="0"/>
              <a:t>logique</a:t>
            </a:r>
            <a:endParaRPr lang="fr-FR" b="1" dirty="0"/>
          </a:p>
          <a:p>
            <a:r>
              <a:rPr lang="fr-FR" b="1" dirty="0" smtClean="0"/>
              <a:t>Définir </a:t>
            </a:r>
            <a:r>
              <a:rPr lang="fr-FR" b="1" dirty="0"/>
              <a:t>les exigences système</a:t>
            </a:r>
          </a:p>
          <a:p>
            <a:r>
              <a:rPr lang="fr-FR" b="1" dirty="0" smtClean="0"/>
              <a:t>Associer </a:t>
            </a:r>
            <a:r>
              <a:rPr lang="fr-FR" b="1" dirty="0"/>
              <a:t>les exigences </a:t>
            </a:r>
            <a:r>
              <a:rPr lang="fr-FR" b="1" dirty="0" smtClean="0"/>
              <a:t>système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364088" y="1556792"/>
            <a:ext cx="3779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émarche non linéaire mais itérative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4509120"/>
            <a:ext cx="3779912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Pour chaque activité de rétro,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on peut indiquer les sources d'information : plaquette commerciale produit, documents techniques à disposition, photos, le système  que l’on peut démonter pour l'analyser etc.</a:t>
            </a:r>
            <a:endParaRPr lang="fr-FR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50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97" y="1412776"/>
            <a:ext cx="8754691" cy="45365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580526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logique des composants de l’automate (écran-clavier, balance, carte de contrôle/commande/communication, </a:t>
            </a:r>
            <a:r>
              <a:rPr lang="fr-FR" sz="2000" b="1" dirty="0" err="1" smtClean="0"/>
              <a:t>clampeur</a:t>
            </a:r>
            <a:r>
              <a:rPr lang="fr-FR" sz="2000" b="1" dirty="0" smtClean="0"/>
              <a:t> et système d’agitation)</a:t>
            </a:r>
            <a:endParaRPr lang="fr-FR" sz="2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547664" y="548680"/>
            <a:ext cx="6120130" cy="855048"/>
            <a:chOff x="1547664" y="548680"/>
            <a:chExt cx="6120130" cy="855048"/>
          </a:xfrm>
        </p:grpSpPr>
        <p:pic>
          <p:nvPicPr>
            <p:cNvPr id="8" name="Diapositive25.JPG"/>
            <p:cNvPicPr/>
            <p:nvPr/>
          </p:nvPicPr>
          <p:blipFill>
            <a:blip r:embed="rId3" r:link="rId4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b="81373"/>
            <a:stretch>
              <a:fillRect/>
            </a:stretch>
          </p:blipFill>
          <p:spPr>
            <a:xfrm>
              <a:off x="1547664" y="548680"/>
              <a:ext cx="6120130" cy="8550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6096" y="692696"/>
              <a:ext cx="115212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691680" y="6021288"/>
            <a:ext cx="670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Architecture logique de l’automate de prélèvement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456384" cy="48553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3212976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Les opérations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5085184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Les signaux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23728" y="3573016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051720" y="5445224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528" y="1628800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Les ports</a:t>
            </a:r>
            <a:endParaRPr lang="fr-FR" sz="24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763688" y="1772816"/>
            <a:ext cx="201622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1691680" y="548680"/>
            <a:ext cx="6120130" cy="855048"/>
            <a:chOff x="1547664" y="548680"/>
            <a:chExt cx="6120130" cy="855048"/>
          </a:xfrm>
        </p:grpSpPr>
        <p:pic>
          <p:nvPicPr>
            <p:cNvPr id="20" name="Diapositive25.JPG"/>
            <p:cNvPicPr/>
            <p:nvPr/>
          </p:nvPicPr>
          <p:blipFill>
            <a:blip r:embed="rId3" r:link="rId4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b="81373"/>
            <a:stretch>
              <a:fillRect/>
            </a:stretch>
          </p:blipFill>
          <p:spPr>
            <a:xfrm>
              <a:off x="1547664" y="548680"/>
              <a:ext cx="6120130" cy="85504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436096" y="692696"/>
              <a:ext cx="115212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92696"/>
          </a:xfrm>
        </p:spPr>
        <p:txBody>
          <a:bodyPr>
            <a:noAutofit/>
          </a:bodyPr>
          <a:lstStyle/>
          <a:p>
            <a:pPr lvl="0"/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RI6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les exigences </a:t>
            </a:r>
            <a:r>
              <a:rPr lang="fr-FR" sz="2200" b="1" cap="all" dirty="0" err="1" smtClean="0"/>
              <a:t>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43608" y="1916832"/>
            <a:ext cx="576064" cy="28803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67642" y="2168861"/>
            <a:ext cx="936105" cy="1008114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627784" y="1196752"/>
            <a:ext cx="651621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2400" b="1" dirty="0" smtClean="0"/>
              <a:t>Objectif : </a:t>
            </a:r>
          </a:p>
          <a:p>
            <a:r>
              <a:rPr lang="fr-FR" sz="2400" b="1" dirty="0" smtClean="0"/>
              <a:t>Définir les exigences satisfaites par le système.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Formalisation : </a:t>
            </a:r>
            <a:r>
              <a:rPr lang="fr-FR" sz="2400" b="1" u="sng" dirty="0" smtClean="0"/>
              <a:t>un diagramme d’exigences </a:t>
            </a:r>
            <a:r>
              <a:rPr lang="fr-FR" sz="2400" b="1" dirty="0" smtClean="0"/>
              <a:t>(RD SysML) pour chacune des phases de vie.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3645024"/>
            <a:ext cx="61926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on doit souvent avoir un peu d’imagination pour ce mettre à la place des concepteurs du système ! </a:t>
            </a:r>
          </a:p>
          <a:p>
            <a:pPr marL="177800" indent="-177800"/>
            <a:endParaRPr lang="fr-FR" sz="24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927305">
            <a:off x="60925" y="5273662"/>
            <a:ext cx="30218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Qu'est-ce que j'en déduis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j'induis ?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Qu'est-ce que je suppose 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</a:t>
            </a:r>
            <a:r>
              <a:rPr lang="fr-FR" sz="2200" b="1" cap="all" dirty="0" smtClean="0"/>
              <a:t>Activité RI6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 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les exigences </a:t>
            </a:r>
            <a:r>
              <a:rPr lang="fr-FR" sz="2200" b="1" cap="all" dirty="0" err="1" smtClean="0"/>
              <a:t>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13" name="Diapositive26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275" b="6849"/>
          <a:stretch>
            <a:fillRect/>
          </a:stretch>
        </p:blipFill>
        <p:spPr>
          <a:xfrm>
            <a:off x="1187624" y="980728"/>
            <a:ext cx="6938199" cy="4377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928" y="5445224"/>
            <a:ext cx="89400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Dépend très largement de la connaissance de l’origine du système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928" y="5949280"/>
            <a:ext cx="89400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La documentation fournie par le constructeur est une aide précieuse.</a:t>
            </a:r>
            <a:endParaRPr lang="fr-F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83568" y="908720"/>
            <a:ext cx="77048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92696"/>
          </a:xfrm>
        </p:spPr>
        <p:txBody>
          <a:bodyPr>
            <a:noAutofit/>
          </a:bodyPr>
          <a:lstStyle/>
          <a:p>
            <a:pPr lvl="0"/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RI6 – 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   </a:t>
            </a:r>
            <a:r>
              <a:rPr lang="fr-FR" sz="2200" b="1" cap="all" dirty="0" err="1" smtClean="0"/>
              <a:t>DÉfinir</a:t>
            </a:r>
            <a:r>
              <a:rPr lang="fr-FR" sz="2200" b="1" cap="all" dirty="0" smtClean="0"/>
              <a:t> les exigences </a:t>
            </a:r>
            <a:r>
              <a:rPr lang="fr-FR" sz="2200" b="1" cap="all" dirty="0" err="1" smtClean="0"/>
              <a:t>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43608" y="1916832"/>
            <a:ext cx="576064" cy="28803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367642" y="2168861"/>
            <a:ext cx="936105" cy="1008114"/>
          </a:xfrm>
          <a:prstGeom prst="bentUpArrow">
            <a:avLst>
              <a:gd name="adj1" fmla="val 3573"/>
              <a:gd name="adj2" fmla="val 5954"/>
              <a:gd name="adj3" fmla="val 36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627784" y="908720"/>
            <a:ext cx="6516216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2000" b="1" dirty="0" smtClean="0"/>
              <a:t>Chaque cas d’utilisation est associé à </a:t>
            </a:r>
            <a:r>
              <a:rPr lang="fr-FR" sz="2000" b="1" u="sng" dirty="0" smtClean="0"/>
              <a:t>une exigence  fonctionnelle</a:t>
            </a:r>
            <a:r>
              <a:rPr lang="fr-FR" sz="2000" b="1" dirty="0" smtClean="0"/>
              <a:t>.</a:t>
            </a:r>
          </a:p>
          <a:p>
            <a:endParaRPr lang="fr-FR" sz="2000" b="1" dirty="0" smtClean="0"/>
          </a:p>
          <a:p>
            <a:pPr lvl="0"/>
            <a:r>
              <a:rPr lang="fr-FR" sz="2000" b="1" dirty="0" smtClean="0"/>
              <a:t>«</a:t>
            </a:r>
            <a:r>
              <a:rPr lang="fr-FR" sz="2000" b="1" u="sng" dirty="0" smtClean="0">
                <a:solidFill>
                  <a:srgbClr val="C00000"/>
                </a:solidFill>
              </a:rPr>
              <a:t>Quelles sont (étaient) les performances attendues ?</a:t>
            </a:r>
            <a:r>
              <a:rPr lang="fr-FR" sz="2000" b="1" dirty="0" smtClean="0"/>
              <a:t>»  </a:t>
            </a:r>
          </a:p>
          <a:p>
            <a:pPr lvl="0"/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u="sng" dirty="0" smtClean="0"/>
              <a:t> Des exigences de performance </a:t>
            </a:r>
          </a:p>
          <a:p>
            <a:pPr lvl="0"/>
            <a:endParaRPr lang="fr-FR" sz="2000" b="1" dirty="0" smtClean="0"/>
          </a:p>
          <a:p>
            <a:pPr lvl="0"/>
            <a:r>
              <a:rPr lang="fr-FR" sz="2000" b="1" u="sng" dirty="0" smtClean="0"/>
              <a:t>«</a:t>
            </a:r>
            <a:r>
              <a:rPr lang="fr-FR" sz="2000" b="1" u="sng" dirty="0" smtClean="0">
                <a:solidFill>
                  <a:srgbClr val="C00000"/>
                </a:solidFill>
              </a:rPr>
              <a:t> Quelles sont les interfaces permettant les interactions ? »</a:t>
            </a:r>
            <a:r>
              <a:rPr lang="fr-FR" sz="2000" b="1" u="sng" dirty="0" smtClean="0"/>
              <a:t>  </a:t>
            </a:r>
            <a:r>
              <a:rPr lang="fr-FR" sz="2000" b="1" dirty="0" smtClean="0">
                <a:sym typeface="Wingdings" pitchFamily="2" charset="2"/>
              </a:rPr>
              <a:t> </a:t>
            </a:r>
            <a:r>
              <a:rPr lang="fr-FR" sz="2000" b="1" u="sng" dirty="0" smtClean="0"/>
              <a:t>Des exigences d’interface.</a:t>
            </a:r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/>
              <a:t>Les transitions du diagramme d’état du système : </a:t>
            </a:r>
          </a:p>
          <a:p>
            <a:pPr lvl="0"/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u="sng" dirty="0" smtClean="0"/>
              <a:t>des exigences opérationnelles.</a:t>
            </a:r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>
                <a:solidFill>
                  <a:srgbClr val="C00000"/>
                </a:solidFill>
              </a:rPr>
              <a:t>« </a:t>
            </a:r>
            <a:r>
              <a:rPr lang="fr-FR" sz="2000" b="1" u="sng" dirty="0" smtClean="0">
                <a:solidFill>
                  <a:srgbClr val="C00000"/>
                </a:solidFill>
              </a:rPr>
              <a:t>Quelles sont (étaient) les contraintes de la partie prenante dans ce contexte ? »</a:t>
            </a:r>
            <a:r>
              <a:rPr lang="fr-FR" sz="2000" b="1" dirty="0" smtClean="0">
                <a:solidFill>
                  <a:srgbClr val="C00000"/>
                </a:solidFill>
              </a:rPr>
              <a:t>    </a:t>
            </a:r>
            <a:r>
              <a:rPr lang="fr-FR" sz="2000" b="1" dirty="0" smtClean="0">
                <a:sym typeface="Wingdings" pitchFamily="2" charset="2"/>
              </a:rPr>
              <a:t> </a:t>
            </a:r>
            <a:r>
              <a:rPr lang="fr-FR" sz="2000" b="1" u="sng" dirty="0" smtClean="0">
                <a:sym typeface="Wingdings" pitchFamily="2" charset="2"/>
              </a:rPr>
              <a:t>D</a:t>
            </a:r>
            <a:r>
              <a:rPr lang="fr-FR" sz="2000" b="1" u="sng" dirty="0" smtClean="0"/>
              <a:t>es exigences de contrainte </a:t>
            </a:r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>
                <a:solidFill>
                  <a:srgbClr val="C00000"/>
                </a:solidFill>
              </a:rPr>
              <a:t>« Existe-il des modalités spécifiques de validation ? »</a:t>
            </a:r>
            <a:r>
              <a:rPr lang="fr-FR" sz="2000" b="1" dirty="0" smtClean="0"/>
              <a:t> </a:t>
            </a:r>
          </a:p>
          <a:p>
            <a:pPr lvl="0"/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u="sng" dirty="0" smtClean="0">
                <a:sym typeface="Wingdings" pitchFamily="2" charset="2"/>
              </a:rPr>
              <a:t> </a:t>
            </a:r>
            <a:r>
              <a:rPr lang="fr-FR" sz="2000" b="1" u="sng" dirty="0" smtClean="0"/>
              <a:t>Des exigences de validation </a:t>
            </a:r>
            <a:endParaRPr lang="fr-F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55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7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448" t="3448" r="3448" b="6078"/>
          <a:stretch>
            <a:fillRect/>
          </a:stretch>
        </p:blipFill>
        <p:spPr>
          <a:xfrm>
            <a:off x="467544" y="476672"/>
            <a:ext cx="8136904" cy="593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56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8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547664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0192" y="4509120"/>
            <a:ext cx="253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Exigences système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3053509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95536" y="2420888"/>
            <a:ext cx="5486197" cy="4062065"/>
            <a:chOff x="395536" y="2420888"/>
            <a:chExt cx="5486197" cy="4062065"/>
          </a:xfrm>
        </p:grpSpPr>
        <p:grpSp>
          <p:nvGrpSpPr>
            <p:cNvPr id="16" name="Groupe 15"/>
            <p:cNvGrpSpPr/>
            <p:nvPr/>
          </p:nvGrpSpPr>
          <p:grpSpPr>
            <a:xfrm>
              <a:off x="395536" y="3933056"/>
              <a:ext cx="5486197" cy="2549897"/>
              <a:chOff x="395536" y="3933056"/>
              <a:chExt cx="5486197" cy="2549897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5" cstate="print"/>
              <a:srcRect l="62212"/>
              <a:stretch>
                <a:fillRect/>
              </a:stretch>
            </p:blipFill>
            <p:spPr>
              <a:xfrm>
                <a:off x="395536" y="3933056"/>
                <a:ext cx="3726799" cy="2448272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403648" y="6021288"/>
                <a:ext cx="44780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/>
                  <a:t>Exigences système : performance</a:t>
                </a:r>
                <a:endParaRPr lang="fr-FR" sz="2400" dirty="0"/>
              </a:p>
            </p:txBody>
          </p:sp>
        </p:grpSp>
        <p:cxnSp>
          <p:nvCxnSpPr>
            <p:cNvPr id="14" name="Connecteur droit avec flèche 13"/>
            <p:cNvCxnSpPr/>
            <p:nvPr/>
          </p:nvCxnSpPr>
          <p:spPr>
            <a:xfrm flipH="1">
              <a:off x="1619672" y="2420888"/>
              <a:ext cx="936104" cy="19442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57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8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547664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5661248"/>
            <a:ext cx="612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Exigences système : performance et contrainte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rcRect r="40550"/>
          <a:stretch>
            <a:fillRect/>
          </a:stretch>
        </p:blipFill>
        <p:spPr>
          <a:xfrm>
            <a:off x="4431" y="1700808"/>
            <a:ext cx="913956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58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8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547664" y="548680"/>
            <a:ext cx="6120130" cy="855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7131666" cy="5112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5229200"/>
            <a:ext cx="154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Exigences système interface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1025352"/>
            <a:ext cx="6516216" cy="5067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Etape qui consiste à montrer comment les exigences sont satisfaites par les opérations, systèmes, sous-systèmes et autres composants</a:t>
            </a:r>
          </a:p>
          <a:p>
            <a:pPr>
              <a:buNone/>
            </a:pPr>
            <a:r>
              <a:rPr lang="fr-FR" sz="2400" b="1" dirty="0" smtClean="0"/>
              <a:t>               ( Allocation et vérification)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Formalisation :</a:t>
            </a:r>
          </a:p>
          <a:p>
            <a:pPr>
              <a:buNone/>
            </a:pPr>
            <a:r>
              <a:rPr lang="fr-FR" sz="2400" b="1" dirty="0" smtClean="0"/>
              <a:t>Solution 1 : reprendre les diagrammes d’exigences pour les compléter en notant les liens de satisfaction. </a:t>
            </a:r>
          </a:p>
          <a:p>
            <a:pPr>
              <a:buNone/>
            </a:pPr>
            <a:r>
              <a:rPr lang="fr-FR" sz="1800" b="1" dirty="0" smtClean="0"/>
              <a:t>(Cette méthode est très lourde dès que le nombre d’exigence est important)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2400" b="1" dirty="0" smtClean="0"/>
              <a:t>Solution 2 : utiliser une matrice de traçabilité pour mettre en place ces liens de satisfaction. </a:t>
            </a:r>
          </a:p>
          <a:p>
            <a:pPr>
              <a:buNone/>
            </a:pPr>
            <a:r>
              <a:rPr lang="fr-FR" sz="2400" b="1" dirty="0" smtClean="0">
                <a:sym typeface="Wingdings" pitchFamily="2" charset="2"/>
              </a:rPr>
              <a:t>  </a:t>
            </a:r>
            <a:endParaRPr lang="fr-FR" sz="2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59</a:t>
            </a:fld>
            <a:endParaRPr kumimoji="0"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     </a:t>
            </a:r>
            <a:r>
              <a:rPr lang="fr-FR" sz="2200" b="1" cap="all" dirty="0" smtClean="0"/>
              <a:t>Activité RI7 –</a:t>
            </a:r>
            <a:br>
              <a:rPr lang="fr-FR" sz="2200" b="1" cap="all" dirty="0" smtClean="0"/>
            </a:br>
            <a:r>
              <a:rPr lang="fr-FR" sz="2200" b="1" cap="all" dirty="0" smtClean="0"/>
              <a:t>                                     ASSOCIER les exigences </a:t>
            </a:r>
            <a:r>
              <a:rPr lang="fr-FR" sz="2200" b="1" cap="all" dirty="0" err="1" smtClean="0"/>
              <a:t>systÈmEs</a:t>
            </a:r>
            <a:r>
              <a:rPr lang="fr-FR" sz="2200" b="1" cap="all" dirty="0" smtClean="0"/>
              <a:t/>
            </a:r>
            <a:br>
              <a:rPr lang="fr-FR" sz="2200" b="1" cap="all" dirty="0" smtClean="0"/>
            </a:b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043608" y="2132856"/>
            <a:ext cx="1152128" cy="1080122"/>
            <a:chOff x="1043608" y="2132856"/>
            <a:chExt cx="1152128" cy="1080122"/>
          </a:xfrm>
        </p:grpSpPr>
        <p:sp>
          <p:nvSpPr>
            <p:cNvPr id="10" name="Ellipse 9"/>
            <p:cNvSpPr/>
            <p:nvPr/>
          </p:nvSpPr>
          <p:spPr>
            <a:xfrm>
              <a:off x="1043608" y="2132856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1367643" y="2384886"/>
              <a:ext cx="720081" cy="936104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9512" y="0"/>
            <a:ext cx="86868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Processus de rétro-ingénierie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55884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1835696" cy="1440160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Une démarche pour la rétro-ingénierie</a:t>
            </a:r>
            <a:endParaRPr lang="fr-FR" sz="2000" b="1" dirty="0"/>
          </a:p>
        </p:txBody>
      </p:sp>
      <p:sp>
        <p:nvSpPr>
          <p:cNvPr id="8" name="Flèche courbée vers la droite 7"/>
          <p:cNvSpPr/>
          <p:nvPr/>
        </p:nvSpPr>
        <p:spPr>
          <a:xfrm flipH="1">
            <a:off x="8244408" y="1700808"/>
            <a:ext cx="576064" cy="331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10800000" flipH="1">
            <a:off x="1763688" y="1628800"/>
            <a:ext cx="576064" cy="331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60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29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750"/>
          <a:stretch>
            <a:fillRect/>
          </a:stretch>
        </p:blipFill>
        <p:spPr>
          <a:xfrm>
            <a:off x="323528" y="548680"/>
            <a:ext cx="8496944" cy="581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61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pic>
        <p:nvPicPr>
          <p:cNvPr id="8" name="Diapositive30.JP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81373"/>
          <a:stretch>
            <a:fillRect/>
          </a:stretch>
        </p:blipFill>
        <p:spPr>
          <a:xfrm>
            <a:off x="1619672" y="548680"/>
            <a:ext cx="6120130" cy="855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3688" y="6021288"/>
            <a:ext cx="6604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Matrice partielle : éléments du système/exigences</a:t>
            </a:r>
            <a:endParaRPr lang="fr-FR" sz="24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67544" y="1484784"/>
          <a:ext cx="8012416" cy="4680520"/>
        </p:xfrm>
        <a:graphic>
          <a:graphicData uri="http://schemas.openxmlformats.org/presentationml/2006/ole">
            <p:oleObj spid="_x0000_s7169" name="Image bitmap" r:id="rId5" imgW="11850127" imgH="685859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62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043608" y="1196752"/>
            <a:ext cx="7020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400" b="1" dirty="0" smtClean="0"/>
              <a:t>Toutes les exigences système doivent être satisfaites !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79712" y="1844824"/>
            <a:ext cx="4935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400" b="1" dirty="0" smtClean="0"/>
              <a:t>Fin du processus de rétro-ingénierie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299695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dirty="0" smtClean="0"/>
              <a:t>Conclusion :   </a:t>
            </a:r>
          </a:p>
          <a:p>
            <a:pPr algn="ctr"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L’ensemble des diagrammes SysML  représente le modèle du système considéré.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Ce modèle peut être complet ou partiel en fonction des exploitations pédagogiques voulues.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63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 : SYNTHESE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154766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Diagrammes SysML manipulés</a:t>
            </a:r>
            <a:endParaRPr lang="fr-FR" sz="2000" b="1" dirty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480720" cy="594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64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  :   autre démarche possible</a:t>
            </a:r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552728" cy="58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708920"/>
            <a:ext cx="6696744" cy="93610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Merci de votre attention ….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65</a:t>
            </a:fld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Processus de rétro-ingénierie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9512" y="0"/>
            <a:ext cx="86868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Processus de rétro-ingénierie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1619672" cy="1512168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Un exemple de trajectoire pour la rétro-ingénierie</a:t>
            </a:r>
            <a:endParaRPr lang="fr-FR" sz="2000" b="1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55884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orme libre 18"/>
          <p:cNvSpPr/>
          <p:nvPr/>
        </p:nvSpPr>
        <p:spPr>
          <a:xfrm>
            <a:off x="2267745" y="836712"/>
            <a:ext cx="5832647" cy="5328592"/>
          </a:xfrm>
          <a:custGeom>
            <a:avLst/>
            <a:gdLst>
              <a:gd name="connsiteX0" fmla="*/ 2887683 w 5981205"/>
              <a:gd name="connsiteY0" fmla="*/ 15833 h 5466608"/>
              <a:gd name="connsiteX1" fmla="*/ 1830779 w 5981205"/>
              <a:gd name="connsiteY1" fmla="*/ 98961 h 5466608"/>
              <a:gd name="connsiteX2" fmla="*/ 1628898 w 5981205"/>
              <a:gd name="connsiteY2" fmla="*/ 609600 h 5466608"/>
              <a:gd name="connsiteX3" fmla="*/ 2958935 w 5981205"/>
              <a:gd name="connsiteY3" fmla="*/ 668976 h 5466608"/>
              <a:gd name="connsiteX4" fmla="*/ 4372098 w 5981205"/>
              <a:gd name="connsiteY4" fmla="*/ 704602 h 5466608"/>
              <a:gd name="connsiteX5" fmla="*/ 5785262 w 5981205"/>
              <a:gd name="connsiteY5" fmla="*/ 1512124 h 5466608"/>
              <a:gd name="connsiteX6" fmla="*/ 5547755 w 5981205"/>
              <a:gd name="connsiteY6" fmla="*/ 2284020 h 5466608"/>
              <a:gd name="connsiteX7" fmla="*/ 3778332 w 5981205"/>
              <a:gd name="connsiteY7" fmla="*/ 2331522 h 5466608"/>
              <a:gd name="connsiteX8" fmla="*/ 1854529 w 5981205"/>
              <a:gd name="connsiteY8" fmla="*/ 2272145 h 5466608"/>
              <a:gd name="connsiteX9" fmla="*/ 465116 w 5981205"/>
              <a:gd name="connsiteY9" fmla="*/ 2295896 h 5466608"/>
              <a:gd name="connsiteX10" fmla="*/ 334488 w 5981205"/>
              <a:gd name="connsiteY10" fmla="*/ 3257797 h 5466608"/>
              <a:gd name="connsiteX11" fmla="*/ 2472046 w 5981205"/>
              <a:gd name="connsiteY11" fmla="*/ 3305298 h 5466608"/>
              <a:gd name="connsiteX12" fmla="*/ 4087090 w 5981205"/>
              <a:gd name="connsiteY12" fmla="*/ 3222171 h 5466608"/>
              <a:gd name="connsiteX13" fmla="*/ 4906488 w 5981205"/>
              <a:gd name="connsiteY13" fmla="*/ 3281548 h 5466608"/>
              <a:gd name="connsiteX14" fmla="*/ 3505199 w 5981205"/>
              <a:gd name="connsiteY14" fmla="*/ 3649683 h 5466608"/>
              <a:gd name="connsiteX15" fmla="*/ 3018311 w 5981205"/>
              <a:gd name="connsiteY15" fmla="*/ 4492831 h 5466608"/>
              <a:gd name="connsiteX16" fmla="*/ 2911433 w 5981205"/>
              <a:gd name="connsiteY16" fmla="*/ 5466608 h 54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1205" h="5466608">
                <a:moveTo>
                  <a:pt x="2887683" y="15833"/>
                </a:moveTo>
                <a:cubicBezTo>
                  <a:pt x="2464130" y="7916"/>
                  <a:pt x="2040577" y="0"/>
                  <a:pt x="1830779" y="98961"/>
                </a:cubicBezTo>
                <a:cubicBezTo>
                  <a:pt x="1620982" y="197922"/>
                  <a:pt x="1440872" y="514598"/>
                  <a:pt x="1628898" y="609600"/>
                </a:cubicBezTo>
                <a:cubicBezTo>
                  <a:pt x="1816924" y="704603"/>
                  <a:pt x="2958935" y="668976"/>
                  <a:pt x="2958935" y="668976"/>
                </a:cubicBezTo>
                <a:cubicBezTo>
                  <a:pt x="3416135" y="684810"/>
                  <a:pt x="3901044" y="564077"/>
                  <a:pt x="4372098" y="704602"/>
                </a:cubicBezTo>
                <a:cubicBezTo>
                  <a:pt x="4843152" y="845127"/>
                  <a:pt x="5589319" y="1248888"/>
                  <a:pt x="5785262" y="1512124"/>
                </a:cubicBezTo>
                <a:cubicBezTo>
                  <a:pt x="5981205" y="1775360"/>
                  <a:pt x="5882243" y="2147454"/>
                  <a:pt x="5547755" y="2284020"/>
                </a:cubicBezTo>
                <a:cubicBezTo>
                  <a:pt x="5213267" y="2420586"/>
                  <a:pt x="4393870" y="2333501"/>
                  <a:pt x="3778332" y="2331522"/>
                </a:cubicBezTo>
                <a:cubicBezTo>
                  <a:pt x="3162794" y="2329543"/>
                  <a:pt x="1854529" y="2272145"/>
                  <a:pt x="1854529" y="2272145"/>
                </a:cubicBezTo>
                <a:cubicBezTo>
                  <a:pt x="1302326" y="2266207"/>
                  <a:pt x="718456" y="2131621"/>
                  <a:pt x="465116" y="2295896"/>
                </a:cubicBezTo>
                <a:cubicBezTo>
                  <a:pt x="211776" y="2460171"/>
                  <a:pt x="0" y="3089563"/>
                  <a:pt x="334488" y="3257797"/>
                </a:cubicBezTo>
                <a:cubicBezTo>
                  <a:pt x="668976" y="3426031"/>
                  <a:pt x="1846612" y="3311236"/>
                  <a:pt x="2472046" y="3305298"/>
                </a:cubicBezTo>
                <a:cubicBezTo>
                  <a:pt x="3097480" y="3299360"/>
                  <a:pt x="3681350" y="3226129"/>
                  <a:pt x="4087090" y="3222171"/>
                </a:cubicBezTo>
                <a:cubicBezTo>
                  <a:pt x="4492830" y="3218213"/>
                  <a:pt x="5003470" y="3210296"/>
                  <a:pt x="4906488" y="3281548"/>
                </a:cubicBezTo>
                <a:cubicBezTo>
                  <a:pt x="4809506" y="3352800"/>
                  <a:pt x="3819895" y="3447803"/>
                  <a:pt x="3505199" y="3649683"/>
                </a:cubicBezTo>
                <a:cubicBezTo>
                  <a:pt x="3190503" y="3851564"/>
                  <a:pt x="3117272" y="4190010"/>
                  <a:pt x="3018311" y="4492831"/>
                </a:cubicBezTo>
                <a:cubicBezTo>
                  <a:pt x="2919350" y="4795652"/>
                  <a:pt x="2915391" y="5131130"/>
                  <a:pt x="2911433" y="5466608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9512" y="0"/>
            <a:ext cx="86868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Processus de rétro-ingénierie</a:t>
            </a:r>
          </a:p>
        </p:txBody>
      </p:sp>
      <p:pic>
        <p:nvPicPr>
          <p:cNvPr id="8" name="Diapositive3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105"/>
          <a:stretch>
            <a:fillRect/>
          </a:stretch>
        </p:blipFill>
        <p:spPr>
          <a:xfrm>
            <a:off x="683568" y="548680"/>
            <a:ext cx="799288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1124744"/>
            <a:ext cx="6516216" cy="4680520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fr-FR" sz="2400" b="1" dirty="0" smtClean="0"/>
              <a:t>Décrire le contexte pour la phase de vie où le système est exploité (utilisation).</a:t>
            </a:r>
          </a:p>
          <a:p>
            <a:pPr marL="177800" indent="-177800">
              <a:buNone/>
            </a:pPr>
            <a:endParaRPr lang="fr-FR" sz="2400" b="1" dirty="0"/>
          </a:p>
          <a:p>
            <a:pPr marL="177800" indent="-177800">
              <a:buNone/>
            </a:pPr>
            <a:r>
              <a:rPr lang="fr-FR" sz="2400" b="1" dirty="0" smtClean="0"/>
              <a:t>Le </a:t>
            </a:r>
            <a:r>
              <a:rPr lang="fr-FR" sz="2400" b="1" dirty="0"/>
              <a:t>contexte permet </a:t>
            </a:r>
            <a:r>
              <a:rPr lang="fr-FR" sz="2400" b="1" dirty="0" smtClean="0"/>
              <a:t> :</a:t>
            </a:r>
          </a:p>
          <a:p>
            <a:pPr marL="177800" indent="-177800">
              <a:buNone/>
            </a:pPr>
            <a:r>
              <a:rPr lang="fr-FR" sz="2400" b="1" dirty="0" smtClean="0">
                <a:sym typeface="Wingdings" pitchFamily="2" charset="2"/>
              </a:rPr>
              <a:t>  </a:t>
            </a:r>
            <a:r>
              <a:rPr lang="fr-FR" sz="2400" b="1" dirty="0" smtClean="0"/>
              <a:t>d’expliciter </a:t>
            </a:r>
            <a:r>
              <a:rPr lang="fr-FR" sz="2400" b="1" dirty="0"/>
              <a:t>l’environnement dans lequel évolue le système. </a:t>
            </a:r>
            <a:endParaRPr lang="fr-FR" sz="2400" b="1" dirty="0" smtClean="0"/>
          </a:p>
          <a:p>
            <a:pPr marL="177800" indent="-177800">
              <a:buFont typeface="Wingdings"/>
              <a:buChar char="à"/>
            </a:pPr>
            <a:r>
              <a:rPr lang="fr-FR" sz="2400" b="1" dirty="0" smtClean="0"/>
              <a:t>  d’identifier </a:t>
            </a:r>
            <a:r>
              <a:rPr lang="fr-FR" sz="2400" b="1" dirty="0"/>
              <a:t>les éléments en interaction avec le </a:t>
            </a:r>
            <a:r>
              <a:rPr lang="fr-FR" sz="2400" b="1" dirty="0" smtClean="0"/>
              <a:t>système: les </a:t>
            </a:r>
            <a:r>
              <a:rPr lang="fr-FR" sz="2400" b="1" dirty="0"/>
              <a:t>acteurs humains </a:t>
            </a:r>
            <a:r>
              <a:rPr lang="fr-FR" sz="2400" b="1" dirty="0" smtClean="0"/>
              <a:t>et  autres </a:t>
            </a:r>
            <a:r>
              <a:rPr lang="fr-FR" sz="2400" b="1" dirty="0"/>
              <a:t>éléments </a:t>
            </a:r>
            <a:r>
              <a:rPr lang="fr-FR" sz="2400" b="1" dirty="0" smtClean="0"/>
              <a:t>(</a:t>
            </a:r>
            <a:r>
              <a:rPr lang="fr-FR" sz="2400" b="1" dirty="0"/>
              <a:t>autres systèmes de </a:t>
            </a:r>
            <a:r>
              <a:rPr lang="fr-FR" sz="2400" b="1" dirty="0" smtClean="0"/>
              <a:t>l’environnement). </a:t>
            </a:r>
          </a:p>
          <a:p>
            <a:pPr marL="177800" indent="-177800">
              <a:buFont typeface="Wingdings"/>
              <a:buChar char="à"/>
            </a:pPr>
            <a:r>
              <a:rPr lang="fr-FR" sz="2400" b="1" dirty="0" smtClean="0"/>
              <a:t> permet </a:t>
            </a:r>
            <a:r>
              <a:rPr lang="fr-FR" sz="2400" b="1" dirty="0"/>
              <a:t>aussi de délimiter le système </a:t>
            </a:r>
            <a:r>
              <a:rPr lang="fr-FR" sz="2400" b="1" dirty="0" smtClean="0"/>
              <a:t>étudié (frontière)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19/03/2014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IS &amp; SysML - Rétro-Ingénierie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Processus de rétro-ingénierie : </a:t>
            </a:r>
            <a:r>
              <a:rPr lang="fr-FR" sz="2200" b="1" cap="all" dirty="0" smtClean="0"/>
              <a:t>Activité RI1.1– </a:t>
            </a:r>
            <a:r>
              <a:rPr lang="fr-FR" sz="2200" b="1" cap="all" dirty="0" err="1" smtClean="0"/>
              <a:t>DÉcrire</a:t>
            </a:r>
            <a:r>
              <a:rPr lang="fr-FR" sz="2200" b="1" cap="all" dirty="0" smtClean="0"/>
              <a:t> le contexte</a:t>
            </a:r>
            <a:endParaRPr lang="fr-FR" sz="2200" b="1" dirty="0"/>
          </a:p>
        </p:txBody>
      </p:sp>
      <p:pic>
        <p:nvPicPr>
          <p:cNvPr id="8" name="Diapositive4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2068" b="6493"/>
          <a:stretch>
            <a:fillRect/>
          </a:stretch>
        </p:blipFill>
        <p:spPr>
          <a:xfrm>
            <a:off x="0" y="548680"/>
            <a:ext cx="2627784" cy="1944216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95536" y="620689"/>
            <a:ext cx="2088429" cy="2376264"/>
            <a:chOff x="395536" y="620688"/>
            <a:chExt cx="2088429" cy="2574145"/>
          </a:xfrm>
        </p:grpSpPr>
        <p:sp>
          <p:nvSpPr>
            <p:cNvPr id="10" name="Ellipse 9"/>
            <p:cNvSpPr/>
            <p:nvPr/>
          </p:nvSpPr>
          <p:spPr>
            <a:xfrm>
              <a:off x="395536" y="620688"/>
              <a:ext cx="576064" cy="3600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476714" y="1187582"/>
              <a:ext cx="2214105" cy="1800397"/>
            </a:xfrm>
            <a:prstGeom prst="bentUpArrow">
              <a:avLst>
                <a:gd name="adj1" fmla="val 3573"/>
                <a:gd name="adj2" fmla="val 5954"/>
                <a:gd name="adj3" fmla="val 36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005064"/>
            <a:ext cx="24117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indent="-177800"/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La mise en </a:t>
            </a:r>
            <a:r>
              <a:rPr lang="fr-FR" sz="2000" b="1" dirty="0" err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oeuvre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système, si elle est possible, permettra d'en appréhender le contexte de manière précise.</a:t>
            </a:r>
            <a:endParaRPr lang="fr-FR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1863</Words>
  <Application>Microsoft Office PowerPoint</Application>
  <PresentationFormat>Affichage à l'écran (4:3)</PresentationFormat>
  <Paragraphs>505</Paragraphs>
  <Slides>65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7" baseType="lpstr">
      <vt:lpstr>Thème Office</vt:lpstr>
      <vt:lpstr>Image bitmap</vt:lpstr>
      <vt:lpstr>PROCESSUS  de RETRO INGÉNIERIE  avec SysML</vt:lpstr>
      <vt:lpstr>Diapositive 2</vt:lpstr>
      <vt:lpstr>Processus de rétro-ingénierie</vt:lpstr>
      <vt:lpstr>Processus de rétro-ingénierie</vt:lpstr>
      <vt:lpstr>Processus de rétro-ingénierie</vt:lpstr>
      <vt:lpstr>Une démarche pour la rétro-ingénierie</vt:lpstr>
      <vt:lpstr>Un exemple de trajectoire pour la rétro-ingénierie</vt:lpstr>
      <vt:lpstr>Diapositive 8</vt:lpstr>
      <vt:lpstr>Processus de rétro-ingénierie : Activité RI1.1– DÉcrire le contexte</vt:lpstr>
      <vt:lpstr>Processus de rétro-ingénierie : Activité RI1.1– DÉcrire le contexte</vt:lpstr>
      <vt:lpstr>Processus de rétro-ingénierie</vt:lpstr>
      <vt:lpstr>Processus de rétro-ingénierie</vt:lpstr>
      <vt:lpstr>Processus de rétro-ingénierie</vt:lpstr>
      <vt:lpstr>Processus de rétro-ingénierie</vt:lpstr>
      <vt:lpstr>Processus de rétro-ingénierie : Activité  RI1.2 : DÉfinir la mission</vt:lpstr>
      <vt:lpstr>Processus de rétro-ingénierie : Activité  RI1.2 : DÉfinir la mission</vt:lpstr>
      <vt:lpstr>Processus de rétro-ingénierie</vt:lpstr>
      <vt:lpstr>Processus de rétro-ingénierie</vt:lpstr>
      <vt:lpstr>Processus de rétro-ingénierie :      Activité RI1.3 –                                                                DÉfinir les cas d’utilisation </vt:lpstr>
      <vt:lpstr>Processus de rétro-ingénierie</vt:lpstr>
      <vt:lpstr>Processus de rétro-ingénierie</vt:lpstr>
      <vt:lpstr>Processus de rétro-ingénierie           DÉCRIRE la vue structurelle</vt:lpstr>
      <vt:lpstr>Processus de rétro-ingénierie           DÉCRIRE la vue structurelle</vt:lpstr>
      <vt:lpstr>Processus de rétro-ingénierie :     Activité RI2.1 –                                                               DÉcrire lA structure interne </vt:lpstr>
      <vt:lpstr>Processus de rétro-ingénierie</vt:lpstr>
      <vt:lpstr>Processus de rétro-ingénierie</vt:lpstr>
      <vt:lpstr>Processus de rétro-ingénierie :         Activité RI2.2 –                                                          DÉcrire lA structure hiÉrarchique </vt:lpstr>
      <vt:lpstr>Processus de rétro-ingénierie</vt:lpstr>
      <vt:lpstr>Processus de rétro-ingénierie</vt:lpstr>
      <vt:lpstr>Processus de rétro-ingénierie  DÉcrire lA vue comportementale </vt:lpstr>
      <vt:lpstr>Processus de rétro-ingénierie : Activité RI3.1 –                                                          DÉcrire les intéractions du système </vt:lpstr>
      <vt:lpstr>Processus de rétro-ingénierie</vt:lpstr>
      <vt:lpstr>Processus de rétro-ingénierie</vt:lpstr>
      <vt:lpstr>Processus de rétro-ingénierie</vt:lpstr>
      <vt:lpstr>Processus de rétro-ingénierie</vt:lpstr>
      <vt:lpstr>Processus de rétro-ingénierie :            Activité RI3.2 –                                            DÉfiniR Les États du systÈme </vt:lpstr>
      <vt:lpstr>Processus de rétro-ingénierie</vt:lpstr>
      <vt:lpstr>Processus de rétro-ingénierie</vt:lpstr>
      <vt:lpstr>Processus de rétro-ingénierie</vt:lpstr>
      <vt:lpstr>Processus de rétro-ingénierie :       Activité RI4.1 –                                          DÉcrire les Échanges avec les sous-systÈmes </vt:lpstr>
      <vt:lpstr>Processus de rétro-ingénierie</vt:lpstr>
      <vt:lpstr>Processus de rétro-ingénierie</vt:lpstr>
      <vt:lpstr>Processus de rétro-ingénierie</vt:lpstr>
      <vt:lpstr>Processus de rétro-ingénierie</vt:lpstr>
      <vt:lpstr>Processus de rétro-ingénierie :       Activité RI4.2 –                                    DÉcrire les États des sous-systÈmes </vt:lpstr>
      <vt:lpstr>Processus de rétro-ingénierie</vt:lpstr>
      <vt:lpstr>Processus de rétro-ingénierie</vt:lpstr>
      <vt:lpstr>Processus de rétro-ingénierie :      Activité RI5 –                                 DÉCRIRE l’ARCHITECTURE logique </vt:lpstr>
      <vt:lpstr>Processus de rétro-ingénierie</vt:lpstr>
      <vt:lpstr>Processus de rétro-ingénierie</vt:lpstr>
      <vt:lpstr>Processus de rétro-ingénierie</vt:lpstr>
      <vt:lpstr>Processus de rétro-ingénierie : Activité RI6 –                                          DÉfinir les exigences systÈmEs </vt:lpstr>
      <vt:lpstr>Processus de rétro-ingénierie :      Activité RI6 –                                            DÉfinir les exigences systÈmEs </vt:lpstr>
      <vt:lpstr>Processus de rétro-ingénierie : Activité RI6 –                                          DÉfinir les exigences systÈmEs </vt:lpstr>
      <vt:lpstr>Processus de rétro-ingénierie</vt:lpstr>
      <vt:lpstr>Processus de rétro-ingénierie</vt:lpstr>
      <vt:lpstr>Processus de rétro-ingénierie</vt:lpstr>
      <vt:lpstr>Processus de rétro-ingénierie</vt:lpstr>
      <vt:lpstr>Processus de rétro-ingénierie :      Activité RI7 –                                      ASSOCIER les exigences systÈmEs </vt:lpstr>
      <vt:lpstr>Processus de rétro-ingénierie</vt:lpstr>
      <vt:lpstr>Processus de rétro-ingénierie</vt:lpstr>
      <vt:lpstr>Processus de rétro-ingénierie</vt:lpstr>
      <vt:lpstr>Processus de rétro-ingénierie : SYNTHESE</vt:lpstr>
      <vt:lpstr>Processus de rétro-ingénierie  :   autre démarche possible</vt:lpstr>
      <vt:lpstr>Processus de rétro-ingénierie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Rétro-Ingénierie  &amp; SysML</dc:title>
  <dc:creator>revy</dc:creator>
  <cp:lastModifiedBy>gaignec</cp:lastModifiedBy>
  <cp:revision>490</cp:revision>
  <dcterms:created xsi:type="dcterms:W3CDTF">2013-11-09T07:31:38Z</dcterms:created>
  <dcterms:modified xsi:type="dcterms:W3CDTF">2015-02-06T09:28:55Z</dcterms:modified>
</cp:coreProperties>
</file>