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80" r:id="rId2"/>
    <p:sldId id="495" r:id="rId3"/>
    <p:sldId id="525" r:id="rId4"/>
    <p:sldId id="485" r:id="rId5"/>
    <p:sldId id="527" r:id="rId6"/>
    <p:sldId id="528" r:id="rId7"/>
    <p:sldId id="529" r:id="rId8"/>
    <p:sldId id="497" r:id="rId9"/>
    <p:sldId id="496" r:id="rId10"/>
    <p:sldId id="500" r:id="rId11"/>
    <p:sldId id="503" r:id="rId12"/>
    <p:sldId id="530" r:id="rId13"/>
    <p:sldId id="531" r:id="rId14"/>
    <p:sldId id="532" r:id="rId15"/>
    <p:sldId id="533" r:id="rId16"/>
    <p:sldId id="534" r:id="rId17"/>
    <p:sldId id="535" r:id="rId18"/>
    <p:sldId id="504" r:id="rId19"/>
    <p:sldId id="505" r:id="rId20"/>
    <p:sldId id="508" r:id="rId21"/>
    <p:sldId id="509" r:id="rId22"/>
    <p:sldId id="536" r:id="rId23"/>
    <p:sldId id="537" r:id="rId24"/>
    <p:sldId id="516" r:id="rId25"/>
    <p:sldId id="517" r:id="rId26"/>
    <p:sldId id="520" r:id="rId27"/>
    <p:sldId id="518" r:id="rId28"/>
    <p:sldId id="519" r:id="rId29"/>
    <p:sldId id="523" r:id="rId30"/>
    <p:sldId id="522" r:id="rId31"/>
    <p:sldId id="526" r:id="rId32"/>
  </p:sldIdLst>
  <p:sldSz cx="9144000" cy="6858000" type="screen4x3"/>
  <p:notesSz cx="6669088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éfinition des exigences des parties prenantes" id="{89178C2F-4BEE-4D24-B442-5609F0A8A813}">
          <p14:sldIdLst>
            <p14:sldId id="280"/>
            <p14:sldId id="495"/>
            <p14:sldId id="525"/>
            <p14:sldId id="485"/>
            <p14:sldId id="527"/>
            <p14:sldId id="528"/>
            <p14:sldId id="529"/>
            <p14:sldId id="497"/>
            <p14:sldId id="496"/>
            <p14:sldId id="500"/>
            <p14:sldId id="503"/>
            <p14:sldId id="530"/>
            <p14:sldId id="531"/>
            <p14:sldId id="532"/>
            <p14:sldId id="533"/>
            <p14:sldId id="534"/>
            <p14:sldId id="535"/>
            <p14:sldId id="504"/>
            <p14:sldId id="505"/>
            <p14:sldId id="508"/>
            <p14:sldId id="509"/>
            <p14:sldId id="536"/>
            <p14:sldId id="537"/>
            <p14:sldId id="516"/>
            <p14:sldId id="517"/>
            <p14:sldId id="520"/>
            <p14:sldId id="518"/>
            <p14:sldId id="519"/>
            <p14:sldId id="523"/>
            <p14:sldId id="522"/>
            <p14:sldId id="526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yb" initials="j" lastIdx="2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66"/>
    <a:srgbClr val="4BACC6"/>
    <a:srgbClr val="D0E3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397" autoAdjust="0"/>
  </p:normalViewPr>
  <p:slideViewPr>
    <p:cSldViewPr>
      <p:cViewPr varScale="1">
        <p:scale>
          <a:sx n="59" d="100"/>
          <a:sy n="59" d="100"/>
        </p:scale>
        <p:origin x="-18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3738" y="-114"/>
      </p:cViewPr>
      <p:guideLst>
        <p:guide orient="horz" pos="3128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1-23T17:11:38.191" idx="29">
    <p:pos x="5733" y="643"/>
    <p:text>Refaire ce diagramme avec des exigences !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1-23T17:11:38.191" idx="20">
    <p:pos x="5733" y="643"/>
    <p:text>Refaire ce diagramme avec des exigences !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Référentiel Ingénierie Système et SysML dans l’éducation nationale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C2381-C082-4DD1-8BE9-163C452B22B5}" type="datetimeFigureOut">
              <a:rPr lang="fr-FR" smtClean="0"/>
              <a:pPr/>
              <a:t>06/02/2015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4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30094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6CD4-5959-473F-890A-C89AE5679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26595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5185602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 smtClean="0"/>
              <a:t>Référentiel Ingénierie Système et SysML dans l’éducation nationale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5603" y="2"/>
            <a:ext cx="1481943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36324-F26B-43CD-BED5-30291FD1A8B9}" type="datetimeFigureOut">
              <a:rPr lang="fr-FR" smtClean="0"/>
              <a:pPr/>
              <a:t>06/02/2015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44525" y="493713"/>
            <a:ext cx="5297488" cy="3973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253468" y="4495012"/>
            <a:ext cx="6162152" cy="509908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4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30094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22EC7-ACFA-46B9-A504-A368246126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1896456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just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200" algn="just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just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just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just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44525" y="493713"/>
            <a:ext cx="5295900" cy="39735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000" dirty="0" smtClean="0"/>
              <a:t>V4.0 – Version simplifiée + un fichier </a:t>
            </a:r>
            <a:r>
              <a:rPr lang="fr-FR" sz="1000" smtClean="0"/>
              <a:t>word</a:t>
            </a:r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22EC7-ACFA-46B9-A504-A368246126CD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smtClean="0"/>
              <a:t>Référentiel Ingénierie Système et SysML dans l’éducation nationale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605846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44525" y="493713"/>
            <a:ext cx="5295900" cy="39735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22EC7-ACFA-46B9-A504-A368246126CD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smtClean="0"/>
              <a:t>Référentiel Ingénierie Système et SysML dans l’éducation nationale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82278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44525" y="493713"/>
            <a:ext cx="5295900" cy="39735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22EC7-ACFA-46B9-A504-A368246126CD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smtClean="0"/>
              <a:t>Référentiel Ingénierie Système et SysML dans l’éducation nationale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82278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44525" y="493713"/>
            <a:ext cx="5295900" cy="39735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22EC7-ACFA-46B9-A504-A368246126CD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smtClean="0"/>
              <a:t>Référentiel Ingénierie Système et SysML dans l’éducation nationale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44909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44525" y="493713"/>
            <a:ext cx="5295900" cy="39735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22EC7-ACFA-46B9-A504-A368246126CD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smtClean="0"/>
              <a:t>Référentiel Ingénierie Système et SysML dans l’éducation nationale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44909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44525" y="493713"/>
            <a:ext cx="5295900" cy="39735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22EC7-ACFA-46B9-A504-A368246126CD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smtClean="0"/>
              <a:t>Référentiel Ingénierie Système et SysML dans l’éducation nationale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82278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Définition des exigences des parties prenantes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E9-0D28-4CC0-8651-52A120A157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5658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Définition des exigences des parties prenantes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E9-0D28-4CC0-8651-52A120A157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04852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Définition des exigences des parties prenantes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E9-0D28-4CC0-8651-52A120A157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74721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étro-ingéni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E9-0D28-4CC0-8651-52A120A1572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467544" y="6381328"/>
            <a:ext cx="5544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EN_IS&amp;SysML</a:t>
            </a:r>
            <a:r>
              <a:rPr lang="fr-FR" sz="1200" dirty="0" smtClean="0"/>
              <a:t> - Rétro-ingénierie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xmlns="" val="105747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Définition des exigences des parties prenantes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E9-0D28-4CC0-8651-52A120A1572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117475"/>
            <a:ext cx="1347466" cy="67587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100" y="117475"/>
            <a:ext cx="1882775" cy="6143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0450" y="44624"/>
            <a:ext cx="1943100" cy="752475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751632" y="1052736"/>
            <a:ext cx="7776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/>
              <a:t>Ingénierie système et SysML dans l’éducation nationale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xmlns="" val="3300661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Définition des exigences des parties prenantes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E9-0D28-4CC0-8651-52A120A157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95881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Définition des exigences des parties prenantes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E9-0D28-4CC0-8651-52A120A157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4386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Définition des exigences des parties prenantes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E9-0D28-4CC0-8651-52A120A157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2842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Définition des exigences des parties prenantes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E9-0D28-4CC0-8651-52A120A157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19803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Définition des exigences des parties prenantes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E9-0D28-4CC0-8651-52A120A157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102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Définition des exigences des parties prenantes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E9-0D28-4CC0-8651-52A120A157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60842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7544" y="6356350"/>
            <a:ext cx="5552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Définition des exigences des parties prenantes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7BCE9-0D28-4CC0-8651-52A120A157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747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Rétro-ingénierie d’un système existant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Processus </a:t>
            </a:r>
            <a:r>
              <a:rPr lang="fr-FR" dirty="0" smtClean="0"/>
              <a:t>de rétro-ingénierie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E9-0D28-4CC0-8651-52A120A15726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0852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1630263"/>
            <a:ext cx="88582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Activité RI1.3 Définir les cas d’utilisation</a:t>
            </a:r>
            <a:br>
              <a:rPr lang="fr-FR" sz="2400" dirty="0" smtClean="0"/>
            </a:br>
            <a:r>
              <a:rPr lang="fr-FR" dirty="0"/>
              <a:t>Savoir faire un diagramme de cas d’utilisation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E9-0D28-4CC0-8651-52A120A15726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501339" y="1422256"/>
            <a:ext cx="2507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 smtClean="0">
                <a:solidFill>
                  <a:srgbClr val="0070C0"/>
                </a:solidFill>
              </a:rPr>
              <a:t>Diagramme </a:t>
            </a:r>
            <a:r>
              <a:rPr lang="fr-FR" sz="1200" dirty="0">
                <a:solidFill>
                  <a:srgbClr val="0070C0"/>
                </a:solidFill>
              </a:rPr>
              <a:t>de </a:t>
            </a:r>
            <a:r>
              <a:rPr lang="fr-FR" sz="1200" dirty="0" smtClean="0">
                <a:solidFill>
                  <a:srgbClr val="0070C0"/>
                </a:solidFill>
              </a:rPr>
              <a:t>cas d’utilisation (</a:t>
            </a:r>
            <a:r>
              <a:rPr lang="fr-FR" sz="1200" dirty="0" err="1" smtClean="0">
                <a:solidFill>
                  <a:srgbClr val="0070C0"/>
                </a:solidFill>
              </a:rPr>
              <a:t>UCD</a:t>
            </a:r>
            <a:r>
              <a:rPr lang="fr-FR" sz="1200" dirty="0" smtClean="0">
                <a:solidFill>
                  <a:srgbClr val="0070C0"/>
                </a:solidFill>
              </a:rPr>
              <a:t>)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3037" y="5949280"/>
            <a:ext cx="4981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NB : </a:t>
            </a:r>
            <a:r>
              <a:rPr lang="fr-FR" sz="1200" dirty="0"/>
              <a:t>Peut-être illustré par des images réalistes des </a:t>
            </a:r>
            <a:r>
              <a:rPr lang="fr-FR" sz="1200" dirty="0" smtClean="0"/>
              <a:t>acteurs et des systèmes</a:t>
            </a:r>
            <a:endParaRPr lang="fr-F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445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00"/>
          <a:stretch/>
        </p:blipFill>
        <p:spPr bwMode="auto">
          <a:xfrm>
            <a:off x="4355976" y="3710133"/>
            <a:ext cx="4824536" cy="259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Activité RI1.3 </a:t>
            </a:r>
            <a:r>
              <a:rPr lang="fr-FR" sz="2400" dirty="0"/>
              <a:t>Définir les cas </a:t>
            </a:r>
            <a:r>
              <a:rPr lang="fr-FR" sz="2400" dirty="0" smtClean="0"/>
              <a:t>d’utilisation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dirty="0"/>
              <a:t>Exemple extrait </a:t>
            </a:r>
            <a:r>
              <a:rPr lang="fr-FR" dirty="0" smtClean="0"/>
              <a:t>de l’</a:t>
            </a:r>
            <a:r>
              <a:rPr lang="fr-FR" dirty="0" err="1" smtClean="0"/>
              <a:t>Hemomixer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E9-0D28-4CC0-8651-52A120A15726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97" r="1388"/>
          <a:stretch/>
        </p:blipFill>
        <p:spPr bwMode="auto">
          <a:xfrm>
            <a:off x="35496" y="44623"/>
            <a:ext cx="1440160" cy="115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9"/>
          <a:stretch/>
        </p:blipFill>
        <p:spPr bwMode="auto">
          <a:xfrm>
            <a:off x="35496" y="1268760"/>
            <a:ext cx="550691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1094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3" r="1160"/>
          <a:stretch/>
        </p:blipFill>
        <p:spPr bwMode="auto">
          <a:xfrm>
            <a:off x="107504" y="1715344"/>
            <a:ext cx="9003324" cy="40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Activité RI2.1 Décrire la structure interne</a:t>
            </a:r>
            <a:br>
              <a:rPr lang="fr-FR" sz="2400" dirty="0" smtClean="0"/>
            </a:br>
            <a:r>
              <a:rPr lang="fr-FR" dirty="0"/>
              <a:t>Savoir faire </a:t>
            </a:r>
            <a:r>
              <a:rPr lang="fr-FR" dirty="0" smtClean="0"/>
              <a:t>un </a:t>
            </a:r>
            <a:r>
              <a:rPr lang="fr-FR" dirty="0"/>
              <a:t>diagramme </a:t>
            </a:r>
            <a:r>
              <a:rPr lang="fr-FR" dirty="0" smtClean="0"/>
              <a:t>de structure interne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E9-0D28-4CC0-8651-52A120A15726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663793" y="1412776"/>
            <a:ext cx="2228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Diagramme </a:t>
            </a:r>
            <a:r>
              <a:rPr lang="fr-FR" sz="1200" dirty="0">
                <a:solidFill>
                  <a:srgbClr val="0070C0"/>
                </a:solidFill>
              </a:rPr>
              <a:t>de </a:t>
            </a:r>
            <a:r>
              <a:rPr lang="fr-FR" sz="1200" dirty="0" smtClean="0">
                <a:solidFill>
                  <a:srgbClr val="0070C0"/>
                </a:solidFill>
              </a:rPr>
              <a:t>bloc interne (</a:t>
            </a:r>
            <a:r>
              <a:rPr lang="fr-FR" sz="1200" dirty="0" err="1" smtClean="0">
                <a:solidFill>
                  <a:srgbClr val="0070C0"/>
                </a:solidFill>
              </a:rPr>
              <a:t>IBD</a:t>
            </a:r>
            <a:r>
              <a:rPr lang="fr-FR" sz="1200" dirty="0" smtClean="0">
                <a:solidFill>
                  <a:srgbClr val="0070C0"/>
                </a:solidFill>
              </a:rPr>
              <a:t>)</a:t>
            </a:r>
            <a:endParaRPr lang="fr-FR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57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Activité RI2.1 </a:t>
            </a:r>
            <a:r>
              <a:rPr lang="fr-FR" sz="2400" dirty="0"/>
              <a:t>Décrire la structure </a:t>
            </a:r>
            <a:r>
              <a:rPr lang="fr-FR" sz="2400" dirty="0" smtClean="0"/>
              <a:t>interne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dirty="0"/>
              <a:t>Exemple extrait </a:t>
            </a:r>
            <a:r>
              <a:rPr lang="fr-FR" dirty="0" smtClean="0"/>
              <a:t>de l’</a:t>
            </a:r>
            <a:r>
              <a:rPr lang="fr-FR" dirty="0" err="1" smtClean="0"/>
              <a:t>Hemomixer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E9-0D28-4CC0-8651-52A120A15726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97" r="1388"/>
          <a:stretch/>
        </p:blipFill>
        <p:spPr bwMode="auto">
          <a:xfrm>
            <a:off x="35496" y="44623"/>
            <a:ext cx="1440160" cy="115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663793" y="1412776"/>
            <a:ext cx="2228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Diagramme </a:t>
            </a:r>
            <a:r>
              <a:rPr lang="fr-FR" sz="1200" dirty="0">
                <a:solidFill>
                  <a:srgbClr val="0070C0"/>
                </a:solidFill>
              </a:rPr>
              <a:t>de </a:t>
            </a:r>
            <a:r>
              <a:rPr lang="fr-FR" sz="1200" dirty="0" smtClean="0">
                <a:solidFill>
                  <a:srgbClr val="0070C0"/>
                </a:solidFill>
              </a:rPr>
              <a:t>bloc interne (</a:t>
            </a:r>
            <a:r>
              <a:rPr lang="fr-FR" sz="1200" dirty="0" err="1" smtClean="0">
                <a:solidFill>
                  <a:srgbClr val="0070C0"/>
                </a:solidFill>
              </a:rPr>
              <a:t>IBD</a:t>
            </a:r>
            <a:r>
              <a:rPr lang="fr-FR" sz="1200" dirty="0" smtClean="0">
                <a:solidFill>
                  <a:srgbClr val="0070C0"/>
                </a:solidFill>
              </a:rPr>
              <a:t>)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8" name="ZoneTexte 11"/>
          <p:cNvSpPr txBox="1"/>
          <p:nvPr/>
        </p:nvSpPr>
        <p:spPr>
          <a:xfrm>
            <a:off x="1575986" y="544522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70C0"/>
                </a:solidFill>
              </a:rPr>
              <a:t>Architecture du sous-système « Automate de prélèvement </a:t>
            </a:r>
            <a:r>
              <a:rPr lang="fr-FR" dirty="0" smtClean="0">
                <a:solidFill>
                  <a:srgbClr val="0070C0"/>
                </a:solidFill>
              </a:rPr>
              <a:t>»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689775"/>
            <a:ext cx="9051355" cy="368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927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779240"/>
            <a:ext cx="647541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dirty="0" smtClean="0"/>
              <a:t>Activité RI2.2 Décrire la structure hiérarchique</a:t>
            </a:r>
            <a:br>
              <a:rPr lang="fr-FR" sz="2400" dirty="0" smtClean="0"/>
            </a:br>
            <a:r>
              <a:rPr lang="fr-FR" dirty="0"/>
              <a:t>Savoir faire </a:t>
            </a:r>
            <a:r>
              <a:rPr lang="fr-FR" dirty="0" smtClean="0"/>
              <a:t>un </a:t>
            </a:r>
            <a:r>
              <a:rPr lang="fr-FR" dirty="0"/>
              <a:t>diagramme </a:t>
            </a:r>
            <a:r>
              <a:rPr lang="fr-FR" dirty="0" smtClean="0"/>
              <a:t>de structure hiérarchique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E9-0D28-4CC0-8651-52A120A15726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300192" y="1524324"/>
            <a:ext cx="2674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Diagramme </a:t>
            </a:r>
            <a:r>
              <a:rPr lang="fr-FR" sz="1200" dirty="0">
                <a:solidFill>
                  <a:srgbClr val="0070C0"/>
                </a:solidFill>
              </a:rPr>
              <a:t>de définition de bloc </a:t>
            </a:r>
            <a:r>
              <a:rPr lang="fr-FR" sz="1200" dirty="0" smtClean="0">
                <a:solidFill>
                  <a:srgbClr val="0070C0"/>
                </a:solidFill>
              </a:rPr>
              <a:t>(</a:t>
            </a:r>
            <a:r>
              <a:rPr lang="fr-FR" sz="1200" dirty="0" err="1" smtClean="0">
                <a:solidFill>
                  <a:srgbClr val="0070C0"/>
                </a:solidFill>
              </a:rPr>
              <a:t>BDD</a:t>
            </a:r>
            <a:r>
              <a:rPr lang="fr-FR" sz="1200" dirty="0" smtClean="0">
                <a:solidFill>
                  <a:srgbClr val="0070C0"/>
                </a:solidFill>
              </a:rPr>
              <a:t>)</a:t>
            </a:r>
            <a:endParaRPr lang="fr-FR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818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Activité RI2.2 </a:t>
            </a:r>
            <a:r>
              <a:rPr lang="fr-FR" sz="2400" dirty="0"/>
              <a:t>Décrire la structure hiérarchique</a:t>
            </a:r>
            <a:br>
              <a:rPr lang="fr-FR" sz="2400" dirty="0"/>
            </a:br>
            <a:r>
              <a:rPr lang="fr-FR" dirty="0"/>
              <a:t>Exemple extrait </a:t>
            </a:r>
            <a:r>
              <a:rPr lang="fr-FR" dirty="0" smtClean="0"/>
              <a:t>de l’</a:t>
            </a:r>
            <a:r>
              <a:rPr lang="fr-FR" dirty="0" err="1" smtClean="0"/>
              <a:t>Hemomixer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E9-0D28-4CC0-8651-52A120A15726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97" r="1388"/>
          <a:stretch/>
        </p:blipFill>
        <p:spPr bwMode="auto">
          <a:xfrm>
            <a:off x="35496" y="44623"/>
            <a:ext cx="1440160" cy="115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92" y="1412776"/>
            <a:ext cx="9026725" cy="422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300192" y="5384249"/>
            <a:ext cx="2674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Diagramme </a:t>
            </a:r>
            <a:r>
              <a:rPr lang="fr-FR" sz="1200" dirty="0">
                <a:solidFill>
                  <a:srgbClr val="0070C0"/>
                </a:solidFill>
              </a:rPr>
              <a:t>de définition de bloc </a:t>
            </a:r>
            <a:r>
              <a:rPr lang="fr-FR" sz="1200" dirty="0" smtClean="0">
                <a:solidFill>
                  <a:srgbClr val="0070C0"/>
                </a:solidFill>
              </a:rPr>
              <a:t>(</a:t>
            </a:r>
            <a:r>
              <a:rPr lang="fr-FR" sz="1200" dirty="0" err="1" smtClean="0">
                <a:solidFill>
                  <a:srgbClr val="0070C0"/>
                </a:solidFill>
              </a:rPr>
              <a:t>BDD</a:t>
            </a:r>
            <a:r>
              <a:rPr lang="fr-FR" sz="1200" dirty="0" smtClean="0">
                <a:solidFill>
                  <a:srgbClr val="0070C0"/>
                </a:solidFill>
              </a:rPr>
              <a:t>)</a:t>
            </a:r>
            <a:endParaRPr lang="fr-FR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49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Activité RI3.1 Décrire les interactions du système</a:t>
            </a:r>
            <a:br>
              <a:rPr lang="fr-FR" sz="2400" dirty="0" smtClean="0"/>
            </a:br>
            <a:r>
              <a:rPr lang="fr-FR" dirty="0"/>
              <a:t>Savoir faire un diagramme </a:t>
            </a:r>
            <a:r>
              <a:rPr lang="fr-FR" dirty="0" smtClean="0"/>
              <a:t>de séquence</a:t>
            </a:r>
            <a:endParaRPr lang="fr-FR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69"/>
          <a:stretch/>
        </p:blipFill>
        <p:spPr bwMode="auto">
          <a:xfrm>
            <a:off x="1835696" y="1130344"/>
            <a:ext cx="5360070" cy="527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E9-0D28-4CC0-8651-52A120A15726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089848" y="2492896"/>
            <a:ext cx="2054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Diagramme de séquence (</a:t>
            </a:r>
            <a:r>
              <a:rPr lang="fr-FR" sz="1200" dirty="0" err="1" smtClean="0">
                <a:solidFill>
                  <a:srgbClr val="0070C0"/>
                </a:solidFill>
              </a:rPr>
              <a:t>SD</a:t>
            </a:r>
            <a:r>
              <a:rPr lang="fr-FR" sz="1200" dirty="0" smtClean="0">
                <a:solidFill>
                  <a:srgbClr val="0070C0"/>
                </a:solidFill>
              </a:rPr>
              <a:t>)</a:t>
            </a:r>
            <a:endParaRPr lang="fr-FR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76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Activité RI3.1 </a:t>
            </a:r>
            <a:r>
              <a:rPr lang="fr-FR" sz="2400" dirty="0"/>
              <a:t>Décrire les </a:t>
            </a:r>
            <a:r>
              <a:rPr lang="fr-FR" sz="2400" dirty="0" smtClean="0"/>
              <a:t>interactions du système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dirty="0"/>
              <a:t>Exemple extrait </a:t>
            </a:r>
            <a:r>
              <a:rPr lang="fr-FR" dirty="0" smtClean="0"/>
              <a:t>de l’</a:t>
            </a:r>
            <a:r>
              <a:rPr lang="fr-FR" dirty="0" err="1" smtClean="0"/>
              <a:t>Hemomixer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E9-0D28-4CC0-8651-52A120A15726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97" r="1388"/>
          <a:stretch/>
        </p:blipFill>
        <p:spPr bwMode="auto">
          <a:xfrm>
            <a:off x="35496" y="44623"/>
            <a:ext cx="1440160" cy="115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7" y="1196752"/>
            <a:ext cx="6012668" cy="315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73" b="78377"/>
          <a:stretch/>
        </p:blipFill>
        <p:spPr bwMode="auto">
          <a:xfrm>
            <a:off x="2987824" y="3217061"/>
            <a:ext cx="6120680" cy="32362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95536" y="5373216"/>
            <a:ext cx="2054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Diagramme de séquence (</a:t>
            </a:r>
            <a:r>
              <a:rPr lang="fr-FR" sz="1200" dirty="0" err="1" smtClean="0">
                <a:solidFill>
                  <a:srgbClr val="0070C0"/>
                </a:solidFill>
              </a:rPr>
              <a:t>SD</a:t>
            </a:r>
            <a:r>
              <a:rPr lang="fr-FR" sz="1200" dirty="0" smtClean="0">
                <a:solidFill>
                  <a:srgbClr val="0070C0"/>
                </a:solidFill>
              </a:rPr>
              <a:t>)</a:t>
            </a:r>
            <a:endParaRPr lang="fr-FR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856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Activité RI3.2 </a:t>
            </a:r>
            <a:r>
              <a:rPr lang="fr-FR" sz="2400" dirty="0"/>
              <a:t>Décrire les </a:t>
            </a:r>
            <a:r>
              <a:rPr lang="fr-FR" sz="2400" dirty="0" smtClean="0"/>
              <a:t>états du système</a:t>
            </a:r>
            <a:br>
              <a:rPr lang="fr-FR" sz="2400" dirty="0" smtClean="0"/>
            </a:br>
            <a:r>
              <a:rPr lang="fr-FR" dirty="0"/>
              <a:t>Savoir faire un diagramme </a:t>
            </a:r>
            <a:r>
              <a:rPr lang="fr-FR" dirty="0" smtClean="0"/>
              <a:t>d’état du système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E9-0D28-4CC0-8651-52A120A15726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6635" y="1556792"/>
            <a:ext cx="6867245" cy="471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04"/>
          <a:stretch/>
        </p:blipFill>
        <p:spPr bwMode="auto">
          <a:xfrm>
            <a:off x="0" y="2265164"/>
            <a:ext cx="2020354" cy="30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7195524" y="1291700"/>
            <a:ext cx="1724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Diagramme d’état (</a:t>
            </a:r>
            <a:r>
              <a:rPr lang="fr-FR" sz="1200" dirty="0" err="1" smtClean="0">
                <a:solidFill>
                  <a:srgbClr val="0070C0"/>
                </a:solidFill>
              </a:rPr>
              <a:t>SMD</a:t>
            </a:r>
            <a:r>
              <a:rPr lang="fr-FR" sz="1200" dirty="0" smtClean="0">
                <a:solidFill>
                  <a:srgbClr val="0070C0"/>
                </a:solidFill>
              </a:rPr>
              <a:t>)</a:t>
            </a:r>
            <a:endParaRPr lang="fr-FR" sz="1200" dirty="0">
              <a:solidFill>
                <a:srgbClr val="0070C0"/>
              </a:solidFill>
            </a:endParaRPr>
          </a:p>
        </p:txBody>
      </p:sp>
      <p:cxnSp>
        <p:nvCxnSpPr>
          <p:cNvPr id="31" name="Connecteur droit 30"/>
          <p:cNvCxnSpPr/>
          <p:nvPr/>
        </p:nvCxnSpPr>
        <p:spPr>
          <a:xfrm>
            <a:off x="1619672" y="3499163"/>
            <a:ext cx="478626" cy="64235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1619672" y="4584727"/>
            <a:ext cx="1008112" cy="218353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8383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Activité RI3.2 Décrire </a:t>
            </a:r>
            <a:r>
              <a:rPr lang="fr-FR" sz="2400" dirty="0"/>
              <a:t>les états du système</a:t>
            </a:r>
            <a:br>
              <a:rPr lang="fr-FR" sz="2400" dirty="0"/>
            </a:br>
            <a:r>
              <a:rPr lang="fr-FR" dirty="0"/>
              <a:t>Exemple extrait </a:t>
            </a:r>
            <a:r>
              <a:rPr lang="fr-FR" dirty="0" smtClean="0"/>
              <a:t>de l’</a:t>
            </a:r>
            <a:r>
              <a:rPr lang="fr-FR" dirty="0" err="1" smtClean="0"/>
              <a:t>Hemomixer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E9-0D28-4CC0-8651-52A120A15726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97" r="1388"/>
          <a:stretch/>
        </p:blipFill>
        <p:spPr bwMode="auto">
          <a:xfrm>
            <a:off x="35496" y="44623"/>
            <a:ext cx="1440160" cy="115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06979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195524" y="1291700"/>
            <a:ext cx="1724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Diagramme d’état (</a:t>
            </a:r>
            <a:r>
              <a:rPr lang="fr-FR" sz="1200" dirty="0" err="1" smtClean="0">
                <a:solidFill>
                  <a:srgbClr val="0070C0"/>
                </a:solidFill>
              </a:rPr>
              <a:t>SMD</a:t>
            </a:r>
            <a:r>
              <a:rPr lang="fr-FR" sz="1200" dirty="0" smtClean="0">
                <a:solidFill>
                  <a:srgbClr val="0070C0"/>
                </a:solidFill>
              </a:rPr>
              <a:t>)</a:t>
            </a:r>
            <a:endParaRPr lang="fr-FR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86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IAP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180" y="3301408"/>
            <a:ext cx="3359604" cy="149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Rétro-ingénierie d’un système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E9-0D28-4CC0-8651-52A120A15726}" type="slidenum">
              <a:rPr lang="fr-FR" smtClean="0"/>
              <a:pPr/>
              <a:t>2</a:t>
            </a:fld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6241020" y="3861048"/>
            <a:ext cx="1080120" cy="1008112"/>
            <a:chOff x="4139952" y="1844824"/>
            <a:chExt cx="1728192" cy="1872208"/>
          </a:xfrm>
        </p:grpSpPr>
        <p:pic>
          <p:nvPicPr>
            <p:cNvPr id="7" name="Picture 3" descr="C:\Users\jyb\AppData\Local\Microsoft\Windows\Temporary Internet Files\Content.IE5\Q2LWF6FE\MC900371040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9773" y="1922979"/>
              <a:ext cx="1598371" cy="1794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jyb\AppData\Local\Microsoft\Windows\Temporary Internet Files\Content.IE5\Q2LWF6FE\MC900441310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844824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ZoneTexte 8"/>
          <p:cNvSpPr txBox="1"/>
          <p:nvPr/>
        </p:nvSpPr>
        <p:spPr>
          <a:xfrm>
            <a:off x="4957713" y="1588730"/>
            <a:ext cx="3646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Formalisation SysML du système</a:t>
            </a:r>
            <a:endParaRPr lang="fr-FR" sz="2000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46"/>
          <a:stretch/>
        </p:blipFill>
        <p:spPr bwMode="auto">
          <a:xfrm>
            <a:off x="5849083" y="1959688"/>
            <a:ext cx="1863994" cy="110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avec flèche 11"/>
          <p:cNvCxnSpPr/>
          <p:nvPr/>
        </p:nvCxnSpPr>
        <p:spPr>
          <a:xfrm>
            <a:off x="6699603" y="3065898"/>
            <a:ext cx="162954" cy="795150"/>
          </a:xfrm>
          <a:prstGeom prst="straightConnector1">
            <a:avLst/>
          </a:prstGeom>
          <a:ln w="28575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5280339" y="4877175"/>
            <a:ext cx="3001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Dossier de rétro-ingénierie</a:t>
            </a:r>
            <a:endParaRPr lang="fr-FR" sz="2000" dirty="0"/>
          </a:p>
        </p:txBody>
      </p:sp>
      <p:sp>
        <p:nvSpPr>
          <p:cNvPr id="16" name="ZoneTexte 15"/>
          <p:cNvSpPr txBox="1"/>
          <p:nvPr/>
        </p:nvSpPr>
        <p:spPr>
          <a:xfrm>
            <a:off x="467544" y="3388930"/>
            <a:ext cx="2376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Système existant</a:t>
            </a:r>
            <a:endParaRPr lang="fr-FR" sz="2000" dirty="0"/>
          </a:p>
        </p:txBody>
      </p:sp>
      <p:pic>
        <p:nvPicPr>
          <p:cNvPr id="1026" name="Picture 2" descr="C:\Users\jyb\AppData\Local\Microsoft\Windows\Temporary Internet Files\Content.IE5\S19X5R2Y\MC900432605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913" y="1628800"/>
            <a:ext cx="1058302" cy="105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1259632" y="1628800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Notice technique</a:t>
            </a:r>
            <a:endParaRPr lang="fr-FR" sz="2000" dirty="0"/>
          </a:p>
        </p:txBody>
      </p:sp>
      <p:sp>
        <p:nvSpPr>
          <p:cNvPr id="17" name="Flèche droite 16"/>
          <p:cNvSpPr/>
          <p:nvPr/>
        </p:nvSpPr>
        <p:spPr>
          <a:xfrm>
            <a:off x="3923928" y="3065898"/>
            <a:ext cx="1224136" cy="529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9490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150" y="1419225"/>
            <a:ext cx="78105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Activité </a:t>
            </a:r>
            <a:r>
              <a:rPr lang="fr-FR" sz="2400" dirty="0"/>
              <a:t>RI4.1 Décrire les échanges avec les sous-systèmes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dirty="0"/>
              <a:t>Savoir faire </a:t>
            </a:r>
            <a:r>
              <a:rPr lang="fr-FR" dirty="0" smtClean="0"/>
              <a:t>un </a:t>
            </a:r>
            <a:r>
              <a:rPr lang="fr-FR" dirty="0"/>
              <a:t>diagramme </a:t>
            </a:r>
            <a:r>
              <a:rPr lang="fr-FR" dirty="0" smtClean="0"/>
              <a:t>de séquence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E9-0D28-4CC0-8651-52A120A15726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547664" y="5378732"/>
            <a:ext cx="2026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Diagramme de séquence (</a:t>
            </a:r>
            <a:r>
              <a:rPr lang="fr-FR" sz="1200" dirty="0" err="1" smtClean="0">
                <a:solidFill>
                  <a:srgbClr val="0070C0"/>
                </a:solidFill>
              </a:rPr>
              <a:t>SD</a:t>
            </a:r>
            <a:r>
              <a:rPr lang="fr-FR" sz="1200" dirty="0" smtClean="0">
                <a:solidFill>
                  <a:srgbClr val="0070C0"/>
                </a:solidFill>
              </a:rPr>
              <a:t>)</a:t>
            </a:r>
            <a:endParaRPr lang="fr-FR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961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Activité RI4.1 </a:t>
            </a:r>
            <a:r>
              <a:rPr lang="fr-FR" sz="2000" dirty="0"/>
              <a:t>Décrire les </a:t>
            </a:r>
            <a:r>
              <a:rPr lang="fr-FR" sz="2000" dirty="0" smtClean="0"/>
              <a:t>échanges avec les sous-systèmes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800" dirty="0"/>
              <a:t>Exemple extrait </a:t>
            </a:r>
            <a:r>
              <a:rPr lang="fr-FR" sz="2800" dirty="0" smtClean="0"/>
              <a:t>de l’</a:t>
            </a:r>
            <a:r>
              <a:rPr lang="fr-FR" sz="2800" dirty="0" err="1" smtClean="0"/>
              <a:t>Hemomixer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E9-0D28-4CC0-8651-52A120A15726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97" r="1388"/>
          <a:stretch/>
        </p:blipFill>
        <p:spPr bwMode="auto">
          <a:xfrm>
            <a:off x="35496" y="44623"/>
            <a:ext cx="1440160" cy="115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2306"/>
          <a:stretch/>
        </p:blipFill>
        <p:spPr bwMode="auto">
          <a:xfrm>
            <a:off x="35496" y="1196752"/>
            <a:ext cx="9001000" cy="486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732240" y="5784753"/>
            <a:ext cx="2026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Diagramme de séquence (</a:t>
            </a:r>
            <a:r>
              <a:rPr lang="fr-FR" sz="1200" dirty="0" err="1" smtClean="0">
                <a:solidFill>
                  <a:srgbClr val="0070C0"/>
                </a:solidFill>
              </a:rPr>
              <a:t>SD</a:t>
            </a:r>
            <a:r>
              <a:rPr lang="fr-FR" sz="1200" dirty="0" smtClean="0">
                <a:solidFill>
                  <a:srgbClr val="0070C0"/>
                </a:solidFill>
              </a:rPr>
              <a:t>)</a:t>
            </a:r>
            <a:endParaRPr lang="fr-FR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053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7" y="1882478"/>
            <a:ext cx="5226058" cy="392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Activité RI4.2 Décrire les états</a:t>
            </a:r>
            <a:br>
              <a:rPr lang="fr-FR" sz="2400" dirty="0" smtClean="0"/>
            </a:br>
            <a:r>
              <a:rPr lang="fr-FR" dirty="0"/>
              <a:t>Savoir faire </a:t>
            </a:r>
            <a:r>
              <a:rPr lang="fr-FR" dirty="0" smtClean="0"/>
              <a:t>un </a:t>
            </a:r>
            <a:r>
              <a:rPr lang="fr-FR" dirty="0"/>
              <a:t>diagramme </a:t>
            </a:r>
            <a:r>
              <a:rPr lang="fr-FR" dirty="0" smtClean="0"/>
              <a:t>d’état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E9-0D28-4CC0-8651-52A120A15726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195524" y="1291700"/>
            <a:ext cx="1724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Diagramme d’état (</a:t>
            </a:r>
            <a:r>
              <a:rPr lang="fr-FR" sz="1200" dirty="0" err="1" smtClean="0">
                <a:solidFill>
                  <a:srgbClr val="0070C0"/>
                </a:solidFill>
              </a:rPr>
              <a:t>SMD</a:t>
            </a:r>
            <a:r>
              <a:rPr lang="fr-FR" sz="1200" dirty="0" smtClean="0">
                <a:solidFill>
                  <a:srgbClr val="0070C0"/>
                </a:solidFill>
              </a:rPr>
              <a:t>)</a:t>
            </a:r>
            <a:endParaRPr lang="fr-FR" sz="1200" dirty="0">
              <a:solidFill>
                <a:srgbClr val="0070C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9988" y="1347936"/>
            <a:ext cx="42545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lipse 9"/>
          <p:cNvSpPr/>
          <p:nvPr/>
        </p:nvSpPr>
        <p:spPr>
          <a:xfrm>
            <a:off x="2299681" y="2402886"/>
            <a:ext cx="344443" cy="7380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>
            <a:stCxn id="10" idx="6"/>
          </p:cNvCxnSpPr>
          <p:nvPr/>
        </p:nvCxnSpPr>
        <p:spPr>
          <a:xfrm flipV="1">
            <a:off x="2644124" y="2060849"/>
            <a:ext cx="3471981" cy="71107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2299682" y="3284984"/>
            <a:ext cx="344443" cy="2160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>
            <a:stCxn id="12" idx="6"/>
          </p:cNvCxnSpPr>
          <p:nvPr/>
        </p:nvCxnSpPr>
        <p:spPr>
          <a:xfrm flipV="1">
            <a:off x="2644125" y="3555014"/>
            <a:ext cx="3471981" cy="81009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7092280" y="1292820"/>
            <a:ext cx="1724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Diagramme d’état (</a:t>
            </a:r>
            <a:r>
              <a:rPr lang="fr-FR" sz="1200" dirty="0" err="1" smtClean="0">
                <a:solidFill>
                  <a:srgbClr val="0070C0"/>
                </a:solidFill>
              </a:rPr>
              <a:t>SMD</a:t>
            </a:r>
            <a:r>
              <a:rPr lang="fr-FR" sz="1200" dirty="0" smtClean="0">
                <a:solidFill>
                  <a:srgbClr val="0070C0"/>
                </a:solidFill>
              </a:rPr>
              <a:t>)</a:t>
            </a:r>
            <a:endParaRPr lang="fr-FR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128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Activité RI4.2 </a:t>
            </a:r>
            <a:r>
              <a:rPr lang="fr-FR" sz="2400" dirty="0"/>
              <a:t>Décrire les </a:t>
            </a:r>
            <a:r>
              <a:rPr lang="fr-FR" sz="2400" dirty="0" smtClean="0"/>
              <a:t>états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dirty="0"/>
              <a:t>Exemple extrait </a:t>
            </a:r>
            <a:r>
              <a:rPr lang="fr-FR" dirty="0" smtClean="0"/>
              <a:t>de l’</a:t>
            </a:r>
            <a:r>
              <a:rPr lang="fr-FR" dirty="0" err="1" smtClean="0"/>
              <a:t>Hemomixer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E9-0D28-4CC0-8651-52A120A15726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97" r="1388"/>
          <a:stretch/>
        </p:blipFill>
        <p:spPr bwMode="auto">
          <a:xfrm>
            <a:off x="35496" y="44623"/>
            <a:ext cx="1440160" cy="115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200684"/>
            <a:ext cx="7586533" cy="518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092280" y="1567825"/>
            <a:ext cx="1724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Diagramme d’état (</a:t>
            </a:r>
            <a:r>
              <a:rPr lang="fr-FR" sz="1200" dirty="0" err="1" smtClean="0">
                <a:solidFill>
                  <a:srgbClr val="0070C0"/>
                </a:solidFill>
              </a:rPr>
              <a:t>SMD</a:t>
            </a:r>
            <a:r>
              <a:rPr lang="fr-FR" sz="1200" dirty="0" smtClean="0">
                <a:solidFill>
                  <a:srgbClr val="0070C0"/>
                </a:solidFill>
              </a:rPr>
              <a:t>)</a:t>
            </a:r>
            <a:endParaRPr lang="fr-FR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500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371"/>
          <a:stretch/>
        </p:blipFill>
        <p:spPr bwMode="auto">
          <a:xfrm>
            <a:off x="35496" y="1142337"/>
            <a:ext cx="5924138" cy="478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98576"/>
            <a:ext cx="5181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Activité RI5 Décrire l’architecture logique</a:t>
            </a:r>
            <a:br>
              <a:rPr lang="fr-FR" sz="2400" dirty="0" smtClean="0"/>
            </a:br>
            <a:r>
              <a:rPr lang="fr-FR" dirty="0"/>
              <a:t>Savoir faire </a:t>
            </a:r>
            <a:r>
              <a:rPr lang="fr-FR" dirty="0" smtClean="0"/>
              <a:t>un </a:t>
            </a:r>
            <a:r>
              <a:rPr lang="fr-FR" dirty="0"/>
              <a:t>diagramme </a:t>
            </a:r>
            <a:r>
              <a:rPr lang="fr-FR" dirty="0" smtClean="0"/>
              <a:t>d’architecture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E9-0D28-4CC0-8651-52A120A15726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4427984" y="1116528"/>
            <a:ext cx="1728192" cy="512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>
            <a:stCxn id="9" idx="5"/>
          </p:cNvCxnSpPr>
          <p:nvPr/>
        </p:nvCxnSpPr>
        <p:spPr>
          <a:xfrm>
            <a:off x="5903088" y="1553780"/>
            <a:ext cx="1693248" cy="12549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755576" y="1628800"/>
            <a:ext cx="2448272" cy="3047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2987824" y="1933542"/>
            <a:ext cx="1872208" cy="118715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3059832" y="2860587"/>
            <a:ext cx="864096" cy="3047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/>
          <p:cNvCxnSpPr>
            <a:stCxn id="13" idx="5"/>
          </p:cNvCxnSpPr>
          <p:nvPr/>
        </p:nvCxnSpPr>
        <p:spPr>
          <a:xfrm>
            <a:off x="3797384" y="3120701"/>
            <a:ext cx="1062648" cy="16428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1318096" y="3696096"/>
            <a:ext cx="1080120" cy="3047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/>
          <p:cNvCxnSpPr>
            <a:stCxn id="15" idx="6"/>
          </p:cNvCxnSpPr>
          <p:nvPr/>
        </p:nvCxnSpPr>
        <p:spPr>
          <a:xfrm>
            <a:off x="2398216" y="3848467"/>
            <a:ext cx="2461816" cy="15237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740352" y="3068960"/>
            <a:ext cx="146084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Opérations</a:t>
            </a:r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sz="1100" dirty="0" smtClean="0">
              <a:solidFill>
                <a:srgbClr val="FF0000"/>
              </a:solidFill>
            </a:endParaRPr>
          </a:p>
          <a:p>
            <a:endParaRPr lang="fr-FR" sz="1100" dirty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Signaux reçus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7452320" y="3284984"/>
            <a:ext cx="36004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7452320" y="4149080"/>
            <a:ext cx="36004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444208" y="5096217"/>
            <a:ext cx="2627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Diagramme de définition de bloc (</a:t>
            </a:r>
            <a:r>
              <a:rPr lang="fr-FR" sz="1200" dirty="0" err="1" smtClean="0">
                <a:solidFill>
                  <a:srgbClr val="0070C0"/>
                </a:solidFill>
              </a:rPr>
              <a:t>BDD</a:t>
            </a:r>
            <a:r>
              <a:rPr lang="fr-FR" sz="1200" dirty="0" smtClean="0">
                <a:solidFill>
                  <a:srgbClr val="0070C0"/>
                </a:solidFill>
              </a:rPr>
              <a:t>)</a:t>
            </a:r>
            <a:endParaRPr lang="fr-FR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7171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994083"/>
            <a:ext cx="5156207" cy="564683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Activité RI5 </a:t>
            </a:r>
            <a:r>
              <a:rPr lang="fr-FR" sz="2400" dirty="0"/>
              <a:t>Décrire l’architecture </a:t>
            </a:r>
            <a:r>
              <a:rPr lang="fr-FR" sz="2400" dirty="0" smtClean="0"/>
              <a:t>logique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dirty="0"/>
              <a:t>Exemple extrait </a:t>
            </a:r>
            <a:r>
              <a:rPr lang="fr-FR" dirty="0" smtClean="0"/>
              <a:t>de l’Hemomixer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E9-0D28-4CC0-8651-52A120A15726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97" r="1388"/>
          <a:stretch/>
        </p:blipFill>
        <p:spPr bwMode="auto">
          <a:xfrm>
            <a:off x="35496" y="44623"/>
            <a:ext cx="1440160" cy="115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467544" y="3540500"/>
            <a:ext cx="2627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Diagramme de définition de bloc (</a:t>
            </a:r>
            <a:r>
              <a:rPr lang="fr-FR" sz="1200" dirty="0" err="1" smtClean="0">
                <a:solidFill>
                  <a:srgbClr val="0070C0"/>
                </a:solidFill>
              </a:rPr>
              <a:t>BDD</a:t>
            </a:r>
            <a:r>
              <a:rPr lang="fr-FR" sz="1200" dirty="0" smtClean="0">
                <a:solidFill>
                  <a:srgbClr val="0070C0"/>
                </a:solidFill>
              </a:rPr>
              <a:t>)</a:t>
            </a:r>
            <a:endParaRPr lang="fr-FR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5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Activité RI6 Définir les exigences système</a:t>
            </a:r>
            <a:br>
              <a:rPr lang="fr-FR" sz="2400" dirty="0" smtClean="0"/>
            </a:br>
            <a:r>
              <a:rPr lang="fr-FR" dirty="0"/>
              <a:t>Savoir </a:t>
            </a:r>
            <a:r>
              <a:rPr lang="fr-FR" dirty="0" smtClean="0"/>
              <a:t>formaliser une exigence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E9-0D28-4CC0-8651-52A120A15726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392"/>
          <a:stretch/>
        </p:blipFill>
        <p:spPr bwMode="auto">
          <a:xfrm>
            <a:off x="0" y="2913112"/>
            <a:ext cx="906234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ulle ronde 5"/>
          <p:cNvSpPr/>
          <p:nvPr/>
        </p:nvSpPr>
        <p:spPr>
          <a:xfrm>
            <a:off x="1043608" y="2056641"/>
            <a:ext cx="2952328" cy="612648"/>
          </a:xfrm>
          <a:prstGeom prst="wedgeEllipseCallout">
            <a:avLst>
              <a:gd name="adj1" fmla="val -40949"/>
              <a:gd name="adj2" fmla="val 1353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Un nom (un verbe)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7" name="Bulle ronde 6"/>
          <p:cNvSpPr/>
          <p:nvPr/>
        </p:nvSpPr>
        <p:spPr>
          <a:xfrm>
            <a:off x="827584" y="4613505"/>
            <a:ext cx="3816424" cy="612648"/>
          </a:xfrm>
          <a:prstGeom prst="wedgeEllipseCallout">
            <a:avLst>
              <a:gd name="adj1" fmla="val -55940"/>
              <a:gd name="adj2" fmla="val -23721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Un identifiant numérique ou alphanumérique</a:t>
            </a:r>
          </a:p>
        </p:txBody>
      </p:sp>
      <p:sp>
        <p:nvSpPr>
          <p:cNvPr id="8" name="Bulle ronde 7"/>
          <p:cNvSpPr/>
          <p:nvPr/>
        </p:nvSpPr>
        <p:spPr>
          <a:xfrm>
            <a:off x="4825352" y="4616552"/>
            <a:ext cx="3563072" cy="612648"/>
          </a:xfrm>
          <a:prstGeom prst="wedgeEllipseCallout">
            <a:avLst>
              <a:gd name="adj1" fmla="val -52905"/>
              <a:gd name="adj2" fmla="val -1964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Une </a:t>
            </a:r>
            <a:r>
              <a:rPr lang="fr-FR" dirty="0">
                <a:solidFill>
                  <a:srgbClr val="0070C0"/>
                </a:solidFill>
              </a:rPr>
              <a:t>description </a:t>
            </a:r>
            <a:r>
              <a:rPr lang="fr-FR" dirty="0" smtClean="0">
                <a:solidFill>
                  <a:srgbClr val="0070C0"/>
                </a:solidFill>
              </a:rPr>
              <a:t>textuelle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9" name="Bulle ronde 8"/>
          <p:cNvSpPr/>
          <p:nvPr/>
        </p:nvSpPr>
        <p:spPr>
          <a:xfrm>
            <a:off x="4572000" y="2056641"/>
            <a:ext cx="3563072" cy="612648"/>
          </a:xfrm>
          <a:prstGeom prst="wedgeEllipseCallout">
            <a:avLst>
              <a:gd name="adj1" fmla="val -56842"/>
              <a:gd name="adj2" fmla="val 10925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Un stéréotype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839744" y="2680322"/>
            <a:ext cx="2222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Exigences SysML (</a:t>
            </a:r>
            <a:r>
              <a:rPr lang="fr-FR" sz="1200" dirty="0" err="1" smtClean="0">
                <a:solidFill>
                  <a:srgbClr val="0070C0"/>
                </a:solidFill>
              </a:rPr>
              <a:t>Requirements</a:t>
            </a:r>
            <a:r>
              <a:rPr lang="fr-FR" sz="1200" dirty="0" smtClean="0">
                <a:solidFill>
                  <a:srgbClr val="0070C0"/>
                </a:solidFill>
              </a:rPr>
              <a:t>)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6894" y="5301208"/>
            <a:ext cx="7843538" cy="9144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</a:rPr>
              <a:t>Qualité </a:t>
            </a:r>
            <a:r>
              <a:rPr lang="fr-FR" dirty="0">
                <a:solidFill>
                  <a:schemeClr val="tx1"/>
                </a:solidFill>
              </a:rPr>
              <a:t>de la spécification d’une exigence </a:t>
            </a:r>
          </a:p>
          <a:p>
            <a:pPr marL="549275" indent="-285750">
              <a:buFont typeface="Wingdings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Unicité, Précision, Non ambiguïté, Pure prescription de résultat, </a:t>
            </a:r>
            <a:r>
              <a:rPr lang="fr-FR" dirty="0" smtClean="0">
                <a:solidFill>
                  <a:schemeClr val="tx1"/>
                </a:solidFill>
              </a:rPr>
              <a:t>Vérifiabilité</a:t>
            </a:r>
          </a:p>
          <a:p>
            <a:pPr marL="549275" indent="-285750">
              <a:buFont typeface="Wingdings" pitchFamily="2" charset="2"/>
              <a:buChar char="ü"/>
            </a:pPr>
            <a:r>
              <a:rPr lang="fr-FR" dirty="0" smtClean="0">
                <a:solidFill>
                  <a:schemeClr val="tx1"/>
                </a:solidFill>
              </a:rPr>
              <a:t>Faisabilité</a:t>
            </a:r>
            <a:r>
              <a:rPr lang="fr-FR" dirty="0">
                <a:solidFill>
                  <a:schemeClr val="tx1"/>
                </a:solidFill>
              </a:rPr>
              <a:t>, Réalisme (avec les experts du </a:t>
            </a:r>
            <a:r>
              <a:rPr lang="fr-FR" dirty="0" smtClean="0">
                <a:solidFill>
                  <a:schemeClr val="tx1"/>
                </a:solidFill>
              </a:rPr>
              <a:t>domaine)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536" y="1196752"/>
            <a:ext cx="8347594" cy="720080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Une exigence prescrit une propriété jugée nécessaire :</a:t>
            </a:r>
          </a:p>
          <a:p>
            <a:pPr marL="549275" indent="-285750">
              <a:buFont typeface="Wingdings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Un service ou une fonction, une caractéristique, une aptitude, ou une </a:t>
            </a:r>
            <a:r>
              <a:rPr lang="fr-FR" dirty="0" smtClean="0">
                <a:solidFill>
                  <a:schemeClr val="tx1"/>
                </a:solidFill>
              </a:rPr>
              <a:t>limitation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167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dirty="0" smtClean="0"/>
              <a:t>Activité RI6 Définir les exigences système</a:t>
            </a:r>
            <a:br>
              <a:rPr lang="fr-FR" sz="2400" dirty="0" smtClean="0"/>
            </a:br>
            <a:r>
              <a:rPr lang="fr-FR" dirty="0"/>
              <a:t>Savoir faire </a:t>
            </a:r>
            <a:r>
              <a:rPr lang="fr-FR" dirty="0" smtClean="0"/>
              <a:t>un </a:t>
            </a:r>
            <a:r>
              <a:rPr lang="fr-FR" dirty="0"/>
              <a:t>diagramme </a:t>
            </a:r>
            <a:r>
              <a:rPr lang="fr-FR" dirty="0" smtClean="0"/>
              <a:t>des exigences système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E9-0D28-4CC0-8651-52A120A15726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913" y="1083456"/>
            <a:ext cx="8217543" cy="5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660232" y="5739523"/>
            <a:ext cx="1904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Diagramme d’exigence (RD)</a:t>
            </a:r>
            <a:endParaRPr lang="fr-FR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794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Activité RI6 </a:t>
            </a:r>
            <a:r>
              <a:rPr lang="fr-FR" sz="2400" dirty="0"/>
              <a:t>Définir les exigences système</a:t>
            </a:r>
            <a:br>
              <a:rPr lang="fr-FR" sz="2400" dirty="0"/>
            </a:br>
            <a:r>
              <a:rPr lang="fr-FR" dirty="0"/>
              <a:t>Exemple extrait </a:t>
            </a:r>
            <a:r>
              <a:rPr lang="fr-FR" dirty="0" smtClean="0"/>
              <a:t>de l’</a:t>
            </a:r>
            <a:r>
              <a:rPr lang="fr-FR" dirty="0" err="1" smtClean="0"/>
              <a:t>Hemomixer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E9-0D28-4CC0-8651-52A120A15726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97" r="1388"/>
          <a:stretch/>
        </p:blipFill>
        <p:spPr bwMode="auto">
          <a:xfrm>
            <a:off x="35496" y="44623"/>
            <a:ext cx="1440160" cy="115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75982"/>
            <a:ext cx="4104456" cy="29422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87" y="1124744"/>
            <a:ext cx="7622821" cy="32120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660" y="4149079"/>
            <a:ext cx="4841388" cy="20366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2915816" y="6193722"/>
            <a:ext cx="1965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Diagrammes d’exigence (RD)</a:t>
            </a:r>
            <a:endParaRPr lang="fr-FR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750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7796" y="1628800"/>
            <a:ext cx="61087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914"/>
          <a:stretch/>
        </p:blipFill>
        <p:spPr bwMode="auto">
          <a:xfrm>
            <a:off x="130573" y="1556792"/>
            <a:ext cx="5157152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dirty="0" smtClean="0"/>
              <a:t>Activité RI7 Associer les exigences système</a:t>
            </a:r>
            <a:br>
              <a:rPr lang="fr-FR" sz="2400" dirty="0" smtClean="0"/>
            </a:br>
            <a:r>
              <a:rPr lang="fr-FR" dirty="0"/>
              <a:t>Savoir faire </a:t>
            </a:r>
            <a:r>
              <a:rPr lang="fr-FR" dirty="0" smtClean="0"/>
              <a:t>un </a:t>
            </a:r>
            <a:r>
              <a:rPr lang="fr-FR" dirty="0"/>
              <a:t>diagramme </a:t>
            </a:r>
            <a:r>
              <a:rPr lang="fr-FR" dirty="0" smtClean="0"/>
              <a:t>d’association des exigences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E9-0D28-4CC0-8651-52A120A15726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59864" y="5723964"/>
            <a:ext cx="2467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Utilisation des matrices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959584" y="5032032"/>
            <a:ext cx="2476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Sous-système / Exigence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88907" y="3059668"/>
            <a:ext cx="222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Opération / Exigence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657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 de l’</a:t>
            </a:r>
            <a:r>
              <a:rPr lang="fr-FR" dirty="0" err="1" smtClean="0"/>
              <a:t>Hemomixer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E9-0D28-4CC0-8651-52A120A15726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97" r="1388"/>
          <a:stretch/>
        </p:blipFill>
        <p:spPr bwMode="auto">
          <a:xfrm>
            <a:off x="35496" y="44623"/>
            <a:ext cx="1440160" cy="115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2"/>
          <p:cNvSpPr>
            <a:spLocks noGrp="1"/>
          </p:cNvSpPr>
          <p:nvPr/>
        </p:nvSpPr>
        <p:spPr>
          <a:xfrm>
            <a:off x="35496" y="127756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Le système réel :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La documentation fournie par</a:t>
            </a:r>
          </a:p>
          <a:p>
            <a:pPr marL="0" indent="0">
              <a:buNone/>
            </a:pPr>
            <a:r>
              <a:rPr lang="fr-FR" dirty="0"/>
              <a:t>l</a:t>
            </a:r>
            <a:r>
              <a:rPr lang="fr-FR" dirty="0" smtClean="0"/>
              <a:t>e fabriquant du système didactisé</a:t>
            </a:r>
            <a:endParaRPr lang="fr-FR" dirty="0"/>
          </a:p>
        </p:txBody>
      </p:sp>
      <p:sp>
        <p:nvSpPr>
          <p:cNvPr id="15" name="ZoneTexte 18"/>
          <p:cNvSpPr txBox="1"/>
          <p:nvPr/>
        </p:nvSpPr>
        <p:spPr>
          <a:xfrm>
            <a:off x="4283968" y="298069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70C0"/>
                </a:solidFill>
              </a:rPr>
              <a:t>Un chargeur de batterie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6" name="ZoneTexte 19"/>
          <p:cNvSpPr txBox="1"/>
          <p:nvPr/>
        </p:nvSpPr>
        <p:spPr>
          <a:xfrm>
            <a:off x="6191672" y="2409052"/>
            <a:ext cx="291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70C0"/>
                </a:solidFill>
              </a:rPr>
              <a:t>Une mousse de compression</a:t>
            </a:r>
            <a:endParaRPr lang="fr-FR" dirty="0">
              <a:solidFill>
                <a:srgbClr val="0070C0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261711" y="1421585"/>
            <a:ext cx="7750308" cy="3175066"/>
            <a:chOff x="261711" y="1421585"/>
            <a:chExt cx="7750308" cy="3175066"/>
          </a:xfrm>
        </p:grpSpPr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711" y="2285681"/>
              <a:ext cx="3213150" cy="2310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287" y="1421585"/>
              <a:ext cx="1108732" cy="1045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0336" y="1781625"/>
              <a:ext cx="1516956" cy="1280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23456" y="3356992"/>
              <a:ext cx="1752600" cy="495300"/>
            </a:xfrm>
            <a:prstGeom prst="rect">
              <a:avLst/>
            </a:prstGeom>
          </p:spPr>
        </p:pic>
      </p:grpSp>
      <p:grpSp>
        <p:nvGrpSpPr>
          <p:cNvPr id="7" name="Groupe 6"/>
          <p:cNvGrpSpPr/>
          <p:nvPr/>
        </p:nvGrpSpPr>
        <p:grpSpPr>
          <a:xfrm>
            <a:off x="5876469" y="3513343"/>
            <a:ext cx="3016011" cy="2664165"/>
            <a:chOff x="5876469" y="3513343"/>
            <a:chExt cx="3016011" cy="2664165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697866">
              <a:off x="6534361" y="3513343"/>
              <a:ext cx="1806579" cy="250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2402">
              <a:off x="5876469" y="3559564"/>
              <a:ext cx="1754427" cy="2560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80326" y="5229200"/>
              <a:ext cx="1412154" cy="948308"/>
            </a:xfrm>
            <a:prstGeom prst="rect">
              <a:avLst/>
            </a:prstGeom>
          </p:spPr>
        </p:pic>
      </p:grpSp>
      <p:sp>
        <p:nvSpPr>
          <p:cNvPr id="17" name="ZoneTexte 16"/>
          <p:cNvSpPr txBox="1"/>
          <p:nvPr/>
        </p:nvSpPr>
        <p:spPr>
          <a:xfrm>
            <a:off x="3635896" y="2318571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/>
              <a:t>+</a:t>
            </a:r>
            <a:endParaRPr lang="fr-FR" sz="4000" dirty="0"/>
          </a:p>
        </p:txBody>
      </p:sp>
      <p:sp>
        <p:nvSpPr>
          <p:cNvPr id="20" name="ZoneTexte 19"/>
          <p:cNvSpPr txBox="1"/>
          <p:nvPr/>
        </p:nvSpPr>
        <p:spPr>
          <a:xfrm>
            <a:off x="6220688" y="170080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/>
              <a:t>+</a:t>
            </a:r>
            <a:endParaRPr lang="fr-FR" sz="4000" dirty="0"/>
          </a:p>
        </p:txBody>
      </p:sp>
      <p:sp>
        <p:nvSpPr>
          <p:cNvPr id="14" name="ZoneTexte 4"/>
          <p:cNvSpPr txBox="1"/>
          <p:nvPr/>
        </p:nvSpPr>
        <p:spPr>
          <a:xfrm>
            <a:off x="1259632" y="4161274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 smtClean="0">
                <a:solidFill>
                  <a:srgbClr val="0070C0"/>
                </a:solidFill>
              </a:rPr>
              <a:t>Un automate de prélèvement sanguin</a:t>
            </a:r>
            <a:endParaRPr lang="fr-F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2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93" r="17734"/>
          <a:stretch/>
        </p:blipFill>
        <p:spPr bwMode="auto">
          <a:xfrm>
            <a:off x="4516857" y="1412776"/>
            <a:ext cx="4591647" cy="498766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Activité RI7 </a:t>
            </a:r>
            <a:r>
              <a:rPr lang="fr-FR" sz="2400" dirty="0"/>
              <a:t>Associer les exigences système</a:t>
            </a:r>
            <a:br>
              <a:rPr lang="fr-FR" sz="2400" dirty="0"/>
            </a:br>
            <a:r>
              <a:rPr lang="fr-FR" dirty="0"/>
              <a:t>Exemple extrait </a:t>
            </a:r>
            <a:r>
              <a:rPr lang="fr-FR" dirty="0" smtClean="0"/>
              <a:t>de l’</a:t>
            </a:r>
            <a:r>
              <a:rPr lang="fr-FR" dirty="0" err="1" smtClean="0"/>
              <a:t>Hemomixer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E9-0D28-4CC0-8651-52A120A15726}" type="slidenum">
              <a:rPr lang="fr-FR" smtClean="0"/>
              <a:pPr/>
              <a:t>30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97" r="1388"/>
          <a:stretch/>
        </p:blipFill>
        <p:spPr bwMode="auto">
          <a:xfrm>
            <a:off x="35496" y="44623"/>
            <a:ext cx="1440160" cy="115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92" b="46772"/>
          <a:stretch/>
        </p:blipFill>
        <p:spPr bwMode="auto">
          <a:xfrm>
            <a:off x="105467" y="1412776"/>
            <a:ext cx="4411390" cy="344488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040345" y="5482098"/>
            <a:ext cx="2476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Matrice 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Sous-système / Exigence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64229" y="1700808"/>
            <a:ext cx="2149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Matrice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Opération / Exigence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3352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164286" cy="644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E9-0D28-4CC0-8651-52A120A15726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20272" y="-27384"/>
            <a:ext cx="2123728" cy="5098578"/>
          </a:xfrm>
        </p:spPr>
        <p:txBody>
          <a:bodyPr>
            <a:normAutofit/>
          </a:bodyPr>
          <a:lstStyle/>
          <a:p>
            <a:r>
              <a:rPr lang="fr-FR" sz="3600" dirty="0" smtClean="0"/>
              <a:t>Une démarche pour la rétro-ingénierie</a:t>
            </a:r>
            <a:endParaRPr lang="fr-FR" sz="3600" dirty="0"/>
          </a:p>
        </p:txBody>
      </p:sp>
      <p:sp>
        <p:nvSpPr>
          <p:cNvPr id="8" name="Flèche courbée vers la gauche 7"/>
          <p:cNvSpPr/>
          <p:nvPr/>
        </p:nvSpPr>
        <p:spPr>
          <a:xfrm>
            <a:off x="5940152" y="980728"/>
            <a:ext cx="504056" cy="38884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Flèche courbée vers la gauche 8"/>
          <p:cNvSpPr/>
          <p:nvPr/>
        </p:nvSpPr>
        <p:spPr>
          <a:xfrm rot="10800000">
            <a:off x="395535" y="908720"/>
            <a:ext cx="504056" cy="38884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73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92279" cy="639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E9-0D28-4CC0-8651-52A120A15726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20272" y="-27384"/>
            <a:ext cx="2123728" cy="5098578"/>
          </a:xfrm>
        </p:spPr>
        <p:txBody>
          <a:bodyPr>
            <a:normAutofit/>
          </a:bodyPr>
          <a:lstStyle/>
          <a:p>
            <a:r>
              <a:rPr lang="fr-FR" sz="3600" dirty="0" smtClean="0"/>
              <a:t>Une démarche pour la rétro-ingénierie</a:t>
            </a:r>
            <a:endParaRPr lang="fr-FR" sz="3600" dirty="0"/>
          </a:p>
        </p:txBody>
      </p:sp>
      <p:sp>
        <p:nvSpPr>
          <p:cNvPr id="9" name="Flèche courbée vers la gauche 8"/>
          <p:cNvSpPr/>
          <p:nvPr/>
        </p:nvSpPr>
        <p:spPr>
          <a:xfrm>
            <a:off x="6588224" y="980728"/>
            <a:ext cx="504056" cy="38884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Flèche courbée vers la gauche 9"/>
          <p:cNvSpPr/>
          <p:nvPr/>
        </p:nvSpPr>
        <p:spPr>
          <a:xfrm rot="10800000">
            <a:off x="107505" y="908720"/>
            <a:ext cx="504056" cy="38884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40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92279" cy="639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E9-0D28-4CC0-8651-52A120A15726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20272" y="-27384"/>
            <a:ext cx="2123728" cy="5098578"/>
          </a:xfrm>
        </p:spPr>
        <p:txBody>
          <a:bodyPr>
            <a:normAutofit/>
          </a:bodyPr>
          <a:lstStyle/>
          <a:p>
            <a:r>
              <a:rPr lang="fr-FR" sz="3600" dirty="0" smtClean="0"/>
              <a:t>Un exemple de trajectoire pour la rétro-ingénierie</a:t>
            </a:r>
            <a:endParaRPr lang="fr-FR" sz="3600" dirty="0"/>
          </a:p>
        </p:txBody>
      </p:sp>
      <p:sp>
        <p:nvSpPr>
          <p:cNvPr id="14" name="Forme libre 13"/>
          <p:cNvSpPr/>
          <p:nvPr/>
        </p:nvSpPr>
        <p:spPr>
          <a:xfrm>
            <a:off x="908927" y="150828"/>
            <a:ext cx="5738107" cy="6105349"/>
          </a:xfrm>
          <a:custGeom>
            <a:avLst/>
            <a:gdLst>
              <a:gd name="connsiteX0" fmla="*/ 2698513 w 5761545"/>
              <a:gd name="connsiteY0" fmla="*/ 0 h 6222780"/>
              <a:gd name="connsiteX1" fmla="*/ 916847 w 5761545"/>
              <a:gd name="connsiteY1" fmla="*/ 612742 h 6222780"/>
              <a:gd name="connsiteX2" fmla="*/ 2689086 w 5761545"/>
              <a:gd name="connsiteY2" fmla="*/ 669303 h 6222780"/>
              <a:gd name="connsiteX3" fmla="*/ 4301070 w 5761545"/>
              <a:gd name="connsiteY3" fmla="*/ 669303 h 6222780"/>
              <a:gd name="connsiteX4" fmla="*/ 5715090 w 5761545"/>
              <a:gd name="connsiteY4" fmla="*/ 1630837 h 6222780"/>
              <a:gd name="connsiteX5" fmla="*/ 5262604 w 5761545"/>
              <a:gd name="connsiteY5" fmla="*/ 2441542 h 6222780"/>
              <a:gd name="connsiteX6" fmla="*/ 3716608 w 5761545"/>
              <a:gd name="connsiteY6" fmla="*/ 2535810 h 6222780"/>
              <a:gd name="connsiteX7" fmla="*/ 1227932 w 5761545"/>
              <a:gd name="connsiteY7" fmla="*/ 1677971 h 6222780"/>
              <a:gd name="connsiteX8" fmla="*/ 77861 w 5761545"/>
              <a:gd name="connsiteY8" fmla="*/ 2441542 h 6222780"/>
              <a:gd name="connsiteX9" fmla="*/ 294678 w 5761545"/>
              <a:gd name="connsiteY9" fmla="*/ 3553905 h 6222780"/>
              <a:gd name="connsiteX10" fmla="*/ 1831247 w 5761545"/>
              <a:gd name="connsiteY10" fmla="*/ 3582185 h 6222780"/>
              <a:gd name="connsiteX11" fmla="*/ 4470752 w 5761545"/>
              <a:gd name="connsiteY11" fmla="*/ 3591612 h 6222780"/>
              <a:gd name="connsiteX12" fmla="*/ 2717367 w 5761545"/>
              <a:gd name="connsiteY12" fmla="*/ 4949072 h 6222780"/>
              <a:gd name="connsiteX13" fmla="*/ 2689086 w 5761545"/>
              <a:gd name="connsiteY13" fmla="*/ 5693790 h 6222780"/>
              <a:gd name="connsiteX14" fmla="*/ 2736220 w 5761545"/>
              <a:gd name="connsiteY14" fmla="*/ 6183983 h 6222780"/>
              <a:gd name="connsiteX15" fmla="*/ 2726793 w 5761545"/>
              <a:gd name="connsiteY15" fmla="*/ 6155703 h 6222780"/>
              <a:gd name="connsiteX0" fmla="*/ 2698513 w 5761545"/>
              <a:gd name="connsiteY0" fmla="*/ 0 h 6205853"/>
              <a:gd name="connsiteX1" fmla="*/ 916847 w 5761545"/>
              <a:gd name="connsiteY1" fmla="*/ 612742 h 6205853"/>
              <a:gd name="connsiteX2" fmla="*/ 2689086 w 5761545"/>
              <a:gd name="connsiteY2" fmla="*/ 669303 h 6205853"/>
              <a:gd name="connsiteX3" fmla="*/ 4301070 w 5761545"/>
              <a:gd name="connsiteY3" fmla="*/ 669303 h 6205853"/>
              <a:gd name="connsiteX4" fmla="*/ 5715090 w 5761545"/>
              <a:gd name="connsiteY4" fmla="*/ 1630837 h 6205853"/>
              <a:gd name="connsiteX5" fmla="*/ 5262604 w 5761545"/>
              <a:gd name="connsiteY5" fmla="*/ 2441542 h 6205853"/>
              <a:gd name="connsiteX6" fmla="*/ 3716608 w 5761545"/>
              <a:gd name="connsiteY6" fmla="*/ 2535810 h 6205853"/>
              <a:gd name="connsiteX7" fmla="*/ 1227932 w 5761545"/>
              <a:gd name="connsiteY7" fmla="*/ 1677971 h 6205853"/>
              <a:gd name="connsiteX8" fmla="*/ 77861 w 5761545"/>
              <a:gd name="connsiteY8" fmla="*/ 2441542 h 6205853"/>
              <a:gd name="connsiteX9" fmla="*/ 294678 w 5761545"/>
              <a:gd name="connsiteY9" fmla="*/ 3553905 h 6205853"/>
              <a:gd name="connsiteX10" fmla="*/ 1831247 w 5761545"/>
              <a:gd name="connsiteY10" fmla="*/ 3582185 h 6205853"/>
              <a:gd name="connsiteX11" fmla="*/ 4470752 w 5761545"/>
              <a:gd name="connsiteY11" fmla="*/ 3591612 h 6205853"/>
              <a:gd name="connsiteX12" fmla="*/ 2717367 w 5761545"/>
              <a:gd name="connsiteY12" fmla="*/ 4949072 h 6205853"/>
              <a:gd name="connsiteX13" fmla="*/ 2689086 w 5761545"/>
              <a:gd name="connsiteY13" fmla="*/ 5693790 h 6205853"/>
              <a:gd name="connsiteX14" fmla="*/ 2736220 w 5761545"/>
              <a:gd name="connsiteY14" fmla="*/ 6183983 h 6205853"/>
              <a:gd name="connsiteX15" fmla="*/ 2679659 w 5761545"/>
              <a:gd name="connsiteY15" fmla="*/ 6061435 h 6205853"/>
              <a:gd name="connsiteX0" fmla="*/ 2698513 w 5761545"/>
              <a:gd name="connsiteY0" fmla="*/ 0 h 6105349"/>
              <a:gd name="connsiteX1" fmla="*/ 916847 w 5761545"/>
              <a:gd name="connsiteY1" fmla="*/ 612742 h 6105349"/>
              <a:gd name="connsiteX2" fmla="*/ 2689086 w 5761545"/>
              <a:gd name="connsiteY2" fmla="*/ 669303 h 6105349"/>
              <a:gd name="connsiteX3" fmla="*/ 4301070 w 5761545"/>
              <a:gd name="connsiteY3" fmla="*/ 669303 h 6105349"/>
              <a:gd name="connsiteX4" fmla="*/ 5715090 w 5761545"/>
              <a:gd name="connsiteY4" fmla="*/ 1630837 h 6105349"/>
              <a:gd name="connsiteX5" fmla="*/ 5262604 w 5761545"/>
              <a:gd name="connsiteY5" fmla="*/ 2441542 h 6105349"/>
              <a:gd name="connsiteX6" fmla="*/ 3716608 w 5761545"/>
              <a:gd name="connsiteY6" fmla="*/ 2535810 h 6105349"/>
              <a:gd name="connsiteX7" fmla="*/ 1227932 w 5761545"/>
              <a:gd name="connsiteY7" fmla="*/ 1677971 h 6105349"/>
              <a:gd name="connsiteX8" fmla="*/ 77861 w 5761545"/>
              <a:gd name="connsiteY8" fmla="*/ 2441542 h 6105349"/>
              <a:gd name="connsiteX9" fmla="*/ 294678 w 5761545"/>
              <a:gd name="connsiteY9" fmla="*/ 3553905 h 6105349"/>
              <a:gd name="connsiteX10" fmla="*/ 1831247 w 5761545"/>
              <a:gd name="connsiteY10" fmla="*/ 3582185 h 6105349"/>
              <a:gd name="connsiteX11" fmla="*/ 4470752 w 5761545"/>
              <a:gd name="connsiteY11" fmla="*/ 3591612 h 6105349"/>
              <a:gd name="connsiteX12" fmla="*/ 2717367 w 5761545"/>
              <a:gd name="connsiteY12" fmla="*/ 4949072 h 6105349"/>
              <a:gd name="connsiteX13" fmla="*/ 2689086 w 5761545"/>
              <a:gd name="connsiteY13" fmla="*/ 5693790 h 6105349"/>
              <a:gd name="connsiteX14" fmla="*/ 2698512 w 5761545"/>
              <a:gd name="connsiteY14" fmla="*/ 6052008 h 6105349"/>
              <a:gd name="connsiteX15" fmla="*/ 2679659 w 5761545"/>
              <a:gd name="connsiteY15" fmla="*/ 6061435 h 6105349"/>
              <a:gd name="connsiteX0" fmla="*/ 2698513 w 5763358"/>
              <a:gd name="connsiteY0" fmla="*/ 0 h 6105349"/>
              <a:gd name="connsiteX1" fmla="*/ 916847 w 5763358"/>
              <a:gd name="connsiteY1" fmla="*/ 612742 h 6105349"/>
              <a:gd name="connsiteX2" fmla="*/ 2689086 w 5763358"/>
              <a:gd name="connsiteY2" fmla="*/ 669303 h 6105349"/>
              <a:gd name="connsiteX3" fmla="*/ 4272789 w 5763358"/>
              <a:gd name="connsiteY3" fmla="*/ 735291 h 6105349"/>
              <a:gd name="connsiteX4" fmla="*/ 5715090 w 5763358"/>
              <a:gd name="connsiteY4" fmla="*/ 1630837 h 6105349"/>
              <a:gd name="connsiteX5" fmla="*/ 5262604 w 5763358"/>
              <a:gd name="connsiteY5" fmla="*/ 2441542 h 6105349"/>
              <a:gd name="connsiteX6" fmla="*/ 3716608 w 5763358"/>
              <a:gd name="connsiteY6" fmla="*/ 2535810 h 6105349"/>
              <a:gd name="connsiteX7" fmla="*/ 1227932 w 5763358"/>
              <a:gd name="connsiteY7" fmla="*/ 1677971 h 6105349"/>
              <a:gd name="connsiteX8" fmla="*/ 77861 w 5763358"/>
              <a:gd name="connsiteY8" fmla="*/ 2441542 h 6105349"/>
              <a:gd name="connsiteX9" fmla="*/ 294678 w 5763358"/>
              <a:gd name="connsiteY9" fmla="*/ 3553905 h 6105349"/>
              <a:gd name="connsiteX10" fmla="*/ 1831247 w 5763358"/>
              <a:gd name="connsiteY10" fmla="*/ 3582185 h 6105349"/>
              <a:gd name="connsiteX11" fmla="*/ 4470752 w 5763358"/>
              <a:gd name="connsiteY11" fmla="*/ 3591612 h 6105349"/>
              <a:gd name="connsiteX12" fmla="*/ 2717367 w 5763358"/>
              <a:gd name="connsiteY12" fmla="*/ 4949072 h 6105349"/>
              <a:gd name="connsiteX13" fmla="*/ 2689086 w 5763358"/>
              <a:gd name="connsiteY13" fmla="*/ 5693790 h 6105349"/>
              <a:gd name="connsiteX14" fmla="*/ 2698512 w 5763358"/>
              <a:gd name="connsiteY14" fmla="*/ 6052008 h 6105349"/>
              <a:gd name="connsiteX15" fmla="*/ 2679659 w 5763358"/>
              <a:gd name="connsiteY15" fmla="*/ 6061435 h 6105349"/>
              <a:gd name="connsiteX0" fmla="*/ 2697816 w 5762661"/>
              <a:gd name="connsiteY0" fmla="*/ 0 h 6105349"/>
              <a:gd name="connsiteX1" fmla="*/ 916150 w 5762661"/>
              <a:gd name="connsiteY1" fmla="*/ 612742 h 6105349"/>
              <a:gd name="connsiteX2" fmla="*/ 2688389 w 5762661"/>
              <a:gd name="connsiteY2" fmla="*/ 669303 h 6105349"/>
              <a:gd name="connsiteX3" fmla="*/ 4272092 w 5762661"/>
              <a:gd name="connsiteY3" fmla="*/ 735291 h 6105349"/>
              <a:gd name="connsiteX4" fmla="*/ 5714393 w 5762661"/>
              <a:gd name="connsiteY4" fmla="*/ 1630837 h 6105349"/>
              <a:gd name="connsiteX5" fmla="*/ 5261907 w 5762661"/>
              <a:gd name="connsiteY5" fmla="*/ 2441542 h 6105349"/>
              <a:gd name="connsiteX6" fmla="*/ 3715911 w 5762661"/>
              <a:gd name="connsiteY6" fmla="*/ 2535810 h 6105349"/>
              <a:gd name="connsiteX7" fmla="*/ 1217808 w 5762661"/>
              <a:gd name="connsiteY7" fmla="*/ 1875934 h 6105349"/>
              <a:gd name="connsiteX8" fmla="*/ 77164 w 5762661"/>
              <a:gd name="connsiteY8" fmla="*/ 2441542 h 6105349"/>
              <a:gd name="connsiteX9" fmla="*/ 293981 w 5762661"/>
              <a:gd name="connsiteY9" fmla="*/ 3553905 h 6105349"/>
              <a:gd name="connsiteX10" fmla="*/ 1830550 w 5762661"/>
              <a:gd name="connsiteY10" fmla="*/ 3582185 h 6105349"/>
              <a:gd name="connsiteX11" fmla="*/ 4470055 w 5762661"/>
              <a:gd name="connsiteY11" fmla="*/ 3591612 h 6105349"/>
              <a:gd name="connsiteX12" fmla="*/ 2716670 w 5762661"/>
              <a:gd name="connsiteY12" fmla="*/ 4949072 h 6105349"/>
              <a:gd name="connsiteX13" fmla="*/ 2688389 w 5762661"/>
              <a:gd name="connsiteY13" fmla="*/ 5693790 h 6105349"/>
              <a:gd name="connsiteX14" fmla="*/ 2697815 w 5762661"/>
              <a:gd name="connsiteY14" fmla="*/ 6052008 h 6105349"/>
              <a:gd name="connsiteX15" fmla="*/ 2678962 w 5762661"/>
              <a:gd name="connsiteY15" fmla="*/ 6061435 h 6105349"/>
              <a:gd name="connsiteX0" fmla="*/ 2685946 w 5750791"/>
              <a:gd name="connsiteY0" fmla="*/ 0 h 6105349"/>
              <a:gd name="connsiteX1" fmla="*/ 904280 w 5750791"/>
              <a:gd name="connsiteY1" fmla="*/ 612742 h 6105349"/>
              <a:gd name="connsiteX2" fmla="*/ 2676519 w 5750791"/>
              <a:gd name="connsiteY2" fmla="*/ 669303 h 6105349"/>
              <a:gd name="connsiteX3" fmla="*/ 4260222 w 5750791"/>
              <a:gd name="connsiteY3" fmla="*/ 735291 h 6105349"/>
              <a:gd name="connsiteX4" fmla="*/ 5702523 w 5750791"/>
              <a:gd name="connsiteY4" fmla="*/ 1630837 h 6105349"/>
              <a:gd name="connsiteX5" fmla="*/ 5250037 w 5750791"/>
              <a:gd name="connsiteY5" fmla="*/ 2441542 h 6105349"/>
              <a:gd name="connsiteX6" fmla="*/ 3704041 w 5750791"/>
              <a:gd name="connsiteY6" fmla="*/ 2535810 h 6105349"/>
              <a:gd name="connsiteX7" fmla="*/ 1045682 w 5750791"/>
              <a:gd name="connsiteY7" fmla="*/ 2139885 h 6105349"/>
              <a:gd name="connsiteX8" fmla="*/ 65294 w 5750791"/>
              <a:gd name="connsiteY8" fmla="*/ 2441542 h 6105349"/>
              <a:gd name="connsiteX9" fmla="*/ 282111 w 5750791"/>
              <a:gd name="connsiteY9" fmla="*/ 3553905 h 6105349"/>
              <a:gd name="connsiteX10" fmla="*/ 1818680 w 5750791"/>
              <a:gd name="connsiteY10" fmla="*/ 3582185 h 6105349"/>
              <a:gd name="connsiteX11" fmla="*/ 4458185 w 5750791"/>
              <a:gd name="connsiteY11" fmla="*/ 3591612 h 6105349"/>
              <a:gd name="connsiteX12" fmla="*/ 2704800 w 5750791"/>
              <a:gd name="connsiteY12" fmla="*/ 4949072 h 6105349"/>
              <a:gd name="connsiteX13" fmla="*/ 2676519 w 5750791"/>
              <a:gd name="connsiteY13" fmla="*/ 5693790 h 6105349"/>
              <a:gd name="connsiteX14" fmla="*/ 2685945 w 5750791"/>
              <a:gd name="connsiteY14" fmla="*/ 6052008 h 6105349"/>
              <a:gd name="connsiteX15" fmla="*/ 2667092 w 5750791"/>
              <a:gd name="connsiteY15" fmla="*/ 6061435 h 6105349"/>
              <a:gd name="connsiteX0" fmla="*/ 2685594 w 5750439"/>
              <a:gd name="connsiteY0" fmla="*/ 0 h 6105349"/>
              <a:gd name="connsiteX1" fmla="*/ 903928 w 5750439"/>
              <a:gd name="connsiteY1" fmla="*/ 612742 h 6105349"/>
              <a:gd name="connsiteX2" fmla="*/ 2676167 w 5750439"/>
              <a:gd name="connsiteY2" fmla="*/ 669303 h 6105349"/>
              <a:gd name="connsiteX3" fmla="*/ 4259870 w 5750439"/>
              <a:gd name="connsiteY3" fmla="*/ 735291 h 6105349"/>
              <a:gd name="connsiteX4" fmla="*/ 5702171 w 5750439"/>
              <a:gd name="connsiteY4" fmla="*/ 1630837 h 6105349"/>
              <a:gd name="connsiteX5" fmla="*/ 5249685 w 5750439"/>
              <a:gd name="connsiteY5" fmla="*/ 2441542 h 6105349"/>
              <a:gd name="connsiteX6" fmla="*/ 3703689 w 5750439"/>
              <a:gd name="connsiteY6" fmla="*/ 2535810 h 6105349"/>
              <a:gd name="connsiteX7" fmla="*/ 1045330 w 5750439"/>
              <a:gd name="connsiteY7" fmla="*/ 2139885 h 6105349"/>
              <a:gd name="connsiteX8" fmla="*/ 64942 w 5750439"/>
              <a:gd name="connsiteY8" fmla="*/ 2441542 h 6105349"/>
              <a:gd name="connsiteX9" fmla="*/ 281759 w 5750439"/>
              <a:gd name="connsiteY9" fmla="*/ 3553905 h 6105349"/>
              <a:gd name="connsiteX10" fmla="*/ 1808901 w 5750439"/>
              <a:gd name="connsiteY10" fmla="*/ 3619892 h 6105349"/>
              <a:gd name="connsiteX11" fmla="*/ 4457833 w 5750439"/>
              <a:gd name="connsiteY11" fmla="*/ 3591612 h 6105349"/>
              <a:gd name="connsiteX12" fmla="*/ 2704448 w 5750439"/>
              <a:gd name="connsiteY12" fmla="*/ 4949072 h 6105349"/>
              <a:gd name="connsiteX13" fmla="*/ 2676167 w 5750439"/>
              <a:gd name="connsiteY13" fmla="*/ 5693790 h 6105349"/>
              <a:gd name="connsiteX14" fmla="*/ 2685593 w 5750439"/>
              <a:gd name="connsiteY14" fmla="*/ 6052008 h 6105349"/>
              <a:gd name="connsiteX15" fmla="*/ 2666740 w 5750439"/>
              <a:gd name="connsiteY15" fmla="*/ 6061435 h 6105349"/>
              <a:gd name="connsiteX0" fmla="*/ 2685594 w 5750439"/>
              <a:gd name="connsiteY0" fmla="*/ 0 h 6105349"/>
              <a:gd name="connsiteX1" fmla="*/ 903928 w 5750439"/>
              <a:gd name="connsiteY1" fmla="*/ 612742 h 6105349"/>
              <a:gd name="connsiteX2" fmla="*/ 2676167 w 5750439"/>
              <a:gd name="connsiteY2" fmla="*/ 669303 h 6105349"/>
              <a:gd name="connsiteX3" fmla="*/ 4259870 w 5750439"/>
              <a:gd name="connsiteY3" fmla="*/ 735291 h 6105349"/>
              <a:gd name="connsiteX4" fmla="*/ 5702171 w 5750439"/>
              <a:gd name="connsiteY4" fmla="*/ 1630837 h 6105349"/>
              <a:gd name="connsiteX5" fmla="*/ 5249685 w 5750439"/>
              <a:gd name="connsiteY5" fmla="*/ 2441542 h 6105349"/>
              <a:gd name="connsiteX6" fmla="*/ 3703689 w 5750439"/>
              <a:gd name="connsiteY6" fmla="*/ 2535810 h 6105349"/>
              <a:gd name="connsiteX7" fmla="*/ 1045330 w 5750439"/>
              <a:gd name="connsiteY7" fmla="*/ 2139885 h 6105349"/>
              <a:gd name="connsiteX8" fmla="*/ 64942 w 5750439"/>
              <a:gd name="connsiteY8" fmla="*/ 2441542 h 6105349"/>
              <a:gd name="connsiteX9" fmla="*/ 281759 w 5750439"/>
              <a:gd name="connsiteY9" fmla="*/ 3553905 h 6105349"/>
              <a:gd name="connsiteX10" fmla="*/ 1808901 w 5750439"/>
              <a:gd name="connsiteY10" fmla="*/ 3619892 h 6105349"/>
              <a:gd name="connsiteX11" fmla="*/ 4627515 w 5750439"/>
              <a:gd name="connsiteY11" fmla="*/ 3629320 h 6105349"/>
              <a:gd name="connsiteX12" fmla="*/ 2704448 w 5750439"/>
              <a:gd name="connsiteY12" fmla="*/ 4949072 h 6105349"/>
              <a:gd name="connsiteX13" fmla="*/ 2676167 w 5750439"/>
              <a:gd name="connsiteY13" fmla="*/ 5693790 h 6105349"/>
              <a:gd name="connsiteX14" fmla="*/ 2685593 w 5750439"/>
              <a:gd name="connsiteY14" fmla="*/ 6052008 h 6105349"/>
              <a:gd name="connsiteX15" fmla="*/ 2666740 w 5750439"/>
              <a:gd name="connsiteY15" fmla="*/ 6061435 h 6105349"/>
              <a:gd name="connsiteX0" fmla="*/ 2685594 w 5750439"/>
              <a:gd name="connsiteY0" fmla="*/ 0 h 6105349"/>
              <a:gd name="connsiteX1" fmla="*/ 903928 w 5750439"/>
              <a:gd name="connsiteY1" fmla="*/ 612742 h 6105349"/>
              <a:gd name="connsiteX2" fmla="*/ 2676167 w 5750439"/>
              <a:gd name="connsiteY2" fmla="*/ 669303 h 6105349"/>
              <a:gd name="connsiteX3" fmla="*/ 4259870 w 5750439"/>
              <a:gd name="connsiteY3" fmla="*/ 735291 h 6105349"/>
              <a:gd name="connsiteX4" fmla="*/ 5702171 w 5750439"/>
              <a:gd name="connsiteY4" fmla="*/ 1630837 h 6105349"/>
              <a:gd name="connsiteX5" fmla="*/ 5249685 w 5750439"/>
              <a:gd name="connsiteY5" fmla="*/ 2441542 h 6105349"/>
              <a:gd name="connsiteX6" fmla="*/ 3703689 w 5750439"/>
              <a:gd name="connsiteY6" fmla="*/ 2535810 h 6105349"/>
              <a:gd name="connsiteX7" fmla="*/ 1045330 w 5750439"/>
              <a:gd name="connsiteY7" fmla="*/ 2139885 h 6105349"/>
              <a:gd name="connsiteX8" fmla="*/ 64942 w 5750439"/>
              <a:gd name="connsiteY8" fmla="*/ 2441542 h 6105349"/>
              <a:gd name="connsiteX9" fmla="*/ 281759 w 5750439"/>
              <a:gd name="connsiteY9" fmla="*/ 3553905 h 6105349"/>
              <a:gd name="connsiteX10" fmla="*/ 1808901 w 5750439"/>
              <a:gd name="connsiteY10" fmla="*/ 3619892 h 6105349"/>
              <a:gd name="connsiteX11" fmla="*/ 4721783 w 5750439"/>
              <a:gd name="connsiteY11" fmla="*/ 3704734 h 6105349"/>
              <a:gd name="connsiteX12" fmla="*/ 2704448 w 5750439"/>
              <a:gd name="connsiteY12" fmla="*/ 4949072 h 6105349"/>
              <a:gd name="connsiteX13" fmla="*/ 2676167 w 5750439"/>
              <a:gd name="connsiteY13" fmla="*/ 5693790 h 6105349"/>
              <a:gd name="connsiteX14" fmla="*/ 2685593 w 5750439"/>
              <a:gd name="connsiteY14" fmla="*/ 6052008 h 6105349"/>
              <a:gd name="connsiteX15" fmla="*/ 2666740 w 5750439"/>
              <a:gd name="connsiteY15" fmla="*/ 6061435 h 6105349"/>
              <a:gd name="connsiteX0" fmla="*/ 2664118 w 5728963"/>
              <a:gd name="connsiteY0" fmla="*/ 0 h 6105349"/>
              <a:gd name="connsiteX1" fmla="*/ 882452 w 5728963"/>
              <a:gd name="connsiteY1" fmla="*/ 612742 h 6105349"/>
              <a:gd name="connsiteX2" fmla="*/ 2654691 w 5728963"/>
              <a:gd name="connsiteY2" fmla="*/ 669303 h 6105349"/>
              <a:gd name="connsiteX3" fmla="*/ 4238394 w 5728963"/>
              <a:gd name="connsiteY3" fmla="*/ 735291 h 6105349"/>
              <a:gd name="connsiteX4" fmla="*/ 5680695 w 5728963"/>
              <a:gd name="connsiteY4" fmla="*/ 1630837 h 6105349"/>
              <a:gd name="connsiteX5" fmla="*/ 5228209 w 5728963"/>
              <a:gd name="connsiteY5" fmla="*/ 2441542 h 6105349"/>
              <a:gd name="connsiteX6" fmla="*/ 3682213 w 5728963"/>
              <a:gd name="connsiteY6" fmla="*/ 2535810 h 6105349"/>
              <a:gd name="connsiteX7" fmla="*/ 1023854 w 5728963"/>
              <a:gd name="connsiteY7" fmla="*/ 2139885 h 6105349"/>
              <a:gd name="connsiteX8" fmla="*/ 71746 w 5728963"/>
              <a:gd name="connsiteY8" fmla="*/ 2620652 h 6105349"/>
              <a:gd name="connsiteX9" fmla="*/ 260283 w 5728963"/>
              <a:gd name="connsiteY9" fmla="*/ 3553905 h 6105349"/>
              <a:gd name="connsiteX10" fmla="*/ 1787425 w 5728963"/>
              <a:gd name="connsiteY10" fmla="*/ 3619892 h 6105349"/>
              <a:gd name="connsiteX11" fmla="*/ 4700307 w 5728963"/>
              <a:gd name="connsiteY11" fmla="*/ 3704734 h 6105349"/>
              <a:gd name="connsiteX12" fmla="*/ 2682972 w 5728963"/>
              <a:gd name="connsiteY12" fmla="*/ 4949072 h 6105349"/>
              <a:gd name="connsiteX13" fmla="*/ 2654691 w 5728963"/>
              <a:gd name="connsiteY13" fmla="*/ 5693790 h 6105349"/>
              <a:gd name="connsiteX14" fmla="*/ 2664117 w 5728963"/>
              <a:gd name="connsiteY14" fmla="*/ 6052008 h 6105349"/>
              <a:gd name="connsiteX15" fmla="*/ 2645264 w 5728963"/>
              <a:gd name="connsiteY15" fmla="*/ 6061435 h 6105349"/>
              <a:gd name="connsiteX0" fmla="*/ 2655793 w 5720638"/>
              <a:gd name="connsiteY0" fmla="*/ 0 h 6105349"/>
              <a:gd name="connsiteX1" fmla="*/ 874127 w 5720638"/>
              <a:gd name="connsiteY1" fmla="*/ 612742 h 6105349"/>
              <a:gd name="connsiteX2" fmla="*/ 2646366 w 5720638"/>
              <a:gd name="connsiteY2" fmla="*/ 669303 h 6105349"/>
              <a:gd name="connsiteX3" fmla="*/ 4230069 w 5720638"/>
              <a:gd name="connsiteY3" fmla="*/ 735291 h 6105349"/>
              <a:gd name="connsiteX4" fmla="*/ 5672370 w 5720638"/>
              <a:gd name="connsiteY4" fmla="*/ 1630837 h 6105349"/>
              <a:gd name="connsiteX5" fmla="*/ 5219884 w 5720638"/>
              <a:gd name="connsiteY5" fmla="*/ 2441542 h 6105349"/>
              <a:gd name="connsiteX6" fmla="*/ 3673888 w 5720638"/>
              <a:gd name="connsiteY6" fmla="*/ 2535810 h 6105349"/>
              <a:gd name="connsiteX7" fmla="*/ 902407 w 5720638"/>
              <a:gd name="connsiteY7" fmla="*/ 2498103 h 6105349"/>
              <a:gd name="connsiteX8" fmla="*/ 63421 w 5720638"/>
              <a:gd name="connsiteY8" fmla="*/ 2620652 h 6105349"/>
              <a:gd name="connsiteX9" fmla="*/ 251958 w 5720638"/>
              <a:gd name="connsiteY9" fmla="*/ 3553905 h 6105349"/>
              <a:gd name="connsiteX10" fmla="*/ 1779100 w 5720638"/>
              <a:gd name="connsiteY10" fmla="*/ 3619892 h 6105349"/>
              <a:gd name="connsiteX11" fmla="*/ 4691982 w 5720638"/>
              <a:gd name="connsiteY11" fmla="*/ 3704734 h 6105349"/>
              <a:gd name="connsiteX12" fmla="*/ 2674647 w 5720638"/>
              <a:gd name="connsiteY12" fmla="*/ 4949072 h 6105349"/>
              <a:gd name="connsiteX13" fmla="*/ 2646366 w 5720638"/>
              <a:gd name="connsiteY13" fmla="*/ 5693790 h 6105349"/>
              <a:gd name="connsiteX14" fmla="*/ 2655792 w 5720638"/>
              <a:gd name="connsiteY14" fmla="*/ 6052008 h 6105349"/>
              <a:gd name="connsiteX15" fmla="*/ 2636939 w 5720638"/>
              <a:gd name="connsiteY15" fmla="*/ 6061435 h 6105349"/>
              <a:gd name="connsiteX0" fmla="*/ 2654407 w 5719252"/>
              <a:gd name="connsiteY0" fmla="*/ 0 h 6105349"/>
              <a:gd name="connsiteX1" fmla="*/ 872741 w 5719252"/>
              <a:gd name="connsiteY1" fmla="*/ 612742 h 6105349"/>
              <a:gd name="connsiteX2" fmla="*/ 2644980 w 5719252"/>
              <a:gd name="connsiteY2" fmla="*/ 669303 h 6105349"/>
              <a:gd name="connsiteX3" fmla="*/ 4228683 w 5719252"/>
              <a:gd name="connsiteY3" fmla="*/ 735291 h 6105349"/>
              <a:gd name="connsiteX4" fmla="*/ 5670984 w 5719252"/>
              <a:gd name="connsiteY4" fmla="*/ 1630837 h 6105349"/>
              <a:gd name="connsiteX5" fmla="*/ 5218498 w 5719252"/>
              <a:gd name="connsiteY5" fmla="*/ 2441542 h 6105349"/>
              <a:gd name="connsiteX6" fmla="*/ 3672502 w 5719252"/>
              <a:gd name="connsiteY6" fmla="*/ 2535810 h 6105349"/>
              <a:gd name="connsiteX7" fmla="*/ 882167 w 5719252"/>
              <a:gd name="connsiteY7" fmla="*/ 2187018 h 6105349"/>
              <a:gd name="connsiteX8" fmla="*/ 62035 w 5719252"/>
              <a:gd name="connsiteY8" fmla="*/ 2620652 h 6105349"/>
              <a:gd name="connsiteX9" fmla="*/ 250572 w 5719252"/>
              <a:gd name="connsiteY9" fmla="*/ 3553905 h 6105349"/>
              <a:gd name="connsiteX10" fmla="*/ 1777714 w 5719252"/>
              <a:gd name="connsiteY10" fmla="*/ 3619892 h 6105349"/>
              <a:gd name="connsiteX11" fmla="*/ 4690596 w 5719252"/>
              <a:gd name="connsiteY11" fmla="*/ 3704734 h 6105349"/>
              <a:gd name="connsiteX12" fmla="*/ 2673261 w 5719252"/>
              <a:gd name="connsiteY12" fmla="*/ 4949072 h 6105349"/>
              <a:gd name="connsiteX13" fmla="*/ 2644980 w 5719252"/>
              <a:gd name="connsiteY13" fmla="*/ 5693790 h 6105349"/>
              <a:gd name="connsiteX14" fmla="*/ 2654406 w 5719252"/>
              <a:gd name="connsiteY14" fmla="*/ 6052008 h 6105349"/>
              <a:gd name="connsiteX15" fmla="*/ 2635553 w 5719252"/>
              <a:gd name="connsiteY15" fmla="*/ 6061435 h 6105349"/>
              <a:gd name="connsiteX0" fmla="*/ 2654407 w 5738107"/>
              <a:gd name="connsiteY0" fmla="*/ 0 h 6105349"/>
              <a:gd name="connsiteX1" fmla="*/ 872741 w 5738107"/>
              <a:gd name="connsiteY1" fmla="*/ 612742 h 6105349"/>
              <a:gd name="connsiteX2" fmla="*/ 2644980 w 5738107"/>
              <a:gd name="connsiteY2" fmla="*/ 669303 h 6105349"/>
              <a:gd name="connsiteX3" fmla="*/ 4228683 w 5738107"/>
              <a:gd name="connsiteY3" fmla="*/ 735291 h 6105349"/>
              <a:gd name="connsiteX4" fmla="*/ 5670984 w 5738107"/>
              <a:gd name="connsiteY4" fmla="*/ 1630837 h 6105349"/>
              <a:gd name="connsiteX5" fmla="*/ 5312766 w 5738107"/>
              <a:gd name="connsiteY5" fmla="*/ 2488676 h 6105349"/>
              <a:gd name="connsiteX6" fmla="*/ 3672502 w 5738107"/>
              <a:gd name="connsiteY6" fmla="*/ 2535810 h 6105349"/>
              <a:gd name="connsiteX7" fmla="*/ 882167 w 5738107"/>
              <a:gd name="connsiteY7" fmla="*/ 2187018 h 6105349"/>
              <a:gd name="connsiteX8" fmla="*/ 62035 w 5738107"/>
              <a:gd name="connsiteY8" fmla="*/ 2620652 h 6105349"/>
              <a:gd name="connsiteX9" fmla="*/ 250572 w 5738107"/>
              <a:gd name="connsiteY9" fmla="*/ 3553905 h 6105349"/>
              <a:gd name="connsiteX10" fmla="*/ 1777714 w 5738107"/>
              <a:gd name="connsiteY10" fmla="*/ 3619892 h 6105349"/>
              <a:gd name="connsiteX11" fmla="*/ 4690596 w 5738107"/>
              <a:gd name="connsiteY11" fmla="*/ 3704734 h 6105349"/>
              <a:gd name="connsiteX12" fmla="*/ 2673261 w 5738107"/>
              <a:gd name="connsiteY12" fmla="*/ 4949072 h 6105349"/>
              <a:gd name="connsiteX13" fmla="*/ 2644980 w 5738107"/>
              <a:gd name="connsiteY13" fmla="*/ 5693790 h 6105349"/>
              <a:gd name="connsiteX14" fmla="*/ 2654406 w 5738107"/>
              <a:gd name="connsiteY14" fmla="*/ 6052008 h 6105349"/>
              <a:gd name="connsiteX15" fmla="*/ 2635553 w 5738107"/>
              <a:gd name="connsiteY15" fmla="*/ 6061435 h 6105349"/>
              <a:gd name="connsiteX0" fmla="*/ 2654407 w 5738107"/>
              <a:gd name="connsiteY0" fmla="*/ 0 h 6105349"/>
              <a:gd name="connsiteX1" fmla="*/ 1098984 w 5738107"/>
              <a:gd name="connsiteY1" fmla="*/ 612742 h 6105349"/>
              <a:gd name="connsiteX2" fmla="*/ 2644980 w 5738107"/>
              <a:gd name="connsiteY2" fmla="*/ 669303 h 6105349"/>
              <a:gd name="connsiteX3" fmla="*/ 4228683 w 5738107"/>
              <a:gd name="connsiteY3" fmla="*/ 735291 h 6105349"/>
              <a:gd name="connsiteX4" fmla="*/ 5670984 w 5738107"/>
              <a:gd name="connsiteY4" fmla="*/ 1630837 h 6105349"/>
              <a:gd name="connsiteX5" fmla="*/ 5312766 w 5738107"/>
              <a:gd name="connsiteY5" fmla="*/ 2488676 h 6105349"/>
              <a:gd name="connsiteX6" fmla="*/ 3672502 w 5738107"/>
              <a:gd name="connsiteY6" fmla="*/ 2535810 h 6105349"/>
              <a:gd name="connsiteX7" fmla="*/ 882167 w 5738107"/>
              <a:gd name="connsiteY7" fmla="*/ 2187018 h 6105349"/>
              <a:gd name="connsiteX8" fmla="*/ 62035 w 5738107"/>
              <a:gd name="connsiteY8" fmla="*/ 2620652 h 6105349"/>
              <a:gd name="connsiteX9" fmla="*/ 250572 w 5738107"/>
              <a:gd name="connsiteY9" fmla="*/ 3553905 h 6105349"/>
              <a:gd name="connsiteX10" fmla="*/ 1777714 w 5738107"/>
              <a:gd name="connsiteY10" fmla="*/ 3619892 h 6105349"/>
              <a:gd name="connsiteX11" fmla="*/ 4690596 w 5738107"/>
              <a:gd name="connsiteY11" fmla="*/ 3704734 h 6105349"/>
              <a:gd name="connsiteX12" fmla="*/ 2673261 w 5738107"/>
              <a:gd name="connsiteY12" fmla="*/ 4949072 h 6105349"/>
              <a:gd name="connsiteX13" fmla="*/ 2644980 w 5738107"/>
              <a:gd name="connsiteY13" fmla="*/ 5693790 h 6105349"/>
              <a:gd name="connsiteX14" fmla="*/ 2654406 w 5738107"/>
              <a:gd name="connsiteY14" fmla="*/ 6052008 h 6105349"/>
              <a:gd name="connsiteX15" fmla="*/ 2635553 w 5738107"/>
              <a:gd name="connsiteY15" fmla="*/ 6061435 h 610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38107" h="6105349">
                <a:moveTo>
                  <a:pt x="2654407" y="0"/>
                </a:moveTo>
                <a:cubicBezTo>
                  <a:pt x="1764359" y="250596"/>
                  <a:pt x="1100555" y="501192"/>
                  <a:pt x="1098984" y="612742"/>
                </a:cubicBezTo>
                <a:cubicBezTo>
                  <a:pt x="1097413" y="724292"/>
                  <a:pt x="2123364" y="648878"/>
                  <a:pt x="2644980" y="669303"/>
                </a:cubicBezTo>
                <a:cubicBezTo>
                  <a:pt x="3166596" y="689728"/>
                  <a:pt x="3724349" y="575035"/>
                  <a:pt x="4228683" y="735291"/>
                </a:cubicBezTo>
                <a:cubicBezTo>
                  <a:pt x="4733017" y="895547"/>
                  <a:pt x="5490304" y="1338606"/>
                  <a:pt x="5670984" y="1630837"/>
                </a:cubicBezTo>
                <a:cubicBezTo>
                  <a:pt x="5851665" y="1923068"/>
                  <a:pt x="5645846" y="2337847"/>
                  <a:pt x="5312766" y="2488676"/>
                </a:cubicBezTo>
                <a:cubicBezTo>
                  <a:pt x="4979686" y="2639505"/>
                  <a:pt x="4410935" y="2586086"/>
                  <a:pt x="3672502" y="2535810"/>
                </a:cubicBezTo>
                <a:cubicBezTo>
                  <a:pt x="2934069" y="2485534"/>
                  <a:pt x="1483911" y="2172878"/>
                  <a:pt x="882167" y="2187018"/>
                </a:cubicBezTo>
                <a:cubicBezTo>
                  <a:pt x="280423" y="2201158"/>
                  <a:pt x="167301" y="2392838"/>
                  <a:pt x="62035" y="2620652"/>
                </a:cubicBezTo>
                <a:cubicBezTo>
                  <a:pt x="-43231" y="2848466"/>
                  <a:pt x="-35374" y="3387365"/>
                  <a:pt x="250572" y="3553905"/>
                </a:cubicBezTo>
                <a:cubicBezTo>
                  <a:pt x="536518" y="3720445"/>
                  <a:pt x="1037710" y="3594754"/>
                  <a:pt x="1777714" y="3619892"/>
                </a:cubicBezTo>
                <a:cubicBezTo>
                  <a:pt x="2517718" y="3645030"/>
                  <a:pt x="4541338" y="3483204"/>
                  <a:pt x="4690596" y="3704734"/>
                </a:cubicBezTo>
                <a:cubicBezTo>
                  <a:pt x="4839854" y="3926264"/>
                  <a:pt x="3014197" y="4617563"/>
                  <a:pt x="2673261" y="4949072"/>
                </a:cubicBezTo>
                <a:cubicBezTo>
                  <a:pt x="2332325" y="5280581"/>
                  <a:pt x="2648122" y="5509967"/>
                  <a:pt x="2644980" y="5693790"/>
                </a:cubicBezTo>
                <a:cubicBezTo>
                  <a:pt x="2641838" y="5877613"/>
                  <a:pt x="2648122" y="5975023"/>
                  <a:pt x="2654406" y="6052008"/>
                </a:cubicBezTo>
                <a:cubicBezTo>
                  <a:pt x="2660690" y="6128993"/>
                  <a:pt x="2643408" y="6114067"/>
                  <a:pt x="2635553" y="6061435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courbée vers la gauche 16"/>
          <p:cNvSpPr/>
          <p:nvPr/>
        </p:nvSpPr>
        <p:spPr>
          <a:xfrm>
            <a:off x="6588224" y="980728"/>
            <a:ext cx="504056" cy="38884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Flèche courbée vers la gauche 17"/>
          <p:cNvSpPr/>
          <p:nvPr/>
        </p:nvSpPr>
        <p:spPr>
          <a:xfrm rot="10800000">
            <a:off x="107505" y="908720"/>
            <a:ext cx="504056" cy="38884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557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1190203"/>
            <a:ext cx="885825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/>
              <a:t>Activité </a:t>
            </a:r>
            <a:r>
              <a:rPr lang="fr-FR" sz="2400" dirty="0" smtClean="0"/>
              <a:t>RI1.1 Décrire le contexte</a:t>
            </a: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>Savoir faire </a:t>
            </a:r>
            <a:r>
              <a:rPr lang="fr-FR" sz="3200" dirty="0"/>
              <a:t>un diagramme </a:t>
            </a:r>
            <a:r>
              <a:rPr lang="fr-FR" sz="3200" dirty="0" smtClean="0"/>
              <a:t>de contexte</a:t>
            </a:r>
            <a:endParaRPr lang="fr-FR" sz="32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E9-0D28-4CC0-8651-52A120A15726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335688" y="3356992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NB : Peut-être illustré par des images réalistes des acteurs et entités externes</a:t>
            </a:r>
          </a:p>
          <a:p>
            <a:r>
              <a:rPr lang="fr-FR" sz="1200" dirty="0" smtClean="0"/>
              <a:t>NB : Eviter les autres liens comme ceux de généralisation/spécialisation</a:t>
            </a:r>
            <a:endParaRPr lang="fr-FR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275856" y="5706446"/>
            <a:ext cx="2674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Diagramme </a:t>
            </a:r>
            <a:r>
              <a:rPr lang="fr-FR" sz="1200" dirty="0">
                <a:solidFill>
                  <a:srgbClr val="0070C0"/>
                </a:solidFill>
              </a:rPr>
              <a:t>de définition de bloc </a:t>
            </a:r>
            <a:r>
              <a:rPr lang="fr-FR" sz="1200" dirty="0" smtClean="0">
                <a:solidFill>
                  <a:srgbClr val="0070C0"/>
                </a:solidFill>
              </a:rPr>
              <a:t>(</a:t>
            </a:r>
            <a:r>
              <a:rPr lang="fr-FR" sz="1200" dirty="0" err="1" smtClean="0">
                <a:solidFill>
                  <a:srgbClr val="0070C0"/>
                </a:solidFill>
              </a:rPr>
              <a:t>BDD</a:t>
            </a:r>
            <a:r>
              <a:rPr lang="fr-FR" sz="1200" dirty="0" smtClean="0">
                <a:solidFill>
                  <a:srgbClr val="0070C0"/>
                </a:solidFill>
              </a:rPr>
              <a:t>)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9512" y="357301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"/>
            </a:pPr>
            <a:r>
              <a:rPr lang="fr-FR" sz="1200" b="1" dirty="0" smtClean="0"/>
              <a:t>Pour chaque phase de vie du système !</a:t>
            </a:r>
          </a:p>
          <a:p>
            <a:pPr marL="628650" lvl="1" indent="-171450">
              <a:buFont typeface="Wingdings" panose="05000000000000000000" pitchFamily="2" charset="2"/>
              <a:buChar char=""/>
            </a:pPr>
            <a:r>
              <a:rPr lang="fr-FR" sz="1200" b="1" dirty="0" smtClean="0"/>
              <a:t>exploitation</a:t>
            </a:r>
            <a:r>
              <a:rPr lang="fr-FR" sz="1200" b="1" dirty="0"/>
              <a:t>, </a:t>
            </a:r>
            <a:r>
              <a:rPr lang="fr-FR" sz="1200" b="1" dirty="0" smtClean="0"/>
              <a:t>soutien</a:t>
            </a:r>
            <a:r>
              <a:rPr lang="fr-FR" sz="1200" b="1" dirty="0"/>
              <a:t>, </a:t>
            </a:r>
            <a:r>
              <a:rPr lang="fr-FR" sz="1200" b="1" dirty="0" smtClean="0"/>
              <a:t>…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xmlns="" val="129838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988" y="1340767"/>
            <a:ext cx="5210099" cy="354259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2908" y="4005064"/>
            <a:ext cx="409559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Activité RI1.1 </a:t>
            </a:r>
            <a:r>
              <a:rPr lang="fr-FR" sz="2400" dirty="0"/>
              <a:t>Décrire le </a:t>
            </a:r>
            <a:r>
              <a:rPr lang="fr-FR" sz="2400" dirty="0" smtClean="0"/>
              <a:t>contexte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dirty="0"/>
              <a:t>Exemple extrait </a:t>
            </a:r>
            <a:r>
              <a:rPr lang="fr-FR" dirty="0" smtClean="0"/>
              <a:t>de l’</a:t>
            </a:r>
            <a:r>
              <a:rPr lang="fr-FR" dirty="0" err="1" smtClean="0"/>
              <a:t>Hemomixer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E9-0D28-4CC0-8651-52A120A15726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97" r="1388"/>
          <a:stretch/>
        </p:blipFill>
        <p:spPr bwMode="auto">
          <a:xfrm>
            <a:off x="35496" y="44623"/>
            <a:ext cx="1440160" cy="115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11"/>
          <p:cNvSpPr txBox="1"/>
          <p:nvPr/>
        </p:nvSpPr>
        <p:spPr>
          <a:xfrm>
            <a:off x="323528" y="5002882"/>
            <a:ext cx="2858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70C0"/>
                </a:solidFill>
              </a:rPr>
              <a:t>Don du sang (Exploitation)</a:t>
            </a:r>
          </a:p>
        </p:txBody>
      </p:sp>
      <p:sp>
        <p:nvSpPr>
          <p:cNvPr id="11" name="ZoneTexte 12"/>
          <p:cNvSpPr txBox="1"/>
          <p:nvPr/>
        </p:nvSpPr>
        <p:spPr>
          <a:xfrm>
            <a:off x="5170330" y="6011996"/>
            <a:ext cx="3938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>
                <a:solidFill>
                  <a:srgbClr val="0070C0"/>
                </a:solidFill>
              </a:rPr>
              <a:t>Maintien en condition opérationnelles</a:t>
            </a:r>
          </a:p>
        </p:txBody>
      </p:sp>
      <p:sp>
        <p:nvSpPr>
          <p:cNvPr id="12" name="ZoneTexte 13"/>
          <p:cNvSpPr txBox="1"/>
          <p:nvPr/>
        </p:nvSpPr>
        <p:spPr>
          <a:xfrm>
            <a:off x="7596336" y="2492896"/>
            <a:ext cx="1440160" cy="657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>
                <a:solidFill>
                  <a:srgbClr val="0070C0"/>
                </a:solidFill>
              </a:rPr>
              <a:t>Transport et stockage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7" r="4626"/>
          <a:stretch/>
        </p:blipFill>
        <p:spPr bwMode="auto">
          <a:xfrm>
            <a:off x="5076056" y="1340768"/>
            <a:ext cx="4034672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251520" y="6032321"/>
            <a:ext cx="2674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Diagrammes </a:t>
            </a:r>
            <a:r>
              <a:rPr lang="fr-FR" sz="1200" dirty="0">
                <a:solidFill>
                  <a:srgbClr val="0070C0"/>
                </a:solidFill>
              </a:rPr>
              <a:t>de définition de bloc </a:t>
            </a:r>
            <a:r>
              <a:rPr lang="fr-FR" sz="1200" dirty="0" smtClean="0">
                <a:solidFill>
                  <a:srgbClr val="0070C0"/>
                </a:solidFill>
              </a:rPr>
              <a:t>(</a:t>
            </a:r>
            <a:r>
              <a:rPr lang="fr-FR" sz="1200" dirty="0" err="1" smtClean="0">
                <a:solidFill>
                  <a:srgbClr val="0070C0"/>
                </a:solidFill>
              </a:rPr>
              <a:t>BDD</a:t>
            </a:r>
            <a:r>
              <a:rPr lang="fr-FR" sz="1200" dirty="0" smtClean="0">
                <a:solidFill>
                  <a:srgbClr val="0070C0"/>
                </a:solidFill>
              </a:rPr>
              <a:t>)</a:t>
            </a:r>
            <a:endParaRPr lang="fr-FR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397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17662"/>
            <a:ext cx="885825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/>
              <a:t>Activité </a:t>
            </a:r>
            <a:r>
              <a:rPr lang="fr-FR" sz="2400" dirty="0" smtClean="0"/>
              <a:t>RI1.2 </a:t>
            </a:r>
            <a:r>
              <a:rPr lang="fr-FR" sz="2400" dirty="0"/>
              <a:t>Définir la </a:t>
            </a:r>
            <a:r>
              <a:rPr lang="fr-FR" sz="2400" dirty="0" smtClean="0"/>
              <a:t>mission</a:t>
            </a: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>Savoir faire </a:t>
            </a:r>
            <a:r>
              <a:rPr lang="fr-FR" sz="3200" dirty="0"/>
              <a:t>un diagramme </a:t>
            </a:r>
            <a:r>
              <a:rPr lang="fr-FR" sz="3200" dirty="0" smtClean="0"/>
              <a:t>initial de mission</a:t>
            </a:r>
            <a:endParaRPr lang="fr-FR" sz="32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E9-0D28-4CC0-8651-52A120A15726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883549" y="1532160"/>
            <a:ext cx="1965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Diagramme d’exigences (RD)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1520" y="4826476"/>
            <a:ext cx="374441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</a:rPr>
              <a:t>NB : </a:t>
            </a:r>
            <a:r>
              <a:rPr lang="fr-FR" sz="1400" dirty="0">
                <a:solidFill>
                  <a:srgbClr val="0070C0"/>
                </a:solidFill>
              </a:rPr>
              <a:t>Eviter les autres types de lien </a:t>
            </a:r>
            <a:r>
              <a:rPr lang="fr-FR" sz="1400" dirty="0" smtClean="0">
                <a:solidFill>
                  <a:srgbClr val="0070C0"/>
                </a:solidFill>
              </a:rPr>
              <a:t>!</a:t>
            </a:r>
          </a:p>
          <a:p>
            <a:r>
              <a:rPr lang="fr-FR" sz="1400" dirty="0" smtClean="0">
                <a:solidFill>
                  <a:srgbClr val="0070C0"/>
                </a:solidFill>
              </a:rPr>
              <a:t>Le </a:t>
            </a:r>
            <a:r>
              <a:rPr lang="fr-FR" sz="1400" dirty="0">
                <a:solidFill>
                  <a:srgbClr val="0070C0"/>
                </a:solidFill>
              </a:rPr>
              <a:t>lien de décomposition/contenance n’est pas très clair dans SysML (lien de classement avec peu de sémantique), de nombreux auteurs préconisent de ne pas l’utiliser et de le remplacer par « </a:t>
            </a:r>
            <a:r>
              <a:rPr lang="fr-FR" sz="1400" dirty="0" err="1">
                <a:solidFill>
                  <a:srgbClr val="0070C0"/>
                </a:solidFill>
              </a:rPr>
              <a:t>deriveReqt</a:t>
            </a:r>
            <a:r>
              <a:rPr lang="fr-FR" sz="1400" dirty="0">
                <a:solidFill>
                  <a:srgbClr val="0070C0"/>
                </a:solidFill>
              </a:rPr>
              <a:t> » ou « </a:t>
            </a:r>
            <a:r>
              <a:rPr lang="fr-FR" sz="1400" dirty="0" err="1">
                <a:solidFill>
                  <a:srgbClr val="0070C0"/>
                </a:solidFill>
              </a:rPr>
              <a:t>refine</a:t>
            </a:r>
            <a:r>
              <a:rPr lang="fr-FR" sz="1400" dirty="0">
                <a:solidFill>
                  <a:srgbClr val="0070C0"/>
                </a:solidFill>
              </a:rPr>
              <a:t> ».</a:t>
            </a:r>
          </a:p>
          <a:p>
            <a:endParaRPr lang="fr-FR" sz="1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9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Activité </a:t>
            </a:r>
            <a:r>
              <a:rPr lang="fr-FR" sz="2400" dirty="0" smtClean="0"/>
              <a:t>RI1.2 Définir la mission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dirty="0"/>
              <a:t>Exemple extrait </a:t>
            </a:r>
            <a:r>
              <a:rPr lang="fr-FR" dirty="0" smtClean="0"/>
              <a:t>de l’</a:t>
            </a:r>
            <a:r>
              <a:rPr lang="fr-FR" dirty="0" err="1" smtClean="0"/>
              <a:t>Hemomixer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BCE9-0D28-4CC0-8651-52A120A15726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97" r="1388"/>
          <a:stretch/>
        </p:blipFill>
        <p:spPr bwMode="auto">
          <a:xfrm>
            <a:off x="35496" y="44623"/>
            <a:ext cx="1440160" cy="115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32520"/>
            <a:ext cx="914241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51520" y="3732420"/>
            <a:ext cx="1965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Diagramme d’exigences (RD)</a:t>
            </a:r>
            <a:endParaRPr lang="fr-FR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04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8691</TotalTime>
  <Words>651</Words>
  <Application>Microsoft Office PowerPoint</Application>
  <PresentationFormat>Affichage à l'écran (4:3)</PresentationFormat>
  <Paragraphs>149</Paragraphs>
  <Slides>31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Thème Office</vt:lpstr>
      <vt:lpstr>Rétro-ingénierie d’un système existant</vt:lpstr>
      <vt:lpstr>Rétro-ingénierie d’un système</vt:lpstr>
      <vt:lpstr>Exemple de l’Hemomixer</vt:lpstr>
      <vt:lpstr>Une démarche pour la rétro-ingénierie</vt:lpstr>
      <vt:lpstr>Un exemple de trajectoire pour la rétro-ingénierie</vt:lpstr>
      <vt:lpstr>Activité RI1.1 Décrire le contexte Savoir faire un diagramme de contexte</vt:lpstr>
      <vt:lpstr>Activité RI1.1 Décrire le contexte Exemple extrait de l’Hemomixer</vt:lpstr>
      <vt:lpstr>Activité RI1.2 Définir la mission Savoir faire un diagramme initial de mission</vt:lpstr>
      <vt:lpstr>Activité RI1.2 Définir la mission Exemple extrait de l’Hemomixer</vt:lpstr>
      <vt:lpstr>Activité RI1.3 Définir les cas d’utilisation Savoir faire un diagramme de cas d’utilisation</vt:lpstr>
      <vt:lpstr>Activité RI1.3 Définir les cas d’utilisation Exemple extrait de l’Hemomixer</vt:lpstr>
      <vt:lpstr>Activité RI2.1 Décrire la structure interne Savoir faire un diagramme de structure interne</vt:lpstr>
      <vt:lpstr>Activité RI2.1 Décrire la structure interne Exemple extrait de l’Hemomixer</vt:lpstr>
      <vt:lpstr>Activité RI2.2 Décrire la structure hiérarchique Savoir faire un diagramme de structure hiérarchique</vt:lpstr>
      <vt:lpstr>Activité RI2.2 Décrire la structure hiérarchique Exemple extrait de l’Hemomixer</vt:lpstr>
      <vt:lpstr>Activité RI3.1 Décrire les interactions du système Savoir faire un diagramme de séquence</vt:lpstr>
      <vt:lpstr>Activité RI3.1 Décrire les interactions du système Exemple extrait de l’Hemomixer</vt:lpstr>
      <vt:lpstr>Activité RI3.2 Décrire les états du système Savoir faire un diagramme d’état du système</vt:lpstr>
      <vt:lpstr>Activité RI3.2 Décrire les états du système Exemple extrait de l’Hemomixer</vt:lpstr>
      <vt:lpstr>Activité RI4.1 Décrire les échanges avec les sous-systèmes Savoir faire un diagramme de séquence</vt:lpstr>
      <vt:lpstr>Activité RI4.1 Décrire les échanges avec les sous-systèmes Exemple extrait de l’Hemomixer</vt:lpstr>
      <vt:lpstr>Activité RI4.2 Décrire les états Savoir faire un diagramme d’état</vt:lpstr>
      <vt:lpstr>Activité RI4.2 Décrire les états Exemple extrait de l’Hemomixer</vt:lpstr>
      <vt:lpstr>Activité RI5 Décrire l’architecture logique Savoir faire un diagramme d’architecture</vt:lpstr>
      <vt:lpstr>Activité RI5 Décrire l’architecture logique Exemple extrait de l’Hemomixer</vt:lpstr>
      <vt:lpstr>Activité RI6 Définir les exigences système Savoir formaliser une exigence</vt:lpstr>
      <vt:lpstr>Activité RI6 Définir les exigences système Savoir faire un diagramme des exigences système</vt:lpstr>
      <vt:lpstr>Activité RI6 Définir les exigences système Exemple extrait de l’Hemomixer</vt:lpstr>
      <vt:lpstr>Activité RI7 Associer les exigences système Savoir faire un diagramme d’association des exigences</vt:lpstr>
      <vt:lpstr>Activité RI7 Associer les exigences système Exemple extrait de l’Hemomixer</vt:lpstr>
      <vt:lpstr>Une démarche pour la rétro-ingénierie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jyb</dc:creator>
  <cp:lastModifiedBy>gaignec</cp:lastModifiedBy>
  <cp:revision>771</cp:revision>
  <cp:lastPrinted>2014-03-14T17:52:40Z</cp:lastPrinted>
  <dcterms:created xsi:type="dcterms:W3CDTF">2013-02-08T16:15:05Z</dcterms:created>
  <dcterms:modified xsi:type="dcterms:W3CDTF">2015-02-06T08:58:51Z</dcterms:modified>
</cp:coreProperties>
</file>