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68"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FB407-C087-436B-9DA5-18DDDB508C19}" type="datetimeFigureOut">
              <a:rPr lang="fr-FR" smtClean="0"/>
              <a:pPr/>
              <a:t>22/05/2015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C50DAE-C343-4543-872E-220A82CEE5D5}" type="slidenum">
              <a:rPr lang="fr-FR" smtClean="0"/>
              <a:pPr/>
              <a:t>‹N°›</a:t>
            </a:fld>
            <a:endParaRPr lang="fr-FR"/>
          </a:p>
        </p:txBody>
      </p:sp>
    </p:spTree>
    <p:extLst>
      <p:ext uri="{BB962C8B-B14F-4D97-AF65-F5344CB8AC3E}">
        <p14:creationId xmlns:p14="http://schemas.microsoft.com/office/powerpoint/2010/main" xmlns="" val="3694780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Réflexions</a:t>
            </a:r>
            <a:r>
              <a:rPr lang="fr-FR" baseline="0" dirty="0" smtClean="0"/>
              <a:t> qui s’appuie sur les deux derniers ouvrages d’Edgar Morin mais plus particulièrement sur « La France une et multiculturelle, Paris, Fayard, 2012</a:t>
            </a:r>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1</a:t>
            </a:fld>
            <a:endParaRPr lang="fr-FR" dirty="0"/>
          </a:p>
        </p:txBody>
      </p:sp>
    </p:spTree>
    <p:extLst>
      <p:ext uri="{BB962C8B-B14F-4D97-AF65-F5344CB8AC3E}">
        <p14:creationId xmlns:p14="http://schemas.microsoft.com/office/powerpoint/2010/main" xmlns="" val="3342337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Sous</a:t>
            </a:r>
            <a:r>
              <a:rPr lang="fr-FR" baseline="0" dirty="0" smtClean="0"/>
              <a:t> l’empire romain, les dieux autres cultures étaient même adoptés par les autorités romaines. En revanche, en cas de refus d’allégeance, la répression était impitoyable comme ce fut le cas avec les Chrétiens.</a:t>
            </a:r>
            <a:r>
              <a:rPr lang="fr-FR" sz="1200" i="1" kern="1200" dirty="0" smtClean="0">
                <a:solidFill>
                  <a:schemeClr val="tx1"/>
                </a:solidFill>
                <a:effectLst/>
                <a:latin typeface="+mn-lt"/>
                <a:ea typeface="+mn-ea"/>
                <a:cs typeface="+mn-cs"/>
              </a:rPr>
              <a:t> *« Rendez à César ce qui appartient à César, et à Dieu ce qui appartient à Dieu »</a:t>
            </a:r>
            <a:r>
              <a:rPr lang="fr-FR" sz="1200" kern="1200" dirty="0" smtClean="0">
                <a:solidFill>
                  <a:schemeClr val="tx1"/>
                </a:solidFill>
                <a:effectLst/>
                <a:latin typeface="+mn-lt"/>
                <a:ea typeface="+mn-ea"/>
                <a:cs typeface="+mn-cs"/>
              </a:rPr>
              <a:t>. Se manifeste, ici, déjà, une volonté de séparation des ordres religieux et politique. C'est une ironie de l’histoire, en effet, que le fondateur du christianisme ait eu un esprit laïc.</a:t>
            </a:r>
            <a:r>
              <a:rPr lang="fr-FR" dirty="0" smtClean="0">
                <a:effectLst/>
              </a:rPr>
              <a:t> </a:t>
            </a:r>
            <a:r>
              <a:rPr lang="fr-FR" sz="1200" kern="1200" dirty="0" smtClean="0">
                <a:solidFill>
                  <a:schemeClr val="tx1"/>
                </a:solidFill>
                <a:effectLst/>
                <a:latin typeface="+mn-lt"/>
                <a:ea typeface="+mn-ea"/>
                <a:cs typeface="+mn-cs"/>
              </a:rPr>
              <a:t>) (Mathieu, XXII, 21).  </a:t>
            </a:r>
          </a:p>
          <a:p>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2</a:t>
            </a:fld>
            <a:endParaRPr lang="fr-FR" dirty="0"/>
          </a:p>
        </p:txBody>
      </p:sp>
    </p:spTree>
    <p:extLst>
      <p:ext uri="{BB962C8B-B14F-4D97-AF65-F5344CB8AC3E}">
        <p14:creationId xmlns:p14="http://schemas.microsoft.com/office/powerpoint/2010/main" xmlns="" val="1911803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France, ce sera l’édit de Nantes avec Henri IV ,</a:t>
            </a:r>
            <a:r>
              <a:rPr lang="fr-FR" baseline="0" dirty="0" smtClean="0"/>
              <a:t> Mais dans les </a:t>
            </a:r>
            <a:r>
              <a:rPr lang="fr-FR" baseline="0" dirty="0" err="1" smtClean="0"/>
              <a:t>Pays-bas</a:t>
            </a:r>
            <a:r>
              <a:rPr lang="fr-FR" baseline="0" dirty="0" smtClean="0"/>
              <a:t> actuels, la tolérance est encore plus accrue avec un quasi reconnaissance de l’égalité entre les cultes chrétiens et hébraïque,**</a:t>
            </a:r>
            <a:r>
              <a:rPr lang="fr-FR" sz="1200" kern="1200" dirty="0" smtClean="0">
                <a:solidFill>
                  <a:schemeClr val="tx1"/>
                </a:solidFill>
                <a:effectLst/>
                <a:latin typeface="+mn-lt"/>
                <a:ea typeface="+mn-ea"/>
                <a:cs typeface="+mn-cs"/>
              </a:rPr>
              <a:t>Voltaire, Montesquieu, Diderot, Rousseau combattent l’obscurantisme des clercs et des Eglises et affirment, au péril de leur vie, la nécessité d’émanciper l’homme des dogmes (croyances), des idéologies et des despotismes.</a:t>
            </a:r>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3</a:t>
            </a:fld>
            <a:endParaRPr lang="fr-FR"/>
          </a:p>
        </p:txBody>
      </p:sp>
    </p:spTree>
    <p:extLst>
      <p:ext uri="{BB962C8B-B14F-4D97-AF65-F5344CB8AC3E}">
        <p14:creationId xmlns:p14="http://schemas.microsoft.com/office/powerpoint/2010/main" xmlns="" val="4279622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un contexte de Révolution</a:t>
            </a:r>
            <a:r>
              <a:rPr lang="fr-FR" baseline="0" dirty="0" smtClean="0"/>
              <a:t> industrielle et de découvertes scientifiques qui renvoient le religieux quasiment à de la superstition, dans l’Europe, certains intellectuels ne remettent pas seulement en cause la Religion </a:t>
            </a:r>
            <a:r>
              <a:rPr lang="fr-FR" baseline="0" dirty="0" err="1" smtClean="0"/>
              <a:t>Cataholique</a:t>
            </a:r>
            <a:r>
              <a:rPr lang="fr-FR" baseline="0" dirty="0" smtClean="0"/>
              <a:t> mais l’idée même d’un Dieu créateur (Marx, </a:t>
            </a:r>
            <a:r>
              <a:rPr lang="fr-FR" baseline="0" dirty="0" err="1" smtClean="0"/>
              <a:t>Niestcshe</a:t>
            </a:r>
            <a:r>
              <a:rPr lang="fr-FR" baseline="0" dirty="0" smtClean="0"/>
              <a:t>), Les mouvements socialistes vont dans leur radicalité prôner jusqu’à une opposition forte à toute religion et à un Etat résolument Athée. Pour eux, le principe de </a:t>
            </a:r>
            <a:r>
              <a:rPr lang="fr-FR" baseline="0" dirty="0" err="1" smtClean="0"/>
              <a:t>laicité</a:t>
            </a:r>
            <a:r>
              <a:rPr lang="fr-FR" baseline="0" dirty="0" smtClean="0"/>
              <a:t> se confond avec le </a:t>
            </a:r>
            <a:r>
              <a:rPr lang="fr-FR" baseline="0" dirty="0" err="1" smtClean="0"/>
              <a:t>Laicisme</a:t>
            </a:r>
            <a:r>
              <a:rPr lang="fr-FR" baseline="0" dirty="0" smtClean="0"/>
              <a:t>.</a:t>
            </a:r>
          </a:p>
          <a:p>
            <a:r>
              <a:rPr lang="fr-FR" baseline="0" dirty="0" smtClean="0"/>
              <a:t>Ces principes de </a:t>
            </a:r>
            <a:r>
              <a:rPr lang="fr-FR" baseline="0" dirty="0" err="1" smtClean="0"/>
              <a:t>laicité</a:t>
            </a:r>
            <a:r>
              <a:rPr lang="fr-FR" baseline="0" dirty="0" smtClean="0"/>
              <a:t> sont toujours applicables aujourd’hui,</a:t>
            </a:r>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4</a:t>
            </a:fld>
            <a:endParaRPr lang="fr-FR"/>
          </a:p>
        </p:txBody>
      </p:sp>
    </p:spTree>
    <p:extLst>
      <p:ext uri="{BB962C8B-B14F-4D97-AF65-F5344CB8AC3E}">
        <p14:creationId xmlns:p14="http://schemas.microsoft.com/office/powerpoint/2010/main" xmlns="" val="3368331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a:t>
            </a:r>
            <a:r>
              <a:rPr lang="fr-FR" baseline="0" dirty="0" smtClean="0"/>
              <a:t> pouvoir en place ne sait pas comment réagir: Il y a un problème d’autorité si ce n’est de positionnement. Interdire, c’est passer pour être un conservateur, voire pour un raciste.</a:t>
            </a:r>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6</a:t>
            </a:fld>
            <a:endParaRPr lang="fr-FR"/>
          </a:p>
        </p:txBody>
      </p:sp>
    </p:spTree>
    <p:extLst>
      <p:ext uri="{BB962C8B-B14F-4D97-AF65-F5344CB8AC3E}">
        <p14:creationId xmlns:p14="http://schemas.microsoft.com/office/powerpoint/2010/main" xmlns="" val="728246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Remarquons que la </a:t>
            </a:r>
            <a:r>
              <a:rPr lang="fr-FR" dirty="0" err="1" smtClean="0"/>
              <a:t>Laicité</a:t>
            </a:r>
            <a:r>
              <a:rPr lang="fr-FR" dirty="0" smtClean="0"/>
              <a:t> ne pose problème que dans les collèges</a:t>
            </a:r>
            <a:r>
              <a:rPr lang="fr-FR" baseline="0" dirty="0" smtClean="0"/>
              <a:t> et lycées des grande banlieues.*</a:t>
            </a:r>
            <a:r>
              <a:rPr lang="fr-FR" sz="1200" kern="1200" dirty="0" smtClean="0">
                <a:solidFill>
                  <a:schemeClr val="tx1"/>
                </a:solidFill>
                <a:effectLst/>
                <a:latin typeface="+mn-lt"/>
                <a:ea typeface="+mn-ea"/>
                <a:cs typeface="+mn-cs"/>
              </a:rPr>
              <a:t>C’est ainsi que l’Etat a été obligé, en 2004, suite au rapport Stasi sur la laïcité, de faite voter une loi contre le port des « signes religieux ostensibles » à l’école. Mais une fois que la question du voile, à l’école, a été tranchée par la loi, c’est par la société que le débat rebondit : le port du </a:t>
            </a:r>
            <a:r>
              <a:rPr lang="fr-FR" sz="1200" kern="1200" dirty="0" err="1" smtClean="0">
                <a:solidFill>
                  <a:schemeClr val="tx1"/>
                </a:solidFill>
                <a:effectLst/>
                <a:latin typeface="+mn-lt"/>
                <a:ea typeface="+mn-ea"/>
                <a:cs typeface="+mn-cs"/>
              </a:rPr>
              <a:t>Niqab</a:t>
            </a:r>
            <a:r>
              <a:rPr lang="fr-FR" sz="1200" kern="1200" dirty="0" smtClean="0">
                <a:solidFill>
                  <a:schemeClr val="tx1"/>
                </a:solidFill>
                <a:effectLst/>
                <a:latin typeface="+mn-lt"/>
                <a:ea typeface="+mn-ea"/>
                <a:cs typeface="+mn-cs"/>
              </a:rPr>
              <a:t>, de la burqa, la visibilité des minarets dans l’espace urbain français, les prières dans les rues déclenchent polémiques et des débats.</a:t>
            </a:r>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7</a:t>
            </a:fld>
            <a:endParaRPr lang="fr-FR"/>
          </a:p>
        </p:txBody>
      </p:sp>
    </p:spTree>
    <p:extLst>
      <p:ext uri="{BB962C8B-B14F-4D97-AF65-F5344CB8AC3E}">
        <p14:creationId xmlns:p14="http://schemas.microsoft.com/office/powerpoint/2010/main" xmlns="" val="1091180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8</a:t>
            </a:fld>
            <a:endParaRPr lang="fr-FR"/>
          </a:p>
        </p:txBody>
      </p:sp>
    </p:spTree>
    <p:extLst>
      <p:ext uri="{BB962C8B-B14F-4D97-AF65-F5344CB8AC3E}">
        <p14:creationId xmlns:p14="http://schemas.microsoft.com/office/powerpoint/2010/main" xmlns="" val="2756629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a:t>
            </a:r>
            <a:r>
              <a:rPr lang="fr-FR" sz="1200" kern="1200" dirty="0" smtClean="0">
                <a:solidFill>
                  <a:schemeClr val="tx1"/>
                </a:solidFill>
                <a:effectLst/>
                <a:latin typeface="+mn-lt"/>
                <a:ea typeface="+mn-ea"/>
                <a:cs typeface="+mn-cs"/>
              </a:rPr>
              <a:t>comment l’école, qui se targue d’être le creuset des valeurs républicaines et de la démocratie, peut-elle insuffler l’esprit démocratique, enseigner la citoyenneté si elle demeure incapable de donner à voir, en son sein, ce que peuvent être des comportements citoyens ou ce que peuvent être des relations citoyennes dans une société démocratique et égalitaire ?</a:t>
            </a:r>
          </a:p>
          <a:p>
            <a:r>
              <a:rPr lang="fr-FR" dirty="0" smtClean="0"/>
              <a:t>La laïcité s’oppose à tous les </a:t>
            </a:r>
            <a:r>
              <a:rPr lang="fr-FR" dirty="0" err="1" smtClean="0"/>
              <a:t>extrêmismes</a:t>
            </a:r>
            <a:r>
              <a:rPr lang="fr-FR" baseline="0" dirty="0" smtClean="0"/>
              <a:t> religieux ou politique</a:t>
            </a:r>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9</a:t>
            </a:fld>
            <a:endParaRPr lang="fr-FR"/>
          </a:p>
        </p:txBody>
      </p:sp>
    </p:spTree>
    <p:extLst>
      <p:ext uri="{BB962C8B-B14F-4D97-AF65-F5344CB8AC3E}">
        <p14:creationId xmlns:p14="http://schemas.microsoft.com/office/powerpoint/2010/main" xmlns="" val="2365528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Prendre en compte la diversité culturelle des élèves mais</a:t>
            </a:r>
            <a:r>
              <a:rPr lang="fr-FR" baseline="0" dirty="0" smtClean="0"/>
              <a:t> en renvoyant à la sphère privée toute pratique cultuelle à l’Ecole et en refusant d’enfermer les élèves dans leur culture d’origine,</a:t>
            </a:r>
            <a:endParaRPr lang="fr-FR" dirty="0"/>
          </a:p>
        </p:txBody>
      </p:sp>
      <p:sp>
        <p:nvSpPr>
          <p:cNvPr id="4" name="Espace réservé du numéro de diapositive 3"/>
          <p:cNvSpPr>
            <a:spLocks noGrp="1"/>
          </p:cNvSpPr>
          <p:nvPr>
            <p:ph type="sldNum" sz="quarter" idx="10"/>
          </p:nvPr>
        </p:nvSpPr>
        <p:spPr/>
        <p:txBody>
          <a:bodyPr/>
          <a:lstStyle/>
          <a:p>
            <a:fld id="{25C50DAE-C343-4543-872E-220A82CEE5D5}" type="slidenum">
              <a:rPr lang="fr-FR" smtClean="0"/>
              <a:pPr/>
              <a:t>10</a:t>
            </a:fld>
            <a:endParaRPr lang="fr-FR"/>
          </a:p>
        </p:txBody>
      </p:sp>
    </p:spTree>
    <p:extLst>
      <p:ext uri="{BB962C8B-B14F-4D97-AF65-F5344CB8AC3E}">
        <p14:creationId xmlns:p14="http://schemas.microsoft.com/office/powerpoint/2010/main" xmlns="" val="3369194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397379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330650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276157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3339955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77600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69680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266895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321328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43868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424224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E23C612-D535-4581-83B6-DEA716C636F7}" type="datetimeFigureOut">
              <a:rPr lang="fr-FR" smtClean="0"/>
              <a:pPr/>
              <a:t>22/05/2015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403002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3C612-D535-4581-83B6-DEA716C636F7}" type="datetimeFigureOut">
              <a:rPr lang="fr-FR" smtClean="0"/>
              <a:pPr/>
              <a:t>22/05/2015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CA5A0-22CA-48F7-9899-7B87FB5719F0}" type="slidenum">
              <a:rPr lang="fr-FR" smtClean="0"/>
              <a:pPr/>
              <a:t>‹N°›</a:t>
            </a:fld>
            <a:endParaRPr lang="fr-FR"/>
          </a:p>
        </p:txBody>
      </p:sp>
    </p:spTree>
    <p:extLst>
      <p:ext uri="{BB962C8B-B14F-4D97-AF65-F5344CB8AC3E}">
        <p14:creationId xmlns:p14="http://schemas.microsoft.com/office/powerpoint/2010/main" xmlns="" val="323656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oogle.fr/url?sa=t&amp;rct=j&amp;q=&amp;esrc=s&amp;source=web&amp;cd=15&amp;ved=0CG8QFjAO&amp;url=http://www.cahiers-pedagogiques.com/Jouer-en-classe-autour-du-fait-religieux-et-de-la-laicite&amp;ei=08IFVduXLsH8UNeag8gF&amp;usg=AFQjCNEanWCOSfkYYlvhWutH2MJ3wKlXng&amp;bvm=bv.88198703,d.d2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88840"/>
            <a:ext cx="8229600" cy="36004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r>
              <a:rPr lang="fr-FR" dirty="0" smtClean="0"/>
              <a:t>La Question de la Laïcité et le CPE</a:t>
            </a:r>
            <a:r>
              <a:rPr lang="fr-FR" dirty="0"/>
              <a:t/>
            </a:r>
            <a:br>
              <a:rPr lang="fr-FR" dirty="0"/>
            </a:br>
            <a:r>
              <a:rPr lang="fr-FR" sz="1600" i="1" dirty="0"/>
              <a:t>« nul ne doit être inquiété pour ses opinions mêmes religieuses, pourvu que leur manifestation ne trouble pas l'ordre établi par la loi </a:t>
            </a:r>
            <a:r>
              <a:rPr lang="fr-FR" sz="1600" i="1" dirty="0" smtClean="0"/>
              <a:t>» Art.10 de la déclaration des droits de l’Homme et du Citoyen</a:t>
            </a:r>
            <a:endParaRPr lang="fr-FR" sz="1600" dirty="0"/>
          </a:p>
        </p:txBody>
      </p:sp>
    </p:spTree>
    <p:extLst>
      <p:ext uri="{BB962C8B-B14F-4D97-AF65-F5344CB8AC3E}">
        <p14:creationId xmlns:p14="http://schemas.microsoft.com/office/powerpoint/2010/main" xmlns="" val="717976474"/>
      </p:ext>
    </p:extLst>
  </p:cSld>
  <p:clrMapOvr>
    <a:masterClrMapping/>
  </p:clrMapOvr>
  <mc:AlternateContent xmlns:mc="http://schemas.openxmlformats.org/markup-compatibility/2006">
    <mc:Choice xmlns:p14="http://schemas.microsoft.com/office/powerpoint/2010/main" xmlns="" Requires="p14">
      <p:transition spd="slow" p14:dur="1250">
        <p14:warp/>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92D050"/>
          </a:solidFill>
        </p:spPr>
        <p:txBody>
          <a:bodyPr>
            <a:normAutofit fontScale="90000"/>
          </a:bodyPr>
          <a:lstStyle/>
          <a:p>
            <a:r>
              <a:rPr lang="fr-FR" dirty="0" smtClean="0"/>
              <a:t>LE CPE, un éducateur à la démocratie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Qui s’appuie sur les valeurs de la République issues de la Révolution française (liberté, égalité, fraternité)</a:t>
            </a:r>
          </a:p>
          <a:p>
            <a:r>
              <a:rPr lang="fr-FR" dirty="0" smtClean="0"/>
              <a:t>Qui a pris en compte la diversité culturelle des élèves dans une perspective d’unité (le citoyen attaché à l’universalité des Droits de l’Homme)</a:t>
            </a:r>
          </a:p>
          <a:p>
            <a:r>
              <a:rPr lang="fr-FR" dirty="0" smtClean="0"/>
              <a:t>Qui entend éduquer à la réalité du monde contemporain (problèmes fondamentaux et globaux qui intéressent d’ailleurs les jeunes) dans une perspective Humaniste</a:t>
            </a:r>
          </a:p>
          <a:p>
            <a:r>
              <a:rPr lang="fr-FR" dirty="0" smtClean="0"/>
              <a:t>Qui éduque à l’altérité  dans un monde où tout le monde communique sans se comprendre, bref  s’opposer à la communication de l’information sans sa compréhension</a:t>
            </a:r>
            <a:endParaRPr lang="fr-FR" dirty="0"/>
          </a:p>
        </p:txBody>
      </p:sp>
    </p:spTree>
    <p:extLst>
      <p:ext uri="{BB962C8B-B14F-4D97-AF65-F5344CB8AC3E}">
        <p14:creationId xmlns:p14="http://schemas.microsoft.com/office/powerpoint/2010/main" xmlns="" val="1898316994"/>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40000"/>
              <a:lumOff val="60000"/>
            </a:schemeClr>
          </a:solidFill>
        </p:spPr>
        <p:txBody>
          <a:bodyPr/>
          <a:lstStyle/>
          <a:p>
            <a:r>
              <a:rPr lang="fr-FR" smtClean="0"/>
              <a:t>Des outils:</a:t>
            </a:r>
            <a:endParaRPr lang="fr-FR" dirty="0"/>
          </a:p>
        </p:txBody>
      </p:sp>
      <p:sp>
        <p:nvSpPr>
          <p:cNvPr id="3" name="Espace réservé du contenu 2"/>
          <p:cNvSpPr>
            <a:spLocks noGrp="1"/>
          </p:cNvSpPr>
          <p:nvPr>
            <p:ph idx="1"/>
          </p:nvPr>
        </p:nvSpPr>
        <p:spPr/>
        <p:txBody>
          <a:bodyPr/>
          <a:lstStyle/>
          <a:p>
            <a:r>
              <a:rPr lang="fr-FR" sz="2400" dirty="0" smtClean="0"/>
              <a:t>Voir sur le site </a:t>
            </a:r>
            <a:r>
              <a:rPr lang="fr-FR" sz="2400" dirty="0" err="1" smtClean="0"/>
              <a:t>Eduscol</a:t>
            </a:r>
            <a:r>
              <a:rPr lang="fr-FR" sz="2400" dirty="0" smtClean="0"/>
              <a:t> (par exemple mener un débat, réagir à des faits divers….)</a:t>
            </a:r>
          </a:p>
          <a:p>
            <a:r>
              <a:rPr lang="fr-FR" sz="2400" dirty="0" smtClean="0"/>
              <a:t>La Charte de la Laïcité</a:t>
            </a:r>
          </a:p>
          <a:p>
            <a:r>
              <a:rPr lang="fr-FR" sz="2400" b="1" dirty="0"/>
              <a:t>La laïcité, c'est par où ? (Hors-série Charlie Hebdo)</a:t>
            </a:r>
          </a:p>
          <a:p>
            <a:r>
              <a:rPr lang="fr-FR" sz="2400" dirty="0">
                <a:hlinkClick r:id="rId2"/>
              </a:rPr>
              <a:t>Jouer en classe autour du fait religieux et de la laïcité </a:t>
            </a:r>
            <a:r>
              <a:rPr lang="fr-FR" sz="2400" dirty="0" smtClean="0">
                <a:hlinkClick r:id="rId2"/>
              </a:rPr>
              <a:t>-</a:t>
            </a:r>
            <a:r>
              <a:rPr lang="fr-FR" sz="2400" i="1" dirty="0" smtClean="0"/>
              <a:t>www.cahiers-pedagogiques.com (février 2015)</a:t>
            </a:r>
            <a:endParaRPr lang="fr-FR" sz="2400" dirty="0"/>
          </a:p>
          <a:p>
            <a:endParaRPr lang="fr-FR" dirty="0"/>
          </a:p>
        </p:txBody>
      </p:sp>
    </p:spTree>
    <p:extLst>
      <p:ext uri="{BB962C8B-B14F-4D97-AF65-F5344CB8AC3E}">
        <p14:creationId xmlns:p14="http://schemas.microsoft.com/office/powerpoint/2010/main" xmlns="" val="2543456995"/>
      </p:ext>
    </p:extLst>
  </p:cSld>
  <p:clrMapOvr>
    <a:masterClrMapping/>
  </p:clrMapOvr>
  <mc:AlternateContent xmlns:mc="http://schemas.openxmlformats.org/markup-compatibility/2006">
    <mc:Choice xmlns:p14="http://schemas.microsoft.com/office/powerpoint/2010/main" xmlns=""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a:effectLst>
            <a:glow rad="63500">
              <a:schemeClr val="accent2">
                <a:satMod val="175000"/>
                <a:alpha val="40000"/>
              </a:schemeClr>
            </a:glow>
          </a:effectLst>
        </p:spPr>
        <p:txBody>
          <a:bodyPr/>
          <a:lstStyle/>
          <a:p>
            <a:r>
              <a:rPr lang="fr-FR" dirty="0" smtClean="0"/>
              <a:t>Une ancienne conception moderne</a:t>
            </a:r>
            <a:endParaRPr lang="fr-FR" dirty="0"/>
          </a:p>
        </p:txBody>
      </p:sp>
      <p:sp>
        <p:nvSpPr>
          <p:cNvPr id="3" name="Espace réservé du contenu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solidFill>
              <a:schemeClr val="accent1">
                <a:lumMod val="20000"/>
                <a:lumOff val="80000"/>
              </a:schemeClr>
            </a:solidFill>
          </a:ln>
        </p:spPr>
        <p:txBody>
          <a:bodyPr>
            <a:normAutofit fontScale="77500" lnSpcReduction="20000"/>
          </a:bodyPr>
          <a:lstStyle/>
          <a:p>
            <a:r>
              <a:rPr lang="fr-FR" dirty="0" smtClean="0"/>
              <a:t>La question de la laïcité renvoie à celle de la coexistence entre plusieurs cultes et la reconnaissance de ces dernières par le pouvoir politique.</a:t>
            </a:r>
          </a:p>
          <a:p>
            <a:r>
              <a:rPr lang="fr-FR" dirty="0" smtClean="0"/>
              <a:t>Dans l’empire Romain, tous les cultes étaient reconnus par l’Etat sous condition d’allégeance à l’Empereur.*</a:t>
            </a:r>
          </a:p>
          <a:p>
            <a:r>
              <a:rPr lang="fr-FR" dirty="0" smtClean="0"/>
              <a:t>Dans l’empire Romain Chrétien, cette tolérance s’estompe, le christianisme s’opposant au paganisme mais il accepte à la marge le monothéisme hébraïque (avec des persécutions lors des croisades ou lors des confrontations avec des mouvements hérétiques)</a:t>
            </a:r>
          </a:p>
          <a:p>
            <a:r>
              <a:rPr lang="fr-FR" dirty="0" smtClean="0"/>
              <a:t>Dans l’empire arabo-musulman, le Califat reconnait seulement les monothéismes à condition qu’ils payent un impôt pour exercer leur culte librement.</a:t>
            </a:r>
          </a:p>
          <a:p>
            <a:endParaRPr lang="fr-FR" dirty="0"/>
          </a:p>
        </p:txBody>
      </p:sp>
    </p:spTree>
    <p:extLst>
      <p:ext uri="{BB962C8B-B14F-4D97-AF65-F5344CB8AC3E}">
        <p14:creationId xmlns:p14="http://schemas.microsoft.com/office/powerpoint/2010/main" xmlns="" val="4120104485"/>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dirty="0" smtClean="0"/>
              <a:t>De la Renaissance à la Révolution Française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A l’époque moderne, dans l’Occident Chrétien, l’Eglise romaine est remise en question par des réformateurs (Calvin, Luther)</a:t>
            </a:r>
          </a:p>
          <a:p>
            <a:r>
              <a:rPr lang="fr-FR" dirty="0" smtClean="0"/>
              <a:t>Après les guerres de religion, les pouvoirs royaux qui s’</a:t>
            </a:r>
            <a:r>
              <a:rPr lang="fr-FR" dirty="0"/>
              <a:t>é</a:t>
            </a:r>
            <a:r>
              <a:rPr lang="fr-FR" dirty="0" smtClean="0"/>
              <a:t>mancipent de la Papauté reconnaissent les cultes religieux (protestantisme, catholicisme)*</a:t>
            </a:r>
            <a:endParaRPr lang="fr-FR" dirty="0"/>
          </a:p>
          <a:p>
            <a:r>
              <a:rPr lang="fr-FR" dirty="0" smtClean="0"/>
              <a:t>Sous la Révolution Française, l’état républicain se sépare de tout pouvoir religieux.**</a:t>
            </a:r>
          </a:p>
          <a:p>
            <a:r>
              <a:rPr lang="fr-FR" dirty="0" smtClean="0"/>
              <a:t>La neutralité politique va jusqu’à l’imposition d’un calendrier républicain, Mais avec la déclaration des droits universels de L’homme et du citoyen, on reconnait la liberté de culte, d’opinion et de conscience. Les contre-révolutionnaires s’y opposeront.</a:t>
            </a:r>
            <a:endParaRPr lang="fr-FR" dirty="0"/>
          </a:p>
        </p:txBody>
      </p:sp>
    </p:spTree>
    <p:extLst>
      <p:ext uri="{BB962C8B-B14F-4D97-AF65-F5344CB8AC3E}">
        <p14:creationId xmlns:p14="http://schemas.microsoft.com/office/powerpoint/2010/main" xmlns="" val="469531290"/>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a:normAutofit fontScale="90000"/>
          </a:bodyPr>
          <a:lstStyle/>
          <a:p>
            <a:r>
              <a:rPr lang="fr-FR" dirty="0" smtClean="0"/>
              <a:t>La IIIème République et les principes de la laïcité</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smtClean="0"/>
              <a:t>Après les épisodes révolutionnaires et les deux empires au </a:t>
            </a:r>
            <a:r>
              <a:rPr lang="fr-FR" dirty="0" err="1" smtClean="0"/>
              <a:t>XIXè</a:t>
            </a:r>
            <a:r>
              <a:rPr lang="fr-FR" dirty="0" smtClean="0"/>
              <a:t> </a:t>
            </a:r>
            <a:r>
              <a:rPr lang="fr-FR" dirty="0" err="1" smtClean="0"/>
              <a:t>siecle</a:t>
            </a:r>
            <a:r>
              <a:rPr lang="fr-FR" dirty="0" smtClean="0"/>
              <a:t>, l’avènement de la </a:t>
            </a:r>
            <a:r>
              <a:rPr lang="fr-FR" dirty="0" err="1" smtClean="0"/>
              <a:t>IIIè</a:t>
            </a:r>
            <a:r>
              <a:rPr lang="fr-FR" dirty="0" smtClean="0"/>
              <a:t> République se fait contre les réactionnaires*</a:t>
            </a:r>
          </a:p>
          <a:p>
            <a:r>
              <a:rPr lang="fr-FR" dirty="0" smtClean="0"/>
              <a:t>Pour s’imposer, l’Etat républicain  crée son Ecole publique et laïque en s’appuyant sur les principes suivants:</a:t>
            </a:r>
          </a:p>
          <a:p>
            <a:r>
              <a:rPr lang="fr-FR" dirty="0" smtClean="0"/>
              <a:t>Le principe de laïcité en matière religieuse est au fondement du système éducatif français depuis la fin du XIXe siècle. L'enseignement public est laïque depuis les lois du 28 mars 1882 et du 30 octobre 1886. Elles instaurent l'obligation d'instruction et la laïcité de des personnels et des programmes. L'importance de la laïcité dans les valeurs scolaires républicaines a été accentuée par la loi du 9 décembre 1905 instaurant la laïcité de l'État.</a:t>
            </a:r>
          </a:p>
          <a:p>
            <a:r>
              <a:rPr lang="fr-FR" b="1" dirty="0" smtClean="0"/>
              <a:t>Le respect des croyances des élèves et de leurs parents implique:</a:t>
            </a:r>
          </a:p>
          <a:p>
            <a:pPr marL="0" indent="0">
              <a:buNone/>
            </a:pPr>
            <a:r>
              <a:rPr lang="fr-FR" b="1" dirty="0" smtClean="0"/>
              <a:t>-l'absence d'instruction religieuse dans les programmes</a:t>
            </a:r>
          </a:p>
          <a:p>
            <a:pPr marL="0" indent="0">
              <a:buNone/>
            </a:pPr>
            <a:r>
              <a:rPr lang="fr-FR" b="1" dirty="0" smtClean="0"/>
              <a:t>-la laïcité du personnel</a:t>
            </a:r>
          </a:p>
          <a:p>
            <a:pPr marL="0" indent="0">
              <a:buNone/>
            </a:pPr>
            <a:r>
              <a:rPr lang="fr-FR" b="1" dirty="0" smtClean="0"/>
              <a:t>-l'interdiction du prosélytisme</a:t>
            </a:r>
          </a:p>
          <a:p>
            <a:pPr marL="0" indent="0">
              <a:buNone/>
            </a:pPr>
            <a:r>
              <a:rPr lang="fr-FR" b="1" dirty="0" smtClean="0"/>
              <a:t>-La liberté religieuse a conduit à instituer une journée libre par semaine laissant du temps pour l'enseignement religieux en dehors de l'école.</a:t>
            </a:r>
          </a:p>
          <a:p>
            <a:endParaRPr lang="fr-FR" b="1" dirty="0"/>
          </a:p>
        </p:txBody>
      </p:sp>
    </p:spTree>
    <p:extLst>
      <p:ext uri="{BB962C8B-B14F-4D97-AF65-F5344CB8AC3E}">
        <p14:creationId xmlns:p14="http://schemas.microsoft.com/office/powerpoint/2010/main" xmlns="" val="239127912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92D050"/>
          </a:solidFill>
        </p:spPr>
        <p:txBody>
          <a:bodyPr/>
          <a:lstStyle/>
          <a:p>
            <a:r>
              <a:rPr lang="fr-FR" dirty="0" smtClean="0"/>
              <a:t>Une Laïcité particulière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Au </a:t>
            </a:r>
            <a:r>
              <a:rPr lang="fr-FR" dirty="0" err="1" smtClean="0"/>
              <a:t>XXième</a:t>
            </a:r>
            <a:r>
              <a:rPr lang="fr-FR" dirty="0" smtClean="0"/>
              <a:t> siècle après les deux guerres mondiales, le principe de laïcité de l’Etat crée les conditions d’un vivre-ensemble.</a:t>
            </a:r>
          </a:p>
          <a:p>
            <a:r>
              <a:rPr lang="fr-FR" dirty="0" smtClean="0"/>
              <a:t>Edgar Morin parle même d’une sorte catho-laïcité tant l’Ecole Républicaine compose avec les traditions religieuses (calendrier scolaire)à l’instar du lycée élitiste et de tradition napoléonienne qui compose avec un public d’élèves issu en majorité de la bourgeoisie.</a:t>
            </a:r>
          </a:p>
          <a:p>
            <a:pPr marL="0" indent="0">
              <a:buNone/>
            </a:pPr>
            <a:r>
              <a:rPr lang="fr-FR" dirty="0" smtClean="0"/>
              <a:t> </a:t>
            </a:r>
            <a:endParaRPr lang="fr-FR" dirty="0"/>
          </a:p>
        </p:txBody>
      </p:sp>
    </p:spTree>
    <p:extLst>
      <p:ext uri="{BB962C8B-B14F-4D97-AF65-F5344CB8AC3E}">
        <p14:creationId xmlns:p14="http://schemas.microsoft.com/office/powerpoint/2010/main" xmlns="" val="1098540584"/>
      </p:ext>
    </p:extLst>
  </p:cSld>
  <p:clrMapOvr>
    <a:masterClrMapping/>
  </p:clrMapOvr>
  <mc:AlternateContent xmlns:mc="http://schemas.openxmlformats.org/markup-compatibility/2006">
    <mc:Choice xmlns:p14="http://schemas.microsoft.com/office/powerpoint/2010/main" xmlns="" Requires="p14">
      <p:transition spd="slow" p14:dur="1600">
        <p14:prism dir="u"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fontScale="90000"/>
          </a:bodyPr>
          <a:lstStyle/>
          <a:p>
            <a:r>
              <a:rPr lang="fr-FR" dirty="0" smtClean="0"/>
              <a:t>Une laïcité remise en cause par la démocratisation scolaire</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L’avènement d’une société de consommation et la massification dans le second degré (avec l’arrivée de nouveaux élèves dont certains sont issus de l’immigration africaine) remet en cause les principes de la laïcité</a:t>
            </a:r>
          </a:p>
          <a:p>
            <a:r>
              <a:rPr lang="fr-FR" dirty="0" smtClean="0"/>
              <a:t>Dans les années 80, pour les tenants d’une éducation libérale, la laïcité est dépassée. Or au même moment, on assiste à un retour du religieux,</a:t>
            </a:r>
          </a:p>
          <a:p>
            <a:r>
              <a:rPr lang="fr-FR" dirty="0" smtClean="0"/>
              <a:t>Celui n’est pas cette fois-ci chrétien mais issu de la religion musulmane. Certains parents (une infime minorité) vont revendiquer l’autorisation du port du voile en ayant recours aux procédures judicaires</a:t>
            </a:r>
            <a:endParaRPr lang="fr-FR" dirty="0"/>
          </a:p>
        </p:txBody>
      </p:sp>
    </p:spTree>
    <p:extLst>
      <p:ext uri="{BB962C8B-B14F-4D97-AF65-F5344CB8AC3E}">
        <p14:creationId xmlns:p14="http://schemas.microsoft.com/office/powerpoint/2010/main" xmlns="" val="322926093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laïcité instrumentalisée</a:t>
            </a:r>
            <a:endParaRPr lang="fr-FR" dirty="0"/>
          </a:p>
        </p:txBody>
      </p:sp>
      <p:sp>
        <p:nvSpPr>
          <p:cNvPr id="3" name="Espace réservé du contenu 2"/>
          <p:cNvSpPr>
            <a:spLocks noGrp="1"/>
          </p:cNvSpPr>
          <p:nvPr>
            <p:ph idx="1"/>
          </p:nvPr>
        </p:nvSpPr>
        <p:spPr>
          <a:solidFill>
            <a:srgbClr val="92D050"/>
          </a:solidFill>
        </p:spPr>
        <p:txBody>
          <a:bodyPr>
            <a:normAutofit fontScale="85000" lnSpcReduction="20000"/>
          </a:bodyPr>
          <a:lstStyle/>
          <a:p>
            <a:r>
              <a:rPr lang="fr-FR" dirty="0" smtClean="0"/>
              <a:t>Dans un contexte de crise sociale et politique l’institution scolaire finit par réaffirmer ses principes en raison notamment:</a:t>
            </a:r>
          </a:p>
          <a:p>
            <a:pPr marL="0" indent="0">
              <a:buNone/>
            </a:pPr>
            <a:r>
              <a:rPr lang="fr-FR" dirty="0" smtClean="0"/>
              <a:t>-Evènements internationaux (conflits du moyen orient, terrorisme islamiste)</a:t>
            </a:r>
          </a:p>
          <a:p>
            <a:pPr marL="0" indent="0">
              <a:buNone/>
            </a:pPr>
            <a:r>
              <a:rPr lang="fr-FR" dirty="0" smtClean="0"/>
              <a:t>-Evènements nationaux (montée du communautarisme, problème d’intégration, montée des extrémismes politiques, attentats terroristes de jeunes fanatisés par un islam radical)</a:t>
            </a:r>
          </a:p>
          <a:p>
            <a:pPr marL="0" indent="0">
              <a:buNone/>
            </a:pPr>
            <a:r>
              <a:rPr lang="fr-FR" dirty="0" smtClean="0"/>
              <a:t>-Confusion entre laïcisme (anticléricalisme ou athéisme militant) et laïcité (processus historique de séparation de l’Etat et des religieux)*</a:t>
            </a:r>
            <a:endParaRPr lang="fr-FR" dirty="0"/>
          </a:p>
        </p:txBody>
      </p:sp>
    </p:spTree>
    <p:extLst>
      <p:ext uri="{BB962C8B-B14F-4D97-AF65-F5344CB8AC3E}">
        <p14:creationId xmlns:p14="http://schemas.microsoft.com/office/powerpoint/2010/main" xmlns="" val="99812086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txBody>
          <a:bodyPr/>
          <a:lstStyle/>
          <a:p>
            <a:r>
              <a:rPr lang="fr-FR" dirty="0" smtClean="0"/>
              <a:t>La Laïcité aujourd’hui</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i="1" dirty="0"/>
              <a:t>"La Laïcité est la garante à la fois des libertés individuelles et des valeurs communes d'une société qui</a:t>
            </a:r>
            <a:endParaRPr lang="fr-FR" dirty="0" smtClean="0">
              <a:effectLst/>
            </a:endParaRPr>
          </a:p>
          <a:p>
            <a:r>
              <a:rPr lang="fr-FR" b="1" i="1" dirty="0"/>
              <a:t>dépasse et intègre ses différences pour construire ensemble son avenir."</a:t>
            </a:r>
            <a:endParaRPr lang="fr-FR" dirty="0" smtClean="0">
              <a:effectLst/>
            </a:endParaRPr>
          </a:p>
          <a:p>
            <a:r>
              <a:rPr lang="fr-FR" b="1" i="1" dirty="0"/>
              <a:t> </a:t>
            </a:r>
            <a:endParaRPr lang="fr-FR" dirty="0" smtClean="0">
              <a:effectLst/>
            </a:endParaRPr>
          </a:p>
          <a:p>
            <a:r>
              <a:rPr lang="fr-FR" b="1" i="1" dirty="0"/>
              <a:t>"La laïcité doit être comprise comme une valeur positive d'émancipation et non pas comme une contrainte </a:t>
            </a:r>
            <a:endParaRPr lang="fr-FR" dirty="0" smtClean="0">
              <a:effectLst/>
            </a:endParaRPr>
          </a:p>
          <a:p>
            <a:r>
              <a:rPr lang="fr-FR" b="1" i="1" dirty="0"/>
              <a:t>qui viendrait limiter les libertés individuelles."</a:t>
            </a:r>
            <a:endParaRPr lang="fr-FR" dirty="0" smtClean="0">
              <a:effectLst/>
            </a:endParaRPr>
          </a:p>
          <a:p>
            <a:r>
              <a:rPr lang="fr-FR" b="1" i="1" dirty="0"/>
              <a:t> </a:t>
            </a:r>
            <a:endParaRPr lang="fr-FR" dirty="0" smtClean="0">
              <a:effectLst/>
            </a:endParaRPr>
          </a:p>
          <a:p>
            <a:r>
              <a:rPr lang="fr-FR" b="1" i="1" dirty="0"/>
              <a:t>"La Laïcité n'est jamais dirigée contre des individus ou des religions, mais elle garantit l'égal traitement</a:t>
            </a:r>
            <a:endParaRPr lang="fr-FR" dirty="0" smtClean="0">
              <a:effectLst/>
            </a:endParaRPr>
          </a:p>
          <a:p>
            <a:r>
              <a:rPr lang="fr-FR" b="1" i="1" dirty="0"/>
              <a:t>de tous les élèves et l'égale dignité de tous les citoyens. Elle est l'une des conditions essentielles du respect mutuel et de la fraternité."</a:t>
            </a:r>
            <a:endParaRPr lang="fr-FR" dirty="0" smtClean="0">
              <a:effectLst/>
            </a:endParaRPr>
          </a:p>
          <a:p>
            <a:r>
              <a:rPr lang="fr-FR" b="1" i="1" dirty="0"/>
              <a:t> </a:t>
            </a:r>
            <a:endParaRPr lang="fr-FR" dirty="0" smtClean="0"/>
          </a:p>
          <a:p>
            <a:r>
              <a:rPr lang="fr-FR" b="1" i="1" dirty="0"/>
              <a:t>Extraits de la circulaire du 6 septembre 2013 du Code de l'Education</a:t>
            </a:r>
            <a:endParaRPr lang="fr-FR" dirty="0" smtClean="0">
              <a:effectLst/>
            </a:endParaRPr>
          </a:p>
          <a:p>
            <a:endParaRPr lang="fr-FR" dirty="0"/>
          </a:p>
        </p:txBody>
      </p:sp>
    </p:spTree>
    <p:extLst>
      <p:ext uri="{BB962C8B-B14F-4D97-AF65-F5344CB8AC3E}">
        <p14:creationId xmlns:p14="http://schemas.microsoft.com/office/powerpoint/2010/main" xmlns="" val="1490891935"/>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solidFill>
        </p:spPr>
        <p:txBody>
          <a:bodyPr/>
          <a:lstStyle/>
          <a:p>
            <a:r>
              <a:rPr lang="fr-FR" dirty="0" smtClean="0"/>
              <a:t>Comment peut réagir le CPE?*</a:t>
            </a:r>
            <a:endParaRPr lang="fr-FR" dirty="0"/>
          </a:p>
        </p:txBody>
      </p:sp>
      <p:sp>
        <p:nvSpPr>
          <p:cNvPr id="3" name="Espace réservé du contenu 2"/>
          <p:cNvSpPr>
            <a:spLocks noGrp="1"/>
          </p:cNvSpPr>
          <p:nvPr>
            <p:ph idx="1"/>
          </p:nvPr>
        </p:nvSpPr>
        <p:spPr/>
        <p:txBody>
          <a:bodyPr>
            <a:normAutofit fontScale="92500"/>
          </a:bodyPr>
          <a:lstStyle/>
          <a:p>
            <a:r>
              <a:rPr lang="fr-FR" dirty="0" smtClean="0"/>
              <a:t>-Expliquer la laïcité (charte, accueil des nouveaux élèves) y compris aux enseignants dans une école qui prône davantage ses principes démocratiques et qui se les appliquent à elle-même</a:t>
            </a:r>
          </a:p>
          <a:p>
            <a:r>
              <a:rPr lang="fr-FR" dirty="0" smtClean="0"/>
              <a:t>-Etre formé et former l’équipe de vie scolaire</a:t>
            </a:r>
          </a:p>
          <a:p>
            <a:r>
              <a:rPr lang="fr-FR" dirty="0" smtClean="0"/>
              <a:t>Participer à l’éducation aux médias (lutter contre </a:t>
            </a:r>
          </a:p>
          <a:p>
            <a:r>
              <a:rPr lang="fr-FR" dirty="0" smtClean="0"/>
              <a:t>Favoriser l’éducation à l’enseignement des religions et de ses composantes radicales pour mieux s’y opposer</a:t>
            </a:r>
          </a:p>
          <a:p>
            <a:endParaRPr lang="fr-FR" dirty="0" smtClean="0"/>
          </a:p>
          <a:p>
            <a:endParaRPr lang="fr-FR" dirty="0"/>
          </a:p>
        </p:txBody>
      </p:sp>
    </p:spTree>
    <p:extLst>
      <p:ext uri="{BB962C8B-B14F-4D97-AF65-F5344CB8AC3E}">
        <p14:creationId xmlns:p14="http://schemas.microsoft.com/office/powerpoint/2010/main" xmlns="" val="313402943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1316</Words>
  <Application>Microsoft Office PowerPoint</Application>
  <PresentationFormat>Affichage à l'écran (4:3)</PresentationFormat>
  <Paragraphs>78</Paragraphs>
  <Slides>11</Slides>
  <Notes>9</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La Question de la Laïcité et le CPE « nul ne doit être inquiété pour ses opinions mêmes religieuses, pourvu que leur manifestation ne trouble pas l'ordre établi par la loi » Art.10 de la déclaration des droits de l’Homme et du Citoyen</vt:lpstr>
      <vt:lpstr>Une ancienne conception moderne</vt:lpstr>
      <vt:lpstr>De la Renaissance à la Révolution Française</vt:lpstr>
      <vt:lpstr>La IIIème République et les principes de la laïcité</vt:lpstr>
      <vt:lpstr>Une Laïcité particulière</vt:lpstr>
      <vt:lpstr>Une laïcité remise en cause par la démocratisation scolaire</vt:lpstr>
      <vt:lpstr>Une laïcité instrumentalisée</vt:lpstr>
      <vt:lpstr>La Laïcité aujourd’hui</vt:lpstr>
      <vt:lpstr>Comment peut réagir le CPE?*</vt:lpstr>
      <vt:lpstr>LE CPE, un éducateur à la démocratie</vt:lpstr>
      <vt:lpstr>Des outils: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Question de la Laicité et le CPE</dc:title>
  <dc:creator>SAMSUNG</dc:creator>
  <cp:lastModifiedBy>Cité Scolaire Genevoix-Signoret</cp:lastModifiedBy>
  <cp:revision>30</cp:revision>
  <dcterms:created xsi:type="dcterms:W3CDTF">2015-03-15T09:29:44Z</dcterms:created>
  <dcterms:modified xsi:type="dcterms:W3CDTF">2015-05-22T13:49:10Z</dcterms:modified>
</cp:coreProperties>
</file>