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6" r:id="rId2"/>
    <p:sldId id="335" r:id="rId3"/>
    <p:sldId id="337" r:id="rId4"/>
    <p:sldId id="336" r:id="rId5"/>
    <p:sldId id="344" r:id="rId6"/>
    <p:sldId id="345" r:id="rId7"/>
    <p:sldId id="369" r:id="rId8"/>
    <p:sldId id="346" r:id="rId9"/>
    <p:sldId id="348" r:id="rId10"/>
    <p:sldId id="349" r:id="rId11"/>
    <p:sldId id="351" r:id="rId12"/>
    <p:sldId id="352" r:id="rId13"/>
    <p:sldId id="353" r:id="rId14"/>
    <p:sldId id="354" r:id="rId15"/>
    <p:sldId id="368" r:id="rId16"/>
    <p:sldId id="355" r:id="rId17"/>
    <p:sldId id="356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367" r:id="rId27"/>
    <p:sldId id="275" r:id="rId28"/>
    <p:sldId id="322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DE66D9F-1FB4-4DDB-A6C0-E157F6925A3B}" type="datetimeFigureOut">
              <a:rPr lang="fr-FR" altLang="fr-FR"/>
              <a:pPr/>
              <a:t>03/10/2019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A623A15-DB86-4F27-A40A-D5F7503841E3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0FB75E2-D5D1-4FFB-95CE-3F2AA3F593EB}" type="slidenum">
              <a:rPr lang="fr-FR" altLang="fr-FR" sz="1200">
                <a:latin typeface="Calibri" panose="020F0502020204030204" pitchFamily="34" charset="0"/>
              </a:rPr>
              <a:pPr eaLnBrk="1" hangingPunct="1"/>
              <a:t>25</a:t>
            </a:fld>
            <a:endParaRPr lang="fr-FR" altLang="fr-FR" sz="1200">
              <a:latin typeface="Calibri" panose="020F0502020204030204" pitchFamily="34" charset="0"/>
            </a:endParaRPr>
          </a:p>
        </p:txBody>
      </p:sp>
      <p:sp>
        <p:nvSpPr>
          <p:cNvPr id="81921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81922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 dirty="0"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A2E64D-822D-4BBE-848F-D4FDDE30BBAF}" type="datetimeFigureOut">
              <a:rPr lang="en-US" altLang="fr-FR"/>
              <a:pPr/>
              <a:t>10/3/2019</a:t>
            </a:fld>
            <a:endParaRPr lang="en-US" alt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0F901-8BD6-4A1A-A6B7-FAD9A07F62E2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41315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160E07-087E-4BA4-B35F-E2001B4BD9B9}" type="datetimeFigureOut">
              <a:rPr lang="en-US" altLang="fr-FR"/>
              <a:pPr/>
              <a:t>10/3/2019</a:t>
            </a:fld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7F206-2926-44B6-9D21-69C7245D559B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081730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4BEFF1-00D4-471E-890C-5EE7DB9F5CDC}" type="datetimeFigureOut">
              <a:rPr lang="en-US" altLang="fr-FR"/>
              <a:pPr/>
              <a:t>10/3/2019</a:t>
            </a:fld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B93A9-E3A3-40C7-9766-96F7EF1F7067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25048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E81D2C-EA13-42BF-8677-E4D5CCFB5EFB}" type="datetimeFigureOut">
              <a:rPr lang="en-US" altLang="fr-FR"/>
              <a:pPr/>
              <a:t>10/3/2019</a:t>
            </a:fld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8A21C-4482-4181-BC55-1DA6CAEA8502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23065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68E5FE-D7EE-4F41-A3D5-AFE825B25BBD}" type="datetimeFigureOut">
              <a:rPr lang="en-US" altLang="fr-FR"/>
              <a:pPr/>
              <a:t>10/3/2019</a:t>
            </a:fld>
            <a:endParaRPr lang="en-US" alt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13CAA-22FB-42C5-A4ED-4DC6A7870B42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770647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AA4B16-97DB-42C2-97FB-130CD668C70B}" type="datetimeFigureOut">
              <a:rPr lang="en-US" altLang="fr-FR"/>
              <a:pPr/>
              <a:t>10/3/2019</a:t>
            </a:fld>
            <a:endParaRPr lang="en-US" alt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9C22F-00B6-4B93-9A22-DF6D7025A73A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32332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FAC2A8-195A-41D5-A87E-1D42F1C4AC0A}" type="datetimeFigureOut">
              <a:rPr lang="en-US" altLang="fr-FR"/>
              <a:pPr/>
              <a:t>10/3/2019</a:t>
            </a:fld>
            <a:endParaRPr lang="en-US" altLang="fr-FR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88E94-B58B-4390-B3D9-A7388FB7A41A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40704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B83996-2FA4-4498-92CD-B4C586E7F393}" type="datetimeFigureOut">
              <a:rPr lang="en-US" altLang="fr-FR"/>
              <a:pPr/>
              <a:t>10/3/2019</a:t>
            </a:fld>
            <a:endParaRPr lang="en-US" alt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278F9-BA4D-4245-BFDC-2541B450F6C1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53641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E14231-1B00-4CDD-9879-A931F9EA614E}" type="datetimeFigureOut">
              <a:rPr lang="en-US" altLang="fr-FR"/>
              <a:pPr/>
              <a:t>10/3/2019</a:t>
            </a:fld>
            <a:endParaRPr lang="en-US" alt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A2F35-8035-4A4E-BE6C-0D73CC580089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55415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AB78A9-D8D9-43A2-9CC6-8D7C55E89367}" type="datetimeFigureOut">
              <a:rPr lang="en-US" altLang="fr-FR"/>
              <a:pPr/>
              <a:t>10/3/2019</a:t>
            </a:fld>
            <a:endParaRPr lang="en-US" altLang="fr-F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CCC9A-8F46-4B3D-B739-E7A9F67724BD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061212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514C0B-8AE1-49DF-9810-004BF8E674F7}" type="datetimeFigureOut">
              <a:rPr lang="en-US" altLang="fr-FR"/>
              <a:pPr/>
              <a:t>10/3/2019</a:t>
            </a:fld>
            <a:endParaRPr lang="en-US" alt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0620E-DF97-4272-9C8A-71C64DBD80F9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437793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39999">
              <a:srgbClr val="EDEDED"/>
            </a:gs>
            <a:gs pos="100000">
              <a:srgbClr val="B3B3B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3E8BDCFA-14BA-4CFB-84E2-71C960ABE2B7}" type="datetimeFigureOut">
              <a:rPr lang="en-US" altLang="fr-FR"/>
              <a:pPr/>
              <a:t>10/3/2019</a:t>
            </a:fld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</a:defRPr>
            </a:lvl1pPr>
          </a:lstStyle>
          <a:p>
            <a:fld id="{67EF68C8-89E5-4C6A-9D18-61CF4EE34D23}" type="slidenum">
              <a:rPr lang="en-US" altLang="fr-FR"/>
              <a:pPr/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7" r:id="rId1"/>
    <p:sldLayoutId id="2147484488" r:id="rId2"/>
    <p:sldLayoutId id="2147484489" r:id="rId3"/>
    <p:sldLayoutId id="2147484490" r:id="rId4"/>
    <p:sldLayoutId id="2147484491" r:id="rId5"/>
    <p:sldLayoutId id="2147484492" r:id="rId6"/>
    <p:sldLayoutId id="2147484493" r:id="rId7"/>
    <p:sldLayoutId id="2147484494" r:id="rId8"/>
    <p:sldLayoutId id="2147484495" r:id="rId9"/>
    <p:sldLayoutId id="2147484496" r:id="rId10"/>
    <p:sldLayoutId id="21474844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3495675" y="4794250"/>
            <a:ext cx="5203825" cy="1196975"/>
          </a:xfrm>
        </p:spPr>
        <p:txBody>
          <a:bodyPr>
            <a:noAutofit/>
          </a:bodyPr>
          <a:lstStyle/>
          <a:p>
            <a:pPr eaLnBrk="1" hangingPunct="1"/>
            <a:r>
              <a:rPr lang="fr-FR" altLang="fr-FR" sz="1400" b="1" smtClean="0">
                <a:solidFill>
                  <a:srgbClr val="57576E"/>
                </a:solidFill>
              </a:rPr>
              <a:t>Dominique BELLEC</a:t>
            </a:r>
          </a:p>
          <a:p>
            <a:pPr eaLnBrk="1" hangingPunct="1"/>
            <a:r>
              <a:rPr lang="fr-FR" altLang="fr-FR" sz="1400" smtClean="0">
                <a:solidFill>
                  <a:srgbClr val="57576E"/>
                </a:solidFill>
              </a:rPr>
              <a:t>Docteur en psychologie</a:t>
            </a:r>
          </a:p>
          <a:p>
            <a:pPr eaLnBrk="1" hangingPunct="1"/>
            <a:r>
              <a:rPr lang="fr-FR" altLang="fr-FR" sz="1400" smtClean="0">
                <a:solidFill>
                  <a:srgbClr val="57576E"/>
                </a:solidFill>
              </a:rPr>
              <a:t>Professeur agrégé de Sciences Industrielles pour l’Ingénieur</a:t>
            </a:r>
          </a:p>
          <a:p>
            <a:pPr eaLnBrk="1" hangingPunct="1"/>
            <a:r>
              <a:rPr lang="fr-FR" altLang="fr-FR" sz="1400" smtClean="0">
                <a:solidFill>
                  <a:srgbClr val="57576E"/>
                </a:solidFill>
              </a:rPr>
              <a:t>dominique.bellec@ac-poitiers.fr</a:t>
            </a:r>
          </a:p>
          <a:p>
            <a:pPr eaLnBrk="1" hangingPunct="1"/>
            <a:endParaRPr lang="fr-FR" altLang="fr-FR" sz="1400" smtClean="0">
              <a:solidFill>
                <a:srgbClr val="57576E"/>
              </a:solidFill>
            </a:endParaRPr>
          </a:p>
          <a:p>
            <a:pPr eaLnBrk="1" hangingPunct="1"/>
            <a:endParaRPr lang="fr-FR" altLang="fr-FR" sz="1400" smtClean="0">
              <a:solidFill>
                <a:srgbClr val="57576E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07997" y="2182022"/>
            <a:ext cx="836442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/>
                <a:cs typeface="Comic Sans MS"/>
              </a:rPr>
              <a:t>Mieux connaître le cerveau pour mieux (faire) réussir à l’école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B"/>
              </a:clrFrom>
              <a:clrTo>
                <a:srgbClr val="FEFEFB">
                  <a:alpha val="0"/>
                </a:srgbClr>
              </a:clrTo>
            </a:clrChange>
            <a:alphaModFix amt="96000"/>
          </a:blip>
          <a:stretch>
            <a:fillRect/>
          </a:stretch>
        </p:blipFill>
        <p:spPr>
          <a:xfrm>
            <a:off x="1602844" y="287119"/>
            <a:ext cx="5765800" cy="15875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4340" name="ZoneTexte 4"/>
          <p:cNvSpPr txBox="1">
            <a:spLocks noChangeArrowheads="1"/>
          </p:cNvSpPr>
          <p:nvPr/>
        </p:nvSpPr>
        <p:spPr bwMode="auto">
          <a:xfrm>
            <a:off x="8399463" y="12525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fr-FR" altLang="fr-FR" sz="1800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550863" y="3005138"/>
            <a:ext cx="7848600" cy="900112"/>
          </a:xfrm>
        </p:spPr>
        <p:txBody>
          <a:bodyPr/>
          <a:lstStyle/>
          <a:p>
            <a:pPr algn="ctr">
              <a:defRPr/>
            </a:pPr>
            <a:r>
              <a:rPr lang="fr-FR" sz="2400" dirty="0" smtClean="0">
                <a:ea typeface="ＭＳ Ｐゴシック" charset="0"/>
              </a:rPr>
              <a:t>Apports des sciences des  apprentissages pour les CPE</a:t>
            </a:r>
            <a:endParaRPr lang="fr-FR" sz="2400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ZoneTexte 10"/>
          <p:cNvSpPr txBox="1">
            <a:spLocks noChangeArrowheads="1"/>
          </p:cNvSpPr>
          <p:nvPr/>
        </p:nvSpPr>
        <p:spPr bwMode="auto">
          <a:xfrm>
            <a:off x="1803400" y="1071563"/>
            <a:ext cx="57896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Char char="-"/>
            </a:pPr>
            <a:r>
              <a:rPr lang="fr-FR" altLang="fr-FR" sz="1800"/>
              <a:t>Qu’est ce que la motivation ?</a:t>
            </a:r>
          </a:p>
          <a:p>
            <a:pPr eaLnBrk="1" hangingPunct="1">
              <a:buFontTx/>
              <a:buChar char="-"/>
            </a:pPr>
            <a:r>
              <a:rPr lang="fr-FR" altLang="fr-FR" sz="1800"/>
              <a:t>La motivation d’un élève ne dépend t-elle que de lui ?</a:t>
            </a:r>
          </a:p>
          <a:p>
            <a:pPr eaLnBrk="1" hangingPunct="1">
              <a:buFontTx/>
              <a:buChar char="-"/>
            </a:pPr>
            <a:r>
              <a:rPr lang="fr-FR" altLang="fr-FR" sz="1800"/>
              <a:t>Peut-on lui reprocher de ne pas être totalement motivé ?</a:t>
            </a:r>
          </a:p>
        </p:txBody>
      </p:sp>
      <p:sp>
        <p:nvSpPr>
          <p:cNvPr id="23554" name="ZoneTexte 21"/>
          <p:cNvSpPr txBox="1">
            <a:spLocks noChangeArrowheads="1"/>
          </p:cNvSpPr>
          <p:nvPr/>
        </p:nvSpPr>
        <p:spPr bwMode="auto">
          <a:xfrm>
            <a:off x="1400175" y="2265363"/>
            <a:ext cx="4295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 b="1"/>
              <a:t>Questions relatives aux pratiques de classe </a:t>
            </a:r>
          </a:p>
        </p:txBody>
      </p:sp>
      <p:sp>
        <p:nvSpPr>
          <p:cNvPr id="23555" name="ZoneTexte 22"/>
          <p:cNvSpPr txBox="1">
            <a:spLocks noChangeArrowheads="1"/>
          </p:cNvSpPr>
          <p:nvPr/>
        </p:nvSpPr>
        <p:spPr bwMode="auto">
          <a:xfrm>
            <a:off x="1803400" y="4706938"/>
            <a:ext cx="4737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Char char="-"/>
            </a:pPr>
            <a:r>
              <a:rPr lang="fr-FR" altLang="fr-FR" sz="1800"/>
              <a:t>Est-ce qu’un élève motivé apprend toujours ?</a:t>
            </a:r>
          </a:p>
          <a:p>
            <a:pPr eaLnBrk="1" hangingPunct="1">
              <a:buFontTx/>
              <a:buChar char="-"/>
            </a:pPr>
            <a:r>
              <a:rPr lang="fr-FR" altLang="fr-FR" sz="1800"/>
              <a:t>Peut-on apprendre sans être motivé ?</a:t>
            </a:r>
          </a:p>
        </p:txBody>
      </p:sp>
      <p:sp>
        <p:nvSpPr>
          <p:cNvPr id="23556" name="ZoneTexte 19"/>
          <p:cNvSpPr txBox="1">
            <a:spLocks noChangeArrowheads="1"/>
          </p:cNvSpPr>
          <p:nvPr/>
        </p:nvSpPr>
        <p:spPr bwMode="auto">
          <a:xfrm>
            <a:off x="1400175" y="584200"/>
            <a:ext cx="3495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 b="1"/>
              <a:t>Questions relatives aux définitions</a:t>
            </a:r>
          </a:p>
        </p:txBody>
      </p:sp>
      <p:sp>
        <p:nvSpPr>
          <p:cNvPr id="23557" name="ZoneTexte 23"/>
          <p:cNvSpPr txBox="1">
            <a:spLocks noChangeArrowheads="1"/>
          </p:cNvSpPr>
          <p:nvPr/>
        </p:nvSpPr>
        <p:spPr bwMode="auto">
          <a:xfrm>
            <a:off x="1400175" y="4292600"/>
            <a:ext cx="3906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 b="1"/>
              <a:t>Questions relatives aux apprentissages 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803400" y="2760663"/>
            <a:ext cx="6878638" cy="14763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Char char="-"/>
            </a:pPr>
            <a:r>
              <a:rPr lang="fr-FR" altLang="fr-FR" sz="1800"/>
              <a:t>Comment agir sur la motivation des élèves ?</a:t>
            </a:r>
          </a:p>
          <a:p>
            <a:pPr eaLnBrk="1" hangingPunct="1">
              <a:buFontTx/>
              <a:buChar char="-"/>
            </a:pPr>
            <a:r>
              <a:rPr lang="fr-FR" altLang="fr-FR" sz="1800"/>
              <a:t>Est-ce que tous les élèves peuvent être motivés au même moment ?</a:t>
            </a:r>
          </a:p>
          <a:p>
            <a:pPr eaLnBrk="1" hangingPunct="1">
              <a:buFontTx/>
              <a:buChar char="-"/>
            </a:pPr>
            <a:r>
              <a:rPr lang="fr-FR" altLang="fr-FR" sz="1800"/>
              <a:t>Les indicateurs du type « résultats » sont-ils des bons prédicteurs</a:t>
            </a:r>
          </a:p>
          <a:p>
            <a:pPr eaLnBrk="1" hangingPunct="1"/>
            <a:r>
              <a:rPr lang="fr-FR" altLang="fr-FR" sz="1800"/>
              <a:t>      pour mesurer la motivation des élèves ?</a:t>
            </a:r>
          </a:p>
          <a:p>
            <a:pPr eaLnBrk="1" hangingPunct="1">
              <a:buFontTx/>
              <a:buChar char="-"/>
            </a:pPr>
            <a:endParaRPr lang="fr-FR" altLang="fr-FR" sz="1800"/>
          </a:p>
        </p:txBody>
      </p:sp>
      <p:sp>
        <p:nvSpPr>
          <p:cNvPr id="29" name="ZoneTexte 28"/>
          <p:cNvSpPr txBox="1"/>
          <p:nvPr/>
        </p:nvSpPr>
        <p:spPr>
          <a:xfrm>
            <a:off x="7845700" y="0"/>
            <a:ext cx="83701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fr-FR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oneTexte 6"/>
          <p:cNvSpPr txBox="1">
            <a:spLocks noChangeArrowheads="1"/>
          </p:cNvSpPr>
          <p:nvPr/>
        </p:nvSpPr>
        <p:spPr bwMode="auto">
          <a:xfrm>
            <a:off x="365125" y="1295400"/>
            <a:ext cx="84010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fr-FR" altLang="fr-FR" sz="1800"/>
          </a:p>
          <a:p>
            <a:pPr eaLnBrk="1" hangingPunct="1"/>
            <a:r>
              <a:rPr lang="fr-FR" altLang="fr-FR" sz="1800"/>
              <a:t> </a:t>
            </a:r>
            <a:r>
              <a:rPr lang="fr-FR" altLang="fr-FR" sz="1800" b="1"/>
              <a:t>Définition proposée par R. Viau (1997) :</a:t>
            </a:r>
          </a:p>
          <a:p>
            <a:pPr eaLnBrk="1" hangingPunct="1"/>
            <a:r>
              <a:rPr lang="fr-FR" altLang="fr-FR" sz="1800"/>
              <a:t>« </a:t>
            </a:r>
            <a:r>
              <a:rPr lang="fr-FR" altLang="fr-FR" sz="1800" i="1"/>
              <a:t>La motivation est un concept dynamique qui a ses origines dans la perception</a:t>
            </a:r>
          </a:p>
          <a:p>
            <a:pPr eaLnBrk="1" hangingPunct="1"/>
            <a:r>
              <a:rPr lang="fr-FR" altLang="fr-FR" sz="1800" i="1"/>
              <a:t> qu’un élève a de lui-même et de son environnement et qui l’incite à choisir une activité,</a:t>
            </a:r>
          </a:p>
          <a:p>
            <a:pPr eaLnBrk="1" hangingPunct="1"/>
            <a:r>
              <a:rPr lang="fr-FR" altLang="fr-FR" sz="1800" i="1"/>
              <a:t> à s’y engager et à persévérer dans son accomplissement afin d’atteindre un but</a:t>
            </a:r>
            <a:r>
              <a:rPr lang="fr-FR" altLang="fr-FR" sz="1800"/>
              <a:t>». </a:t>
            </a:r>
          </a:p>
        </p:txBody>
      </p:sp>
      <p:sp>
        <p:nvSpPr>
          <p:cNvPr id="24578" name="ZoneTexte 7"/>
          <p:cNvSpPr txBox="1">
            <a:spLocks noChangeArrowheads="1"/>
          </p:cNvSpPr>
          <p:nvPr/>
        </p:nvSpPr>
        <p:spPr bwMode="auto">
          <a:xfrm>
            <a:off x="5270500" y="206375"/>
            <a:ext cx="3495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 b="1"/>
              <a:t>Questions relatives aux définitions</a:t>
            </a:r>
          </a:p>
        </p:txBody>
      </p:sp>
      <p:cxnSp>
        <p:nvCxnSpPr>
          <p:cNvPr id="3" name="Connecteur droit 2"/>
          <p:cNvCxnSpPr/>
          <p:nvPr/>
        </p:nvCxnSpPr>
        <p:spPr>
          <a:xfrm>
            <a:off x="388938" y="669925"/>
            <a:ext cx="83772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80" name="ZoneTexte 3"/>
          <p:cNvSpPr txBox="1">
            <a:spLocks noChangeArrowheads="1"/>
          </p:cNvSpPr>
          <p:nvPr/>
        </p:nvSpPr>
        <p:spPr bwMode="auto">
          <a:xfrm>
            <a:off x="2479675" y="952500"/>
            <a:ext cx="391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b="1"/>
              <a:t>Qu’est ce que la motivation ?</a:t>
            </a:r>
          </a:p>
        </p:txBody>
      </p:sp>
      <p:sp>
        <p:nvSpPr>
          <p:cNvPr id="24581" name="ZoneTexte 8"/>
          <p:cNvSpPr txBox="1">
            <a:spLocks noChangeArrowheads="1"/>
          </p:cNvSpPr>
          <p:nvPr/>
        </p:nvSpPr>
        <p:spPr bwMode="auto">
          <a:xfrm>
            <a:off x="608013" y="3402013"/>
            <a:ext cx="85439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 b="1"/>
              <a:t>Motivation intrinsèque </a:t>
            </a:r>
          </a:p>
          <a:p>
            <a:pPr eaLnBrk="1" hangingPunct="1"/>
            <a:r>
              <a:rPr lang="fr-FR" altLang="fr-FR" sz="1800"/>
              <a:t>La motivation intrinsèque (Deci, 1975, Deci &amp; Ryan, 1985, Ryan &amp; Deci, 2000)</a:t>
            </a:r>
          </a:p>
          <a:p>
            <a:pPr eaLnBrk="1" hangingPunct="1"/>
            <a:r>
              <a:rPr lang="fr-FR" altLang="fr-FR" sz="1800"/>
              <a:t>renvoie à la pratique volontaire d’une activité pour l’</a:t>
            </a:r>
            <a:r>
              <a:rPr lang="fr-FR" altLang="ja-JP" sz="1800"/>
              <a:t>intérêt qu</a:t>
            </a:r>
            <a:r>
              <a:rPr lang="fr-FR" altLang="fr-FR" sz="1800"/>
              <a:t>’</a:t>
            </a:r>
            <a:r>
              <a:rPr lang="fr-FR" altLang="ja-JP" sz="1800"/>
              <a:t>elle présente</a:t>
            </a:r>
          </a:p>
          <a:p>
            <a:pPr eaLnBrk="1" hangingPunct="1"/>
            <a:r>
              <a:rPr lang="fr-FR" altLang="fr-FR" sz="1800"/>
              <a:t>en elle-même et en l’absence de récompense extérieure.</a:t>
            </a:r>
            <a:br>
              <a:rPr lang="fr-FR" altLang="fr-FR" sz="1800"/>
            </a:br>
            <a:r>
              <a:rPr lang="fr-FR" altLang="fr-FR" sz="1800"/>
              <a:t> </a:t>
            </a:r>
          </a:p>
          <a:p>
            <a:pPr eaLnBrk="1" hangingPunct="1"/>
            <a:r>
              <a:rPr lang="fr-FR" altLang="fr-FR" sz="1800" b="1"/>
              <a:t>Motivation extrinsèque</a:t>
            </a:r>
            <a:r>
              <a:rPr lang="fr-FR" altLang="fr-FR" sz="1800"/>
              <a:t> </a:t>
            </a:r>
          </a:p>
          <a:p>
            <a:pPr eaLnBrk="1" hangingPunct="1"/>
            <a:r>
              <a:rPr lang="fr-FR" altLang="fr-FR" sz="1800"/>
              <a:t>La motivation extrinsèque se réfère à l’engagement dans un but non inhérent à</a:t>
            </a:r>
          </a:p>
          <a:p>
            <a:pPr eaLnBrk="1" hangingPunct="1"/>
            <a:r>
              <a:rPr lang="fr-FR" altLang="fr-FR" sz="1800"/>
              <a:t>l’</a:t>
            </a:r>
            <a:r>
              <a:rPr lang="fr-FR" altLang="ja-JP" sz="1800"/>
              <a:t>activité soit en vue de retirer quelque chose de plaisant, soit afin d</a:t>
            </a:r>
            <a:r>
              <a:rPr lang="fr-FR" altLang="fr-FR" sz="1800"/>
              <a:t>’</a:t>
            </a:r>
            <a:r>
              <a:rPr lang="fr-FR" altLang="ja-JP" sz="1800"/>
              <a:t>éviter quelque chose</a:t>
            </a:r>
          </a:p>
          <a:p>
            <a:pPr eaLnBrk="1" hangingPunct="1"/>
            <a:r>
              <a:rPr lang="fr-FR" altLang="fr-FR" sz="1800"/>
              <a:t>de déplaisant (Deci &amp; Ryan, 1985a).</a:t>
            </a:r>
          </a:p>
          <a:p>
            <a:pPr eaLnBrk="1" hangingPunct="1"/>
            <a:r>
              <a:rPr lang="fr-FR" altLang="fr-FR" sz="1800"/>
              <a:t>La motivation extrinsèque a, par essence, une fonction instrumentale. </a:t>
            </a:r>
          </a:p>
          <a:p>
            <a:pPr eaLnBrk="1" hangingPunct="1"/>
            <a:endParaRPr lang="fr-FR" altLang="fr-FR" sz="1800"/>
          </a:p>
        </p:txBody>
      </p:sp>
      <p:sp>
        <p:nvSpPr>
          <p:cNvPr id="24582" name="ZoneTexte 9"/>
          <p:cNvSpPr txBox="1">
            <a:spLocks noChangeArrowheads="1"/>
          </p:cNvSpPr>
          <p:nvPr/>
        </p:nvSpPr>
        <p:spPr bwMode="auto">
          <a:xfrm>
            <a:off x="508000" y="3033713"/>
            <a:ext cx="2808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 b="1"/>
              <a:t>Les travaux de Deci et Ryan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388938" y="669925"/>
            <a:ext cx="83772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2" name="ZoneTexte 1"/>
          <p:cNvSpPr txBox="1">
            <a:spLocks noChangeArrowheads="1"/>
          </p:cNvSpPr>
          <p:nvPr/>
        </p:nvSpPr>
        <p:spPr bwMode="auto">
          <a:xfrm>
            <a:off x="1135063" y="885825"/>
            <a:ext cx="7045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b="1"/>
              <a:t>La motivation d’un élève ne dépend t-elle que de lui ?</a:t>
            </a:r>
          </a:p>
        </p:txBody>
      </p:sp>
      <p:sp>
        <p:nvSpPr>
          <p:cNvPr id="25603" name="ZoneTexte 8"/>
          <p:cNvSpPr txBox="1">
            <a:spLocks noChangeArrowheads="1"/>
          </p:cNvSpPr>
          <p:nvPr/>
        </p:nvSpPr>
        <p:spPr bwMode="auto">
          <a:xfrm>
            <a:off x="4973638" y="204788"/>
            <a:ext cx="3495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 b="1"/>
              <a:t>Questions relatives aux définitions</a:t>
            </a:r>
          </a:p>
        </p:txBody>
      </p:sp>
      <p:sp>
        <p:nvSpPr>
          <p:cNvPr id="25604" name="ZoneTexte 2"/>
          <p:cNvSpPr txBox="1">
            <a:spLocks noChangeArrowheads="1"/>
          </p:cNvSpPr>
          <p:nvPr/>
        </p:nvSpPr>
        <p:spPr bwMode="auto">
          <a:xfrm>
            <a:off x="504825" y="2159000"/>
            <a:ext cx="82613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 b="1"/>
              <a:t>Motivation extrinsèque (ex : Deci, Ryan)  : </a:t>
            </a:r>
          </a:p>
          <a:p>
            <a:pPr eaLnBrk="1" hangingPunct="1"/>
            <a:r>
              <a:rPr lang="fr-FR" altLang="fr-FR" sz="1800"/>
              <a:t>Dans la situation scolaire les caractéristiques de l’environnement d’apprentissage </a:t>
            </a:r>
          </a:p>
          <a:p>
            <a:pPr eaLnBrk="1" hangingPunct="1"/>
            <a:r>
              <a:rPr lang="fr-FR" altLang="fr-FR" sz="1800"/>
              <a:t>jouent un rôle important. Le caractéristiques de cet environnement sont fondés sur des aspects : </a:t>
            </a:r>
          </a:p>
          <a:p>
            <a:pPr eaLnBrk="1" hangingPunct="1"/>
            <a:r>
              <a:rPr lang="fr-FR" altLang="fr-FR" sz="1800"/>
              <a:t> - humains (ex : relations interpersonnelles, confiance, peur) </a:t>
            </a:r>
          </a:p>
          <a:p>
            <a:pPr eaLnBrk="1" hangingPunct="1"/>
            <a:r>
              <a:rPr lang="fr-FR" altLang="fr-FR" sz="1800"/>
              <a:t> - temporels (ex : organisation des emploi du temps, chrono-pédagogie)</a:t>
            </a:r>
          </a:p>
          <a:p>
            <a:pPr eaLnBrk="1" hangingPunct="1"/>
            <a:r>
              <a:rPr lang="fr-FR" altLang="fr-FR" sz="1800"/>
              <a:t> - matériels (ex : ergonomie des lieux de vie, gestion des espaces)</a:t>
            </a:r>
          </a:p>
        </p:txBody>
      </p:sp>
      <p:sp>
        <p:nvSpPr>
          <p:cNvPr id="25605" name="ZoneTexte 4"/>
          <p:cNvSpPr txBox="1">
            <a:spLocks noChangeArrowheads="1"/>
          </p:cNvSpPr>
          <p:nvPr/>
        </p:nvSpPr>
        <p:spPr bwMode="auto">
          <a:xfrm>
            <a:off x="965200" y="1576388"/>
            <a:ext cx="48656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800" b="1"/>
              <a:t>Non ! 2 raisons parmi d’autres :    </a:t>
            </a:r>
          </a:p>
        </p:txBody>
      </p:sp>
      <p:sp>
        <p:nvSpPr>
          <p:cNvPr id="25606" name="ZoneTexte 10"/>
          <p:cNvSpPr txBox="1">
            <a:spLocks noChangeArrowheads="1"/>
          </p:cNvSpPr>
          <p:nvPr/>
        </p:nvSpPr>
        <p:spPr bwMode="auto">
          <a:xfrm>
            <a:off x="504825" y="4910138"/>
            <a:ext cx="8639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 b="1"/>
              <a:t>Zone Proximale d’apprentissage (ex : Metcalfe, Bjork) :</a:t>
            </a:r>
          </a:p>
          <a:p>
            <a:pPr eaLnBrk="1" hangingPunct="1"/>
            <a:r>
              <a:rPr lang="fr-FR" altLang="fr-FR" sz="1800"/>
              <a:t>Calibrage de la situation d’apprentissage. Il s’agit de placer l’élève dans un environnement  où ce qu’il y a à apprendre est suffisamment difficile sinon il y a  jugement métacognitif négatif mais pas trop pour ne pas lui imposer une charge cognitive insoutenable.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388938" y="669925"/>
            <a:ext cx="83772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26" name="ZoneTexte 1"/>
          <p:cNvSpPr txBox="1">
            <a:spLocks noChangeArrowheads="1"/>
          </p:cNvSpPr>
          <p:nvPr/>
        </p:nvSpPr>
        <p:spPr bwMode="auto">
          <a:xfrm>
            <a:off x="642938" y="844550"/>
            <a:ext cx="7488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b="1"/>
              <a:t>Peut-on lui reprocher de ne pas être totalement motivé ?</a:t>
            </a:r>
          </a:p>
        </p:txBody>
      </p:sp>
      <p:sp>
        <p:nvSpPr>
          <p:cNvPr id="26627" name="ZoneTexte 5"/>
          <p:cNvSpPr txBox="1">
            <a:spLocks noChangeArrowheads="1"/>
          </p:cNvSpPr>
          <p:nvPr/>
        </p:nvSpPr>
        <p:spPr bwMode="auto">
          <a:xfrm>
            <a:off x="5086350" y="206375"/>
            <a:ext cx="3495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 b="1"/>
              <a:t>Questions relatives aux définitions</a:t>
            </a:r>
          </a:p>
        </p:txBody>
      </p:sp>
      <p:sp>
        <p:nvSpPr>
          <p:cNvPr id="26628" name="ZoneTexte 2"/>
          <p:cNvSpPr txBox="1">
            <a:spLocks noChangeArrowheads="1"/>
          </p:cNvSpPr>
          <p:nvPr/>
        </p:nvSpPr>
        <p:spPr bwMode="auto">
          <a:xfrm>
            <a:off x="896938" y="2336800"/>
            <a:ext cx="5619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 b="1"/>
              <a:t>- Travaux sur les buts d’accomplissement (Dweck et al.) :</a:t>
            </a:r>
          </a:p>
          <a:p>
            <a:pPr eaLnBrk="1" hangingPunct="1"/>
            <a:r>
              <a:rPr lang="fr-FR" altLang="fr-FR" sz="1800"/>
              <a:t>Buts de maîtrise</a:t>
            </a:r>
          </a:p>
          <a:p>
            <a:pPr eaLnBrk="1" hangingPunct="1"/>
            <a:r>
              <a:rPr lang="fr-FR" altLang="fr-FR" sz="1800"/>
              <a:t>Buts de performance (ou d’égo) : </a:t>
            </a:r>
          </a:p>
        </p:txBody>
      </p:sp>
      <p:sp>
        <p:nvSpPr>
          <p:cNvPr id="26629" name="ZoneTexte 10"/>
          <p:cNvSpPr txBox="1">
            <a:spLocks noChangeArrowheads="1"/>
          </p:cNvSpPr>
          <p:nvPr/>
        </p:nvSpPr>
        <p:spPr bwMode="auto">
          <a:xfrm>
            <a:off x="965200" y="1576388"/>
            <a:ext cx="4197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b="1"/>
              <a:t>Non ! 3 raisons parmi d’autres :    </a:t>
            </a:r>
          </a:p>
        </p:txBody>
      </p:sp>
      <p:sp>
        <p:nvSpPr>
          <p:cNvPr id="26630" name="ZoneTexte 12"/>
          <p:cNvSpPr txBox="1">
            <a:spLocks noChangeArrowheads="1"/>
          </p:cNvSpPr>
          <p:nvPr/>
        </p:nvSpPr>
        <p:spPr bwMode="auto">
          <a:xfrm>
            <a:off x="965200" y="3582988"/>
            <a:ext cx="53070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 b="1"/>
              <a:t>- Travaux sur le sentiment d’auto-efficacité (Wiener) :</a:t>
            </a:r>
          </a:p>
          <a:p>
            <a:pPr eaLnBrk="1" hangingPunct="1"/>
            <a:r>
              <a:rPr lang="fr-FR" altLang="fr-FR" sz="1800"/>
              <a:t>Confiance en soi, Estime de soi</a:t>
            </a:r>
          </a:p>
        </p:txBody>
      </p:sp>
      <p:sp>
        <p:nvSpPr>
          <p:cNvPr id="26631" name="ZoneTexte 14"/>
          <p:cNvSpPr txBox="1">
            <a:spLocks noChangeArrowheads="1"/>
          </p:cNvSpPr>
          <p:nvPr/>
        </p:nvSpPr>
        <p:spPr bwMode="auto">
          <a:xfrm>
            <a:off x="965200" y="4608513"/>
            <a:ext cx="4511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 b="1"/>
              <a:t>- Travaux sur l’attribution causale (Bandura) : </a:t>
            </a:r>
          </a:p>
          <a:p>
            <a:pPr eaLnBrk="1" hangingPunct="1"/>
            <a:r>
              <a:rPr lang="fr-FR" altLang="fr-FR" sz="1800"/>
              <a:t>Espérance de succès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388938" y="669925"/>
            <a:ext cx="83772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650" name="ZoneTexte 5"/>
          <p:cNvSpPr txBox="1">
            <a:spLocks noChangeArrowheads="1"/>
          </p:cNvSpPr>
          <p:nvPr/>
        </p:nvSpPr>
        <p:spPr bwMode="auto">
          <a:xfrm>
            <a:off x="5030788" y="206375"/>
            <a:ext cx="3495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 b="1"/>
              <a:t>Questions relatives aux définitions</a:t>
            </a:r>
          </a:p>
        </p:txBody>
      </p:sp>
      <p:sp>
        <p:nvSpPr>
          <p:cNvPr id="27651" name="ZoneTexte 6"/>
          <p:cNvSpPr txBox="1">
            <a:spLocks noChangeArrowheads="1"/>
          </p:cNvSpPr>
          <p:nvPr/>
        </p:nvSpPr>
        <p:spPr bwMode="auto">
          <a:xfrm>
            <a:off x="1876425" y="790575"/>
            <a:ext cx="5141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b="1"/>
              <a:t>En résumé pour cette première partie 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914400" y="1736725"/>
            <a:ext cx="562292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 b="1"/>
              <a:t>La motivation des élèves est un concept complexe :</a:t>
            </a:r>
            <a:r>
              <a:rPr lang="fr-FR" altLang="fr-FR" sz="1800"/>
              <a:t> </a:t>
            </a:r>
          </a:p>
          <a:p>
            <a:pPr eaLnBrk="1" hangingPunct="1">
              <a:buFontTx/>
              <a:buChar char="-"/>
            </a:pPr>
            <a:r>
              <a:rPr lang="fr-FR" altLang="fr-FR" sz="1800"/>
              <a:t>De nombreux facteurs sont en jeu</a:t>
            </a:r>
          </a:p>
          <a:p>
            <a:pPr eaLnBrk="1" hangingPunct="1">
              <a:buFontTx/>
              <a:buChar char="-"/>
            </a:pPr>
            <a:r>
              <a:rPr lang="fr-FR" altLang="fr-FR" sz="1800"/>
              <a:t>Les relations entre les facteurs sont difficiles à maîtriser</a:t>
            </a:r>
          </a:p>
        </p:txBody>
      </p:sp>
      <p:sp>
        <p:nvSpPr>
          <p:cNvPr id="27653" name="ZoneTexte 9"/>
          <p:cNvSpPr txBox="1">
            <a:spLocks noChangeArrowheads="1"/>
          </p:cNvSpPr>
          <p:nvPr/>
        </p:nvSpPr>
        <p:spPr bwMode="auto">
          <a:xfrm>
            <a:off x="914400" y="3059113"/>
            <a:ext cx="543401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 b="1"/>
              <a:t>L’ensemble des travaux : </a:t>
            </a:r>
            <a:endParaRPr lang="fr-FR" altLang="fr-FR" sz="1800"/>
          </a:p>
          <a:p>
            <a:pPr eaLnBrk="1" hangingPunct="1"/>
            <a:r>
              <a:rPr lang="fr-FR" altLang="fr-FR" sz="1800"/>
              <a:t>- Rejette</a:t>
            </a:r>
            <a:r>
              <a:rPr lang="fr-FR" altLang="fr-FR" sz="1800" b="1"/>
              <a:t> </a:t>
            </a:r>
            <a:r>
              <a:rPr lang="fr-FR" altLang="fr-FR" sz="1800"/>
              <a:t>une conception innéiste de la motivation</a:t>
            </a:r>
          </a:p>
          <a:p>
            <a:pPr eaLnBrk="1" hangingPunct="1"/>
            <a:r>
              <a:rPr lang="fr-FR" altLang="fr-FR" sz="1800"/>
              <a:t>- Montre que la motivation est un processus dynamique </a:t>
            </a:r>
          </a:p>
        </p:txBody>
      </p:sp>
      <p:sp>
        <p:nvSpPr>
          <p:cNvPr id="27654" name="ZoneTexte 11"/>
          <p:cNvSpPr txBox="1">
            <a:spLocks noChangeArrowheads="1"/>
          </p:cNvSpPr>
          <p:nvPr/>
        </p:nvSpPr>
        <p:spPr bwMode="auto">
          <a:xfrm>
            <a:off x="982663" y="4329113"/>
            <a:ext cx="77152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 b="1"/>
              <a:t>A l’école, le soin apporté à l’aménagement de l’environnement d’apprentissage (au sens large) est à priori le meilleur moyen de relever le défi de la motivation (extrinsèque) des élèves.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Espace réservé du contenu 2"/>
          <p:cNvSpPr txBox="1">
            <a:spLocks/>
          </p:cNvSpPr>
          <p:nvPr/>
        </p:nvSpPr>
        <p:spPr bwMode="auto">
          <a:xfrm>
            <a:off x="681038" y="1377950"/>
            <a:ext cx="578008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None/>
            </a:pPr>
            <a:r>
              <a:rPr lang="fr-FR" altLang="fr-FR"/>
              <a:t>Avoir un manque de connaissances 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None/>
            </a:pPr>
            <a:endParaRPr lang="fr-FR" altLang="fr-FR"/>
          </a:p>
        </p:txBody>
      </p:sp>
      <p:sp>
        <p:nvSpPr>
          <p:cNvPr id="28674" name="Espace réservé du contenu 2"/>
          <p:cNvSpPr txBox="1">
            <a:spLocks/>
          </p:cNvSpPr>
          <p:nvPr/>
        </p:nvSpPr>
        <p:spPr bwMode="auto">
          <a:xfrm>
            <a:off x="681038" y="1831975"/>
            <a:ext cx="8091487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None/>
            </a:pPr>
            <a:r>
              <a:rPr lang="fr-FR" altLang="fr-FR"/>
              <a:t>Ne pas pouvoir réutiliser une connaissance déjà acquise 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None/>
            </a:pPr>
            <a:endParaRPr lang="fr-FR" altLang="fr-FR"/>
          </a:p>
        </p:txBody>
      </p:sp>
      <p:sp>
        <p:nvSpPr>
          <p:cNvPr id="28675" name="Espace réservé du contenu 2"/>
          <p:cNvSpPr txBox="1">
            <a:spLocks/>
          </p:cNvSpPr>
          <p:nvPr/>
        </p:nvSpPr>
        <p:spPr bwMode="auto">
          <a:xfrm>
            <a:off x="681038" y="2306638"/>
            <a:ext cx="64309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None/>
            </a:pPr>
            <a:r>
              <a:rPr lang="fr-FR" altLang="fr-FR"/>
              <a:t>Etre en surcharge mnésique, attentionnelle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None/>
            </a:pPr>
            <a:endParaRPr lang="fr-FR" altLang="fr-FR"/>
          </a:p>
        </p:txBody>
      </p:sp>
      <p:sp>
        <p:nvSpPr>
          <p:cNvPr id="28676" name="ZoneTexte 11"/>
          <p:cNvSpPr txBox="1">
            <a:spLocks noChangeArrowheads="1"/>
          </p:cNvSpPr>
          <p:nvPr/>
        </p:nvSpPr>
        <p:spPr bwMode="auto">
          <a:xfrm>
            <a:off x="7351713" y="874713"/>
            <a:ext cx="1301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 b="1"/>
              <a:t>Trouble</a:t>
            </a: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7351713" y="855663"/>
            <a:ext cx="8890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7494588" y="812800"/>
            <a:ext cx="746125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79" name="ZoneTexte 17"/>
          <p:cNvSpPr txBox="1">
            <a:spLocks noChangeArrowheads="1"/>
          </p:cNvSpPr>
          <p:nvPr/>
        </p:nvSpPr>
        <p:spPr bwMode="auto">
          <a:xfrm>
            <a:off x="857250" y="4824413"/>
            <a:ext cx="374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/>
              <a:t>Avoir appris à échouer </a:t>
            </a:r>
          </a:p>
        </p:txBody>
      </p:sp>
      <p:sp>
        <p:nvSpPr>
          <p:cNvPr id="28680" name="Espace réservé du contenu 2"/>
          <p:cNvSpPr txBox="1">
            <a:spLocks/>
          </p:cNvSpPr>
          <p:nvPr/>
        </p:nvSpPr>
        <p:spPr bwMode="auto">
          <a:xfrm>
            <a:off x="857250" y="4257675"/>
            <a:ext cx="643096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None/>
            </a:pPr>
            <a:r>
              <a:rPr lang="fr-FR" altLang="fr-FR"/>
              <a:t>Ne pas vouloir travailler à l’école 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None/>
            </a:pPr>
            <a:endParaRPr lang="fr-FR" altLang="fr-FR"/>
          </a:p>
        </p:txBody>
      </p:sp>
      <p:sp>
        <p:nvSpPr>
          <p:cNvPr id="28681" name="Espace réservé du contenu 2"/>
          <p:cNvSpPr txBox="1">
            <a:spLocks/>
          </p:cNvSpPr>
          <p:nvPr/>
        </p:nvSpPr>
        <p:spPr bwMode="auto">
          <a:xfrm>
            <a:off x="692150" y="2827338"/>
            <a:ext cx="8231188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None/>
            </a:pPr>
            <a:r>
              <a:rPr lang="fr-FR" altLang="fr-FR"/>
              <a:t>Ne pas comprendre la consigne (logique, sémantique, pragmatique) 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None/>
            </a:pPr>
            <a:endParaRPr lang="fr-FR" altLang="fr-FR"/>
          </a:p>
        </p:txBody>
      </p:sp>
      <p:sp>
        <p:nvSpPr>
          <p:cNvPr id="28682" name="ZoneTexte 5"/>
          <p:cNvSpPr txBox="1">
            <a:spLocks noChangeArrowheads="1"/>
          </p:cNvSpPr>
          <p:nvPr/>
        </p:nvSpPr>
        <p:spPr bwMode="auto">
          <a:xfrm>
            <a:off x="2346325" y="735013"/>
            <a:ext cx="4514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fr-FR" altLang="fr-FR" sz="1800" b="1"/>
              <a:t>Qu’est ce qu’un élève en difficulté ?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388938" y="669925"/>
            <a:ext cx="83772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84" name="ZoneTexte 14"/>
          <p:cNvSpPr txBox="1">
            <a:spLocks noChangeArrowheads="1"/>
          </p:cNvSpPr>
          <p:nvPr/>
        </p:nvSpPr>
        <p:spPr bwMode="auto">
          <a:xfrm>
            <a:off x="3992563" y="222250"/>
            <a:ext cx="4294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 b="1"/>
              <a:t>Questions relatives aux pratiques de classe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388938" y="669925"/>
            <a:ext cx="83772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698" name="ZoneTexte 4"/>
          <p:cNvSpPr txBox="1">
            <a:spLocks noChangeArrowheads="1"/>
          </p:cNvSpPr>
          <p:nvPr/>
        </p:nvSpPr>
        <p:spPr bwMode="auto">
          <a:xfrm>
            <a:off x="4148138" y="215900"/>
            <a:ext cx="4294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 b="1"/>
              <a:t>Questions relatives aux pratiques de classe</a:t>
            </a:r>
          </a:p>
        </p:txBody>
      </p:sp>
      <p:sp>
        <p:nvSpPr>
          <p:cNvPr id="29699" name="Rectangle 1"/>
          <p:cNvSpPr>
            <a:spLocks noChangeArrowheads="1"/>
          </p:cNvSpPr>
          <p:nvPr/>
        </p:nvSpPr>
        <p:spPr bwMode="auto">
          <a:xfrm>
            <a:off x="1571625" y="887413"/>
            <a:ext cx="5799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b="1"/>
              <a:t>Comment agir sur la motivation des élèves ?</a:t>
            </a:r>
            <a:endParaRPr lang="fr-FR" altLang="fr-FR" sz="1800"/>
          </a:p>
        </p:txBody>
      </p:sp>
      <p:sp>
        <p:nvSpPr>
          <p:cNvPr id="29700" name="ZoneTexte 5"/>
          <p:cNvSpPr txBox="1">
            <a:spLocks noChangeArrowheads="1"/>
          </p:cNvSpPr>
          <p:nvPr/>
        </p:nvSpPr>
        <p:spPr bwMode="auto">
          <a:xfrm>
            <a:off x="655638" y="1692275"/>
            <a:ext cx="2433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 b="1"/>
              <a:t>3 niveaux de réponses : </a:t>
            </a:r>
          </a:p>
        </p:txBody>
      </p:sp>
      <p:sp>
        <p:nvSpPr>
          <p:cNvPr id="29701" name="ZoneTexte 9"/>
          <p:cNvSpPr txBox="1">
            <a:spLocks noChangeArrowheads="1"/>
          </p:cNvSpPr>
          <p:nvPr/>
        </p:nvSpPr>
        <p:spPr bwMode="auto">
          <a:xfrm>
            <a:off x="411163" y="2266950"/>
            <a:ext cx="87328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/>
              <a:t>-   Au niveau sociétal : par une valorisation des études mais pas que les études supérieures. </a:t>
            </a:r>
          </a:p>
        </p:txBody>
      </p:sp>
      <p:sp>
        <p:nvSpPr>
          <p:cNvPr id="29702" name="ZoneTexte 10"/>
          <p:cNvSpPr txBox="1">
            <a:spLocks noChangeArrowheads="1"/>
          </p:cNvSpPr>
          <p:nvPr/>
        </p:nvSpPr>
        <p:spPr bwMode="auto">
          <a:xfrm>
            <a:off x="411163" y="2882900"/>
            <a:ext cx="825023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Char char="-"/>
            </a:pPr>
            <a:r>
              <a:rPr lang="fr-FR" altLang="fr-FR" sz="1800"/>
              <a:t>Au niveau de l’établissement : par le projet d’établissement qui en particulier</a:t>
            </a:r>
          </a:p>
          <a:p>
            <a:pPr eaLnBrk="1" hangingPunct="1"/>
            <a:r>
              <a:rPr lang="fr-FR" altLang="fr-FR" sz="1800"/>
              <a:t>    à une grande incidence sur le sentiment d’appartenance et le plaisir d’aller  </a:t>
            </a:r>
          </a:p>
          <a:p>
            <a:pPr eaLnBrk="1" hangingPunct="1"/>
            <a:r>
              <a:rPr lang="fr-FR" altLang="fr-FR" sz="1800"/>
              <a:t>    à l’école.  Ce projet se construit autour de choix stratégiques fondés sur </a:t>
            </a:r>
          </a:p>
          <a:p>
            <a:pPr eaLnBrk="1" hangingPunct="1"/>
            <a:r>
              <a:rPr lang="fr-FR" altLang="fr-FR" sz="1800"/>
              <a:t>   des choix visant à améliorer le climat scolaire et le sentiment d’auto-efficacité </a:t>
            </a:r>
          </a:p>
          <a:p>
            <a:pPr eaLnBrk="1" hangingPunct="1"/>
            <a:r>
              <a:rPr lang="fr-FR" altLang="fr-FR" sz="1800"/>
              <a:t>   des élèves.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11163" y="4359275"/>
            <a:ext cx="7866062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Char char="-"/>
            </a:pPr>
            <a:r>
              <a:rPr lang="fr-FR" altLang="fr-FR" sz="1800"/>
              <a:t>Au niveau de la classe : par une ingénierie pédagogique adaptée </a:t>
            </a:r>
          </a:p>
          <a:p>
            <a:pPr eaLnBrk="1" hangingPunct="1"/>
            <a:r>
              <a:rPr lang="fr-FR" altLang="fr-FR" sz="1800"/>
              <a:t>    au caractéristiques, cognitives, conatives et psycho-affective des élèves.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4925" y="744538"/>
            <a:ext cx="9144000" cy="4254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000" dirty="0" smtClean="0">
                <a:ea typeface="+mj-ea"/>
                <a:cs typeface="+mj-cs"/>
              </a:rPr>
              <a:t>Quels sont les facteurs qui permettent les apprentissages scolaires ?</a:t>
            </a:r>
            <a:endParaRPr lang="fr-FR" sz="2000" dirty="0">
              <a:ea typeface="+mj-ea"/>
              <a:cs typeface="+mj-cs"/>
            </a:endParaRPr>
          </a:p>
        </p:txBody>
      </p:sp>
      <p:sp>
        <p:nvSpPr>
          <p:cNvPr id="30722" name="ZoneTexte 6"/>
          <p:cNvSpPr txBox="1">
            <a:spLocks noChangeArrowheads="1"/>
          </p:cNvSpPr>
          <p:nvPr/>
        </p:nvSpPr>
        <p:spPr bwMode="auto">
          <a:xfrm>
            <a:off x="-101600" y="4670425"/>
            <a:ext cx="35385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1800"/>
              <a:t>Perception </a:t>
            </a:r>
          </a:p>
          <a:p>
            <a:pPr algn="ctr" eaLnBrk="1" hangingPunct="1"/>
            <a:r>
              <a:rPr lang="fr-FR" altLang="fr-FR" sz="1800"/>
              <a:t>de la contrôlabilité de l’activité</a:t>
            </a:r>
          </a:p>
        </p:txBody>
      </p:sp>
      <p:sp>
        <p:nvSpPr>
          <p:cNvPr id="30723" name="ZoneTexte 7"/>
          <p:cNvSpPr txBox="1">
            <a:spLocks noChangeArrowheads="1"/>
          </p:cNvSpPr>
          <p:nvPr/>
        </p:nvSpPr>
        <p:spPr bwMode="auto">
          <a:xfrm>
            <a:off x="-101600" y="3422650"/>
            <a:ext cx="3498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1800"/>
              <a:t>Perception </a:t>
            </a:r>
          </a:p>
          <a:p>
            <a:pPr algn="ctr" eaLnBrk="1" hangingPunct="1"/>
            <a:r>
              <a:rPr lang="fr-FR" altLang="fr-FR" sz="1800"/>
              <a:t>de sa compétence</a:t>
            </a:r>
          </a:p>
          <a:p>
            <a:pPr algn="ctr" eaLnBrk="1" hangingPunct="1"/>
            <a:r>
              <a:rPr lang="fr-FR" altLang="fr-FR" sz="1800"/>
              <a:t> pour réaliser l’activité</a:t>
            </a:r>
          </a:p>
        </p:txBody>
      </p:sp>
      <p:sp>
        <p:nvSpPr>
          <p:cNvPr id="30724" name="ZoneTexte 8"/>
          <p:cNvSpPr txBox="1">
            <a:spLocks noChangeArrowheads="1"/>
          </p:cNvSpPr>
          <p:nvPr/>
        </p:nvSpPr>
        <p:spPr bwMode="auto">
          <a:xfrm>
            <a:off x="0" y="2509838"/>
            <a:ext cx="3371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1800"/>
              <a:t>Perception</a:t>
            </a:r>
          </a:p>
          <a:p>
            <a:pPr algn="ctr" eaLnBrk="1" hangingPunct="1"/>
            <a:r>
              <a:rPr lang="fr-FR" altLang="fr-FR" sz="1800"/>
              <a:t> du but de l’activité</a:t>
            </a:r>
          </a:p>
        </p:txBody>
      </p:sp>
      <p:sp>
        <p:nvSpPr>
          <p:cNvPr id="30725" name="ZoneTexte 11"/>
          <p:cNvSpPr txBox="1">
            <a:spLocks noChangeArrowheads="1"/>
          </p:cNvSpPr>
          <p:nvPr/>
        </p:nvSpPr>
        <p:spPr bwMode="auto">
          <a:xfrm>
            <a:off x="557213" y="1865313"/>
            <a:ext cx="25923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b="1"/>
              <a:t>La motivation</a:t>
            </a: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2605088" y="5478463"/>
            <a:ext cx="3160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solidFill>
                  <a:srgbClr val="FF6600"/>
                </a:solidFill>
              </a:rPr>
              <a:t>Ce sont des perceptions !</a:t>
            </a:r>
          </a:p>
        </p:txBody>
      </p:sp>
      <p:sp>
        <p:nvSpPr>
          <p:cNvPr id="30727" name="ZoneTexte 6"/>
          <p:cNvSpPr txBox="1">
            <a:spLocks noChangeArrowheads="1"/>
          </p:cNvSpPr>
          <p:nvPr/>
        </p:nvSpPr>
        <p:spPr bwMode="auto">
          <a:xfrm>
            <a:off x="4044950" y="4525963"/>
            <a:ext cx="4495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1800"/>
              <a:t>Perception </a:t>
            </a:r>
          </a:p>
          <a:p>
            <a:pPr algn="ctr" eaLnBrk="1" hangingPunct="1"/>
            <a:r>
              <a:rPr lang="fr-FR" altLang="fr-FR" sz="1800"/>
              <a:t>de la contrôlabilité de l’</a:t>
            </a:r>
            <a:r>
              <a:rPr lang="fr-FR" altLang="ja-JP" sz="1800"/>
              <a:t>échec</a:t>
            </a:r>
            <a:endParaRPr lang="fr-FR" altLang="fr-FR" sz="1800"/>
          </a:p>
        </p:txBody>
      </p:sp>
      <p:sp>
        <p:nvSpPr>
          <p:cNvPr id="30728" name="ZoneTexte 7"/>
          <p:cNvSpPr txBox="1">
            <a:spLocks noChangeArrowheads="1"/>
          </p:cNvSpPr>
          <p:nvPr/>
        </p:nvSpPr>
        <p:spPr bwMode="auto">
          <a:xfrm>
            <a:off x="4416425" y="3524250"/>
            <a:ext cx="3752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1800"/>
              <a:t>Perception </a:t>
            </a:r>
          </a:p>
          <a:p>
            <a:pPr algn="ctr" eaLnBrk="1" hangingPunct="1"/>
            <a:r>
              <a:rPr lang="fr-FR" altLang="fr-FR" sz="1800"/>
              <a:t>de la stabilité de l’échec</a:t>
            </a:r>
          </a:p>
        </p:txBody>
      </p:sp>
      <p:sp>
        <p:nvSpPr>
          <p:cNvPr id="30729" name="ZoneTexte 8"/>
          <p:cNvSpPr txBox="1">
            <a:spLocks noChangeArrowheads="1"/>
          </p:cNvSpPr>
          <p:nvPr/>
        </p:nvSpPr>
        <p:spPr bwMode="auto">
          <a:xfrm>
            <a:off x="4606925" y="2509838"/>
            <a:ext cx="3371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1800"/>
              <a:t>Perception</a:t>
            </a:r>
          </a:p>
          <a:p>
            <a:pPr algn="ctr" eaLnBrk="1" hangingPunct="1"/>
            <a:r>
              <a:rPr lang="fr-FR" altLang="fr-FR" sz="1800"/>
              <a:t> du lieu de l’</a:t>
            </a:r>
            <a:r>
              <a:rPr lang="fr-FR" altLang="ja-JP" sz="1800"/>
              <a:t>échec</a:t>
            </a:r>
            <a:endParaRPr lang="fr-FR" altLang="fr-FR" sz="1800"/>
          </a:p>
        </p:txBody>
      </p:sp>
      <p:sp>
        <p:nvSpPr>
          <p:cNvPr id="30730" name="ZoneTexte 11"/>
          <p:cNvSpPr txBox="1">
            <a:spLocks noChangeArrowheads="1"/>
          </p:cNvSpPr>
          <p:nvPr/>
        </p:nvSpPr>
        <p:spPr bwMode="auto">
          <a:xfrm>
            <a:off x="4416425" y="1839913"/>
            <a:ext cx="3732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b="1"/>
              <a:t>L’espérance de succès</a:t>
            </a:r>
          </a:p>
        </p:txBody>
      </p:sp>
      <p:sp>
        <p:nvSpPr>
          <p:cNvPr id="30731" name="ZoneTexte 12"/>
          <p:cNvSpPr txBox="1">
            <a:spLocks noChangeArrowheads="1"/>
          </p:cNvSpPr>
          <p:nvPr/>
        </p:nvSpPr>
        <p:spPr bwMode="auto">
          <a:xfrm>
            <a:off x="3644900" y="1155700"/>
            <a:ext cx="422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b="1"/>
              <a:t>Sur la dimension conative :</a:t>
            </a:r>
          </a:p>
        </p:txBody>
      </p:sp>
      <p:sp>
        <p:nvSpPr>
          <p:cNvPr id="30732" name="ZoneTexte 1"/>
          <p:cNvSpPr txBox="1">
            <a:spLocks noChangeArrowheads="1"/>
          </p:cNvSpPr>
          <p:nvPr/>
        </p:nvSpPr>
        <p:spPr bwMode="auto">
          <a:xfrm>
            <a:off x="6586538" y="6146800"/>
            <a:ext cx="1849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/>
              <a:t>(Huart, T., 2001)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388938" y="669925"/>
            <a:ext cx="83772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34" name="ZoneTexte 14"/>
          <p:cNvSpPr txBox="1">
            <a:spLocks noChangeArrowheads="1"/>
          </p:cNvSpPr>
          <p:nvPr/>
        </p:nvSpPr>
        <p:spPr bwMode="auto">
          <a:xfrm>
            <a:off x="3992563" y="222250"/>
            <a:ext cx="4294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 b="1"/>
              <a:t>Questions relatives aux pratiques de classe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ChangeArrowheads="1"/>
          </p:cNvSpPr>
          <p:nvPr/>
        </p:nvSpPr>
        <p:spPr bwMode="auto">
          <a:xfrm>
            <a:off x="117475" y="1924050"/>
            <a:ext cx="6464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 b="1"/>
              <a:t>L’attitude des personnels d’éducation</a:t>
            </a:r>
            <a:endParaRPr lang="fr-FR" altLang="fr-FR" sz="1800"/>
          </a:p>
        </p:txBody>
      </p:sp>
      <p:sp>
        <p:nvSpPr>
          <p:cNvPr id="31746" name="ZoneTexte 10"/>
          <p:cNvSpPr txBox="1">
            <a:spLocks noChangeArrowheads="1"/>
          </p:cNvSpPr>
          <p:nvPr/>
        </p:nvSpPr>
        <p:spPr bwMode="auto">
          <a:xfrm>
            <a:off x="765175" y="2243138"/>
            <a:ext cx="814863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fr-FR" sz="1800"/>
              <a:t>Empathie, sympathie, indulgence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fr-FR" sz="1800"/>
              <a:t>Communication non-verbale, dynamique, claire, qui favorise la participation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fr-FR" sz="1800"/>
              <a:t>Qui développe l’intérêt situationnel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fr-FR" sz="1800"/>
              <a:t>Qui encourage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fr-FR" sz="1800"/>
              <a:t>Qui est juste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fr-FR" sz="1800"/>
              <a:t>Qui est disponible</a:t>
            </a:r>
          </a:p>
        </p:txBody>
      </p:sp>
      <p:sp>
        <p:nvSpPr>
          <p:cNvPr id="31747" name="ZoneTexte 1"/>
          <p:cNvSpPr txBox="1">
            <a:spLocks noChangeArrowheads="1"/>
          </p:cNvSpPr>
          <p:nvPr/>
        </p:nvSpPr>
        <p:spPr bwMode="auto">
          <a:xfrm>
            <a:off x="4918075" y="4116388"/>
            <a:ext cx="3327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/>
              <a:t>Amadieu, F. &amp; Tricot, A. (2015)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57200" y="609600"/>
            <a:ext cx="8315325" cy="5556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fr-FR" sz="2000" dirty="0" smtClean="0"/>
              <a:t>Quels sont les facteurs qui permettent les apprentissages scolaires ?</a:t>
            </a:r>
            <a:endParaRPr lang="fr-FR" sz="2000" dirty="0"/>
          </a:p>
        </p:txBody>
      </p:sp>
      <p:sp>
        <p:nvSpPr>
          <p:cNvPr id="31749" name="ZoneTexte 12"/>
          <p:cNvSpPr txBox="1">
            <a:spLocks noChangeArrowheads="1"/>
          </p:cNvSpPr>
          <p:nvPr/>
        </p:nvSpPr>
        <p:spPr bwMode="auto">
          <a:xfrm>
            <a:off x="3405188" y="1171575"/>
            <a:ext cx="5367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b="1"/>
              <a:t>Sur la dimension socio-affective :</a:t>
            </a:r>
          </a:p>
        </p:txBody>
      </p:sp>
      <p:sp>
        <p:nvSpPr>
          <p:cNvPr id="31750" name="ZoneTexte 10"/>
          <p:cNvSpPr txBox="1">
            <a:spLocks noChangeArrowheads="1"/>
          </p:cNvSpPr>
          <p:nvPr/>
        </p:nvSpPr>
        <p:spPr bwMode="auto">
          <a:xfrm>
            <a:off x="390525" y="4891088"/>
            <a:ext cx="8828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fr-FR" sz="1800"/>
              <a:t>Création d’un </a:t>
            </a:r>
            <a:r>
              <a:rPr lang="fr-FR" altLang="fr-FR" sz="1800" b="1"/>
              <a:t>climat</a:t>
            </a:r>
            <a:r>
              <a:rPr lang="fr-FR" altLang="fr-FR" sz="1800"/>
              <a:t> agréable et propice au travail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fr-FR" sz="1800"/>
              <a:t>Encouragement de la sociabilité, des rencontres, des échanges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fr-FR" sz="1800"/>
              <a:t>Développement de l’autonomie et de la créativité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fr-FR" sz="1800"/>
              <a:t>Prise en compte des rythmes d’apprentissage (temps de travail – temps de pause)</a:t>
            </a:r>
          </a:p>
        </p:txBody>
      </p:sp>
      <p:sp>
        <p:nvSpPr>
          <p:cNvPr id="31751" name="ZoneTexte 1"/>
          <p:cNvSpPr txBox="1">
            <a:spLocks noChangeArrowheads="1"/>
          </p:cNvSpPr>
          <p:nvPr/>
        </p:nvSpPr>
        <p:spPr bwMode="auto">
          <a:xfrm>
            <a:off x="4899025" y="6154738"/>
            <a:ext cx="3841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/>
              <a:t>Ficher &amp; Moles (2003)   Kolb (1984)    </a:t>
            </a:r>
          </a:p>
        </p:txBody>
      </p:sp>
      <p:sp>
        <p:nvSpPr>
          <p:cNvPr id="31752" name="Rectangle 7"/>
          <p:cNvSpPr>
            <a:spLocks noChangeArrowheads="1"/>
          </p:cNvSpPr>
          <p:nvPr/>
        </p:nvSpPr>
        <p:spPr bwMode="auto">
          <a:xfrm>
            <a:off x="390525" y="4578350"/>
            <a:ext cx="6464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 b="1"/>
              <a:t>Le design spatial</a:t>
            </a:r>
            <a:endParaRPr lang="fr-FR" altLang="fr-FR" sz="1800"/>
          </a:p>
        </p:txBody>
      </p:sp>
      <p:cxnSp>
        <p:nvCxnSpPr>
          <p:cNvPr id="10" name="Connecteur droit 9"/>
          <p:cNvCxnSpPr/>
          <p:nvPr/>
        </p:nvCxnSpPr>
        <p:spPr>
          <a:xfrm>
            <a:off x="388938" y="669925"/>
            <a:ext cx="83772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54" name="ZoneTexte 10"/>
          <p:cNvSpPr txBox="1">
            <a:spLocks noChangeArrowheads="1"/>
          </p:cNvSpPr>
          <p:nvPr/>
        </p:nvSpPr>
        <p:spPr bwMode="auto">
          <a:xfrm>
            <a:off x="3963988" y="215900"/>
            <a:ext cx="4294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 b="1"/>
              <a:t>Questions relatives aux pratiques de classe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388938" y="669925"/>
            <a:ext cx="83772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70" name="ZoneTexte 9"/>
          <p:cNvSpPr txBox="1">
            <a:spLocks noChangeArrowheads="1"/>
          </p:cNvSpPr>
          <p:nvPr/>
        </p:nvSpPr>
        <p:spPr bwMode="auto">
          <a:xfrm>
            <a:off x="3875088" y="215900"/>
            <a:ext cx="4294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 b="1"/>
              <a:t>Questions relatives aux pratiques de classe</a:t>
            </a: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750888" y="866775"/>
            <a:ext cx="77708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b="1"/>
              <a:t>Est-ce que tous les élèves peuvent être motivés</a:t>
            </a:r>
          </a:p>
          <a:p>
            <a:pPr algn="ctr" eaLnBrk="1" hangingPunct="1"/>
            <a:r>
              <a:rPr lang="fr-FR" altLang="fr-FR" b="1"/>
              <a:t> au même moment ?</a:t>
            </a:r>
          </a:p>
        </p:txBody>
      </p:sp>
      <p:sp>
        <p:nvSpPr>
          <p:cNvPr id="32772" name="ZoneTexte 3"/>
          <p:cNvSpPr txBox="1">
            <a:spLocks noChangeArrowheads="1"/>
          </p:cNvSpPr>
          <p:nvPr/>
        </p:nvSpPr>
        <p:spPr bwMode="auto">
          <a:xfrm>
            <a:off x="750888" y="2047875"/>
            <a:ext cx="4625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b="1"/>
              <a:t>Très probablement non ! ….</a:t>
            </a:r>
          </a:p>
          <a:p>
            <a:pPr eaLnBrk="1" hangingPunct="1"/>
            <a:r>
              <a:rPr lang="fr-FR" altLang="fr-FR" b="1"/>
              <a:t>….  Si on se réfère aux travaux sur :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543050" y="3175000"/>
            <a:ext cx="4887913" cy="9223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Char char="-"/>
            </a:pPr>
            <a:r>
              <a:rPr lang="fr-FR" altLang="fr-FR" sz="1800"/>
              <a:t>La diversité des élèves </a:t>
            </a:r>
          </a:p>
          <a:p>
            <a:pPr eaLnBrk="1" hangingPunct="1"/>
            <a:endParaRPr lang="fr-FR" altLang="fr-FR" sz="1800"/>
          </a:p>
          <a:p>
            <a:pPr eaLnBrk="1" hangingPunct="1">
              <a:buFontTx/>
              <a:buChar char="-"/>
            </a:pPr>
            <a:r>
              <a:rPr lang="fr-FR" altLang="fr-FR" sz="1800"/>
              <a:t>L’hétérogénéité des élèves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er 13"/>
          <p:cNvGrpSpPr>
            <a:grpSpLocks/>
          </p:cNvGrpSpPr>
          <p:nvPr/>
        </p:nvGrpSpPr>
        <p:grpSpPr bwMode="auto">
          <a:xfrm>
            <a:off x="454025" y="4243388"/>
            <a:ext cx="3762375" cy="2560637"/>
            <a:chOff x="818444" y="1436890"/>
            <a:chExt cx="3761909" cy="2561441"/>
          </a:xfrm>
        </p:grpSpPr>
        <p:sp>
          <p:nvSpPr>
            <p:cNvPr id="4" name="Flèche vers le haut 3"/>
            <p:cNvSpPr/>
            <p:nvPr/>
          </p:nvSpPr>
          <p:spPr>
            <a:xfrm>
              <a:off x="1115270" y="1806893"/>
              <a:ext cx="196826" cy="1805555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" name="Flèche vers la droite 6"/>
            <p:cNvSpPr/>
            <p:nvPr/>
          </p:nvSpPr>
          <p:spPr>
            <a:xfrm rot="20441972">
              <a:off x="818444" y="3002656"/>
              <a:ext cx="2611115" cy="15403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" name="Flèche vers la droite 5"/>
            <p:cNvSpPr/>
            <p:nvPr/>
          </p:nvSpPr>
          <p:spPr>
            <a:xfrm>
              <a:off x="974000" y="3315492"/>
              <a:ext cx="2509527" cy="21279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5379" name="ZoneTexte 7"/>
            <p:cNvSpPr txBox="1">
              <a:spLocks noChangeArrowheads="1"/>
            </p:cNvSpPr>
            <p:nvPr/>
          </p:nvSpPr>
          <p:spPr bwMode="auto">
            <a:xfrm>
              <a:off x="1904999" y="3628999"/>
              <a:ext cx="22503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fr-FR" altLang="fr-FR" sz="1800"/>
                <a:t>Dimension cognitive </a:t>
              </a:r>
            </a:p>
          </p:txBody>
        </p:sp>
        <p:sp>
          <p:nvSpPr>
            <p:cNvPr id="15380" name="ZoneTexte 8"/>
            <p:cNvSpPr txBox="1">
              <a:spLocks noChangeArrowheads="1"/>
            </p:cNvSpPr>
            <p:nvPr/>
          </p:nvSpPr>
          <p:spPr bwMode="auto">
            <a:xfrm>
              <a:off x="866150" y="1436890"/>
              <a:ext cx="2199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fr-FR" altLang="fr-FR" sz="1800"/>
                <a:t>Dimension conative</a:t>
              </a:r>
            </a:p>
          </p:txBody>
        </p:sp>
        <p:sp>
          <p:nvSpPr>
            <p:cNvPr id="15381" name="ZoneTexte 12"/>
            <p:cNvSpPr txBox="1">
              <a:spLocks noChangeArrowheads="1"/>
            </p:cNvSpPr>
            <p:nvPr/>
          </p:nvSpPr>
          <p:spPr bwMode="auto">
            <a:xfrm>
              <a:off x="2385596" y="2205544"/>
              <a:ext cx="21947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fr-FR" altLang="fr-FR" sz="1800"/>
                <a:t>Dimension affective</a:t>
              </a:r>
            </a:p>
          </p:txBody>
        </p:sp>
      </p:grpSp>
      <p:grpSp>
        <p:nvGrpSpPr>
          <p:cNvPr id="15362" name="Grouper 19"/>
          <p:cNvGrpSpPr>
            <a:grpSpLocks/>
          </p:cNvGrpSpPr>
          <p:nvPr/>
        </p:nvGrpSpPr>
        <p:grpSpPr bwMode="auto">
          <a:xfrm>
            <a:off x="306388" y="1100138"/>
            <a:ext cx="8767762" cy="990600"/>
            <a:chOff x="503930" y="1212334"/>
            <a:chExt cx="8767619" cy="991105"/>
          </a:xfrm>
        </p:grpSpPr>
        <p:sp>
          <p:nvSpPr>
            <p:cNvPr id="15368" name="ZoneTexte 15"/>
            <p:cNvSpPr txBox="1">
              <a:spLocks noChangeArrowheads="1"/>
            </p:cNvSpPr>
            <p:nvPr/>
          </p:nvSpPr>
          <p:spPr bwMode="auto">
            <a:xfrm>
              <a:off x="546263" y="1212334"/>
              <a:ext cx="43660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fr-FR" altLang="fr-FR" sz="1800" b="1"/>
                <a:t>Positionnement environnementaliste : </a:t>
              </a:r>
            </a:p>
          </p:txBody>
        </p:sp>
        <p:sp>
          <p:nvSpPr>
            <p:cNvPr id="15369" name="ZoneTexte 16"/>
            <p:cNvSpPr txBox="1">
              <a:spLocks noChangeArrowheads="1"/>
            </p:cNvSpPr>
            <p:nvPr/>
          </p:nvSpPr>
          <p:spPr bwMode="auto">
            <a:xfrm>
              <a:off x="503930" y="1557108"/>
              <a:ext cx="876761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fr-FR" altLang="fr-FR" sz="1800"/>
                <a:t>L’environnement est le meilleur prédicteur de l’évolution des individus</a:t>
              </a:r>
            </a:p>
            <a:p>
              <a:pPr eaLnBrk="1" hangingPunct="1"/>
              <a:r>
                <a:rPr lang="fr-FR" altLang="fr-FR" sz="1800"/>
                <a:t>Environnements enrichis – environnements appauvris (Sol Schwartz, Hebb Williams)  </a:t>
              </a:r>
            </a:p>
          </p:txBody>
        </p:sp>
      </p:grpSp>
      <p:sp>
        <p:nvSpPr>
          <p:cNvPr id="15363" name="ZoneTexte 17"/>
          <p:cNvSpPr txBox="1">
            <a:spLocks noChangeArrowheads="1"/>
          </p:cNvSpPr>
          <p:nvPr/>
        </p:nvSpPr>
        <p:spPr bwMode="auto">
          <a:xfrm>
            <a:off x="336550" y="3162300"/>
            <a:ext cx="872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 b="1"/>
              <a:t>Comment construire les environnements pour permettre les apprentissages ?  </a:t>
            </a:r>
          </a:p>
        </p:txBody>
      </p:sp>
      <p:sp>
        <p:nvSpPr>
          <p:cNvPr id="15364" name="ZoneTexte 3"/>
          <p:cNvSpPr txBox="1">
            <a:spLocks noChangeArrowheads="1"/>
          </p:cNvSpPr>
          <p:nvPr/>
        </p:nvSpPr>
        <p:spPr bwMode="auto">
          <a:xfrm>
            <a:off x="3830638" y="5753100"/>
            <a:ext cx="4354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/>
              <a:t>(NKambou, Delozanne &amp; Frasson, 2007) </a:t>
            </a:r>
          </a:p>
        </p:txBody>
      </p:sp>
      <p:sp>
        <p:nvSpPr>
          <p:cNvPr id="15365" name="ZoneTexte 20"/>
          <p:cNvSpPr txBox="1">
            <a:spLocks noChangeArrowheads="1"/>
          </p:cNvSpPr>
          <p:nvPr/>
        </p:nvSpPr>
        <p:spPr bwMode="auto">
          <a:xfrm>
            <a:off x="349250" y="2243138"/>
            <a:ext cx="6765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 b="1"/>
              <a:t>Comment agit l’environnement ?</a:t>
            </a:r>
          </a:p>
          <a:p>
            <a:pPr eaLnBrk="1" hangingPunct="1"/>
            <a:r>
              <a:rPr lang="fr-FR" altLang="fr-FR" sz="1800"/>
              <a:t>Perceptions – émotions – comportements (Cuisinier et al., 1990)</a:t>
            </a:r>
          </a:p>
        </p:txBody>
      </p:sp>
      <p:sp>
        <p:nvSpPr>
          <p:cNvPr id="15366" name="ZoneTexte 23"/>
          <p:cNvSpPr txBox="1">
            <a:spLocks noChangeArrowheads="1"/>
          </p:cNvSpPr>
          <p:nvPr/>
        </p:nvSpPr>
        <p:spPr bwMode="auto">
          <a:xfrm>
            <a:off x="420688" y="3479800"/>
            <a:ext cx="5588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/>
              <a:t>Adéquation entre les caractéristiques </a:t>
            </a:r>
          </a:p>
          <a:p>
            <a:pPr eaLnBrk="1" hangingPunct="1"/>
            <a:r>
              <a:rPr lang="fr-FR" altLang="fr-FR" sz="1800"/>
              <a:t>des apprenants et les propriétés de l’environnement</a:t>
            </a:r>
          </a:p>
        </p:txBody>
      </p:sp>
      <p:sp>
        <p:nvSpPr>
          <p:cNvPr id="16391" name="Titre 1"/>
          <p:cNvSpPr>
            <a:spLocks noGrp="1"/>
          </p:cNvSpPr>
          <p:nvPr>
            <p:ph type="title"/>
          </p:nvPr>
        </p:nvSpPr>
        <p:spPr>
          <a:xfrm>
            <a:off x="1360488" y="141288"/>
            <a:ext cx="7586662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fr-FR" altLang="fr-FR" sz="2800" b="1" smtClean="0">
                <a:latin typeface="Calibri" panose="020F0502020204030204" pitchFamily="34" charset="0"/>
              </a:rPr>
              <a:t>Le cadrage théorique de cette intervention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150" y="1674813"/>
            <a:ext cx="8451850" cy="2492375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000"/>
              <a:t>Chaque élève se distingue des autres élèves sur une multitude de dimensions : </a:t>
            </a:r>
          </a:p>
          <a:p>
            <a:pPr eaLnBrk="1" hangingPunct="1"/>
            <a:r>
              <a:rPr lang="fr-FR" altLang="fr-FR" sz="2000"/>
              <a:t>         -     Sociale</a:t>
            </a:r>
          </a:p>
          <a:p>
            <a:pPr eaLnBrk="1" hangingPunct="1"/>
            <a:r>
              <a:rPr lang="fr-FR" altLang="fr-FR" sz="2000"/>
              <a:t>-     Relationnelle </a:t>
            </a:r>
          </a:p>
          <a:p>
            <a:pPr eaLnBrk="1" hangingPunct="1">
              <a:buFontTx/>
              <a:buChar char="-"/>
            </a:pPr>
            <a:r>
              <a:rPr lang="fr-FR" altLang="fr-FR" sz="2000"/>
              <a:t>Cognitive</a:t>
            </a:r>
          </a:p>
          <a:p>
            <a:pPr eaLnBrk="1" hangingPunct="1">
              <a:buFontTx/>
              <a:buChar char="-"/>
            </a:pPr>
            <a:r>
              <a:rPr lang="fr-FR" altLang="fr-FR" sz="2000"/>
              <a:t> Affective</a:t>
            </a:r>
          </a:p>
          <a:p>
            <a:pPr eaLnBrk="1" hangingPunct="1">
              <a:buFontTx/>
              <a:buChar char="-"/>
            </a:pPr>
            <a:r>
              <a:rPr lang="fr-FR" altLang="fr-FR" sz="2000"/>
              <a:t>etc. </a:t>
            </a:r>
          </a:p>
          <a:p>
            <a:pPr eaLnBrk="1" hangingPunct="1"/>
            <a:r>
              <a:rPr lang="fr-FR" altLang="fr-FR" sz="1600"/>
              <a:t>		(Tomlinson, Brighton, Hertberg, Callahan, Moon, Brimijoin et al., 2003). </a:t>
            </a:r>
          </a:p>
        </p:txBody>
      </p:sp>
      <p:sp>
        <p:nvSpPr>
          <p:cNvPr id="33794" name="ZoneTexte 3"/>
          <p:cNvSpPr txBox="1">
            <a:spLocks noChangeArrowheads="1"/>
          </p:cNvSpPr>
          <p:nvPr/>
        </p:nvSpPr>
        <p:spPr bwMode="auto">
          <a:xfrm>
            <a:off x="3108325" y="869950"/>
            <a:ext cx="2927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b="1">
                <a:latin typeface="Calibri" panose="020F0502020204030204" pitchFamily="34" charset="0"/>
              </a:rPr>
              <a:t>Diversité des élèves ? </a:t>
            </a:r>
          </a:p>
        </p:txBody>
      </p:sp>
      <p:sp>
        <p:nvSpPr>
          <p:cNvPr id="33795" name="ZoneTexte 4"/>
          <p:cNvSpPr txBox="1">
            <a:spLocks noChangeArrowheads="1"/>
          </p:cNvSpPr>
          <p:nvPr/>
        </p:nvSpPr>
        <p:spPr bwMode="auto">
          <a:xfrm>
            <a:off x="438150" y="4202113"/>
            <a:ext cx="85264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000">
                <a:latin typeface="Calibri" panose="020F0502020204030204" pitchFamily="34" charset="0"/>
              </a:rPr>
              <a:t>Les travaux de recherche montrent que le choix des interventions pédagogiques </a:t>
            </a:r>
          </a:p>
          <a:p>
            <a:pPr eaLnBrk="1" hangingPunct="1"/>
            <a:r>
              <a:rPr lang="fr-FR" altLang="fr-FR" sz="2000">
                <a:latin typeface="Calibri" panose="020F0502020204030204" pitchFamily="34" charset="0"/>
              </a:rPr>
              <a:t>sont principalement déterminées par les prérequis des élèves au début </a:t>
            </a:r>
          </a:p>
          <a:p>
            <a:pPr eaLnBrk="1" hangingPunct="1"/>
            <a:r>
              <a:rPr lang="fr-FR" altLang="fr-FR" sz="2000">
                <a:latin typeface="Calibri" panose="020F0502020204030204" pitchFamily="34" charset="0"/>
              </a:rPr>
              <a:t>de la situation d’apprentissage </a:t>
            </a:r>
          </a:p>
          <a:p>
            <a:pPr eaLnBrk="1" hangingPunct="1"/>
            <a:r>
              <a:rPr lang="fr-FR" altLang="fr-FR" sz="1800">
                <a:latin typeface="Calibri" panose="020F0502020204030204" pitchFamily="34" charset="0"/>
              </a:rPr>
              <a:t>  					</a:t>
            </a:r>
            <a:r>
              <a:rPr lang="fr-FR" altLang="fr-FR" sz="1400">
                <a:latin typeface="Calibri" panose="020F0502020204030204" pitchFamily="34" charset="0"/>
              </a:rPr>
              <a:t> (Chanquoy, Tricot &amp; Sweller, 2007) </a:t>
            </a:r>
          </a:p>
          <a:p>
            <a:pPr eaLnBrk="1" hangingPunct="1"/>
            <a:endParaRPr lang="fr-FR" altLang="fr-FR" sz="1800">
              <a:latin typeface="Calibri" panose="020F0502020204030204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388938" y="669925"/>
            <a:ext cx="83772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797" name="ZoneTexte 6"/>
          <p:cNvSpPr txBox="1">
            <a:spLocks noChangeArrowheads="1"/>
          </p:cNvSpPr>
          <p:nvPr/>
        </p:nvSpPr>
        <p:spPr bwMode="auto">
          <a:xfrm>
            <a:off x="4160838" y="215900"/>
            <a:ext cx="4294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 b="1"/>
              <a:t>Questions relatives aux pratiques de classe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ZoneTexte 3"/>
          <p:cNvSpPr txBox="1">
            <a:spLocks noChangeArrowheads="1"/>
          </p:cNvSpPr>
          <p:nvPr/>
        </p:nvSpPr>
        <p:spPr bwMode="auto">
          <a:xfrm>
            <a:off x="2624138" y="2130425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fr-FR" altLang="fr-FR" sz="1800">
              <a:latin typeface="Calibri" panose="020F0502020204030204" pitchFamily="34" charset="0"/>
            </a:endParaRPr>
          </a:p>
        </p:txBody>
      </p:sp>
      <p:sp>
        <p:nvSpPr>
          <p:cNvPr id="34818" name="ZoneTexte 4"/>
          <p:cNvSpPr txBox="1">
            <a:spLocks noChangeArrowheads="1"/>
          </p:cNvSpPr>
          <p:nvPr/>
        </p:nvSpPr>
        <p:spPr bwMode="auto">
          <a:xfrm>
            <a:off x="423863" y="1530350"/>
            <a:ext cx="8128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000">
                <a:latin typeface="Calibri" panose="020F0502020204030204" pitchFamily="34" charset="0"/>
              </a:rPr>
              <a:t>La diversité est universelle, liée à une certaine pluralité nécessaire, à une extraordinaire variété, au fondement de nos cultures. </a:t>
            </a:r>
          </a:p>
          <a:p>
            <a:pPr eaLnBrk="1" hangingPunct="1"/>
            <a:r>
              <a:rPr lang="fr-FR" altLang="fr-FR" sz="2000"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fr-FR" altLang="fr-FR" sz="2000">
                <a:latin typeface="Calibri" panose="020F0502020204030204" pitchFamily="34" charset="0"/>
              </a:rPr>
              <a:t>Elle renvoie à une connotation plutôt positive. </a:t>
            </a:r>
          </a:p>
          <a:p>
            <a:pPr eaLnBrk="1" hangingPunct="1"/>
            <a:endParaRPr lang="fr-FR" altLang="fr-FR" sz="1800">
              <a:latin typeface="Calibri" panose="020F0502020204030204" pitchFamily="34" charset="0"/>
            </a:endParaRPr>
          </a:p>
        </p:txBody>
      </p:sp>
      <p:sp>
        <p:nvSpPr>
          <p:cNvPr id="34819" name="ZoneTexte 5"/>
          <p:cNvSpPr txBox="1">
            <a:spLocks noChangeArrowheads="1"/>
          </p:cNvSpPr>
          <p:nvPr/>
        </p:nvSpPr>
        <p:spPr bwMode="auto">
          <a:xfrm>
            <a:off x="1100138" y="3527425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fr-FR" altLang="fr-FR" sz="1800">
              <a:latin typeface="Calibri" panose="020F0502020204030204" pitchFamily="34" charset="0"/>
            </a:endParaRPr>
          </a:p>
        </p:txBody>
      </p:sp>
      <p:sp>
        <p:nvSpPr>
          <p:cNvPr id="34820" name="ZoneTexte 6"/>
          <p:cNvSpPr txBox="1">
            <a:spLocks noChangeArrowheads="1"/>
          </p:cNvSpPr>
          <p:nvPr/>
        </p:nvSpPr>
        <p:spPr bwMode="auto">
          <a:xfrm>
            <a:off x="338138" y="3556000"/>
            <a:ext cx="82391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000">
                <a:latin typeface="Calibri" panose="020F0502020204030204" pitchFamily="34" charset="0"/>
              </a:rPr>
              <a:t>L’</a:t>
            </a:r>
            <a:r>
              <a:rPr lang="fr-FR" altLang="ja-JP" sz="2000">
                <a:latin typeface="Calibri" panose="020F0502020204030204" pitchFamily="34" charset="0"/>
              </a:rPr>
              <a:t>hétérogénéité, désigne ce qui est différent, ce qui n</a:t>
            </a:r>
            <a:r>
              <a:rPr lang="fr-FR" altLang="fr-FR" sz="2000">
                <a:latin typeface="Calibri" panose="020F0502020204030204" pitchFamily="34" charset="0"/>
              </a:rPr>
              <a:t>’</a:t>
            </a:r>
            <a:r>
              <a:rPr lang="fr-FR" altLang="ja-JP" sz="2000">
                <a:latin typeface="Calibri" panose="020F0502020204030204" pitchFamily="34" charset="0"/>
              </a:rPr>
              <a:t>est pas du même genre </a:t>
            </a:r>
          </a:p>
          <a:p>
            <a:pPr eaLnBrk="1" hangingPunct="1"/>
            <a:r>
              <a:rPr lang="fr-FR" altLang="fr-FR" sz="2000">
                <a:latin typeface="Calibri" panose="020F0502020204030204" pitchFamily="34" charset="0"/>
              </a:rPr>
              <a:t>ni de la même nature.</a:t>
            </a:r>
          </a:p>
          <a:p>
            <a:pPr eaLnBrk="1" hangingPunct="1"/>
            <a:endParaRPr lang="fr-FR" altLang="fr-FR" sz="2000">
              <a:latin typeface="Calibri" panose="020F0502020204030204" pitchFamily="34" charset="0"/>
            </a:endParaRPr>
          </a:p>
          <a:p>
            <a:pPr eaLnBrk="1" hangingPunct="1"/>
            <a:r>
              <a:rPr lang="fr-FR" altLang="fr-FR" sz="2000">
                <a:latin typeface="Calibri" panose="020F0502020204030204" pitchFamily="34" charset="0"/>
              </a:rPr>
              <a:t> Le terme a pris peu à peu à une connotation plutôt négative. </a:t>
            </a:r>
          </a:p>
          <a:p>
            <a:pPr eaLnBrk="1" hangingPunct="1"/>
            <a:endParaRPr lang="fr-FR" altLang="fr-FR" sz="2000">
              <a:latin typeface="Calibri" panose="020F0502020204030204" pitchFamily="34" charset="0"/>
            </a:endParaRPr>
          </a:p>
          <a:p>
            <a:pPr eaLnBrk="1" hangingPunct="1"/>
            <a:r>
              <a:rPr lang="fr-FR" altLang="fr-FR" sz="2000">
                <a:latin typeface="Calibri" panose="020F0502020204030204" pitchFamily="34" charset="0"/>
              </a:rPr>
              <a:t>Le terme apparaît « </a:t>
            </a:r>
            <a:r>
              <a:rPr lang="fr-FR" altLang="fr-FR" sz="2000" i="1">
                <a:latin typeface="Calibri" panose="020F0502020204030204" pitchFamily="34" charset="0"/>
              </a:rPr>
              <a:t>souvent sous les traits d’une propriété d’un groupe qui</a:t>
            </a:r>
          </a:p>
          <a:p>
            <a:pPr eaLnBrk="1" hangingPunct="1"/>
            <a:r>
              <a:rPr lang="fr-FR" altLang="fr-FR" sz="2000" i="1">
                <a:latin typeface="Calibri" panose="020F0502020204030204" pitchFamily="34" charset="0"/>
              </a:rPr>
              <a:t> semblerait nuire au bon fonctionnement de ce groupe </a:t>
            </a:r>
            <a:r>
              <a:rPr lang="fr-FR" altLang="fr-FR" sz="2000">
                <a:latin typeface="Calibri" panose="020F0502020204030204" pitchFamily="34" charset="0"/>
              </a:rPr>
              <a:t>». </a:t>
            </a:r>
          </a:p>
          <a:p>
            <a:pPr eaLnBrk="1" hangingPunct="1"/>
            <a:endParaRPr lang="fr-FR" altLang="fr-FR" sz="1800">
              <a:latin typeface="Calibri" panose="020F0502020204030204" pitchFamily="34" charset="0"/>
            </a:endParaRPr>
          </a:p>
        </p:txBody>
      </p:sp>
      <p:sp>
        <p:nvSpPr>
          <p:cNvPr id="34821" name="ZoneTexte 7"/>
          <p:cNvSpPr txBox="1">
            <a:spLocks noChangeArrowheads="1"/>
          </p:cNvSpPr>
          <p:nvPr/>
        </p:nvSpPr>
        <p:spPr bwMode="auto">
          <a:xfrm>
            <a:off x="6811963" y="5980113"/>
            <a:ext cx="1765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>
                <a:latin typeface="Calibri" panose="020F0502020204030204" pitchFamily="34" charset="0"/>
              </a:rPr>
              <a:t>B. Sarrazy (2002)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88938" y="669925"/>
            <a:ext cx="83772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23" name="ZoneTexte 10"/>
          <p:cNvSpPr txBox="1">
            <a:spLocks noChangeArrowheads="1"/>
          </p:cNvSpPr>
          <p:nvPr/>
        </p:nvSpPr>
        <p:spPr bwMode="auto">
          <a:xfrm>
            <a:off x="3963988" y="215900"/>
            <a:ext cx="4294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 b="1"/>
              <a:t>Questions relatives aux pratiques de classe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388938" y="669925"/>
            <a:ext cx="83772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25" name="ZoneTexte 3"/>
          <p:cNvSpPr txBox="1">
            <a:spLocks noChangeArrowheads="1"/>
          </p:cNvSpPr>
          <p:nvPr/>
        </p:nvSpPr>
        <p:spPr bwMode="auto">
          <a:xfrm>
            <a:off x="1946275" y="869950"/>
            <a:ext cx="5788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b="1">
                <a:latin typeface="Calibri" panose="020F0502020204030204" pitchFamily="34" charset="0"/>
              </a:rPr>
              <a:t>Différences entre diversité et hétérogénéité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388938" y="669925"/>
            <a:ext cx="83772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842" name="ZoneTexte 4"/>
          <p:cNvSpPr txBox="1">
            <a:spLocks noChangeArrowheads="1"/>
          </p:cNvSpPr>
          <p:nvPr/>
        </p:nvSpPr>
        <p:spPr bwMode="auto">
          <a:xfrm>
            <a:off x="3935413" y="215900"/>
            <a:ext cx="4294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 b="1"/>
              <a:t>Questions relatives aux pratiques de classe</a:t>
            </a:r>
          </a:p>
        </p:txBody>
      </p:sp>
      <p:sp>
        <p:nvSpPr>
          <p:cNvPr id="35843" name="Rectangle 6"/>
          <p:cNvSpPr>
            <a:spLocks noChangeArrowheads="1"/>
          </p:cNvSpPr>
          <p:nvPr/>
        </p:nvSpPr>
        <p:spPr bwMode="auto">
          <a:xfrm>
            <a:off x="588963" y="768350"/>
            <a:ext cx="77644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b="1"/>
              <a:t>Les indicateurs du type « résultats » sont-ils des bons candidats pour mesurer la motivation des élèves ?</a:t>
            </a:r>
          </a:p>
        </p:txBody>
      </p:sp>
      <p:sp>
        <p:nvSpPr>
          <p:cNvPr id="35844" name="ZoneTexte 7"/>
          <p:cNvSpPr txBox="1">
            <a:spLocks noChangeArrowheads="1"/>
          </p:cNvSpPr>
          <p:nvPr/>
        </p:nvSpPr>
        <p:spPr bwMode="auto">
          <a:xfrm>
            <a:off x="388938" y="2359025"/>
            <a:ext cx="88709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 b="1"/>
              <a:t>Oui</a:t>
            </a:r>
            <a:r>
              <a:rPr lang="fr-FR" altLang="fr-FR" sz="1800"/>
              <a:t>,</a:t>
            </a:r>
            <a:r>
              <a:rPr lang="fr-FR" altLang="fr-FR" sz="1800" b="1"/>
              <a:t> </a:t>
            </a:r>
            <a:r>
              <a:rPr lang="fr-FR" altLang="fr-FR" sz="1800"/>
              <a:t>dans les cas des apprentissages scolaires et quand les buts d’accomplissement </a:t>
            </a:r>
          </a:p>
          <a:p>
            <a:pPr eaLnBrk="1" hangingPunct="1"/>
            <a:r>
              <a:rPr lang="fr-FR" altLang="fr-FR" sz="1800"/>
              <a:t>sont orientés vers des buts de performance …</a:t>
            </a:r>
          </a:p>
          <a:p>
            <a:pPr eaLnBrk="1" hangingPunct="1"/>
            <a:endParaRPr lang="fr-FR" altLang="fr-FR" sz="1800"/>
          </a:p>
          <a:p>
            <a:pPr eaLnBrk="1" hangingPunct="1"/>
            <a:r>
              <a:rPr lang="fr-FR" altLang="fr-FR" sz="1800"/>
              <a:t>… </a:t>
            </a:r>
            <a:r>
              <a:rPr lang="fr-FR" altLang="fr-FR" sz="1800" b="1"/>
              <a:t>Non</a:t>
            </a:r>
            <a:r>
              <a:rPr lang="fr-FR" altLang="fr-FR" sz="1800"/>
              <a:t>, quand les buts d’accomplissement sont orientés vers</a:t>
            </a:r>
          </a:p>
          <a:p>
            <a:pPr eaLnBrk="1" hangingPunct="1"/>
            <a:r>
              <a:rPr lang="fr-FR" altLang="fr-FR" sz="1800"/>
              <a:t> des buts d’apprentissage</a:t>
            </a:r>
          </a:p>
          <a:p>
            <a:pPr eaLnBrk="1" hangingPunct="1"/>
            <a:endParaRPr lang="fr-FR" altLang="fr-FR" sz="1800"/>
          </a:p>
          <a:p>
            <a:pPr eaLnBrk="1" hangingPunct="1"/>
            <a:r>
              <a:rPr lang="fr-FR" altLang="fr-FR" sz="1800"/>
              <a:t>L’évaluation par les compétences est sans doute une bonne solution</a:t>
            </a:r>
          </a:p>
          <a:p>
            <a:pPr eaLnBrk="1" hangingPunct="1"/>
            <a:r>
              <a:rPr lang="fr-FR" altLang="fr-FR" sz="1800"/>
              <a:t>dans ce dernier cas</a:t>
            </a:r>
          </a:p>
        </p:txBody>
      </p:sp>
      <p:sp>
        <p:nvSpPr>
          <p:cNvPr id="35845" name="ZoneTexte 8"/>
          <p:cNvSpPr txBox="1">
            <a:spLocks noChangeArrowheads="1"/>
          </p:cNvSpPr>
          <p:nvPr/>
        </p:nvSpPr>
        <p:spPr bwMode="auto">
          <a:xfrm>
            <a:off x="2417763" y="4789488"/>
            <a:ext cx="5640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/>
              <a:t>Pour une revue très complète voir les travaux de S. Leloup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388938" y="669925"/>
            <a:ext cx="83772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866" name="ZoneTexte 4"/>
          <p:cNvSpPr txBox="1">
            <a:spLocks noChangeArrowheads="1"/>
          </p:cNvSpPr>
          <p:nvPr/>
        </p:nvSpPr>
        <p:spPr bwMode="auto">
          <a:xfrm>
            <a:off x="1831975" y="790575"/>
            <a:ext cx="5230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b="1"/>
              <a:t>En résumé pour cette deuxième partie :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90513" y="2089150"/>
            <a:ext cx="8853487" cy="31400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Char char="-"/>
            </a:pPr>
            <a:r>
              <a:rPr lang="fr-FR" altLang="fr-FR" sz="1800"/>
              <a:t>La motivation en contexte scolaire relève du soin apporté au pratiques </a:t>
            </a:r>
          </a:p>
          <a:p>
            <a:pPr eaLnBrk="1" hangingPunct="1"/>
            <a:r>
              <a:rPr lang="fr-FR" altLang="fr-FR" sz="1800"/>
              <a:t>     pédagogiques.</a:t>
            </a:r>
          </a:p>
          <a:p>
            <a:pPr eaLnBrk="1" hangingPunct="1"/>
            <a:endParaRPr lang="fr-FR" altLang="fr-FR" sz="1800"/>
          </a:p>
          <a:p>
            <a:pPr eaLnBrk="1" hangingPunct="1">
              <a:buFontTx/>
              <a:buChar char="-"/>
            </a:pPr>
            <a:r>
              <a:rPr lang="fr-FR" altLang="fr-FR" sz="1800"/>
              <a:t>La motivation est  sous-tendue par une perception des caractéristiques</a:t>
            </a:r>
          </a:p>
          <a:p>
            <a:pPr eaLnBrk="1" hangingPunct="1"/>
            <a:r>
              <a:rPr lang="fr-FR" altLang="fr-FR" sz="1800"/>
              <a:t>      de l’environnement (perception, émotion, comportement)</a:t>
            </a:r>
          </a:p>
          <a:p>
            <a:pPr eaLnBrk="1" hangingPunct="1"/>
            <a:endParaRPr lang="fr-FR" altLang="fr-FR" sz="1800"/>
          </a:p>
          <a:p>
            <a:pPr eaLnBrk="1" hangingPunct="1">
              <a:buFontTx/>
              <a:buChar char="-"/>
            </a:pPr>
            <a:r>
              <a:rPr lang="fr-FR" altLang="fr-FR" sz="1800"/>
              <a:t>l’hétérogénéité, la diversité sont des caractéristiques de classe qui s’accompagne</a:t>
            </a:r>
          </a:p>
          <a:p>
            <a:pPr eaLnBrk="1" hangingPunct="1"/>
            <a:r>
              <a:rPr lang="fr-FR" altLang="fr-FR" sz="1800"/>
              <a:t>     et dont on peut tirer profit pour construite des situations interpersonnelles</a:t>
            </a:r>
          </a:p>
          <a:p>
            <a:pPr eaLnBrk="1" hangingPunct="1"/>
            <a:r>
              <a:rPr lang="fr-FR" altLang="fr-FR" sz="1800"/>
              <a:t>     profitables à tous les élèves</a:t>
            </a:r>
          </a:p>
          <a:p>
            <a:pPr eaLnBrk="1" hangingPunct="1">
              <a:buFontTx/>
              <a:buChar char="-"/>
            </a:pPr>
            <a:endParaRPr lang="fr-FR" altLang="fr-FR" sz="1800"/>
          </a:p>
          <a:p>
            <a:pPr eaLnBrk="1" hangingPunct="1">
              <a:buFontTx/>
              <a:buChar char="-"/>
            </a:pPr>
            <a:endParaRPr lang="fr-FR" altLang="fr-FR" sz="1800"/>
          </a:p>
        </p:txBody>
      </p:sp>
      <p:sp>
        <p:nvSpPr>
          <p:cNvPr id="36868" name="ZoneTexte 4"/>
          <p:cNvSpPr txBox="1">
            <a:spLocks noChangeArrowheads="1"/>
          </p:cNvSpPr>
          <p:nvPr/>
        </p:nvSpPr>
        <p:spPr bwMode="auto">
          <a:xfrm>
            <a:off x="3935413" y="215900"/>
            <a:ext cx="4294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 b="1"/>
              <a:t>Questions relatives aux pratiques de classe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388938" y="669925"/>
            <a:ext cx="83772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890" name="ZoneTexte 5"/>
          <p:cNvSpPr txBox="1">
            <a:spLocks noChangeArrowheads="1"/>
          </p:cNvSpPr>
          <p:nvPr/>
        </p:nvSpPr>
        <p:spPr bwMode="auto">
          <a:xfrm>
            <a:off x="4595813" y="241300"/>
            <a:ext cx="3906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 b="1"/>
              <a:t>Questions relatives aux apprentissages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1138" y="2881313"/>
            <a:ext cx="1682750" cy="9032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7892" name="ZoneTexte 4"/>
          <p:cNvSpPr txBox="1">
            <a:spLocks noChangeArrowheads="1"/>
          </p:cNvSpPr>
          <p:nvPr/>
        </p:nvSpPr>
        <p:spPr bwMode="auto">
          <a:xfrm>
            <a:off x="352425" y="3119438"/>
            <a:ext cx="1428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000" b="1"/>
              <a:t>S’engager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71688" y="2884488"/>
            <a:ext cx="2101850" cy="9032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7894" name="ZoneTexte 12"/>
          <p:cNvSpPr txBox="1">
            <a:spLocks noChangeArrowheads="1"/>
          </p:cNvSpPr>
          <p:nvPr/>
        </p:nvSpPr>
        <p:spPr bwMode="auto">
          <a:xfrm>
            <a:off x="2228850" y="3119438"/>
            <a:ext cx="1903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000" b="1"/>
              <a:t>Se concentrer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343400" y="2884488"/>
            <a:ext cx="2392363" cy="9032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7896" name="ZoneTexte 14"/>
          <p:cNvSpPr txBox="1">
            <a:spLocks noChangeArrowheads="1"/>
          </p:cNvSpPr>
          <p:nvPr/>
        </p:nvSpPr>
        <p:spPr bwMode="auto">
          <a:xfrm>
            <a:off x="4498975" y="3119438"/>
            <a:ext cx="2208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000" b="1"/>
              <a:t>Réaliser la tâche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967538" y="2884488"/>
            <a:ext cx="1682750" cy="9032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7898" name="ZoneTexte 16"/>
          <p:cNvSpPr txBox="1">
            <a:spLocks noChangeArrowheads="1"/>
          </p:cNvSpPr>
          <p:nvPr/>
        </p:nvSpPr>
        <p:spPr bwMode="auto">
          <a:xfrm>
            <a:off x="7108825" y="3122613"/>
            <a:ext cx="1481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000" b="1"/>
              <a:t>Apprendre</a:t>
            </a:r>
          </a:p>
        </p:txBody>
      </p:sp>
      <p:grpSp>
        <p:nvGrpSpPr>
          <p:cNvPr id="15" name="Grouper 14"/>
          <p:cNvGrpSpPr>
            <a:grpSpLocks/>
          </p:cNvGrpSpPr>
          <p:nvPr/>
        </p:nvGrpSpPr>
        <p:grpSpPr bwMode="auto">
          <a:xfrm>
            <a:off x="211138" y="3957638"/>
            <a:ext cx="1801812" cy="1368425"/>
            <a:chOff x="211667" y="3725330"/>
            <a:chExt cx="1801395" cy="1368775"/>
          </a:xfrm>
        </p:grpSpPr>
        <p:sp>
          <p:nvSpPr>
            <p:cNvPr id="16" name="Flèche vers le bas 15"/>
            <p:cNvSpPr/>
            <p:nvPr/>
          </p:nvSpPr>
          <p:spPr>
            <a:xfrm>
              <a:off x="945445" y="3725330"/>
              <a:ext cx="197555" cy="53622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7925" name="ZoneTexte 8"/>
            <p:cNvSpPr txBox="1">
              <a:spLocks noChangeArrowheads="1"/>
            </p:cNvSpPr>
            <p:nvPr/>
          </p:nvSpPr>
          <p:spPr bwMode="auto">
            <a:xfrm>
              <a:off x="211667" y="4447774"/>
              <a:ext cx="180139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fr-FR" altLang="fr-FR" sz="1800"/>
                <a:t>Rôle </a:t>
              </a:r>
            </a:p>
            <a:p>
              <a:pPr algn="ctr" eaLnBrk="1" hangingPunct="1"/>
              <a:r>
                <a:rPr lang="fr-FR" altLang="fr-FR" sz="1800"/>
                <a:t>de la motivation</a:t>
              </a:r>
            </a:p>
          </p:txBody>
        </p:sp>
      </p:grpSp>
      <p:grpSp>
        <p:nvGrpSpPr>
          <p:cNvPr id="18" name="Grouper 17"/>
          <p:cNvGrpSpPr>
            <a:grpSpLocks/>
          </p:cNvGrpSpPr>
          <p:nvPr/>
        </p:nvGrpSpPr>
        <p:grpSpPr bwMode="auto">
          <a:xfrm>
            <a:off x="2322513" y="3957638"/>
            <a:ext cx="1493837" cy="1368425"/>
            <a:chOff x="2322688" y="3725330"/>
            <a:chExt cx="1493693" cy="1368775"/>
          </a:xfrm>
        </p:grpSpPr>
        <p:sp>
          <p:nvSpPr>
            <p:cNvPr id="19" name="Flèche vers le bas 18"/>
            <p:cNvSpPr/>
            <p:nvPr/>
          </p:nvSpPr>
          <p:spPr>
            <a:xfrm>
              <a:off x="2902613" y="3725330"/>
              <a:ext cx="197555" cy="53622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7921" name="ZoneTexte 21"/>
            <p:cNvSpPr txBox="1">
              <a:spLocks noChangeArrowheads="1"/>
            </p:cNvSpPr>
            <p:nvPr/>
          </p:nvSpPr>
          <p:spPr bwMode="auto">
            <a:xfrm>
              <a:off x="2322688" y="4447774"/>
              <a:ext cx="149369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fr-FR" altLang="fr-FR" sz="1800"/>
                <a:t>Rôle </a:t>
              </a:r>
            </a:p>
            <a:p>
              <a:pPr algn="ctr" eaLnBrk="1" hangingPunct="1"/>
              <a:r>
                <a:rPr lang="fr-FR" altLang="fr-FR" sz="1800"/>
                <a:t>de l’attention</a:t>
              </a:r>
            </a:p>
          </p:txBody>
        </p:sp>
      </p:grpSp>
      <p:grpSp>
        <p:nvGrpSpPr>
          <p:cNvPr id="21" name="Grouper 20"/>
          <p:cNvGrpSpPr>
            <a:grpSpLocks/>
          </p:cNvGrpSpPr>
          <p:nvPr/>
        </p:nvGrpSpPr>
        <p:grpSpPr bwMode="auto">
          <a:xfrm>
            <a:off x="4532313" y="3922713"/>
            <a:ext cx="2185987" cy="1370012"/>
            <a:chOff x="4531834" y="3691506"/>
            <a:chExt cx="2186529" cy="1368775"/>
          </a:xfrm>
        </p:grpSpPr>
        <p:sp>
          <p:nvSpPr>
            <p:cNvPr id="22" name="Flèche vers le bas 21"/>
            <p:cNvSpPr/>
            <p:nvPr/>
          </p:nvSpPr>
          <p:spPr>
            <a:xfrm>
              <a:off x="5458179" y="3691506"/>
              <a:ext cx="197555" cy="53622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7917" name="ZoneTexte 23"/>
            <p:cNvSpPr txBox="1">
              <a:spLocks noChangeArrowheads="1"/>
            </p:cNvSpPr>
            <p:nvPr/>
          </p:nvSpPr>
          <p:spPr bwMode="auto">
            <a:xfrm>
              <a:off x="4531834" y="4413950"/>
              <a:ext cx="218652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fr-FR" altLang="fr-FR" sz="1800"/>
                <a:t>Rôle </a:t>
              </a:r>
            </a:p>
            <a:p>
              <a:pPr algn="ctr" eaLnBrk="1" hangingPunct="1"/>
              <a:r>
                <a:rPr lang="fr-FR" altLang="fr-FR" sz="1800"/>
                <a:t>de la métacognition</a:t>
              </a:r>
            </a:p>
          </p:txBody>
        </p:sp>
      </p:grpSp>
      <p:grpSp>
        <p:nvGrpSpPr>
          <p:cNvPr id="24" name="Grouper 23"/>
          <p:cNvGrpSpPr>
            <a:grpSpLocks/>
          </p:cNvGrpSpPr>
          <p:nvPr/>
        </p:nvGrpSpPr>
        <p:grpSpPr bwMode="auto">
          <a:xfrm>
            <a:off x="7032625" y="3922713"/>
            <a:ext cx="1673225" cy="1370012"/>
            <a:chOff x="7032089" y="3691506"/>
            <a:chExt cx="1673355" cy="1368775"/>
          </a:xfrm>
        </p:grpSpPr>
        <p:sp>
          <p:nvSpPr>
            <p:cNvPr id="25" name="Flèche vers le bas 24"/>
            <p:cNvSpPr/>
            <p:nvPr/>
          </p:nvSpPr>
          <p:spPr>
            <a:xfrm>
              <a:off x="7701846" y="3691506"/>
              <a:ext cx="197555" cy="53622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7913" name="ZoneTexte 25"/>
            <p:cNvSpPr txBox="1">
              <a:spLocks noChangeArrowheads="1"/>
            </p:cNvSpPr>
            <p:nvPr/>
          </p:nvSpPr>
          <p:spPr bwMode="auto">
            <a:xfrm>
              <a:off x="7032089" y="4413950"/>
              <a:ext cx="167335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fr-FR" altLang="fr-FR" sz="1800"/>
                <a:t>Rôle </a:t>
              </a:r>
            </a:p>
            <a:p>
              <a:pPr algn="ctr" eaLnBrk="1" hangingPunct="1"/>
              <a:r>
                <a:rPr lang="fr-FR" altLang="fr-FR" sz="1800"/>
                <a:t>de la cognition</a:t>
              </a:r>
            </a:p>
          </p:txBody>
        </p:sp>
      </p:grpSp>
      <p:grpSp>
        <p:nvGrpSpPr>
          <p:cNvPr id="27" name="Grouper 26"/>
          <p:cNvGrpSpPr>
            <a:grpSpLocks/>
          </p:cNvGrpSpPr>
          <p:nvPr/>
        </p:nvGrpSpPr>
        <p:grpSpPr bwMode="auto">
          <a:xfrm>
            <a:off x="5133975" y="1584325"/>
            <a:ext cx="3148013" cy="1187450"/>
            <a:chOff x="5133517" y="1353256"/>
            <a:chExt cx="3148631" cy="1186744"/>
          </a:xfrm>
        </p:grpSpPr>
        <p:sp>
          <p:nvSpPr>
            <p:cNvPr id="37907" name="ZoneTexte 9"/>
            <p:cNvSpPr txBox="1">
              <a:spLocks noChangeArrowheads="1"/>
            </p:cNvSpPr>
            <p:nvPr/>
          </p:nvSpPr>
          <p:spPr bwMode="auto">
            <a:xfrm>
              <a:off x="5133517" y="1353256"/>
              <a:ext cx="314863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fr-FR" altLang="fr-FR" sz="1800"/>
                <a:t>Concurrence entre les deux :</a:t>
              </a:r>
            </a:p>
            <a:p>
              <a:pPr algn="ctr" eaLnBrk="1" hangingPunct="1"/>
              <a:r>
                <a:rPr lang="fr-FR" altLang="fr-FR" sz="1800"/>
                <a:t>Surcharge cognitive</a:t>
              </a:r>
            </a:p>
          </p:txBody>
        </p:sp>
        <p:cxnSp>
          <p:nvCxnSpPr>
            <p:cNvPr id="29" name="Connecteur droit 28"/>
            <p:cNvCxnSpPr/>
            <p:nvPr/>
          </p:nvCxnSpPr>
          <p:spPr>
            <a:xfrm flipV="1">
              <a:off x="5457431" y="2041821"/>
              <a:ext cx="525566" cy="49817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>
              <a:off x="7108755" y="2027543"/>
              <a:ext cx="593842" cy="49817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904" name="ZoneTexte 32"/>
          <p:cNvSpPr txBox="1">
            <a:spLocks noChangeArrowheads="1"/>
          </p:cNvSpPr>
          <p:nvPr/>
        </p:nvSpPr>
        <p:spPr bwMode="auto">
          <a:xfrm>
            <a:off x="5656263" y="6207125"/>
            <a:ext cx="3405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/>
              <a:t>Musial, Pradère et Tricot, 2012)</a:t>
            </a:r>
          </a:p>
        </p:txBody>
      </p:sp>
      <p:sp>
        <p:nvSpPr>
          <p:cNvPr id="37905" name="Rectangle 1"/>
          <p:cNvSpPr>
            <a:spLocks noChangeArrowheads="1"/>
          </p:cNvSpPr>
          <p:nvPr/>
        </p:nvSpPr>
        <p:spPr bwMode="auto">
          <a:xfrm>
            <a:off x="944563" y="811213"/>
            <a:ext cx="7558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b="1"/>
              <a:t>Est-ce qu’un élève motivé apprend toujours ?</a:t>
            </a:r>
          </a:p>
        </p:txBody>
      </p:sp>
      <p:sp>
        <p:nvSpPr>
          <p:cNvPr id="37906" name="Rectangle 31"/>
          <p:cNvSpPr>
            <a:spLocks noChangeArrowheads="1"/>
          </p:cNvSpPr>
          <p:nvPr/>
        </p:nvSpPr>
        <p:spPr bwMode="auto">
          <a:xfrm>
            <a:off x="681038" y="1593850"/>
            <a:ext cx="2624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b="1"/>
              <a:t>Non, pas toujours ! </a:t>
            </a:r>
            <a:endParaRPr lang="fr-FR" alt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Group 2"/>
          <p:cNvGraphicFramePr>
            <a:graphicFrameLocks noGrp="1"/>
          </p:cNvGraphicFramePr>
          <p:nvPr/>
        </p:nvGraphicFramePr>
        <p:xfrm>
          <a:off x="388938" y="1954213"/>
          <a:ext cx="8023225" cy="4202112"/>
        </p:xfrm>
        <a:graphic>
          <a:graphicData uri="http://schemas.openxmlformats.org/drawingml/2006/table">
            <a:tbl>
              <a:tblPr/>
              <a:tblGrid>
                <a:gridCol w="1781175">
                  <a:extLst>
                    <a:ext uri="{9D8B030D-6E8A-4147-A177-3AD203B41FA5}">
                      <a16:colId xmlns:a16="http://schemas.microsoft.com/office/drawing/2014/main" val="2048189151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427749017"/>
                    </a:ext>
                  </a:extLst>
                </a:gridCol>
                <a:gridCol w="3155950">
                  <a:extLst>
                    <a:ext uri="{9D8B030D-6E8A-4147-A177-3AD203B41FA5}">
                      <a16:colId xmlns:a16="http://schemas.microsoft.com/office/drawing/2014/main" val="2236785130"/>
                    </a:ext>
                  </a:extLst>
                </a:gridCol>
              </a:tblGrid>
              <a:tr h="387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Courant" charset="0"/>
                        <a:ea typeface="MS PGothic" panose="020B0600070205080204" pitchFamily="34" charset="-128"/>
                      </a:endParaRPr>
                    </a:p>
                  </a:txBody>
                  <a:tcPr marL="81266" marR="81266" marT="45717" marB="457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Courant" charset="0"/>
                          <a:ea typeface="MS PGothic" panose="020B0600070205080204" pitchFamily="34" charset="-128"/>
                        </a:rPr>
                        <a:t>Connaissances primaires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Courant" charset="0"/>
                        <a:ea typeface="MS PGothic" panose="020B0600070205080204" pitchFamily="34" charset="-128"/>
                      </a:endParaRPr>
                    </a:p>
                  </a:txBody>
                  <a:tcPr marL="81266" marR="81266" marT="45717" marB="457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Courant" charset="0"/>
                          <a:ea typeface="MS PGothic" panose="020B0600070205080204" pitchFamily="34" charset="-128"/>
                        </a:rPr>
                        <a:t>Connaissances secondaires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Courant" charset="0"/>
                        <a:ea typeface="MS PGothic" panose="020B0600070205080204" pitchFamily="34" charset="-128"/>
                      </a:endParaRPr>
                    </a:p>
                  </a:txBody>
                  <a:tcPr marL="81266" marR="81266" marT="45717" marB="457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4326094"/>
                  </a:ext>
                </a:extLst>
              </a:tr>
              <a:tr h="930275">
                <a:tc>
                  <a:txBody>
                    <a:bodyPr/>
                    <a:lstStyle>
                      <a:lvl1pPr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Courant" charset="0"/>
                          <a:ea typeface="MS PGothic" panose="020B0600070205080204" pitchFamily="34" charset="-128"/>
                        </a:rPr>
                        <a:t>Utilité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Courant" charset="0"/>
                        <a:ea typeface="MS PGothic" panose="020B0600070205080204" pitchFamily="34" charset="-128"/>
                      </a:endParaRPr>
                    </a:p>
                  </a:txBody>
                  <a:tcPr marL="81266" marR="81266" marT="45717" marB="457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Courant" charset="0"/>
                          <a:ea typeface="MS PGothic" panose="020B0600070205080204" pitchFamily="34" charset="-128"/>
                        </a:rPr>
                        <a:t>Adaptation à l'environnement social, vivant, et physique</a:t>
                      </a:r>
                    </a:p>
                  </a:txBody>
                  <a:tcPr marL="81266" marR="81266" marT="45717" marB="457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Courant" charset="0"/>
                          <a:ea typeface="MS PGothic" panose="020B0600070205080204" pitchFamily="34" charset="-128"/>
                        </a:rPr>
                        <a:t>Préparation à la vie future (sociale, de travail)</a:t>
                      </a:r>
                    </a:p>
                  </a:txBody>
                  <a:tcPr marL="81266" marR="81266" marT="45717" marB="457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640348"/>
                  </a:ext>
                </a:extLst>
              </a:tr>
              <a:tr h="371475">
                <a:tc>
                  <a:txBody>
                    <a:bodyPr/>
                    <a:lstStyle>
                      <a:lvl1pPr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Courant" charset="0"/>
                          <a:ea typeface="MS PGothic" panose="020B0600070205080204" pitchFamily="34" charset="-128"/>
                        </a:rPr>
                        <a:t>Attention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Courant" charset="0"/>
                        <a:ea typeface="MS PGothic" panose="020B0600070205080204" pitchFamily="34" charset="-128"/>
                      </a:endParaRPr>
                    </a:p>
                  </a:txBody>
                  <a:tcPr marL="81266" marR="81266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Courant" charset="0"/>
                          <a:ea typeface="MS PGothic" panose="020B0600070205080204" pitchFamily="34" charset="-128"/>
                        </a:rPr>
                        <a:t>Peu importante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Courant" charset="0"/>
                        <a:ea typeface="MS PGothic" panose="020B0600070205080204" pitchFamily="34" charset="-128"/>
                      </a:endParaRPr>
                    </a:p>
                  </a:txBody>
                  <a:tcPr marL="81266" marR="81266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Courant" charset="0"/>
                          <a:ea typeface="MS PGothic" panose="020B0600070205080204" pitchFamily="34" charset="-128"/>
                        </a:rPr>
                        <a:t>Très importante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Courant" charset="0"/>
                        <a:ea typeface="MS PGothic" panose="020B0600070205080204" pitchFamily="34" charset="-128"/>
                      </a:endParaRPr>
                    </a:p>
                  </a:txBody>
                  <a:tcPr marL="81266" marR="81266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337256"/>
                  </a:ext>
                </a:extLst>
              </a:tr>
              <a:tr h="1490663">
                <a:tc>
                  <a:txBody>
                    <a:bodyPr/>
                    <a:lstStyle>
                      <a:lvl1pPr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Courant" charset="0"/>
                          <a:ea typeface="MS PGothic" panose="020B0600070205080204" pitchFamily="34" charset="-128"/>
                        </a:rPr>
                        <a:t>Apprentissage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Courant" charset="0"/>
                        <a:ea typeface="MS PGothic" panose="020B0600070205080204" pitchFamily="34" charset="-128"/>
                      </a:endParaRPr>
                    </a:p>
                  </a:txBody>
                  <a:tcPr marL="81266" marR="81266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Courant" charset="0"/>
                          <a:ea typeface="MS PGothic" panose="020B0600070205080204" pitchFamily="34" charset="-128"/>
                        </a:rPr>
                        <a:t>Inconscient, sans effort, rapide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Courant" charset="0"/>
                          <a:ea typeface="MS PGothic" panose="020B0600070205080204" pitchFamily="34" charset="-128"/>
                        </a:rPr>
                        <a:t>Fondé sur l'immersion, les relations sociales, l'exploration, le jeu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Courant" charset="0"/>
                        <a:ea typeface="MS PGothic" panose="020B0600070205080204" pitchFamily="34" charset="-128"/>
                      </a:endParaRPr>
                    </a:p>
                  </a:txBody>
                  <a:tcPr marL="81266" marR="81266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Courant" charset="0"/>
                          <a:ea typeface="MS PGothic" panose="020B0600070205080204" pitchFamily="34" charset="-128"/>
                        </a:rPr>
                        <a:t>Conscient, avec effort, lent.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Courant" charset="0"/>
                          <a:ea typeface="MS PGothic" panose="020B0600070205080204" pitchFamily="34" charset="-128"/>
                        </a:rPr>
                        <a:t>Fondé sur l'enseignement, la pratique délibérée, intense, dans la durée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Courant" charset="0"/>
                        <a:ea typeface="MS PGothic" panose="020B0600070205080204" pitchFamily="34" charset="-128"/>
                      </a:endParaRPr>
                    </a:p>
                  </a:txBody>
                  <a:tcPr marL="81266" marR="81266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6903718"/>
                  </a:ext>
                </a:extLst>
              </a:tr>
              <a:tr h="650875">
                <a:tc>
                  <a:txBody>
                    <a:bodyPr/>
                    <a:lstStyle>
                      <a:lvl1pPr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Courant" charset="0"/>
                          <a:ea typeface="MS PGothic" panose="020B0600070205080204" pitchFamily="34" charset="-128"/>
                        </a:rPr>
                        <a:t>Motivation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Courant" charset="0"/>
                        <a:ea typeface="MS PGothic" panose="020B0600070205080204" pitchFamily="34" charset="-128"/>
                      </a:endParaRPr>
                    </a:p>
                  </a:txBody>
                  <a:tcPr marL="81266" marR="81266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Courant" charset="0"/>
                          <a:ea typeface="MS PGothic" panose="020B0600070205080204" pitchFamily="34" charset="-128"/>
                        </a:rPr>
                        <a:t>Pas besoin de motivation</a:t>
                      </a:r>
                    </a:p>
                  </a:txBody>
                  <a:tcPr marL="81266" marR="81266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Courant" charset="0"/>
                          <a:ea typeface="MS PGothic" panose="020B0600070205080204" pitchFamily="34" charset="-128"/>
                        </a:rPr>
                        <a:t>Motivation extrinsèque souvent nécessaire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Courant" charset="0"/>
                        <a:ea typeface="MS PGothic" panose="020B0600070205080204" pitchFamily="34" charset="-128"/>
                      </a:endParaRPr>
                    </a:p>
                  </a:txBody>
                  <a:tcPr marL="81266" marR="81266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47025"/>
                  </a:ext>
                </a:extLst>
              </a:tr>
              <a:tr h="371475">
                <a:tc>
                  <a:txBody>
                    <a:bodyPr/>
                    <a:lstStyle>
                      <a:lvl1pPr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Courant" charset="0"/>
                        <a:ea typeface="MS PGothic" panose="020B0600070205080204" pitchFamily="34" charset="-128"/>
                      </a:endParaRPr>
                    </a:p>
                  </a:txBody>
                  <a:tcPr marL="81266" marR="81266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Courant" charset="0"/>
                        <a:ea typeface="MS PGothic" panose="020B0600070205080204" pitchFamily="34" charset="-128"/>
                      </a:endParaRPr>
                    </a:p>
                  </a:txBody>
                  <a:tcPr marL="81266" marR="81266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4926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Courant" charset="0"/>
                        <a:ea typeface="MS PGothic" panose="020B0600070205080204" pitchFamily="34" charset="-128"/>
                      </a:endParaRPr>
                    </a:p>
                  </a:txBody>
                  <a:tcPr marL="81266" marR="81266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443543"/>
                  </a:ext>
                </a:extLst>
              </a:tr>
            </a:tbl>
          </a:graphicData>
        </a:graphic>
      </p:graphicFrame>
      <p:sp>
        <p:nvSpPr>
          <p:cNvPr id="38935" name="Rectangle 1"/>
          <p:cNvSpPr>
            <a:spLocks noChangeArrowheads="1"/>
          </p:cNvSpPr>
          <p:nvPr/>
        </p:nvSpPr>
        <p:spPr bwMode="auto">
          <a:xfrm>
            <a:off x="5072063" y="6519863"/>
            <a:ext cx="3533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GB" altLang="fr-FR" sz="1600">
                <a:latin typeface="Calibri Courant" charset="0"/>
              </a:rPr>
              <a:t>(Geary, 2008; Tricot &amp; Sweller, 2014)</a:t>
            </a:r>
            <a:endParaRPr lang="fr-FR" altLang="fr-FR" sz="1600">
              <a:latin typeface="Calibri Courant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388938" y="669925"/>
            <a:ext cx="83772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37" name="ZoneTexte 5"/>
          <p:cNvSpPr txBox="1">
            <a:spLocks noChangeArrowheads="1"/>
          </p:cNvSpPr>
          <p:nvPr/>
        </p:nvSpPr>
        <p:spPr bwMode="auto">
          <a:xfrm>
            <a:off x="4460875" y="241300"/>
            <a:ext cx="3906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 b="1"/>
              <a:t>Questions relatives aux apprentissages </a:t>
            </a:r>
          </a:p>
        </p:txBody>
      </p:sp>
      <p:sp>
        <p:nvSpPr>
          <p:cNvPr id="38938" name="Rectangle 6"/>
          <p:cNvSpPr>
            <a:spLocks noChangeArrowheads="1"/>
          </p:cNvSpPr>
          <p:nvPr/>
        </p:nvSpPr>
        <p:spPr bwMode="auto">
          <a:xfrm>
            <a:off x="388938" y="1346200"/>
            <a:ext cx="4071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b="1"/>
              <a:t>Oui, certaines connaissances ! </a:t>
            </a:r>
            <a:endParaRPr lang="fr-FR" altLang="fr-FR"/>
          </a:p>
        </p:txBody>
      </p:sp>
      <p:sp>
        <p:nvSpPr>
          <p:cNvPr id="38939" name="Rectangle 2"/>
          <p:cNvSpPr>
            <a:spLocks noChangeArrowheads="1"/>
          </p:cNvSpPr>
          <p:nvPr/>
        </p:nvSpPr>
        <p:spPr bwMode="auto">
          <a:xfrm>
            <a:off x="2562225" y="715963"/>
            <a:ext cx="5018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b="1"/>
              <a:t>Peut-on apprendre sans être motivé 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388938" y="669925"/>
            <a:ext cx="83772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552450" y="1209675"/>
            <a:ext cx="8213725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800" b="1"/>
              <a:t>“Pédagogie. Porter en soi et avec soi cette indulgence qui fait fleurir les pensées d'autrui.”</a:t>
            </a:r>
          </a:p>
          <a:p>
            <a:pPr eaLnBrk="1" hangingPunct="1"/>
            <a:r>
              <a:rPr lang="fr-FR" altLang="fr-FR" sz="2800" b="1"/>
              <a:t>									</a:t>
            </a:r>
            <a:r>
              <a:rPr lang="fr-FR" altLang="fr-FR" sz="2000"/>
              <a:t>Joseph Joubert (1754 - 1824)</a:t>
            </a:r>
          </a:p>
          <a:p>
            <a:pPr eaLnBrk="1" hangingPunct="1"/>
            <a:r>
              <a:rPr lang="fr-FR" altLang="fr-FR" sz="2000"/>
              <a:t>									Artiste, écrivain, essayiste, moraliste 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2225675" y="3983038"/>
            <a:ext cx="417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800" b="1"/>
              <a:t>Merci pour votre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3708400" y="533400"/>
            <a:ext cx="5199063" cy="7540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fr-FR" altLang="fr-FR" sz="3200" smtClean="0"/>
              <a:t>Références bibliographiques</a:t>
            </a:r>
          </a:p>
        </p:txBody>
      </p:sp>
      <p:sp>
        <p:nvSpPr>
          <p:cNvPr id="41986" name="ZoneTexte 1"/>
          <p:cNvSpPr txBox="1">
            <a:spLocks noChangeArrowheads="1"/>
          </p:cNvSpPr>
          <p:nvPr/>
        </p:nvSpPr>
        <p:spPr bwMode="auto">
          <a:xfrm>
            <a:off x="152400" y="1760538"/>
            <a:ext cx="83486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/>
              <a:t>Geary, D. C. (2008). An evolutionarily informed education science. </a:t>
            </a:r>
            <a:r>
              <a:rPr lang="fr-FR" altLang="fr-FR" sz="1800" i="1"/>
              <a:t>Educational Psychologist, 43</a:t>
            </a:r>
            <a:r>
              <a:rPr lang="fr-FR" altLang="fr-FR" sz="1800"/>
              <a:t>, 279-295. </a:t>
            </a:r>
          </a:p>
          <a:p>
            <a:pPr eaLnBrk="1" hangingPunct="1"/>
            <a:endParaRPr lang="fr-FR" altLang="fr-FR" sz="1800"/>
          </a:p>
        </p:txBody>
      </p:sp>
      <p:sp>
        <p:nvSpPr>
          <p:cNvPr id="41987" name="ZoneTexte 2"/>
          <p:cNvSpPr txBox="1">
            <a:spLocks noChangeArrowheads="1"/>
          </p:cNvSpPr>
          <p:nvPr/>
        </p:nvSpPr>
        <p:spPr bwMode="auto">
          <a:xfrm>
            <a:off x="152400" y="2549525"/>
            <a:ext cx="875506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/>
              <a:t>Merrill, M. David, Drake, Leston, D., Lacy, Mark J. Pratt, Jean A. &amp; the ID2 Research </a:t>
            </a:r>
          </a:p>
          <a:p>
            <a:pPr eaLnBrk="1" hangingPunct="1"/>
            <a:r>
              <a:rPr lang="fr-FR" altLang="fr-FR" sz="1800"/>
              <a:t>Group. (1996). Reclaiming instructional design. </a:t>
            </a:r>
            <a:r>
              <a:rPr lang="fr-FR" altLang="fr-FR" sz="1800" i="1"/>
              <a:t>Educational Technology</a:t>
            </a:r>
            <a:r>
              <a:rPr lang="fr-FR" altLang="fr-FR" sz="1800"/>
              <a:t>, </a:t>
            </a:r>
            <a:r>
              <a:rPr lang="fr-FR" altLang="fr-FR" sz="1800" i="1"/>
              <a:t>36</a:t>
            </a:r>
            <a:r>
              <a:rPr lang="fr-FR" altLang="fr-FR" sz="1800"/>
              <a:t>, 5-7. </a:t>
            </a:r>
          </a:p>
          <a:p>
            <a:pPr eaLnBrk="1" hangingPunct="1"/>
            <a:endParaRPr lang="fr-FR" altLang="fr-FR" sz="1800"/>
          </a:p>
        </p:txBody>
      </p:sp>
      <p:sp>
        <p:nvSpPr>
          <p:cNvPr id="41988" name="ZoneTexte 4"/>
          <p:cNvSpPr txBox="1">
            <a:spLocks noChangeArrowheads="1"/>
          </p:cNvSpPr>
          <p:nvPr/>
        </p:nvSpPr>
        <p:spPr bwMode="auto">
          <a:xfrm>
            <a:off x="152400" y="3365500"/>
            <a:ext cx="90106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/>
              <a:t>Metcalfe, J. (2009). Metacognitive judgments and control of study. </a:t>
            </a:r>
            <a:r>
              <a:rPr lang="fr-FR" altLang="fr-FR" sz="1800" i="1"/>
              <a:t>Current Direction in </a:t>
            </a:r>
            <a:endParaRPr lang="fr-FR" altLang="fr-FR" sz="1800"/>
          </a:p>
          <a:p>
            <a:pPr eaLnBrk="1" hangingPunct="1"/>
            <a:r>
              <a:rPr lang="fr-FR" altLang="fr-FR" sz="1800" i="1"/>
              <a:t>Psychological Science</a:t>
            </a:r>
            <a:r>
              <a:rPr lang="fr-FR" altLang="fr-FR" sz="1800"/>
              <a:t>, </a:t>
            </a:r>
            <a:r>
              <a:rPr lang="fr-FR" altLang="fr-FR" sz="1800" i="1"/>
              <a:t>18</a:t>
            </a:r>
            <a:r>
              <a:rPr lang="fr-FR" altLang="fr-FR" sz="1800"/>
              <a:t>, 159-163 </a:t>
            </a:r>
          </a:p>
          <a:p>
            <a:pPr eaLnBrk="1" hangingPunct="1"/>
            <a:endParaRPr lang="fr-FR" altLang="fr-FR" sz="1800"/>
          </a:p>
        </p:txBody>
      </p:sp>
      <p:sp>
        <p:nvSpPr>
          <p:cNvPr id="41989" name="ZoneTexte 5"/>
          <p:cNvSpPr txBox="1">
            <a:spLocks noChangeArrowheads="1"/>
          </p:cNvSpPr>
          <p:nvPr/>
        </p:nvSpPr>
        <p:spPr bwMode="auto">
          <a:xfrm>
            <a:off x="152400" y="4094163"/>
            <a:ext cx="8643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/>
              <a:t>Sweller, J. (1994). Cognitive load theory, learning difficulty and instructional design.</a:t>
            </a:r>
          </a:p>
          <a:p>
            <a:pPr eaLnBrk="1" hangingPunct="1"/>
            <a:r>
              <a:rPr lang="fr-FR" altLang="fr-FR" sz="1800"/>
              <a:t> </a:t>
            </a:r>
            <a:r>
              <a:rPr lang="fr-FR" altLang="fr-FR" sz="1800" i="1"/>
              <a:t>Learning and Instruction, 4</a:t>
            </a:r>
            <a:r>
              <a:rPr lang="fr-FR" altLang="fr-FR" sz="1800"/>
              <a:t>, 295-312. </a:t>
            </a:r>
          </a:p>
        </p:txBody>
      </p:sp>
      <p:sp>
        <p:nvSpPr>
          <p:cNvPr id="41990" name="ZoneTexte 6"/>
          <p:cNvSpPr txBox="1">
            <a:spLocks noChangeArrowheads="1"/>
          </p:cNvSpPr>
          <p:nvPr/>
        </p:nvSpPr>
        <p:spPr bwMode="auto">
          <a:xfrm>
            <a:off x="152400" y="4824413"/>
            <a:ext cx="8469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/>
              <a:t>Chanquoy, L., Tricot, A. &amp; Sweller, J. (2007). </a:t>
            </a:r>
            <a:r>
              <a:rPr lang="fr-FR" altLang="fr-FR" sz="1800" i="1"/>
              <a:t>La charge cognitive</a:t>
            </a:r>
            <a:r>
              <a:rPr lang="fr-FR" altLang="fr-FR" sz="1800"/>
              <a:t>. Paris : A. Colin. </a:t>
            </a:r>
          </a:p>
        </p:txBody>
      </p:sp>
      <p:sp>
        <p:nvSpPr>
          <p:cNvPr id="41991" name="ZoneTexte 7"/>
          <p:cNvSpPr txBox="1">
            <a:spLocks noChangeArrowheads="1"/>
          </p:cNvSpPr>
          <p:nvPr/>
        </p:nvSpPr>
        <p:spPr bwMode="auto">
          <a:xfrm>
            <a:off x="152400" y="5384800"/>
            <a:ext cx="899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>
                <a:cs typeface="Arial" panose="020B0604020202020204" pitchFamily="34" charset="0"/>
              </a:rPr>
              <a:t> Huart, T. (2001). Un éclairage théorique sur la motivation en contexte scolaire :</a:t>
            </a:r>
            <a:br>
              <a:rPr lang="fr-FR" altLang="fr-FR" sz="1800">
                <a:cs typeface="Arial" panose="020B0604020202020204" pitchFamily="34" charset="0"/>
              </a:rPr>
            </a:br>
            <a:r>
              <a:rPr lang="fr-FR" altLang="fr-FR" sz="1800">
                <a:cs typeface="Arial" panose="020B0604020202020204" pitchFamily="34" charset="0"/>
              </a:rPr>
              <a:t>un concept éclaté en multiples facettes. </a:t>
            </a:r>
            <a:r>
              <a:rPr lang="fr-FR" altLang="fr-FR" sz="1800" i="1">
                <a:cs typeface="Arial" panose="020B0604020202020204" pitchFamily="34" charset="0"/>
              </a:rPr>
              <a:t>Cahiers du Service de Pédagogie expérimentale</a:t>
            </a:r>
            <a:r>
              <a:rPr lang="fr-FR" altLang="fr-FR" sz="1800">
                <a:cs typeface="Arial" panose="020B0604020202020204" pitchFamily="34" charset="0"/>
              </a:rPr>
              <a:t>. Université de Liège. 7-8/2001 221 </a:t>
            </a:r>
          </a:p>
          <a:p>
            <a:pPr eaLnBrk="1" hangingPunct="1"/>
            <a:endParaRPr lang="fr-FR" altLang="fr-FR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3708400" y="533400"/>
            <a:ext cx="5199063" cy="7540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fr-FR" altLang="fr-FR" sz="3200" smtClean="0"/>
              <a:t>Références bibliographiques</a:t>
            </a:r>
          </a:p>
        </p:txBody>
      </p:sp>
      <p:sp>
        <p:nvSpPr>
          <p:cNvPr id="43010" name="Rectangle 9"/>
          <p:cNvSpPr>
            <a:spLocks noChangeArrowheads="1"/>
          </p:cNvSpPr>
          <p:nvPr/>
        </p:nvSpPr>
        <p:spPr bwMode="auto">
          <a:xfrm>
            <a:off x="388938" y="1728788"/>
            <a:ext cx="8128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/>
              <a:t>Gavens, N., &amp; Camos, V. (2006). La mémoire de travail : une place centrale dans les apprentissages scolaires fondamentaux. In E. Gentaz &amp; P. Dessus (Eds.), </a:t>
            </a:r>
            <a:r>
              <a:rPr lang="fr-FR" altLang="fr-FR" sz="1800" i="1"/>
              <a:t>Apprentissages et enseignement : Sciences cognitives et  éducation</a:t>
            </a:r>
            <a:r>
              <a:rPr lang="fr-FR" altLang="fr-FR" sz="1800"/>
              <a:t> (pp. 91-106). Paris : Dunod.</a:t>
            </a:r>
          </a:p>
        </p:txBody>
      </p:sp>
      <p:sp>
        <p:nvSpPr>
          <p:cNvPr id="43011" name="ZoneTexte 2"/>
          <p:cNvSpPr txBox="1">
            <a:spLocks noChangeArrowheads="1"/>
          </p:cNvSpPr>
          <p:nvPr/>
        </p:nvSpPr>
        <p:spPr bwMode="auto">
          <a:xfrm>
            <a:off x="388938" y="3116263"/>
            <a:ext cx="75136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/>
              <a:t>Sweller, J. &amp; Chandler, P. (1994). Why some material is difficult to learn. </a:t>
            </a:r>
          </a:p>
          <a:p>
            <a:pPr eaLnBrk="1" hangingPunct="1"/>
            <a:r>
              <a:rPr lang="fr-FR" altLang="fr-FR" sz="1800" i="1"/>
              <a:t>Cognition and Instruction, 12, </a:t>
            </a:r>
            <a:r>
              <a:rPr lang="fr-FR" altLang="fr-FR" sz="1800"/>
              <a:t>185-233</a:t>
            </a:r>
            <a:r>
              <a:rPr lang="fr-FR" altLang="fr-FR" sz="1800" i="1"/>
              <a:t>. . </a:t>
            </a:r>
            <a:endParaRPr lang="fr-FR" altLang="fr-FR" sz="1800"/>
          </a:p>
          <a:p>
            <a:pPr eaLnBrk="1" hangingPunct="1"/>
            <a:endParaRPr lang="fr-FR" altLang="fr-FR" sz="1800"/>
          </a:p>
        </p:txBody>
      </p:sp>
      <p:sp>
        <p:nvSpPr>
          <p:cNvPr id="43012" name="ZoneTexte 3"/>
          <p:cNvSpPr txBox="1">
            <a:spLocks noChangeArrowheads="1"/>
          </p:cNvSpPr>
          <p:nvPr/>
        </p:nvSpPr>
        <p:spPr bwMode="auto">
          <a:xfrm>
            <a:off x="355600" y="3937000"/>
            <a:ext cx="87344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/>
              <a:t>Amadieu, F., &amp; Tricot, A. (2014). </a:t>
            </a:r>
            <a:r>
              <a:rPr lang="fr-FR" altLang="fr-FR" sz="1800" i="1"/>
              <a:t>Apprendre avec le numérique : mythes et réalités</a:t>
            </a:r>
            <a:r>
              <a:rPr lang="fr-FR" altLang="fr-FR" sz="1800"/>
              <a:t>.</a:t>
            </a:r>
          </a:p>
          <a:p>
            <a:pPr eaLnBrk="1" hangingPunct="1"/>
            <a:r>
              <a:rPr lang="fr-FR" altLang="fr-FR" sz="1800"/>
              <a:t> Paris: Retz</a:t>
            </a:r>
          </a:p>
          <a:p>
            <a:pPr eaLnBrk="1" hangingPunct="1"/>
            <a:endParaRPr lang="fr-FR" altLang="fr-FR" sz="1800"/>
          </a:p>
          <a:p>
            <a:pPr eaLnBrk="1" hangingPunct="1"/>
            <a:r>
              <a:rPr lang="fr-FR" altLang="fr-FR" sz="1800"/>
              <a:t>Musial, M., Pradère, F., &amp; Tricot, A. (2012). </a:t>
            </a:r>
            <a:r>
              <a:rPr lang="fr-FR" altLang="fr-FR" sz="1800" i="1"/>
              <a:t>Comment concevoir un enseignement ?</a:t>
            </a:r>
          </a:p>
          <a:p>
            <a:pPr eaLnBrk="1" hangingPunct="1"/>
            <a:r>
              <a:rPr lang="fr-FR" altLang="fr-FR" sz="1800"/>
              <a:t> Bruxelles : De Boeck</a:t>
            </a:r>
          </a:p>
          <a:p>
            <a:pPr eaLnBrk="1" hangingPunct="1"/>
            <a:endParaRPr lang="fr-FR" altLang="fr-FR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32063" y="377825"/>
            <a:ext cx="6611937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smtClean="0"/>
              <a:t>Positionnement pédagogique</a:t>
            </a:r>
          </a:p>
        </p:txBody>
      </p:sp>
      <p:sp>
        <p:nvSpPr>
          <p:cNvPr id="16386" name="Espace réservé du contenu 2"/>
          <p:cNvSpPr>
            <a:spLocks noGrp="1"/>
          </p:cNvSpPr>
          <p:nvPr>
            <p:ph idx="1"/>
          </p:nvPr>
        </p:nvSpPr>
        <p:spPr>
          <a:xfrm>
            <a:off x="412750" y="1508125"/>
            <a:ext cx="8596313" cy="8731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r-FR" altLang="fr-FR" smtClean="0">
                <a:solidFill>
                  <a:srgbClr val="292934"/>
                </a:solidFill>
              </a:rPr>
              <a:t>L’école doit permettre des apprentissages de connaissances durables et transférables 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r-FR" altLang="fr-FR" smtClean="0"/>
              <a:t>					</a:t>
            </a:r>
            <a:endParaRPr lang="fr-FR" altLang="fr-FR" smtClean="0">
              <a:hlinkClick r:id="rId2" action="ppaction://hlinksldjump"/>
            </a:endParaRPr>
          </a:p>
        </p:txBody>
      </p:sp>
      <p:sp>
        <p:nvSpPr>
          <p:cNvPr id="16387" name="Espace réservé du contenu 2"/>
          <p:cNvSpPr txBox="1">
            <a:spLocks/>
          </p:cNvSpPr>
          <p:nvPr/>
        </p:nvSpPr>
        <p:spPr bwMode="auto">
          <a:xfrm>
            <a:off x="412750" y="3895725"/>
            <a:ext cx="8191500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None/>
            </a:pPr>
            <a:r>
              <a:rPr lang="fr-FR" altLang="fr-FR" b="1">
                <a:solidFill>
                  <a:srgbClr val="292934"/>
                </a:solidFill>
              </a:rPr>
              <a:t>L’école</a:t>
            </a:r>
            <a:r>
              <a:rPr lang="fr-FR" altLang="fr-FR">
                <a:solidFill>
                  <a:srgbClr val="292934"/>
                </a:solidFill>
              </a:rPr>
              <a:t> est un </a:t>
            </a:r>
            <a:r>
              <a:rPr lang="fr-FR" altLang="fr-FR" b="1">
                <a:solidFill>
                  <a:srgbClr val="292934"/>
                </a:solidFill>
              </a:rPr>
              <a:t>lieu de vie </a:t>
            </a:r>
            <a:r>
              <a:rPr lang="fr-FR" altLang="fr-FR">
                <a:solidFill>
                  <a:srgbClr val="292934"/>
                </a:solidFill>
              </a:rPr>
              <a:t>qui doit proposer aux élèves des environnements :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-"/>
            </a:pPr>
            <a:r>
              <a:rPr lang="fr-FR" altLang="fr-FR">
                <a:solidFill>
                  <a:srgbClr val="292934"/>
                </a:solidFill>
              </a:rPr>
              <a:t> enrichis qui stimulent leur système cognitif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-"/>
            </a:pPr>
            <a:r>
              <a:rPr lang="fr-FR" altLang="fr-FR">
                <a:solidFill>
                  <a:srgbClr val="292934"/>
                </a:solidFill>
              </a:rPr>
              <a:t> qui leur permettent de se valoriser, de s’épanouir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-"/>
            </a:pPr>
            <a:endParaRPr lang="fr-FR" altLang="fr-FR" sz="1800">
              <a:solidFill>
                <a:srgbClr val="292934"/>
              </a:solidFill>
              <a:hlinkClick r:id="rId2" action="ppaction://hlinksldjump"/>
            </a:endParaRPr>
          </a:p>
        </p:txBody>
      </p:sp>
      <p:sp>
        <p:nvSpPr>
          <p:cNvPr id="16388" name="Espace réservé du contenu 2"/>
          <p:cNvSpPr txBox="1">
            <a:spLocks/>
          </p:cNvSpPr>
          <p:nvPr/>
        </p:nvSpPr>
        <p:spPr bwMode="auto">
          <a:xfrm>
            <a:off x="412750" y="2436813"/>
            <a:ext cx="8416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None/>
            </a:pPr>
            <a:r>
              <a:rPr lang="fr-FR" altLang="fr-FR"/>
              <a:t>L’élève est un être humain en développement qui doit être accompagné dans la construction de sa représentation du monde (technologique, social, littéraire, ….)</a:t>
            </a:r>
            <a:endParaRPr lang="fr-FR" altLang="fr-FR" sz="1800">
              <a:hlinkClick r:id="rId2" action="ppaction://hlinksldjum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>
          <a:xfrm>
            <a:off x="1557338" y="239713"/>
            <a:ext cx="7586662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fr-FR" altLang="fr-FR" sz="2800" b="1" smtClean="0">
                <a:latin typeface="Calibri" panose="020F0502020204030204" pitchFamily="34" charset="0"/>
              </a:rPr>
              <a:t>Ce que les humains sont capables …</a:t>
            </a:r>
            <a:br>
              <a:rPr lang="fr-FR" altLang="fr-FR" sz="2800" b="1" smtClean="0">
                <a:latin typeface="Calibri" panose="020F0502020204030204" pitchFamily="34" charset="0"/>
              </a:rPr>
            </a:br>
            <a:r>
              <a:rPr lang="fr-FR" altLang="fr-FR" sz="2800" b="1" smtClean="0">
                <a:latin typeface="Calibri" panose="020F0502020204030204" pitchFamily="34" charset="0"/>
              </a:rPr>
              <a:t>( …et en particulier tous nos élèves)  </a:t>
            </a:r>
          </a:p>
        </p:txBody>
      </p:sp>
      <p:pic>
        <p:nvPicPr>
          <p:cNvPr id="17410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1300163"/>
            <a:ext cx="7183438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300" y="398463"/>
            <a:ext cx="6121400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fr-FR" altLang="fr-FR" sz="2800" smtClean="0"/>
              <a:t>Un des challenges de l’école !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39738" y="1722438"/>
            <a:ext cx="8178800" cy="15684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/>
              <a:t>Faire apprendre des connaissances à des individus </a:t>
            </a:r>
          </a:p>
          <a:p>
            <a:pPr eaLnBrk="1" hangingPunct="1"/>
            <a:r>
              <a:rPr lang="fr-FR" altLang="fr-FR"/>
              <a:t>qui n’en n’ont pas besoin :</a:t>
            </a:r>
          </a:p>
          <a:p>
            <a:pPr eaLnBrk="1" hangingPunct="1">
              <a:buFontTx/>
              <a:buChar char="-"/>
            </a:pPr>
            <a:r>
              <a:rPr lang="fr-FR" altLang="fr-FR"/>
              <a:t>ici </a:t>
            </a:r>
          </a:p>
          <a:p>
            <a:pPr eaLnBrk="1" hangingPunct="1">
              <a:buFontTx/>
              <a:buChar char="-"/>
            </a:pPr>
            <a:r>
              <a:rPr lang="fr-FR" altLang="fr-FR"/>
              <a:t>maintenant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92138" y="3516313"/>
            <a:ext cx="8178800" cy="19383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/>
              <a:t>Alors que pour être apprises, ces connaissances demandent :</a:t>
            </a:r>
          </a:p>
          <a:p>
            <a:pPr eaLnBrk="1" hangingPunct="1">
              <a:buFontTx/>
              <a:buChar char="-"/>
            </a:pPr>
            <a:r>
              <a:rPr lang="fr-FR" altLang="fr-FR"/>
              <a:t>Beaucoup d’efforts, de travail</a:t>
            </a:r>
          </a:p>
          <a:p>
            <a:pPr eaLnBrk="1" hangingPunct="1">
              <a:buFontTx/>
              <a:buChar char="-"/>
            </a:pPr>
            <a:r>
              <a:rPr lang="fr-FR" altLang="fr-FR"/>
              <a:t>Beaucoup de temps</a:t>
            </a:r>
          </a:p>
          <a:p>
            <a:pPr eaLnBrk="1" hangingPunct="1">
              <a:buFontTx/>
              <a:buChar char="-"/>
            </a:pPr>
            <a:r>
              <a:rPr lang="fr-FR" altLang="fr-FR"/>
              <a:t>Beaucoup de motivation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er 11"/>
          <p:cNvGrpSpPr>
            <a:grpSpLocks/>
          </p:cNvGrpSpPr>
          <p:nvPr/>
        </p:nvGrpSpPr>
        <p:grpSpPr bwMode="auto">
          <a:xfrm>
            <a:off x="3316288" y="1577975"/>
            <a:ext cx="2368550" cy="1065213"/>
            <a:chOff x="2486552" y="2543945"/>
            <a:chExt cx="2367956" cy="1065017"/>
          </a:xfrm>
        </p:grpSpPr>
        <p:sp>
          <p:nvSpPr>
            <p:cNvPr id="19464" name="ZoneTexte 4"/>
            <p:cNvSpPr txBox="1">
              <a:spLocks noChangeArrowheads="1"/>
            </p:cNvSpPr>
            <p:nvPr/>
          </p:nvSpPr>
          <p:spPr bwMode="auto">
            <a:xfrm>
              <a:off x="2486552" y="2543945"/>
              <a:ext cx="21344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fr-FR" altLang="fr-FR" b="1"/>
                <a:t>Utilité perçue</a:t>
              </a:r>
            </a:p>
          </p:txBody>
        </p:sp>
        <p:cxnSp>
          <p:nvCxnSpPr>
            <p:cNvPr id="7" name="Connecteur droit 6"/>
            <p:cNvCxnSpPr/>
            <p:nvPr/>
          </p:nvCxnSpPr>
          <p:spPr>
            <a:xfrm>
              <a:off x="2486552" y="3128038"/>
              <a:ext cx="2367956" cy="1904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66" name="ZoneTexte 14"/>
            <p:cNvSpPr txBox="1">
              <a:spLocks noChangeArrowheads="1"/>
            </p:cNvSpPr>
            <p:nvPr/>
          </p:nvSpPr>
          <p:spPr bwMode="auto">
            <a:xfrm>
              <a:off x="2486552" y="3147297"/>
              <a:ext cx="23679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fr-FR" altLang="fr-FR" b="1"/>
                <a:t>Temps, efforts</a:t>
              </a:r>
            </a:p>
          </p:txBody>
        </p:sp>
      </p:grpSp>
      <p:sp>
        <p:nvSpPr>
          <p:cNvPr id="19458" name="ZoneTexte 15"/>
          <p:cNvSpPr txBox="1">
            <a:spLocks noChangeArrowheads="1"/>
          </p:cNvSpPr>
          <p:nvPr/>
        </p:nvSpPr>
        <p:spPr bwMode="auto">
          <a:xfrm>
            <a:off x="1030288" y="4032250"/>
            <a:ext cx="7027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/>
              <a:t>Seule solution possible : augmenter l’utilité perçue</a:t>
            </a:r>
          </a:p>
        </p:txBody>
      </p:sp>
      <p:sp>
        <p:nvSpPr>
          <p:cNvPr id="19459" name="ZoneTexte 19"/>
          <p:cNvSpPr txBox="1">
            <a:spLocks noChangeArrowheads="1"/>
          </p:cNvSpPr>
          <p:nvPr/>
        </p:nvSpPr>
        <p:spPr bwMode="auto">
          <a:xfrm>
            <a:off x="563563" y="4679950"/>
            <a:ext cx="8237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/>
              <a:t>(Diminuer le temps et les efforts implique une dégradation des apprentissages) </a:t>
            </a:r>
          </a:p>
        </p:txBody>
      </p:sp>
      <p:grpSp>
        <p:nvGrpSpPr>
          <p:cNvPr id="19460" name="Grouper 24"/>
          <p:cNvGrpSpPr>
            <a:grpSpLocks/>
          </p:cNvGrpSpPr>
          <p:nvPr/>
        </p:nvGrpSpPr>
        <p:grpSpPr bwMode="auto">
          <a:xfrm>
            <a:off x="1093788" y="1449388"/>
            <a:ext cx="7521575" cy="4587875"/>
            <a:chOff x="1093254" y="1858418"/>
            <a:chExt cx="7521936" cy="4587601"/>
          </a:xfrm>
        </p:grpSpPr>
        <p:sp>
          <p:nvSpPr>
            <p:cNvPr id="21" name="Ellipse 20"/>
            <p:cNvSpPr>
              <a:spLocks noChangeArrowheads="1"/>
            </p:cNvSpPr>
            <p:nvPr/>
          </p:nvSpPr>
          <p:spPr bwMode="auto">
            <a:xfrm>
              <a:off x="2655429" y="1858418"/>
              <a:ext cx="3624436" cy="1427077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38100" dist="25401" dir="2700000" algn="br" rotWithShape="0">
                <a:srgbClr val="808080">
                  <a:alpha val="5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Flèche vers le bas 21"/>
            <p:cNvSpPr>
              <a:spLocks noChangeArrowheads="1"/>
            </p:cNvSpPr>
            <p:nvPr/>
          </p:nvSpPr>
          <p:spPr bwMode="auto">
            <a:xfrm>
              <a:off x="4049321" y="3285495"/>
              <a:ext cx="804901" cy="1066736"/>
            </a:xfrm>
            <a:prstGeom prst="downArrow">
              <a:avLst>
                <a:gd name="adj1" fmla="val 50000"/>
                <a:gd name="adj2" fmla="val 49999"/>
              </a:avLst>
            </a:prstGeom>
            <a:solidFill>
              <a:schemeClr val="bg1">
                <a:alpha val="16862"/>
              </a:scheme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808080">
                  <a:alpha val="5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9463" name="ZoneTexte 22"/>
            <p:cNvSpPr txBox="1">
              <a:spLocks noChangeArrowheads="1"/>
            </p:cNvSpPr>
            <p:nvPr/>
          </p:nvSpPr>
          <p:spPr bwMode="auto">
            <a:xfrm>
              <a:off x="1093254" y="5799688"/>
              <a:ext cx="752193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fr-FR" altLang="fr-FR" sz="1800" b="1"/>
                <a:t>Métacognition : prise de conscience de l’utilité des apprentissages</a:t>
              </a:r>
            </a:p>
            <a:p>
              <a:pPr eaLnBrk="1" hangingPunct="1"/>
              <a:r>
                <a:rPr lang="fr-FR" altLang="fr-FR" sz="1800" b="1"/>
                <a:t>Motivation : camarades, enseignants, parents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41275"/>
            <a:ext cx="9144000" cy="762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fr-FR" altLang="fr-FR" sz="2000" b="1" smtClean="0">
                <a:solidFill>
                  <a:srgbClr val="292934"/>
                </a:solidFill>
              </a:rPr>
              <a:t>La boucle vertueuse des environnements d’apprentissage</a:t>
            </a:r>
          </a:p>
        </p:txBody>
      </p:sp>
      <p:grpSp>
        <p:nvGrpSpPr>
          <p:cNvPr id="20482" name="Grouper 11"/>
          <p:cNvGrpSpPr>
            <a:grpSpLocks/>
          </p:cNvGrpSpPr>
          <p:nvPr/>
        </p:nvGrpSpPr>
        <p:grpSpPr bwMode="auto">
          <a:xfrm>
            <a:off x="1268413" y="1189038"/>
            <a:ext cx="5254625" cy="3781425"/>
            <a:chOff x="1518222" y="1918134"/>
            <a:chExt cx="5255382" cy="3437520"/>
          </a:xfrm>
        </p:grpSpPr>
        <p:sp>
          <p:nvSpPr>
            <p:cNvPr id="20496" name="ZoneTexte 6"/>
            <p:cNvSpPr txBox="1">
              <a:spLocks noChangeArrowheads="1"/>
            </p:cNvSpPr>
            <p:nvPr/>
          </p:nvSpPr>
          <p:spPr bwMode="auto">
            <a:xfrm>
              <a:off x="2932359" y="4991980"/>
              <a:ext cx="2452512" cy="363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fr-FR" altLang="fr-FR" sz="2000"/>
                <a:t>Apprentissages</a:t>
              </a:r>
            </a:p>
          </p:txBody>
        </p:sp>
        <p:sp>
          <p:nvSpPr>
            <p:cNvPr id="20497" name="ZoneTexte 7"/>
            <p:cNvSpPr txBox="1">
              <a:spLocks noChangeArrowheads="1"/>
            </p:cNvSpPr>
            <p:nvPr/>
          </p:nvSpPr>
          <p:spPr bwMode="auto">
            <a:xfrm>
              <a:off x="2031058" y="3463513"/>
              <a:ext cx="4291895" cy="363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fr-FR" altLang="fr-FR" sz="2000"/>
                <a:t>Engagement dans la tâche</a:t>
              </a:r>
            </a:p>
          </p:txBody>
        </p:sp>
        <p:sp>
          <p:nvSpPr>
            <p:cNvPr id="20498" name="ZoneTexte 8"/>
            <p:cNvSpPr txBox="1">
              <a:spLocks noChangeArrowheads="1"/>
            </p:cNvSpPr>
            <p:nvPr/>
          </p:nvSpPr>
          <p:spPr bwMode="auto">
            <a:xfrm>
              <a:off x="1518222" y="1918134"/>
              <a:ext cx="5255382" cy="643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fr-FR" altLang="fr-FR" sz="2000"/>
                <a:t>Estime de soi – Confiance en soi</a:t>
              </a:r>
            </a:p>
            <a:p>
              <a:pPr algn="ctr" eaLnBrk="1" hangingPunct="1"/>
              <a:r>
                <a:rPr lang="fr-FR" altLang="fr-FR" sz="2000"/>
                <a:t>Buts d’attribution </a:t>
              </a:r>
            </a:p>
          </p:txBody>
        </p:sp>
        <p:sp>
          <p:nvSpPr>
            <p:cNvPr id="10" name="Flèche vers le bas 9"/>
            <p:cNvSpPr/>
            <p:nvPr/>
          </p:nvSpPr>
          <p:spPr>
            <a:xfrm>
              <a:off x="3905041" y="2658857"/>
              <a:ext cx="481744" cy="70076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/>
            </a:p>
          </p:txBody>
        </p:sp>
        <p:sp>
          <p:nvSpPr>
            <p:cNvPr id="11" name="Flèche vers le bas 10"/>
            <p:cNvSpPr/>
            <p:nvPr/>
          </p:nvSpPr>
          <p:spPr>
            <a:xfrm>
              <a:off x="3905041" y="4174424"/>
              <a:ext cx="481744" cy="70076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/>
            </a:p>
          </p:txBody>
        </p:sp>
      </p:grpSp>
      <p:sp>
        <p:nvSpPr>
          <p:cNvPr id="20483" name="ZoneTexte 12"/>
          <p:cNvSpPr txBox="1">
            <a:spLocks noChangeArrowheads="1"/>
          </p:cNvSpPr>
          <p:nvPr/>
        </p:nvSpPr>
        <p:spPr bwMode="auto">
          <a:xfrm>
            <a:off x="4137025" y="2078038"/>
            <a:ext cx="1104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000" b="1">
                <a:solidFill>
                  <a:srgbClr val="FF0000"/>
                </a:solidFill>
              </a:rPr>
              <a:t>permet</a:t>
            </a: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1689100" y="5748338"/>
            <a:ext cx="5824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000" b="1">
                <a:solidFill>
                  <a:srgbClr val="FF0000"/>
                </a:solidFill>
              </a:rPr>
              <a:t>Dimension cognitive : ergonomie de l’environnement d’apprentissage</a:t>
            </a:r>
          </a:p>
        </p:txBody>
      </p:sp>
      <p:sp>
        <p:nvSpPr>
          <p:cNvPr id="2" name="Demi-tour 1"/>
          <p:cNvSpPr/>
          <p:nvPr/>
        </p:nvSpPr>
        <p:spPr>
          <a:xfrm rot="10800000">
            <a:off x="1166895" y="2176524"/>
            <a:ext cx="5356631" cy="3563684"/>
          </a:xfrm>
          <a:prstGeom prst="uturnArrow">
            <a:avLst>
              <a:gd name="adj1" fmla="val 16205"/>
              <a:gd name="adj2" fmla="val 25000"/>
              <a:gd name="adj3" fmla="val 28769"/>
              <a:gd name="adj4" fmla="val 43750"/>
              <a:gd name="adj5" fmla="val 75000"/>
            </a:avLst>
          </a:prstGeom>
          <a:gradFill flip="none" rotWithShape="1">
            <a:gsLst>
              <a:gs pos="0">
                <a:schemeClr val="accent1">
                  <a:shade val="70000"/>
                  <a:satMod val="150000"/>
                  <a:alpha val="8000"/>
                </a:schemeClr>
              </a:gs>
              <a:gs pos="34000">
                <a:schemeClr val="accent1">
                  <a:shade val="70000"/>
                  <a:satMod val="140000"/>
                  <a:alpha val="8000"/>
                </a:schemeClr>
              </a:gs>
              <a:gs pos="70000">
                <a:schemeClr val="accent1">
                  <a:tint val="100000"/>
                  <a:shade val="90000"/>
                  <a:satMod val="140000"/>
                  <a:alpha val="8000"/>
                </a:schemeClr>
              </a:gs>
              <a:gs pos="100000">
                <a:schemeClr val="accent1">
                  <a:tint val="100000"/>
                  <a:shade val="100000"/>
                  <a:satMod val="100000"/>
                  <a:alpha val="800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solidFill>
                <a:schemeClr val="tx1"/>
              </a:solidFill>
            </a:endParaRP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 rot="16200000" flipH="1">
            <a:off x="-641349" y="3152775"/>
            <a:ext cx="2857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000" b="1">
                <a:solidFill>
                  <a:srgbClr val="FF0000"/>
                </a:solidFill>
              </a:rPr>
              <a:t>Dimension conative (d’engagement)</a:t>
            </a:r>
          </a:p>
        </p:txBody>
      </p:sp>
      <p:sp>
        <p:nvSpPr>
          <p:cNvPr id="20489" name="ZoneTexte 16"/>
          <p:cNvSpPr txBox="1">
            <a:spLocks noChangeArrowheads="1"/>
          </p:cNvSpPr>
          <p:nvPr/>
        </p:nvSpPr>
        <p:spPr bwMode="auto">
          <a:xfrm>
            <a:off x="4137025" y="3719513"/>
            <a:ext cx="1863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000" b="1">
                <a:solidFill>
                  <a:srgbClr val="FF0000"/>
                </a:solidFill>
              </a:rPr>
              <a:t>conditionnent</a:t>
            </a:r>
          </a:p>
        </p:txBody>
      </p:sp>
      <p:grpSp>
        <p:nvGrpSpPr>
          <p:cNvPr id="3" name="Grouper 2"/>
          <p:cNvGrpSpPr>
            <a:grpSpLocks/>
          </p:cNvGrpSpPr>
          <p:nvPr/>
        </p:nvGrpSpPr>
        <p:grpSpPr bwMode="auto">
          <a:xfrm>
            <a:off x="6137275" y="1155700"/>
            <a:ext cx="2803525" cy="773113"/>
            <a:chOff x="6138054" y="1155700"/>
            <a:chExt cx="2802746" cy="772694"/>
          </a:xfrm>
        </p:grpSpPr>
        <p:sp>
          <p:nvSpPr>
            <p:cNvPr id="20492" name="ZoneTexte 14"/>
            <p:cNvSpPr txBox="1">
              <a:spLocks noChangeArrowheads="1"/>
            </p:cNvSpPr>
            <p:nvPr/>
          </p:nvSpPr>
          <p:spPr bwMode="auto">
            <a:xfrm>
              <a:off x="6338888" y="1155700"/>
              <a:ext cx="26019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fr-FR" altLang="fr-FR" sz="2000" b="1">
                  <a:solidFill>
                    <a:srgbClr val="FF0000"/>
                  </a:solidFill>
                </a:rPr>
                <a:t>Dimension affective</a:t>
              </a:r>
            </a:p>
          </p:txBody>
        </p:sp>
        <p:sp>
          <p:nvSpPr>
            <p:cNvPr id="17" name="Flèche vers le bas 16"/>
            <p:cNvSpPr/>
            <p:nvPr/>
          </p:nvSpPr>
          <p:spPr bwMode="auto">
            <a:xfrm rot="5400000" flipH="1">
              <a:off x="6282688" y="1302085"/>
              <a:ext cx="481675" cy="770943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/>
            </a:p>
          </p:txBody>
        </p:sp>
      </p:grpSp>
      <p:sp>
        <p:nvSpPr>
          <p:cNvPr id="20491" name="ZoneTexte 3"/>
          <p:cNvSpPr txBox="1">
            <a:spLocks noChangeArrowheads="1"/>
          </p:cNvSpPr>
          <p:nvPr/>
        </p:nvSpPr>
        <p:spPr bwMode="auto">
          <a:xfrm>
            <a:off x="4789488" y="6403975"/>
            <a:ext cx="4354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/>
              <a:t>(NKambou, Delozanne &amp; Frasson, 2007)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300" y="398463"/>
            <a:ext cx="6121400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fr-FR" sz="2800" dirty="0" smtClean="0">
                <a:ea typeface="ＭＳ Ｐゴシック" charset="0"/>
              </a:rPr>
              <a:t>Quelles pistes pour agir ?</a:t>
            </a:r>
            <a:endParaRPr lang="fr-FR" sz="2800" dirty="0">
              <a:ea typeface="ＭＳ Ｐゴシック" charset="0"/>
            </a:endParaRPr>
          </a:p>
        </p:txBody>
      </p:sp>
      <p:sp>
        <p:nvSpPr>
          <p:cNvPr id="21506" name="ZoneTexte 3"/>
          <p:cNvSpPr txBox="1">
            <a:spLocks noChangeArrowheads="1"/>
          </p:cNvSpPr>
          <p:nvPr/>
        </p:nvSpPr>
        <p:spPr bwMode="auto">
          <a:xfrm>
            <a:off x="250825" y="1892300"/>
            <a:ext cx="8531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/>
              <a:t>Faire appel aux connaissances scientifiques en ingénierie</a:t>
            </a:r>
          </a:p>
          <a:p>
            <a:pPr eaLnBrk="1" hangingPunct="1"/>
            <a:r>
              <a:rPr lang="fr-FR" altLang="fr-FR"/>
              <a:t>pédagogique pour rationaliser la construction des séquences d’enseignement</a:t>
            </a:r>
          </a:p>
        </p:txBody>
      </p:sp>
      <p:sp>
        <p:nvSpPr>
          <p:cNvPr id="21507" name="ZoneTexte 4"/>
          <p:cNvSpPr txBox="1">
            <a:spLocks noChangeArrowheads="1"/>
          </p:cNvSpPr>
          <p:nvPr/>
        </p:nvSpPr>
        <p:spPr bwMode="auto">
          <a:xfrm>
            <a:off x="301625" y="3263900"/>
            <a:ext cx="8367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/>
              <a:t>Travailler en équipes </a:t>
            </a:r>
          </a:p>
        </p:txBody>
      </p:sp>
      <p:sp>
        <p:nvSpPr>
          <p:cNvPr id="21508" name="ZoneTexte 5"/>
          <p:cNvSpPr txBox="1">
            <a:spLocks noChangeArrowheads="1"/>
          </p:cNvSpPr>
          <p:nvPr/>
        </p:nvSpPr>
        <p:spPr bwMode="auto">
          <a:xfrm>
            <a:off x="352425" y="3984625"/>
            <a:ext cx="8367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/>
              <a:t>Adopter une posture bienveillante, exigeante et ne pas  oublier qu’apprendre des connaissances secondaires c’est difficile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oneTexte 4"/>
          <p:cNvSpPr txBox="1">
            <a:spLocks noChangeArrowheads="1"/>
          </p:cNvSpPr>
          <p:nvPr/>
        </p:nvSpPr>
        <p:spPr bwMode="auto">
          <a:xfrm>
            <a:off x="8399463" y="12525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fr-FR" altLang="fr-FR" sz="180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36" y="2995845"/>
            <a:ext cx="8770935" cy="10339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ZoneTexte 11"/>
          <p:cNvSpPr txBox="1"/>
          <p:nvPr/>
        </p:nvSpPr>
        <p:spPr>
          <a:xfrm>
            <a:off x="7980957" y="3898956"/>
            <a:ext cx="83701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fr-FR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29158</TotalTime>
  <Words>2067</Words>
  <Application>Microsoft Office PowerPoint</Application>
  <PresentationFormat>Affichage à l'écran (4:3)</PresentationFormat>
  <Paragraphs>294</Paragraphs>
  <Slides>28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4" baseType="lpstr">
      <vt:lpstr>Arial</vt:lpstr>
      <vt:lpstr>MS PGothic</vt:lpstr>
      <vt:lpstr>Calibri</vt:lpstr>
      <vt:lpstr>Calibri Courant</vt:lpstr>
      <vt:lpstr>Times New Roman</vt:lpstr>
      <vt:lpstr>Clarté</vt:lpstr>
      <vt:lpstr>Apports des sciences des  apprentissages pour les CPE</vt:lpstr>
      <vt:lpstr>Le cadrage théorique de cette intervention  </vt:lpstr>
      <vt:lpstr>Positionnement pédagogique</vt:lpstr>
      <vt:lpstr>Ce que les humains sont capables … ( …et en particulier tous nos élèves)  </vt:lpstr>
      <vt:lpstr>Un des challenges de l’école !</vt:lpstr>
      <vt:lpstr>Présentation PowerPoint</vt:lpstr>
      <vt:lpstr>La boucle vertueuse des environnements d’apprentissage</vt:lpstr>
      <vt:lpstr>Quelles pistes pour agir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Quels sont les facteurs qui permettent les apprentissages scolaires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Références bibliographiques</vt:lpstr>
      <vt:lpstr>Références bibliographiques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 introduction à la conception des environnements d’apprentissage</dc:title>
  <dc:creator>Dominique Bellec</dc:creator>
  <cp:lastModifiedBy>jmichelin</cp:lastModifiedBy>
  <cp:revision>301</cp:revision>
  <dcterms:created xsi:type="dcterms:W3CDTF">2014-09-24T16:20:57Z</dcterms:created>
  <dcterms:modified xsi:type="dcterms:W3CDTF">2019-10-03T14:32:10Z</dcterms:modified>
</cp:coreProperties>
</file>