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5"/>
  </p:handoutMasterIdLst>
  <p:sldIdLst>
    <p:sldId id="256" r:id="rId2"/>
    <p:sldId id="257" r:id="rId3"/>
    <p:sldId id="262" r:id="rId4"/>
    <p:sldId id="258" r:id="rId5"/>
    <p:sldId id="265" r:id="rId6"/>
    <p:sldId id="266" r:id="rId7"/>
    <p:sldId id="267" r:id="rId8"/>
    <p:sldId id="269" r:id="rId9"/>
    <p:sldId id="271" r:id="rId10"/>
    <p:sldId id="261" r:id="rId11"/>
    <p:sldId id="263" r:id="rId12"/>
    <p:sldId id="264" r:id="rId13"/>
    <p:sldId id="270" r:id="rId14"/>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23" autoAdjust="0"/>
    <p:restoredTop sz="90929" autoAdjust="0"/>
  </p:normalViewPr>
  <p:slideViewPr>
    <p:cSldViewPr>
      <p:cViewPr varScale="1">
        <p:scale>
          <a:sx n="69" d="100"/>
          <a:sy n="69" d="100"/>
        </p:scale>
        <p:origin x="-1072" y="-76"/>
      </p:cViewPr>
      <p:guideLst>
        <p:guide orient="horz" pos="2160"/>
        <p:guide pos="2880"/>
      </p:guideLst>
    </p:cSldViewPr>
  </p:slideViewPr>
  <p:outlineViewPr>
    <p:cViewPr>
      <p:scale>
        <a:sx n="33" d="100"/>
        <a:sy n="33" d="100"/>
      </p:scale>
      <p:origin x="0" y="109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FR"/>
          </a:p>
        </p:txBody>
      </p:sp>
      <p:sp>
        <p:nvSpPr>
          <p:cNvPr id="3379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FR"/>
          </a:p>
        </p:txBody>
      </p:sp>
      <p:sp>
        <p:nvSpPr>
          <p:cNvPr id="3379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FR"/>
          </a:p>
        </p:txBody>
      </p:sp>
      <p:sp>
        <p:nvSpPr>
          <p:cNvPr id="3379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69A38CD-D8CE-4E25-AC1A-F09E1613395C}"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78838" cy="6173788"/>
            <a:chOff x="0" y="0"/>
            <a:chExt cx="5341" cy="3889"/>
          </a:xfrm>
        </p:grpSpPr>
        <p:sp>
          <p:nvSpPr>
            <p:cNvPr id="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fr-FR"/>
            </a:p>
          </p:txBody>
        </p:sp>
        <p:sp>
          <p:nvSpPr>
            <p:cNvPr id="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fr-FR"/>
            </a:p>
          </p:txBody>
        </p:sp>
        <p:sp>
          <p:nvSpPr>
            <p:cNvPr id="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fr-FR"/>
            </a:p>
          </p:txBody>
        </p:sp>
        <p:sp>
          <p:nvSpPr>
            <p:cNvPr id="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fr-FR"/>
            </a:p>
          </p:txBody>
        </p:sp>
      </p:grpSp>
      <p:sp>
        <p:nvSpPr>
          <p:cNvPr id="3079" name="Rectangle 7"/>
          <p:cNvSpPr>
            <a:spLocks noGrp="1" noChangeArrowheads="1"/>
          </p:cNvSpPr>
          <p:nvPr>
            <p:ph type="ctrTitle" sz="quarter"/>
          </p:nvPr>
        </p:nvSpPr>
        <p:spPr>
          <a:xfrm>
            <a:off x="685800" y="1143000"/>
            <a:ext cx="7772400" cy="1143000"/>
          </a:xfrm>
        </p:spPr>
        <p:txBody>
          <a:bodyPr/>
          <a:lstStyle>
            <a:lvl1pPr>
              <a:defRPr/>
            </a:lvl1pPr>
          </a:lstStyle>
          <a:p>
            <a:r>
              <a:rPr lang="fr-FR"/>
              <a:t>Cliquez pour modifier le style du titre du masque</a:t>
            </a:r>
          </a:p>
        </p:txBody>
      </p:sp>
      <p:sp>
        <p:nvSpPr>
          <p:cNvPr id="3080"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fr-FR"/>
              <a:t>Cliquez pour modifier le style des sous-titres du masque</a:t>
            </a:r>
          </a:p>
        </p:txBody>
      </p:sp>
      <p:sp>
        <p:nvSpPr>
          <p:cNvPr id="9" name="Rectangle 9"/>
          <p:cNvSpPr>
            <a:spLocks noGrp="1" noChangeArrowheads="1"/>
          </p:cNvSpPr>
          <p:nvPr>
            <p:ph type="dt" sz="quarter" idx="10"/>
          </p:nvPr>
        </p:nvSpPr>
        <p:spPr/>
        <p:txBody>
          <a:bodyPr/>
          <a:lstStyle>
            <a:lvl1pPr>
              <a:defRPr smtClean="0">
                <a:solidFill>
                  <a:srgbClr val="FFFFFF"/>
                </a:solidFill>
              </a:defRPr>
            </a:lvl1pPr>
          </a:lstStyle>
          <a:p>
            <a:pPr>
              <a:defRPr/>
            </a:pPr>
            <a:endParaRPr lang="fr-FR"/>
          </a:p>
        </p:txBody>
      </p:sp>
      <p:sp>
        <p:nvSpPr>
          <p:cNvPr id="10" name="Rectangle 10"/>
          <p:cNvSpPr>
            <a:spLocks noGrp="1" noChangeArrowheads="1"/>
          </p:cNvSpPr>
          <p:nvPr>
            <p:ph type="ftr" sz="quarter" idx="11"/>
          </p:nvPr>
        </p:nvSpPr>
        <p:spPr/>
        <p:txBody>
          <a:bodyPr/>
          <a:lstStyle>
            <a:lvl1pPr>
              <a:defRPr smtClean="0">
                <a:solidFill>
                  <a:srgbClr val="FFFFFF"/>
                </a:solidFill>
              </a:defRPr>
            </a:lvl1pPr>
          </a:lstStyle>
          <a:p>
            <a:pPr>
              <a:defRPr/>
            </a:pPr>
            <a:endParaRPr lang="fr-FR"/>
          </a:p>
        </p:txBody>
      </p:sp>
      <p:sp>
        <p:nvSpPr>
          <p:cNvPr id="11" name="Rectangle 11"/>
          <p:cNvSpPr>
            <a:spLocks noGrp="1" noChangeArrowheads="1"/>
          </p:cNvSpPr>
          <p:nvPr>
            <p:ph type="sldNum" sz="quarter" idx="12"/>
          </p:nvPr>
        </p:nvSpPr>
        <p:spPr/>
        <p:txBody>
          <a:bodyPr/>
          <a:lstStyle>
            <a:lvl1pPr>
              <a:defRPr smtClean="0">
                <a:solidFill>
                  <a:srgbClr val="FFFFFF"/>
                </a:solidFill>
              </a:defRPr>
            </a:lvl1pPr>
          </a:lstStyle>
          <a:p>
            <a:pPr>
              <a:defRPr/>
            </a:pPr>
            <a:fld id="{C7EB8645-7980-4068-A18E-2033A4DF6CF4}"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9"/>
          <p:cNvSpPr>
            <a:spLocks noGrp="1" noChangeArrowheads="1"/>
          </p:cNvSpPr>
          <p:nvPr>
            <p:ph type="dt" sz="half" idx="10"/>
          </p:nvPr>
        </p:nvSpPr>
        <p:spPr>
          <a:ln/>
        </p:spPr>
        <p:txBody>
          <a:bodyPr/>
          <a:lstStyle>
            <a:lvl1pPr>
              <a:defRPr/>
            </a:lvl1pPr>
          </a:lstStyle>
          <a:p>
            <a:pPr>
              <a:defRPr/>
            </a:pPr>
            <a:endParaRPr lang="fr-FR"/>
          </a:p>
        </p:txBody>
      </p:sp>
      <p:sp>
        <p:nvSpPr>
          <p:cNvPr id="5" name="Rectangle 10"/>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FA41BC3C-3EB7-4685-8FDE-C90210B34668}"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228600"/>
            <a:ext cx="1943100" cy="5867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228600"/>
            <a:ext cx="5676900" cy="5867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9"/>
          <p:cNvSpPr>
            <a:spLocks noGrp="1" noChangeArrowheads="1"/>
          </p:cNvSpPr>
          <p:nvPr>
            <p:ph type="dt" sz="half" idx="10"/>
          </p:nvPr>
        </p:nvSpPr>
        <p:spPr>
          <a:ln/>
        </p:spPr>
        <p:txBody>
          <a:bodyPr/>
          <a:lstStyle>
            <a:lvl1pPr>
              <a:defRPr/>
            </a:lvl1pPr>
          </a:lstStyle>
          <a:p>
            <a:pPr>
              <a:defRPr/>
            </a:pPr>
            <a:endParaRPr lang="fr-FR"/>
          </a:p>
        </p:txBody>
      </p:sp>
      <p:sp>
        <p:nvSpPr>
          <p:cNvPr id="5" name="Rectangle 10"/>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5142F91D-4740-4B26-9726-433AA9B25C0A}"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re. Image de la bibliothèque et texte">
    <p:spTree>
      <p:nvGrpSpPr>
        <p:cNvPr id="1" name=""/>
        <p:cNvGrpSpPr/>
        <p:nvPr/>
      </p:nvGrpSpPr>
      <p:grpSpPr>
        <a:xfrm>
          <a:off x="0" y="0"/>
          <a:ext cx="0" cy="0"/>
          <a:chOff x="0" y="0"/>
          <a:chExt cx="0" cy="0"/>
        </a:xfrm>
      </p:grpSpPr>
      <p:sp>
        <p:nvSpPr>
          <p:cNvPr id="2" name="Titre 1"/>
          <p:cNvSpPr>
            <a:spLocks noGrp="1"/>
          </p:cNvSpPr>
          <p:nvPr>
            <p:ph type="title"/>
          </p:nvPr>
        </p:nvSpPr>
        <p:spPr>
          <a:xfrm>
            <a:off x="685800" y="228600"/>
            <a:ext cx="7772400" cy="1219200"/>
          </a:xfrm>
        </p:spPr>
        <p:txBody>
          <a:bodyPr/>
          <a:lstStyle/>
          <a:p>
            <a:r>
              <a:rPr lang="fr-FR" smtClean="0"/>
              <a:t>Cliquez pour modifier le style du titre</a:t>
            </a:r>
            <a:endParaRPr lang="fr-FR"/>
          </a:p>
        </p:txBody>
      </p:sp>
      <p:sp>
        <p:nvSpPr>
          <p:cNvPr id="3" name="Espace réservé de l'image de la bibliothèque 2"/>
          <p:cNvSpPr>
            <a:spLocks noGrp="1"/>
          </p:cNvSpPr>
          <p:nvPr>
            <p:ph type="clipArt" sz="half" idx="1"/>
          </p:nvPr>
        </p:nvSpPr>
        <p:spPr>
          <a:xfrm>
            <a:off x="685800" y="1641475"/>
            <a:ext cx="3810000" cy="4454525"/>
          </a:xfrm>
        </p:spPr>
        <p:txBody>
          <a:bodyPr/>
          <a:lstStyle/>
          <a:p>
            <a:pPr lvl="0"/>
            <a:endParaRPr lang="fr-FR" noProof="0" smtClean="0"/>
          </a:p>
        </p:txBody>
      </p:sp>
      <p:sp>
        <p:nvSpPr>
          <p:cNvPr id="4" name="Espace réservé du texte 3"/>
          <p:cNvSpPr>
            <a:spLocks noGrp="1"/>
          </p:cNvSpPr>
          <p:nvPr>
            <p:ph type="body" sz="half" idx="2"/>
          </p:nvPr>
        </p:nvSpPr>
        <p:spPr>
          <a:xfrm>
            <a:off x="4648200" y="1641475"/>
            <a:ext cx="3810000" cy="44545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9"/>
          <p:cNvSpPr>
            <a:spLocks noGrp="1" noChangeArrowheads="1"/>
          </p:cNvSpPr>
          <p:nvPr>
            <p:ph type="dt" sz="half" idx="10"/>
          </p:nvPr>
        </p:nvSpPr>
        <p:spPr>
          <a:ln/>
        </p:spPr>
        <p:txBody>
          <a:bodyPr/>
          <a:lstStyle>
            <a:lvl1pPr>
              <a:defRPr/>
            </a:lvl1pPr>
          </a:lstStyle>
          <a:p>
            <a:pPr>
              <a:defRPr/>
            </a:pPr>
            <a:endParaRPr lang="fr-FR"/>
          </a:p>
        </p:txBody>
      </p:sp>
      <p:sp>
        <p:nvSpPr>
          <p:cNvPr id="6" name="Rectangle 10"/>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F02E0728-3EE7-478A-8F1B-650E576B7D58}"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9"/>
          <p:cNvSpPr>
            <a:spLocks noGrp="1" noChangeArrowheads="1"/>
          </p:cNvSpPr>
          <p:nvPr>
            <p:ph type="dt" sz="half" idx="10"/>
          </p:nvPr>
        </p:nvSpPr>
        <p:spPr>
          <a:ln/>
        </p:spPr>
        <p:txBody>
          <a:bodyPr/>
          <a:lstStyle>
            <a:lvl1pPr>
              <a:defRPr/>
            </a:lvl1pPr>
          </a:lstStyle>
          <a:p>
            <a:pPr>
              <a:defRPr/>
            </a:pPr>
            <a:endParaRPr lang="fr-FR"/>
          </a:p>
        </p:txBody>
      </p:sp>
      <p:sp>
        <p:nvSpPr>
          <p:cNvPr id="5" name="Rectangle 10"/>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F2E3F54B-1AAC-42B4-B969-0B86721A85CA}"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9"/>
          <p:cNvSpPr>
            <a:spLocks noGrp="1" noChangeArrowheads="1"/>
          </p:cNvSpPr>
          <p:nvPr>
            <p:ph type="dt" sz="half" idx="10"/>
          </p:nvPr>
        </p:nvSpPr>
        <p:spPr>
          <a:ln/>
        </p:spPr>
        <p:txBody>
          <a:bodyPr/>
          <a:lstStyle>
            <a:lvl1pPr>
              <a:defRPr/>
            </a:lvl1pPr>
          </a:lstStyle>
          <a:p>
            <a:pPr>
              <a:defRPr/>
            </a:pPr>
            <a:endParaRPr lang="fr-FR"/>
          </a:p>
        </p:txBody>
      </p:sp>
      <p:sp>
        <p:nvSpPr>
          <p:cNvPr id="5" name="Rectangle 10"/>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CDE2AD32-4DE9-4763-B07C-3926FD4F386C}"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9"/>
          <p:cNvSpPr>
            <a:spLocks noGrp="1" noChangeArrowheads="1"/>
          </p:cNvSpPr>
          <p:nvPr>
            <p:ph type="dt" sz="half" idx="10"/>
          </p:nvPr>
        </p:nvSpPr>
        <p:spPr>
          <a:ln/>
        </p:spPr>
        <p:txBody>
          <a:bodyPr/>
          <a:lstStyle>
            <a:lvl1pPr>
              <a:defRPr/>
            </a:lvl1pPr>
          </a:lstStyle>
          <a:p>
            <a:pPr>
              <a:defRPr/>
            </a:pPr>
            <a:endParaRPr lang="fr-FR"/>
          </a:p>
        </p:txBody>
      </p:sp>
      <p:sp>
        <p:nvSpPr>
          <p:cNvPr id="6" name="Rectangle 10"/>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84E864E6-D297-4CF7-ABBE-DA971F55A755}"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9"/>
          <p:cNvSpPr>
            <a:spLocks noGrp="1" noChangeArrowheads="1"/>
          </p:cNvSpPr>
          <p:nvPr>
            <p:ph type="dt" sz="half" idx="10"/>
          </p:nvPr>
        </p:nvSpPr>
        <p:spPr>
          <a:ln/>
        </p:spPr>
        <p:txBody>
          <a:bodyPr/>
          <a:lstStyle>
            <a:lvl1pPr>
              <a:defRPr/>
            </a:lvl1pPr>
          </a:lstStyle>
          <a:p>
            <a:pPr>
              <a:defRPr/>
            </a:pPr>
            <a:endParaRPr lang="fr-FR"/>
          </a:p>
        </p:txBody>
      </p:sp>
      <p:sp>
        <p:nvSpPr>
          <p:cNvPr id="8" name="Rectangle 10"/>
          <p:cNvSpPr>
            <a:spLocks noGrp="1" noChangeArrowheads="1"/>
          </p:cNvSpPr>
          <p:nvPr>
            <p:ph type="ftr" sz="quarter" idx="11"/>
          </p:nvPr>
        </p:nvSpPr>
        <p:spPr>
          <a:ln/>
        </p:spPr>
        <p:txBody>
          <a:bodyPr/>
          <a:lstStyle>
            <a:lvl1pPr>
              <a:defRPr/>
            </a:lvl1pPr>
          </a:lstStyle>
          <a:p>
            <a:pPr>
              <a:defRPr/>
            </a:pPr>
            <a:endParaRPr lang="fr-FR"/>
          </a:p>
        </p:txBody>
      </p:sp>
      <p:sp>
        <p:nvSpPr>
          <p:cNvPr id="9" name="Rectangle 11"/>
          <p:cNvSpPr>
            <a:spLocks noGrp="1" noChangeArrowheads="1"/>
          </p:cNvSpPr>
          <p:nvPr>
            <p:ph type="sldNum" sz="quarter" idx="12"/>
          </p:nvPr>
        </p:nvSpPr>
        <p:spPr>
          <a:ln/>
        </p:spPr>
        <p:txBody>
          <a:bodyPr/>
          <a:lstStyle>
            <a:lvl1pPr>
              <a:defRPr/>
            </a:lvl1pPr>
          </a:lstStyle>
          <a:p>
            <a:pPr>
              <a:defRPr/>
            </a:pPr>
            <a:fld id="{5911DE99-A7BD-480D-BA9F-C636A27D35F5}"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9"/>
          <p:cNvSpPr>
            <a:spLocks noGrp="1" noChangeArrowheads="1"/>
          </p:cNvSpPr>
          <p:nvPr>
            <p:ph type="dt" sz="half" idx="10"/>
          </p:nvPr>
        </p:nvSpPr>
        <p:spPr>
          <a:ln/>
        </p:spPr>
        <p:txBody>
          <a:bodyPr/>
          <a:lstStyle>
            <a:lvl1pPr>
              <a:defRPr/>
            </a:lvl1pPr>
          </a:lstStyle>
          <a:p>
            <a:pPr>
              <a:defRPr/>
            </a:pPr>
            <a:endParaRPr lang="fr-FR"/>
          </a:p>
        </p:txBody>
      </p:sp>
      <p:sp>
        <p:nvSpPr>
          <p:cNvPr id="4" name="Rectangle 10"/>
          <p:cNvSpPr>
            <a:spLocks noGrp="1" noChangeArrowheads="1"/>
          </p:cNvSpPr>
          <p:nvPr>
            <p:ph type="ftr" sz="quarter" idx="11"/>
          </p:nvPr>
        </p:nvSpPr>
        <p:spPr>
          <a:ln/>
        </p:spPr>
        <p:txBody>
          <a:bodyPr/>
          <a:lstStyle>
            <a:lvl1pPr>
              <a:defRPr/>
            </a:lvl1pPr>
          </a:lstStyle>
          <a:p>
            <a:pPr>
              <a:defRPr/>
            </a:pPr>
            <a:endParaRPr lang="fr-FR"/>
          </a:p>
        </p:txBody>
      </p:sp>
      <p:sp>
        <p:nvSpPr>
          <p:cNvPr id="5" name="Rectangle 11"/>
          <p:cNvSpPr>
            <a:spLocks noGrp="1" noChangeArrowheads="1"/>
          </p:cNvSpPr>
          <p:nvPr>
            <p:ph type="sldNum" sz="quarter" idx="12"/>
          </p:nvPr>
        </p:nvSpPr>
        <p:spPr>
          <a:ln/>
        </p:spPr>
        <p:txBody>
          <a:bodyPr/>
          <a:lstStyle>
            <a:lvl1pPr>
              <a:defRPr/>
            </a:lvl1pPr>
          </a:lstStyle>
          <a:p>
            <a:pPr>
              <a:defRPr/>
            </a:pPr>
            <a:fld id="{7575D20A-2FC6-4AF0-AB64-B3C41CDFB6CA}"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fr-FR"/>
          </a:p>
        </p:txBody>
      </p:sp>
      <p:sp>
        <p:nvSpPr>
          <p:cNvPr id="3" name="Rectangle 10"/>
          <p:cNvSpPr>
            <a:spLocks noGrp="1" noChangeArrowheads="1"/>
          </p:cNvSpPr>
          <p:nvPr>
            <p:ph type="ftr" sz="quarter" idx="11"/>
          </p:nvPr>
        </p:nvSpPr>
        <p:spPr>
          <a:ln/>
        </p:spPr>
        <p:txBody>
          <a:bodyPr/>
          <a:lstStyle>
            <a:lvl1pPr>
              <a:defRPr/>
            </a:lvl1pPr>
          </a:lstStyle>
          <a:p>
            <a:pPr>
              <a:defRPr/>
            </a:pPr>
            <a:endParaRPr lang="fr-FR"/>
          </a:p>
        </p:txBody>
      </p:sp>
      <p:sp>
        <p:nvSpPr>
          <p:cNvPr id="4" name="Rectangle 11"/>
          <p:cNvSpPr>
            <a:spLocks noGrp="1" noChangeArrowheads="1"/>
          </p:cNvSpPr>
          <p:nvPr>
            <p:ph type="sldNum" sz="quarter" idx="12"/>
          </p:nvPr>
        </p:nvSpPr>
        <p:spPr>
          <a:ln/>
        </p:spPr>
        <p:txBody>
          <a:bodyPr/>
          <a:lstStyle>
            <a:lvl1pPr>
              <a:defRPr/>
            </a:lvl1pPr>
          </a:lstStyle>
          <a:p>
            <a:pPr>
              <a:defRPr/>
            </a:pPr>
            <a:fld id="{005CDCD3-2043-4769-B900-B8FE2644D62B}"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9"/>
          <p:cNvSpPr>
            <a:spLocks noGrp="1" noChangeArrowheads="1"/>
          </p:cNvSpPr>
          <p:nvPr>
            <p:ph type="dt" sz="half" idx="10"/>
          </p:nvPr>
        </p:nvSpPr>
        <p:spPr>
          <a:ln/>
        </p:spPr>
        <p:txBody>
          <a:bodyPr/>
          <a:lstStyle>
            <a:lvl1pPr>
              <a:defRPr/>
            </a:lvl1pPr>
          </a:lstStyle>
          <a:p>
            <a:pPr>
              <a:defRPr/>
            </a:pPr>
            <a:endParaRPr lang="fr-FR"/>
          </a:p>
        </p:txBody>
      </p:sp>
      <p:sp>
        <p:nvSpPr>
          <p:cNvPr id="6" name="Rectangle 10"/>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DA55CE31-31F6-4EDE-AA27-5D9839A30951}"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9"/>
          <p:cNvSpPr>
            <a:spLocks noGrp="1" noChangeArrowheads="1"/>
          </p:cNvSpPr>
          <p:nvPr>
            <p:ph type="dt" sz="half" idx="10"/>
          </p:nvPr>
        </p:nvSpPr>
        <p:spPr>
          <a:ln/>
        </p:spPr>
        <p:txBody>
          <a:bodyPr/>
          <a:lstStyle>
            <a:lvl1pPr>
              <a:defRPr/>
            </a:lvl1pPr>
          </a:lstStyle>
          <a:p>
            <a:pPr>
              <a:defRPr/>
            </a:pPr>
            <a:endParaRPr lang="fr-FR"/>
          </a:p>
        </p:txBody>
      </p:sp>
      <p:sp>
        <p:nvSpPr>
          <p:cNvPr id="6" name="Rectangle 10"/>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28E174A3-9EC1-4F09-8F77-7DD2E0E75CF3}"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478838" cy="6173788"/>
            <a:chOff x="0" y="0"/>
            <a:chExt cx="5341" cy="3889"/>
          </a:xfrm>
        </p:grpSpPr>
        <p:sp>
          <p:nvSpPr>
            <p:cNvPr id="2051"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fr-FR"/>
            </a:p>
          </p:txBody>
        </p:sp>
        <p:sp>
          <p:nvSpPr>
            <p:cNvPr id="2052"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fr-FR"/>
            </a:p>
          </p:txBody>
        </p:sp>
        <p:sp>
          <p:nvSpPr>
            <p:cNvPr id="2053"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fr-FR"/>
            </a:p>
          </p:txBody>
        </p:sp>
        <p:sp>
          <p:nvSpPr>
            <p:cNvPr id="2054"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fr-FR"/>
            </a:p>
          </p:txBody>
        </p:sp>
      </p:grpSp>
      <p:sp>
        <p:nvSpPr>
          <p:cNvPr id="2055"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fr-FR" smtClean="0"/>
              <a:t>Cliquez pour modifier le style du titre du masque</a:t>
            </a:r>
          </a:p>
        </p:txBody>
      </p:sp>
      <p:sp>
        <p:nvSpPr>
          <p:cNvPr id="2057" name="Rectangle 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smtClean="0"/>
            </a:lvl1pPr>
          </a:lstStyle>
          <a:p>
            <a:pPr>
              <a:defRPr/>
            </a:pPr>
            <a:endParaRPr lang="fr-FR"/>
          </a:p>
        </p:txBody>
      </p:sp>
      <p:sp>
        <p:nvSpPr>
          <p:cNvPr id="2058" name="Rectangle 1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smtClean="0"/>
            </a:lvl1pPr>
          </a:lstStyle>
          <a:p>
            <a:pPr>
              <a:defRPr/>
            </a:pPr>
            <a:endParaRPr lang="fr-FR"/>
          </a:p>
        </p:txBody>
      </p:sp>
      <p:sp>
        <p:nvSpPr>
          <p:cNvPr id="2059" name="Rectangle 1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smtClean="0"/>
            </a:lvl1pPr>
          </a:lstStyle>
          <a:p>
            <a:pPr>
              <a:defRPr/>
            </a:pPr>
            <a:fld id="{EB35076A-79F4-4BFE-9B74-CC33D08A5E43}" type="slidenum">
              <a:rPr lang="fr-FR"/>
              <a:pPr>
                <a:defRPr/>
              </a:pPr>
              <a:t>‹N°›</a:t>
            </a:fld>
            <a:endParaRPr lang="fr-FR"/>
          </a:p>
        </p:txBody>
      </p:sp>
      <p:sp>
        <p:nvSpPr>
          <p:cNvPr id="2060" name="Rectangle 12"/>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slide" Target="slide1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533400"/>
            <a:ext cx="7772400" cy="1143000"/>
          </a:xfrm>
        </p:spPr>
        <p:txBody>
          <a:bodyPr/>
          <a:lstStyle/>
          <a:p>
            <a:pPr eaLnBrk="1" hangingPunct="1">
              <a:defRPr/>
            </a:pPr>
            <a:r>
              <a:rPr lang="fr-FR" dirty="0" smtClean="0">
                <a:latin typeface="Arial" charset="0"/>
              </a:rPr>
              <a:t>Séance de formation des délégués</a:t>
            </a:r>
          </a:p>
        </p:txBody>
      </p:sp>
      <p:sp>
        <p:nvSpPr>
          <p:cNvPr id="26627" name="Rectangle 3"/>
          <p:cNvSpPr>
            <a:spLocks noGrp="1" noChangeArrowheads="1"/>
          </p:cNvSpPr>
          <p:nvPr>
            <p:ph type="subTitle" idx="1"/>
          </p:nvPr>
        </p:nvSpPr>
        <p:spPr>
          <a:xfrm>
            <a:off x="838200" y="2819400"/>
            <a:ext cx="7467600" cy="1401688"/>
          </a:xfrm>
          <a:ln w="25400">
            <a:solidFill>
              <a:srgbClr val="000080"/>
            </a:solidFill>
          </a:ln>
        </p:spPr>
        <p:txBody>
          <a:bodyPr/>
          <a:lstStyle/>
          <a:p>
            <a:pPr eaLnBrk="1" hangingPunct="1">
              <a:defRPr/>
            </a:pPr>
            <a:r>
              <a:rPr lang="fr-FR" sz="4000" i="1" dirty="0" smtClean="0">
                <a:latin typeface="Arial" charset="0"/>
              </a:rPr>
              <a:t>« DATE »</a:t>
            </a:r>
            <a:r>
              <a:rPr lang="fr-FR" sz="4000" dirty="0" smtClean="0">
                <a:latin typeface="Arial" charset="0"/>
              </a:rPr>
              <a:t/>
            </a:r>
            <a:br>
              <a:rPr lang="fr-FR" sz="4000" dirty="0" smtClean="0">
                <a:latin typeface="Arial" charset="0"/>
              </a:rPr>
            </a:br>
            <a:r>
              <a:rPr lang="fr-FR" dirty="0" smtClean="0">
                <a:latin typeface="Arial" charset="0"/>
              </a:rPr>
              <a:t/>
            </a:r>
            <a:br>
              <a:rPr lang="fr-FR" dirty="0" smtClean="0">
                <a:latin typeface="Arial" charset="0"/>
              </a:rPr>
            </a:br>
            <a:endParaRPr lang="fr-FR" dirty="0" smtClean="0">
              <a:latin typeface="Arial" charset="0"/>
            </a:endParaRPr>
          </a:p>
        </p:txBody>
      </p:sp>
      <p:sp>
        <p:nvSpPr>
          <p:cNvPr id="3076"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11560" y="332656"/>
            <a:ext cx="7772400" cy="1368152"/>
          </a:xfrm>
        </p:spPr>
        <p:txBody>
          <a:bodyPr/>
          <a:lstStyle/>
          <a:p>
            <a:pPr eaLnBrk="1" hangingPunct="1">
              <a:defRPr/>
            </a:pPr>
            <a:r>
              <a:rPr lang="fr-FR" sz="3600" b="1" dirty="0" smtClean="0">
                <a:latin typeface="Arial" charset="0"/>
              </a:rPr>
              <a:t/>
            </a:r>
            <a:br>
              <a:rPr lang="fr-FR" sz="3600" b="1" dirty="0" smtClean="0">
                <a:latin typeface="Arial" charset="0"/>
              </a:rPr>
            </a:br>
            <a:r>
              <a:rPr lang="fr-FR" sz="3200" b="1" dirty="0" smtClean="0">
                <a:latin typeface="Arial" charset="0"/>
              </a:rPr>
              <a:t>TEMOIGNAGES SUR LA FONCTION DE DELEGUE</a:t>
            </a:r>
            <a:endParaRPr lang="fr-FR" sz="3600" b="1" dirty="0" smtClean="0">
              <a:latin typeface="Arial" charset="0"/>
            </a:endParaRPr>
          </a:p>
        </p:txBody>
      </p:sp>
      <p:sp>
        <p:nvSpPr>
          <p:cNvPr id="31747" name="Rectangle 3"/>
          <p:cNvSpPr>
            <a:spLocks noGrp="1" noChangeArrowheads="1"/>
          </p:cNvSpPr>
          <p:nvPr>
            <p:ph type="body" sz="half" idx="2"/>
          </p:nvPr>
        </p:nvSpPr>
        <p:spPr>
          <a:xfrm>
            <a:off x="3419872" y="2636912"/>
            <a:ext cx="5544616" cy="3456384"/>
          </a:xfrm>
        </p:spPr>
        <p:txBody>
          <a:bodyPr/>
          <a:lstStyle/>
          <a:p>
            <a:pPr eaLnBrk="1" hangingPunct="1">
              <a:defRPr/>
            </a:pPr>
            <a:r>
              <a:rPr lang="fr-FR" sz="1800" dirty="0" smtClean="0">
                <a:latin typeface="Arial" charset="0"/>
              </a:rPr>
              <a:t>INTERVENTION D’ ELEVES EXPERIMENTES</a:t>
            </a:r>
            <a:br>
              <a:rPr lang="fr-FR" sz="1800" dirty="0" smtClean="0">
                <a:latin typeface="Arial" charset="0"/>
              </a:rPr>
            </a:br>
            <a:endParaRPr lang="fr-FR" sz="1800" dirty="0" smtClean="0">
              <a:latin typeface="Arial" charset="0"/>
            </a:endParaRPr>
          </a:p>
          <a:p>
            <a:pPr eaLnBrk="1" hangingPunct="1">
              <a:defRPr/>
            </a:pPr>
            <a:r>
              <a:rPr lang="fr-FR" sz="1800" dirty="0" smtClean="0">
                <a:latin typeface="Arial" charset="0"/>
              </a:rPr>
              <a:t>INTERVENTIONS D’ELUS ENSEIGNANTS</a:t>
            </a:r>
            <a:br>
              <a:rPr lang="fr-FR" sz="1800" dirty="0" smtClean="0">
                <a:latin typeface="Arial" charset="0"/>
              </a:rPr>
            </a:br>
            <a:endParaRPr lang="fr-FR" sz="1800" dirty="0" smtClean="0">
              <a:latin typeface="Arial" charset="0"/>
            </a:endParaRPr>
          </a:p>
          <a:p>
            <a:pPr eaLnBrk="1" hangingPunct="1">
              <a:defRPr/>
            </a:pPr>
            <a:r>
              <a:rPr lang="fr-FR" sz="1800" dirty="0" smtClean="0">
                <a:latin typeface="Arial" charset="0"/>
              </a:rPr>
              <a:t>INTERVENTIONS D’ELUS DIVERS</a:t>
            </a:r>
          </a:p>
          <a:p>
            <a:pPr eaLnBrk="1" hangingPunct="1">
              <a:defRPr/>
            </a:pPr>
            <a:endParaRPr lang="fr-FR" sz="1800" dirty="0" smtClean="0">
              <a:latin typeface="Arial" charset="0"/>
            </a:endParaRPr>
          </a:p>
          <a:p>
            <a:pPr eaLnBrk="1" hangingPunct="1">
              <a:buNone/>
              <a:defRPr/>
            </a:pPr>
            <a:r>
              <a:rPr lang="fr-FR" sz="1800" dirty="0" smtClean="0">
                <a:latin typeface="Arial" charset="0"/>
              </a:rPr>
              <a:t>	Ces personnes vous feront part de leur expériences en tant qu’élus, des qualités nécessaires pour bien exercer la fonction, des difficultés parfois mais aussi des satisfactions qu’ils ont tirées de cette expérience.</a:t>
            </a:r>
          </a:p>
          <a:p>
            <a:pPr eaLnBrk="1" hangingPunct="1">
              <a:buNone/>
              <a:defRPr/>
            </a:pPr>
            <a:r>
              <a:rPr lang="fr-FR" sz="1800" dirty="0" smtClean="0">
                <a:latin typeface="Arial" charset="0"/>
              </a:rPr>
              <a:t/>
            </a:r>
            <a:br>
              <a:rPr lang="fr-FR" sz="1800" dirty="0" smtClean="0">
                <a:latin typeface="Arial" charset="0"/>
              </a:rPr>
            </a:br>
            <a:endParaRPr lang="fr-FR" sz="1800" dirty="0" smtClean="0">
              <a:latin typeface="Arial" charset="0"/>
            </a:endParaRPr>
          </a:p>
        </p:txBody>
      </p:sp>
      <p:sp>
        <p:nvSpPr>
          <p:cNvPr id="8" name="Espace réservé de l'image de la bibliothèque 5"/>
          <p:cNvSpPr txBox="1">
            <a:spLocks/>
          </p:cNvSpPr>
          <p:nvPr/>
        </p:nvSpPr>
        <p:spPr bwMode="auto">
          <a:xfrm>
            <a:off x="683568" y="1628800"/>
            <a:ext cx="3810000" cy="4454525"/>
          </a:xfrm>
          <a:prstGeom prst="rect">
            <a:avLst/>
          </a:prstGeom>
          <a:noFill/>
          <a:ln w="12700" cap="sq">
            <a:noFill/>
            <a:miter lim="800000"/>
            <a:headEnd type="none" w="sm" len="sm"/>
            <a:tailEnd type="none" w="sm" len="sm"/>
          </a:ln>
          <a:effectLst/>
        </p:spPr>
      </p:sp>
      <p:pic>
        <p:nvPicPr>
          <p:cNvPr id="7170" name="Picture 2" descr="Résultat de recherche d'images pour &quot;conférence&quot;"/>
          <p:cNvPicPr>
            <a:picLocks noGrp="1" noChangeAspect="1" noChangeArrowheads="1"/>
          </p:cNvPicPr>
          <p:nvPr>
            <p:ph type="clipArt" sz="half" idx="1"/>
          </p:nvPr>
        </p:nvPicPr>
        <p:blipFill>
          <a:blip r:embed="rId2" cstate="print"/>
          <a:srcRect/>
          <a:stretch>
            <a:fillRect/>
          </a:stretch>
        </p:blipFill>
        <p:spPr bwMode="auto">
          <a:xfrm>
            <a:off x="251520" y="2564904"/>
            <a:ext cx="2880320" cy="3240360"/>
          </a:xfrm>
          <a:prstGeom prst="rect">
            <a:avLst/>
          </a:prstGeom>
          <a:noFill/>
        </p:spPr>
      </p:pic>
      <p:sp>
        <p:nvSpPr>
          <p:cNvPr id="9"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eaLnBrk="1" hangingPunct="1">
              <a:defRPr/>
            </a:pPr>
            <a:r>
              <a:rPr lang="fr-FR" sz="2400" b="1" dirty="0" smtClean="0">
                <a:latin typeface="Arial" charset="0"/>
              </a:rPr>
              <a:t>Annexe 1</a:t>
            </a:r>
            <a:r>
              <a:rPr lang="fr-FR" sz="3600" b="1" dirty="0" smtClean="0">
                <a:latin typeface="Arial" charset="0"/>
              </a:rPr>
              <a:t/>
            </a:r>
            <a:br>
              <a:rPr lang="fr-FR" sz="3600" b="1" dirty="0" smtClean="0">
                <a:latin typeface="Arial" charset="0"/>
              </a:rPr>
            </a:br>
            <a:r>
              <a:rPr lang="fr-FR" sz="3600" b="1" dirty="0" smtClean="0">
                <a:latin typeface="Arial" charset="0"/>
              </a:rPr>
              <a:t>			</a:t>
            </a:r>
            <a:r>
              <a:rPr lang="fr-FR" sz="3200" b="1" dirty="0" smtClean="0">
                <a:latin typeface="Arial" charset="0"/>
              </a:rPr>
              <a:t>SITUATION 1</a:t>
            </a:r>
          </a:p>
        </p:txBody>
      </p:sp>
      <p:sp>
        <p:nvSpPr>
          <p:cNvPr id="31747" name="Rectangle 3"/>
          <p:cNvSpPr>
            <a:spLocks noGrp="1" noChangeArrowheads="1"/>
          </p:cNvSpPr>
          <p:nvPr>
            <p:ph type="body" sz="half" idx="2"/>
          </p:nvPr>
        </p:nvSpPr>
        <p:spPr>
          <a:xfrm>
            <a:off x="4067944" y="1412776"/>
            <a:ext cx="4724400" cy="4454525"/>
          </a:xfrm>
        </p:spPr>
        <p:txBody>
          <a:bodyPr/>
          <a:lstStyle/>
          <a:p>
            <a:endParaRPr lang="fr-FR" sz="1800" dirty="0" smtClean="0"/>
          </a:p>
          <a:p>
            <a:pPr>
              <a:buNone/>
            </a:pPr>
            <a:r>
              <a:rPr lang="fr-FR" sz="1800" b="1" dirty="0" smtClean="0"/>
              <a:t> 	</a:t>
            </a:r>
            <a:r>
              <a:rPr lang="fr-FR" sz="1800" b="1" dirty="0" smtClean="0">
                <a:latin typeface="Arial" pitchFamily="34" charset="0"/>
                <a:cs typeface="Arial" pitchFamily="34" charset="0"/>
              </a:rPr>
              <a:t>Une élève de la classe de 2nd MCS, Vanessa Martin, qui avait jusque là des résultats convenables et un comportement correct semble brusquement s’être refermée sur elle même : elle semble triste et préoccupée, ses résultats baissent, elle fait preuve de nervosité et d’agressivité avec certaines de ses camarades. Elle ne mange pas à tous les repas. Lorsqu’on lui demande ce qui ne va pas, elle dit qu’elle a des soucis mais sa meilleure copine affirme que « c’est personnel » et qu’elle ne veut pas qu’on en parle...</a:t>
            </a:r>
          </a:p>
          <a:p>
            <a:endParaRPr lang="fr-FR" sz="1800" dirty="0" smtClean="0"/>
          </a:p>
          <a:p>
            <a:pPr>
              <a:buNone/>
            </a:pPr>
            <a:r>
              <a:rPr lang="fr-FR" sz="1800" b="1" dirty="0" smtClean="0"/>
              <a:t> </a:t>
            </a:r>
            <a:endParaRPr lang="fr-FR" sz="1800" dirty="0" smtClean="0"/>
          </a:p>
          <a:p>
            <a:pPr eaLnBrk="1" hangingPunct="1">
              <a:defRPr/>
            </a:pPr>
            <a:endParaRPr lang="fr-FR" sz="1800" dirty="0" smtClean="0">
              <a:latin typeface="Arial" charset="0"/>
            </a:endParaRPr>
          </a:p>
        </p:txBody>
      </p:sp>
      <p:sp>
        <p:nvSpPr>
          <p:cNvPr id="8" name="Rectangle 7"/>
          <p:cNvSpPr/>
          <p:nvPr/>
        </p:nvSpPr>
        <p:spPr>
          <a:xfrm>
            <a:off x="251520" y="5229200"/>
            <a:ext cx="3888432" cy="997196"/>
          </a:xfrm>
          <a:prstGeom prst="rect">
            <a:avLst/>
          </a:prstGeom>
        </p:spPr>
        <p:txBody>
          <a:bodyPr wrap="square">
            <a:spAutoFit/>
          </a:bodyPr>
          <a:lstStyle/>
          <a:p>
            <a:pPr marL="342900" lvl="0" indent="-342900" eaLnBrk="0" hangingPunct="0">
              <a:spcBef>
                <a:spcPct val="20000"/>
              </a:spcBef>
              <a:buClr>
                <a:srgbClr val="FFFF00"/>
              </a:buClr>
              <a:buSzPct val="75000"/>
            </a:pPr>
            <a:r>
              <a:rPr lang="fr-FR" sz="1400" b="1" i="1" kern="0" dirty="0" smtClean="0">
                <a:solidFill>
                  <a:schemeClr val="tx2">
                    <a:lumMod val="60000"/>
                    <a:lumOff val="40000"/>
                  </a:schemeClr>
                </a:solidFill>
                <a:effectLst>
                  <a:outerShdw blurRad="38100" dist="38100" dir="2700000" algn="tl">
                    <a:srgbClr val="000000"/>
                  </a:outerShdw>
                </a:effectLst>
                <a:latin typeface="Arial" pitchFamily="34" charset="0"/>
                <a:cs typeface="Arial" pitchFamily="34" charset="0"/>
              </a:rPr>
              <a:t>Penses tu, qu’au titre de délégué(e), tu peux faire quelque chose pour elle ?</a:t>
            </a:r>
            <a:br>
              <a:rPr lang="fr-FR" sz="1400" b="1" i="1" kern="0" dirty="0" smtClean="0">
                <a:solidFill>
                  <a:schemeClr val="tx2">
                    <a:lumMod val="60000"/>
                    <a:lumOff val="40000"/>
                  </a:schemeClr>
                </a:solidFill>
                <a:effectLst>
                  <a:outerShdw blurRad="38100" dist="38100" dir="2700000" algn="tl">
                    <a:srgbClr val="000000"/>
                  </a:outerShdw>
                </a:effectLst>
                <a:latin typeface="Arial" pitchFamily="34" charset="0"/>
                <a:cs typeface="Arial" pitchFamily="34" charset="0"/>
              </a:rPr>
            </a:br>
            <a:r>
              <a:rPr lang="fr-FR" sz="1400" b="1" i="1" kern="0" dirty="0" smtClean="0">
                <a:solidFill>
                  <a:schemeClr val="tx2">
                    <a:lumMod val="60000"/>
                    <a:lumOff val="40000"/>
                  </a:schemeClr>
                </a:solidFill>
                <a:effectLst>
                  <a:outerShdw blurRad="38100" dist="38100" dir="2700000" algn="tl">
                    <a:srgbClr val="000000"/>
                  </a:outerShdw>
                </a:effectLst>
                <a:latin typeface="Arial" pitchFamily="34" charset="0"/>
                <a:cs typeface="Arial" pitchFamily="34" charset="0"/>
              </a:rPr>
              <a:t> Et si oui, que fais tu ?</a:t>
            </a:r>
          </a:p>
          <a:p>
            <a:pPr marL="342900" lvl="0" indent="-342900" eaLnBrk="0" hangingPunct="0">
              <a:spcBef>
                <a:spcPct val="20000"/>
              </a:spcBef>
              <a:buClr>
                <a:srgbClr val="FFFF00"/>
              </a:buClr>
              <a:buSzPct val="75000"/>
            </a:pPr>
            <a:endParaRPr lang="fr-FR" sz="1400" kern="0" dirty="0" smtClean="0">
              <a:solidFill>
                <a:srgbClr val="FFFFFF"/>
              </a:solidFill>
              <a:effectLst>
                <a:outerShdw blurRad="38100" dist="38100" dir="2700000" algn="tl">
                  <a:srgbClr val="000000"/>
                </a:outerShdw>
              </a:effectLst>
              <a:latin typeface="Times New Roman"/>
            </a:endParaRPr>
          </a:p>
        </p:txBody>
      </p:sp>
      <p:pic>
        <p:nvPicPr>
          <p:cNvPr id="5122" name="Picture 2" descr="Résultat de recherche d'images pour &quot;déprime élève&quot;"/>
          <p:cNvPicPr>
            <a:picLocks noGrp="1" noChangeAspect="1" noChangeArrowheads="1"/>
          </p:cNvPicPr>
          <p:nvPr>
            <p:ph type="clipArt" sz="half" idx="1"/>
          </p:nvPr>
        </p:nvPicPr>
        <p:blipFill>
          <a:blip r:embed="rId2" cstate="print"/>
          <a:srcRect/>
          <a:stretch>
            <a:fillRect/>
          </a:stretch>
        </p:blipFill>
        <p:spPr bwMode="auto">
          <a:xfrm>
            <a:off x="539552" y="1611518"/>
            <a:ext cx="3493365" cy="2608379"/>
          </a:xfrm>
          <a:prstGeom prst="rect">
            <a:avLst/>
          </a:prstGeom>
          <a:noFill/>
        </p:spPr>
      </p:pic>
      <p:sp>
        <p:nvSpPr>
          <p:cNvPr id="10"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eaLnBrk="1" hangingPunct="1">
              <a:defRPr/>
            </a:pPr>
            <a:r>
              <a:rPr lang="fr-FR" sz="2400" b="1" dirty="0" smtClean="0">
                <a:latin typeface="Arial" charset="0"/>
              </a:rPr>
              <a:t>Annexe 2</a:t>
            </a:r>
            <a:r>
              <a:rPr lang="fr-FR" sz="3600" b="1" dirty="0" smtClean="0">
                <a:latin typeface="Arial" charset="0"/>
              </a:rPr>
              <a:t/>
            </a:r>
            <a:br>
              <a:rPr lang="fr-FR" sz="3600" b="1" dirty="0" smtClean="0">
                <a:latin typeface="Arial" charset="0"/>
              </a:rPr>
            </a:br>
            <a:r>
              <a:rPr lang="fr-FR" sz="3600" b="1" dirty="0" smtClean="0">
                <a:latin typeface="Arial" charset="0"/>
              </a:rPr>
              <a:t>			</a:t>
            </a:r>
            <a:r>
              <a:rPr lang="fr-FR" sz="3200" b="1" dirty="0" smtClean="0">
                <a:latin typeface="Arial" charset="0"/>
              </a:rPr>
              <a:t>SITUATION 2</a:t>
            </a:r>
          </a:p>
        </p:txBody>
      </p:sp>
      <p:sp>
        <p:nvSpPr>
          <p:cNvPr id="31747" name="Rectangle 3"/>
          <p:cNvSpPr>
            <a:spLocks noGrp="1" noChangeArrowheads="1"/>
          </p:cNvSpPr>
          <p:nvPr>
            <p:ph type="body" sz="half" idx="2"/>
          </p:nvPr>
        </p:nvSpPr>
        <p:spPr>
          <a:xfrm>
            <a:off x="4067944" y="1412776"/>
            <a:ext cx="4724400" cy="4454525"/>
          </a:xfrm>
        </p:spPr>
        <p:txBody>
          <a:bodyPr/>
          <a:lstStyle/>
          <a:p>
            <a:endParaRPr lang="fr-FR" sz="1800" dirty="0" smtClean="0"/>
          </a:p>
          <a:p>
            <a:pPr>
              <a:buNone/>
            </a:pPr>
            <a:r>
              <a:rPr lang="fr-FR" sz="1800" b="1" dirty="0" smtClean="0"/>
              <a:t> 	</a:t>
            </a:r>
            <a:r>
              <a:rPr lang="fr-FR" sz="1800" b="1" dirty="0" smtClean="0">
                <a:latin typeface="Arial" pitchFamily="34" charset="0"/>
                <a:cs typeface="Arial" pitchFamily="34" charset="0"/>
              </a:rPr>
              <a:t> Dans la classe de 2nd MCS, après un début d’année plutôt confortable, les cours de maths deviennent nettement plus difficiles. Un petit nombre d’élèves a maintenant du mal à suivre les cours et a des difficultés à comprendre. Certain(e)s sont même de plus en plus démotivé(e)s. Les autres élèves s’en tirent mieux. Bien qu’ils aient plus de mal qu’au début de l’année, ils arrivent à avoir des notes convenables. Tu fais partie de ces derniers élèves qui n’ont pas de difficultés particulières.</a:t>
            </a:r>
          </a:p>
          <a:p>
            <a:pPr>
              <a:buNone/>
            </a:pPr>
            <a:endParaRPr lang="fr-FR" sz="1800" dirty="0" smtClean="0"/>
          </a:p>
          <a:p>
            <a:pPr>
              <a:buNone/>
            </a:pPr>
            <a:endParaRPr lang="fr-FR" sz="1800" dirty="0" smtClean="0"/>
          </a:p>
          <a:p>
            <a:pPr>
              <a:buNone/>
            </a:pPr>
            <a:r>
              <a:rPr lang="fr-FR" sz="1800" b="1" dirty="0" smtClean="0"/>
              <a:t> </a:t>
            </a:r>
            <a:endParaRPr lang="fr-FR" sz="1800" dirty="0" smtClean="0"/>
          </a:p>
          <a:p>
            <a:pPr eaLnBrk="1" hangingPunct="1">
              <a:defRPr/>
            </a:pPr>
            <a:endParaRPr lang="fr-FR" sz="1800" dirty="0" smtClean="0">
              <a:latin typeface="Arial" charset="0"/>
            </a:endParaRPr>
          </a:p>
        </p:txBody>
      </p:sp>
      <p:sp>
        <p:nvSpPr>
          <p:cNvPr id="7" name="Rectangle 6"/>
          <p:cNvSpPr/>
          <p:nvPr/>
        </p:nvSpPr>
        <p:spPr>
          <a:xfrm>
            <a:off x="251520" y="4941168"/>
            <a:ext cx="3937198" cy="861774"/>
          </a:xfrm>
          <a:prstGeom prst="rect">
            <a:avLst/>
          </a:prstGeom>
        </p:spPr>
        <p:txBody>
          <a:bodyPr wrap="square">
            <a:spAutoFit/>
          </a:bodyPr>
          <a:lstStyle/>
          <a:p>
            <a:r>
              <a:rPr lang="fr-FR" sz="1800" b="1" i="1" kern="0" dirty="0" smtClean="0">
                <a:solidFill>
                  <a:schemeClr val="tx2">
                    <a:lumMod val="60000"/>
                    <a:lumOff val="40000"/>
                  </a:schemeClr>
                </a:solidFill>
                <a:effectLst>
                  <a:outerShdw blurRad="38100" dist="38100" dir="2700000" algn="tl">
                    <a:srgbClr val="000000"/>
                  </a:outerShdw>
                </a:effectLst>
                <a:latin typeface="Arial" pitchFamily="34" charset="0"/>
                <a:cs typeface="Arial" pitchFamily="34" charset="0"/>
              </a:rPr>
              <a:t> </a:t>
            </a:r>
            <a:r>
              <a:rPr lang="fr-FR" sz="1600" b="1" i="1" kern="0" dirty="0" smtClean="0">
                <a:solidFill>
                  <a:schemeClr val="tx2">
                    <a:lumMod val="60000"/>
                    <a:lumOff val="40000"/>
                  </a:schemeClr>
                </a:solidFill>
                <a:effectLst>
                  <a:outerShdw blurRad="38100" dist="38100" dir="2700000" algn="tl">
                    <a:srgbClr val="000000"/>
                  </a:outerShdw>
                </a:effectLst>
                <a:latin typeface="Arial" pitchFamily="34" charset="0"/>
                <a:cs typeface="Arial" pitchFamily="34" charset="0"/>
              </a:rPr>
              <a:t>Que penses tu de cette situation ? Vois tu quelque chose à faire ? Quoi ? Comment ? </a:t>
            </a:r>
            <a:endParaRPr lang="fr-FR" dirty="0">
              <a:solidFill>
                <a:schemeClr val="tx2">
                  <a:lumMod val="60000"/>
                  <a:lumOff val="40000"/>
                </a:schemeClr>
              </a:solidFill>
              <a:latin typeface="Arial" pitchFamily="34" charset="0"/>
              <a:cs typeface="Arial" pitchFamily="34" charset="0"/>
            </a:endParaRPr>
          </a:p>
        </p:txBody>
      </p:sp>
      <p:pic>
        <p:nvPicPr>
          <p:cNvPr id="4098" name="Picture 2" descr="Résultat de recherche d'images pour &quot;cours lycée&quot;"/>
          <p:cNvPicPr>
            <a:picLocks noGrp="1" noChangeAspect="1" noChangeArrowheads="1"/>
          </p:cNvPicPr>
          <p:nvPr>
            <p:ph type="clipArt" sz="half" idx="1"/>
          </p:nvPr>
        </p:nvPicPr>
        <p:blipFill>
          <a:blip r:embed="rId2" cstate="print"/>
          <a:srcRect/>
          <a:stretch>
            <a:fillRect/>
          </a:stretch>
        </p:blipFill>
        <p:spPr bwMode="auto">
          <a:xfrm>
            <a:off x="251520" y="1844824"/>
            <a:ext cx="3810000" cy="2664296"/>
          </a:xfrm>
          <a:prstGeom prst="rect">
            <a:avLst/>
          </a:prstGeom>
          <a:noFill/>
        </p:spPr>
      </p:pic>
      <p:sp>
        <p:nvSpPr>
          <p:cNvPr id="10"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eaLnBrk="1" hangingPunct="1">
              <a:defRPr/>
            </a:pPr>
            <a:r>
              <a:rPr lang="fr-FR" sz="2400" b="1" dirty="0" smtClean="0">
                <a:latin typeface="Arial" charset="0"/>
              </a:rPr>
              <a:t>Annexe 3</a:t>
            </a:r>
            <a:r>
              <a:rPr lang="fr-FR" sz="1800" b="1" dirty="0" smtClean="0">
                <a:latin typeface="Arial" charset="0"/>
              </a:rPr>
              <a:t/>
            </a:r>
            <a:br>
              <a:rPr lang="fr-FR" sz="1800" b="1" dirty="0" smtClean="0">
                <a:latin typeface="Arial" charset="0"/>
              </a:rPr>
            </a:br>
            <a:r>
              <a:rPr lang="fr-FR" sz="1800" b="1" dirty="0" smtClean="0">
                <a:latin typeface="Arial" charset="0"/>
              </a:rPr>
              <a:t>			</a:t>
            </a:r>
            <a:r>
              <a:rPr lang="fr-FR" sz="3200" b="1" dirty="0" smtClean="0">
                <a:latin typeface="Arial" charset="0"/>
              </a:rPr>
              <a:t>SITUATION 3</a:t>
            </a:r>
            <a:endParaRPr lang="fr-FR" sz="1800" b="1" dirty="0" smtClean="0">
              <a:latin typeface="Arial" charset="0"/>
            </a:endParaRPr>
          </a:p>
        </p:txBody>
      </p:sp>
      <p:sp>
        <p:nvSpPr>
          <p:cNvPr id="31747" name="Rectangle 3"/>
          <p:cNvSpPr>
            <a:spLocks noGrp="1" noChangeArrowheads="1"/>
          </p:cNvSpPr>
          <p:nvPr>
            <p:ph type="body" sz="half" idx="2"/>
          </p:nvPr>
        </p:nvSpPr>
        <p:spPr>
          <a:xfrm>
            <a:off x="107504" y="1556792"/>
            <a:ext cx="4978896" cy="4886573"/>
          </a:xfrm>
        </p:spPr>
        <p:txBody>
          <a:bodyPr/>
          <a:lstStyle/>
          <a:p>
            <a:pPr>
              <a:buNone/>
            </a:pPr>
            <a:endParaRPr lang="fr-FR" sz="1800" b="1" i="1" dirty="0" smtClean="0">
              <a:latin typeface="Arial" pitchFamily="34" charset="0"/>
              <a:cs typeface="Arial" pitchFamily="34" charset="0"/>
            </a:endParaRPr>
          </a:p>
          <a:p>
            <a:r>
              <a:rPr lang="fr-FR" sz="1800" b="1" i="1" dirty="0" smtClean="0">
                <a:latin typeface="Arial" pitchFamily="34" charset="0"/>
                <a:cs typeface="Arial" pitchFamily="34" charset="0"/>
              </a:rPr>
              <a:t>Dans la classe de 2nd ASDP, après </a:t>
            </a:r>
            <a:br>
              <a:rPr lang="fr-FR" sz="1800" b="1" i="1" dirty="0" smtClean="0">
                <a:latin typeface="Arial" pitchFamily="34" charset="0"/>
                <a:cs typeface="Arial" pitchFamily="34" charset="0"/>
              </a:rPr>
            </a:br>
            <a:r>
              <a:rPr lang="fr-FR" sz="1800" b="1" i="1" dirty="0" smtClean="0">
                <a:latin typeface="Arial" pitchFamily="34" charset="0"/>
                <a:cs typeface="Arial" pitchFamily="34" charset="0"/>
              </a:rPr>
              <a:t>un début d’année correct, les cours </a:t>
            </a:r>
            <a:br>
              <a:rPr lang="fr-FR" sz="1800" b="1" i="1" dirty="0" smtClean="0">
                <a:latin typeface="Arial" pitchFamily="34" charset="0"/>
                <a:cs typeface="Arial" pitchFamily="34" charset="0"/>
              </a:rPr>
            </a:br>
            <a:r>
              <a:rPr lang="fr-FR" sz="1800" b="1" i="1" dirty="0" smtClean="0">
                <a:latin typeface="Arial" pitchFamily="34" charset="0"/>
                <a:cs typeface="Arial" pitchFamily="34" charset="0"/>
              </a:rPr>
              <a:t>de maths et d’arts appliqués </a:t>
            </a:r>
            <a:br>
              <a:rPr lang="fr-FR" sz="1800" b="1" i="1" dirty="0" smtClean="0">
                <a:latin typeface="Arial" pitchFamily="34" charset="0"/>
                <a:cs typeface="Arial" pitchFamily="34" charset="0"/>
              </a:rPr>
            </a:br>
            <a:r>
              <a:rPr lang="fr-FR" sz="1800" b="1" i="1" dirty="0" smtClean="0">
                <a:latin typeface="Arial" pitchFamily="34" charset="0"/>
                <a:cs typeface="Arial" pitchFamily="34" charset="0"/>
              </a:rPr>
              <a:t>se passent de plus en plus mal.</a:t>
            </a:r>
            <a:br>
              <a:rPr lang="fr-FR" sz="1800" b="1" i="1" dirty="0" smtClean="0">
                <a:latin typeface="Arial" pitchFamily="34" charset="0"/>
                <a:cs typeface="Arial" pitchFamily="34" charset="0"/>
              </a:rPr>
            </a:br>
            <a:r>
              <a:rPr lang="fr-FR" sz="1800" b="1" i="1" dirty="0" smtClean="0">
                <a:latin typeface="Arial" pitchFamily="34" charset="0"/>
                <a:cs typeface="Arial" pitchFamily="34" charset="0"/>
              </a:rPr>
              <a:t/>
            </a:r>
            <a:br>
              <a:rPr lang="fr-FR" sz="1800" b="1" i="1" dirty="0" smtClean="0">
                <a:latin typeface="Arial" pitchFamily="34" charset="0"/>
                <a:cs typeface="Arial" pitchFamily="34" charset="0"/>
              </a:rPr>
            </a:br>
            <a:r>
              <a:rPr lang="fr-FR" sz="1800" b="1" i="1" dirty="0" smtClean="0">
                <a:latin typeface="Arial" pitchFamily="34" charset="0"/>
                <a:cs typeface="Arial" pitchFamily="34" charset="0"/>
              </a:rPr>
              <a:t>Un petit groupe d’élèves, 2 ou 3, toujours les mêmes s’amusent à perturber le cours</a:t>
            </a:r>
            <a:br>
              <a:rPr lang="fr-FR" sz="1800" b="1" i="1" dirty="0" smtClean="0">
                <a:latin typeface="Arial" pitchFamily="34" charset="0"/>
                <a:cs typeface="Arial" pitchFamily="34" charset="0"/>
              </a:rPr>
            </a:br>
            <a:r>
              <a:rPr lang="fr-FR" sz="1800" b="1" i="1" dirty="0" smtClean="0">
                <a:latin typeface="Arial" pitchFamily="34" charset="0"/>
                <a:cs typeface="Arial" pitchFamily="34" charset="0"/>
              </a:rPr>
              <a:t/>
            </a:r>
            <a:br>
              <a:rPr lang="fr-FR" sz="1800" b="1" i="1" dirty="0" smtClean="0">
                <a:latin typeface="Arial" pitchFamily="34" charset="0"/>
                <a:cs typeface="Arial" pitchFamily="34" charset="0"/>
              </a:rPr>
            </a:br>
            <a:r>
              <a:rPr lang="fr-FR" sz="1800" b="1" i="1" dirty="0" smtClean="0">
                <a:latin typeface="Arial" pitchFamily="34" charset="0"/>
                <a:cs typeface="Arial" pitchFamily="34" charset="0"/>
              </a:rPr>
              <a:t>Le prof passe de plus en plus de temps à ramener le calme (20 </a:t>
            </a:r>
            <a:r>
              <a:rPr lang="fr-FR" sz="1800" b="1" i="1" dirty="0" err="1" smtClean="0">
                <a:latin typeface="Arial" pitchFamily="34" charset="0"/>
                <a:cs typeface="Arial" pitchFamily="34" charset="0"/>
              </a:rPr>
              <a:t>mns</a:t>
            </a:r>
            <a:r>
              <a:rPr lang="fr-FR" sz="1800" b="1" i="1" dirty="0" smtClean="0">
                <a:latin typeface="Arial" pitchFamily="34" charset="0"/>
                <a:cs typeface="Arial" pitchFamily="34" charset="0"/>
              </a:rPr>
              <a:t> en tout parfois), il est de plus en plus irrité et se fâche, le programme avance moins vite, les autres élèves, même ceux que la perturbation amuse, en ont assez et voudraient que tout ça cesse.</a:t>
            </a:r>
          </a:p>
          <a:p>
            <a:pPr>
              <a:buNone/>
            </a:pPr>
            <a:endParaRPr lang="fr-FR" sz="1800" b="1" dirty="0" smtClean="0">
              <a:latin typeface="Arial" pitchFamily="34" charset="0"/>
              <a:cs typeface="Arial" pitchFamily="34" charset="0"/>
            </a:endParaRPr>
          </a:p>
          <a:p>
            <a:r>
              <a:rPr lang="fr-FR" sz="1800" b="1" i="1" dirty="0" smtClean="0">
                <a:latin typeface="Arial" pitchFamily="34" charset="0"/>
                <a:cs typeface="Arial" pitchFamily="34" charset="0"/>
              </a:rPr>
              <a:t>   </a:t>
            </a:r>
            <a:endParaRPr lang="fr-FR" sz="1800" b="1" dirty="0" smtClean="0">
              <a:latin typeface="Arial" pitchFamily="34" charset="0"/>
              <a:cs typeface="Arial" pitchFamily="34" charset="0"/>
            </a:endParaRPr>
          </a:p>
        </p:txBody>
      </p:sp>
      <p:pic>
        <p:nvPicPr>
          <p:cNvPr id="3074" name="Picture 2" descr="Résultat de recherche d'images pour &quot;classecollège&quot;"/>
          <p:cNvPicPr>
            <a:picLocks noChangeAspect="1" noChangeArrowheads="1"/>
          </p:cNvPicPr>
          <p:nvPr/>
        </p:nvPicPr>
        <p:blipFill>
          <a:blip r:embed="rId2" cstate="print"/>
          <a:srcRect/>
          <a:stretch>
            <a:fillRect/>
          </a:stretch>
        </p:blipFill>
        <p:spPr bwMode="auto">
          <a:xfrm>
            <a:off x="4860032" y="1916832"/>
            <a:ext cx="4032448" cy="2478836"/>
          </a:xfrm>
          <a:prstGeom prst="rect">
            <a:avLst/>
          </a:prstGeom>
          <a:noFill/>
        </p:spPr>
      </p:pic>
      <p:sp>
        <p:nvSpPr>
          <p:cNvPr id="6" name="ZoneTexte 5"/>
          <p:cNvSpPr txBox="1"/>
          <p:nvPr/>
        </p:nvSpPr>
        <p:spPr>
          <a:xfrm>
            <a:off x="5508104" y="5229200"/>
            <a:ext cx="3456384" cy="738664"/>
          </a:xfrm>
          <a:prstGeom prst="rect">
            <a:avLst/>
          </a:prstGeom>
          <a:noFill/>
        </p:spPr>
        <p:txBody>
          <a:bodyPr wrap="square" rtlCol="0">
            <a:spAutoFit/>
          </a:bodyPr>
          <a:lstStyle/>
          <a:p>
            <a:r>
              <a:rPr lang="fr-FR" sz="1400" b="1" i="1" dirty="0" smtClean="0">
                <a:solidFill>
                  <a:schemeClr val="tx2">
                    <a:lumMod val="60000"/>
                    <a:lumOff val="40000"/>
                  </a:schemeClr>
                </a:solidFill>
                <a:latin typeface="Arial" pitchFamily="34" charset="0"/>
                <a:cs typeface="Arial" pitchFamily="34" charset="0"/>
              </a:rPr>
              <a:t>Que penses tu de cette situation ? Vois tu quelque chose à faire ? Quoi ? Comment ?</a:t>
            </a:r>
            <a:endParaRPr lang="fr-FR" dirty="0">
              <a:solidFill>
                <a:schemeClr val="tx2">
                  <a:lumMod val="60000"/>
                  <a:lumOff val="40000"/>
                </a:schemeClr>
              </a:solidFill>
            </a:endParaRPr>
          </a:p>
        </p:txBody>
      </p:sp>
      <p:sp>
        <p:nvSpPr>
          <p:cNvPr id="7"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3568" y="116632"/>
            <a:ext cx="7772400" cy="1219200"/>
          </a:xfrm>
        </p:spPr>
        <p:txBody>
          <a:bodyPr/>
          <a:lstStyle/>
          <a:p>
            <a:pPr eaLnBrk="1" hangingPunct="1">
              <a:defRPr/>
            </a:pPr>
            <a:r>
              <a:rPr lang="fr-FR" dirty="0" smtClean="0">
                <a:latin typeface="Arial" charset="0"/>
              </a:rPr>
              <a:t>Planning</a:t>
            </a:r>
          </a:p>
        </p:txBody>
      </p:sp>
      <p:sp>
        <p:nvSpPr>
          <p:cNvPr id="27652" name="Rectangle 4"/>
          <p:cNvSpPr>
            <a:spLocks noGrp="1" noChangeArrowheads="1"/>
          </p:cNvSpPr>
          <p:nvPr>
            <p:ph type="body" sz="half" idx="2"/>
          </p:nvPr>
        </p:nvSpPr>
        <p:spPr>
          <a:xfrm>
            <a:off x="3995936" y="1412776"/>
            <a:ext cx="4104456" cy="4968552"/>
          </a:xfrm>
        </p:spPr>
        <p:txBody>
          <a:bodyPr/>
          <a:lstStyle/>
          <a:p>
            <a:pPr marL="533400" indent="-533400" eaLnBrk="1" hangingPunct="1">
              <a:lnSpc>
                <a:spcPct val="90000"/>
              </a:lnSpc>
              <a:defRPr/>
            </a:pPr>
            <a:r>
              <a:rPr lang="fr-FR" sz="1200" dirty="0" smtClean="0">
                <a:latin typeface="Arial" pitchFamily="34" charset="0"/>
                <a:cs typeface="Arial" pitchFamily="34" charset="0"/>
              </a:rPr>
              <a:t>09h. LE CONSEIL DE CLASSE</a:t>
            </a:r>
            <a:endParaRPr lang="fr-FR" sz="1200" dirty="0" smtClean="0"/>
          </a:p>
          <a:p>
            <a:pPr marL="933450" lvl="1" indent="-533400" eaLnBrk="1" hangingPunct="1">
              <a:lnSpc>
                <a:spcPct val="90000"/>
              </a:lnSpc>
              <a:buNone/>
              <a:defRPr/>
            </a:pPr>
            <a:r>
              <a:rPr lang="fr-FR" sz="1200" dirty="0" smtClean="0">
                <a:latin typeface="Arial" charset="0"/>
              </a:rPr>
              <a:t>	</a:t>
            </a:r>
            <a:r>
              <a:rPr lang="fr-FR" sz="1200" dirty="0" smtClean="0">
                <a:solidFill>
                  <a:schemeClr val="tx2">
                    <a:lumMod val="60000"/>
                    <a:lumOff val="40000"/>
                  </a:schemeClr>
                </a:solidFill>
                <a:latin typeface="Arial" charset="0"/>
              </a:rPr>
              <a:t>Rappels</a:t>
            </a:r>
          </a:p>
          <a:p>
            <a:pPr marL="533400" indent="-533400" eaLnBrk="1" hangingPunct="1">
              <a:lnSpc>
                <a:spcPct val="90000"/>
              </a:lnSpc>
              <a:defRPr/>
            </a:pPr>
            <a:endParaRPr lang="fr-FR" sz="1200" dirty="0" smtClean="0">
              <a:latin typeface="Arial" charset="0"/>
            </a:endParaRPr>
          </a:p>
          <a:p>
            <a:pPr marL="533400" indent="-533400" eaLnBrk="1" hangingPunct="1">
              <a:lnSpc>
                <a:spcPct val="90000"/>
              </a:lnSpc>
              <a:defRPr/>
            </a:pPr>
            <a:r>
              <a:rPr lang="fr-FR" sz="1200" dirty="0" smtClean="0">
                <a:latin typeface="Arial" charset="0"/>
              </a:rPr>
              <a:t>9h30 . EXERCICE DE DECENTREMENT</a:t>
            </a:r>
            <a:br>
              <a:rPr lang="fr-FR" sz="1200" dirty="0" smtClean="0">
                <a:latin typeface="Arial" charset="0"/>
              </a:rPr>
            </a:br>
            <a:r>
              <a:rPr lang="fr-FR" sz="1200" dirty="0" smtClean="0">
                <a:latin typeface="Arial" charset="0"/>
              </a:rPr>
              <a:t>	</a:t>
            </a:r>
            <a:r>
              <a:rPr lang="fr-FR" sz="1200" i="1" dirty="0" smtClean="0">
                <a:solidFill>
                  <a:schemeClr val="tx2">
                    <a:lumMod val="60000"/>
                    <a:lumOff val="40000"/>
                  </a:schemeClr>
                </a:solidFill>
                <a:latin typeface="Arial" charset="0"/>
              </a:rPr>
              <a:t>Présentations réciproques</a:t>
            </a:r>
          </a:p>
          <a:p>
            <a:pPr marL="533400" indent="-533400" eaLnBrk="1" hangingPunct="1">
              <a:lnSpc>
                <a:spcPct val="90000"/>
              </a:lnSpc>
              <a:defRPr/>
            </a:pPr>
            <a:endParaRPr lang="fr-FR" sz="1200" dirty="0" smtClean="0">
              <a:latin typeface="Arial" charset="0"/>
            </a:endParaRPr>
          </a:p>
          <a:p>
            <a:pPr marL="533400" indent="-533400" eaLnBrk="1" hangingPunct="1">
              <a:lnSpc>
                <a:spcPct val="90000"/>
              </a:lnSpc>
              <a:defRPr/>
            </a:pPr>
            <a:r>
              <a:rPr lang="fr-FR" sz="1200" dirty="0" smtClean="0">
                <a:latin typeface="Arial" charset="0"/>
              </a:rPr>
              <a:t>10h05 . ETUDES DE CAS</a:t>
            </a:r>
          </a:p>
          <a:p>
            <a:pPr marL="533400" indent="-533400" eaLnBrk="1" hangingPunct="1">
              <a:lnSpc>
                <a:spcPct val="90000"/>
              </a:lnSpc>
              <a:buNone/>
              <a:defRPr/>
            </a:pPr>
            <a:r>
              <a:rPr lang="fr-FR" sz="1200" dirty="0" smtClean="0">
                <a:latin typeface="Arial" charset="0"/>
              </a:rPr>
              <a:t>		</a:t>
            </a:r>
            <a:r>
              <a:rPr lang="fr-FR" sz="1200" dirty="0" smtClean="0">
                <a:solidFill>
                  <a:schemeClr val="tx2">
                    <a:lumMod val="60000"/>
                    <a:lumOff val="40000"/>
                  </a:schemeClr>
                </a:solidFill>
                <a:latin typeface="Arial" charset="0"/>
              </a:rPr>
              <a:t>Traitement de problèmes</a:t>
            </a:r>
            <a:br>
              <a:rPr lang="fr-FR" sz="1200" dirty="0" smtClean="0">
                <a:solidFill>
                  <a:schemeClr val="tx2">
                    <a:lumMod val="60000"/>
                    <a:lumOff val="40000"/>
                  </a:schemeClr>
                </a:solidFill>
                <a:latin typeface="Arial" charset="0"/>
              </a:rPr>
            </a:br>
            <a:endParaRPr lang="fr-FR" sz="1200" dirty="0" smtClean="0">
              <a:solidFill>
                <a:schemeClr val="tx2">
                  <a:lumMod val="60000"/>
                  <a:lumOff val="40000"/>
                </a:schemeClr>
              </a:solidFill>
              <a:latin typeface="Arial" charset="0"/>
            </a:endParaRPr>
          </a:p>
          <a:p>
            <a:pPr marL="533400" indent="-533400" eaLnBrk="1" hangingPunct="1">
              <a:lnSpc>
                <a:spcPct val="90000"/>
              </a:lnSpc>
              <a:defRPr/>
            </a:pPr>
            <a:r>
              <a:rPr lang="fr-FR" sz="1200" dirty="0" smtClean="0">
                <a:latin typeface="Arial" charset="0"/>
              </a:rPr>
              <a:t>10h30 .</a:t>
            </a:r>
            <a:r>
              <a:rPr lang="fr-FR" sz="1200" dirty="0" smtClean="0">
                <a:solidFill>
                  <a:schemeClr val="tx2">
                    <a:lumMod val="60000"/>
                    <a:lumOff val="40000"/>
                  </a:schemeClr>
                </a:solidFill>
                <a:latin typeface="Arial" charset="0"/>
              </a:rPr>
              <a:t> </a:t>
            </a:r>
            <a:r>
              <a:rPr lang="fr-FR" sz="1200" dirty="0" smtClean="0">
                <a:latin typeface="Arial" charset="0"/>
              </a:rPr>
              <a:t>EXERCICE D’IMPROVISATION I</a:t>
            </a:r>
            <a:br>
              <a:rPr lang="fr-FR" sz="1200" dirty="0" smtClean="0">
                <a:latin typeface="Arial" charset="0"/>
              </a:rPr>
            </a:br>
            <a:r>
              <a:rPr lang="fr-FR" sz="1200" dirty="0" smtClean="0">
                <a:latin typeface="Arial" charset="0"/>
              </a:rPr>
              <a:t>	</a:t>
            </a:r>
            <a:r>
              <a:rPr lang="fr-FR" sz="1200" dirty="0" smtClean="0">
                <a:solidFill>
                  <a:srgbClr val="FFFF00"/>
                </a:solidFill>
                <a:latin typeface="Arial" charset="0"/>
              </a:rPr>
              <a:t>Argumentation</a:t>
            </a:r>
          </a:p>
          <a:p>
            <a:pPr marL="533400" indent="-533400" eaLnBrk="1" hangingPunct="1">
              <a:lnSpc>
                <a:spcPct val="90000"/>
              </a:lnSpc>
              <a:buNone/>
              <a:defRPr/>
            </a:pPr>
            <a:endParaRPr lang="fr-FR" sz="1200" dirty="0" smtClean="0">
              <a:latin typeface="Arial" charset="0"/>
            </a:endParaRPr>
          </a:p>
          <a:p>
            <a:pPr marL="533400" indent="-533400" eaLnBrk="1" hangingPunct="1">
              <a:lnSpc>
                <a:spcPct val="90000"/>
              </a:lnSpc>
              <a:defRPr/>
            </a:pPr>
            <a:r>
              <a:rPr lang="fr-FR" sz="1200" dirty="0" smtClean="0">
                <a:latin typeface="Arial" charset="0"/>
              </a:rPr>
              <a:t>11h00 . EXERCICE D’IMPROVISATION II</a:t>
            </a:r>
            <a:br>
              <a:rPr lang="fr-FR" sz="1200" dirty="0" smtClean="0">
                <a:latin typeface="Arial" charset="0"/>
              </a:rPr>
            </a:br>
            <a:r>
              <a:rPr lang="fr-FR" sz="1200" dirty="0" smtClean="0">
                <a:latin typeface="Arial" charset="0"/>
              </a:rPr>
              <a:t>	</a:t>
            </a:r>
            <a:r>
              <a:rPr lang="fr-FR" sz="1200" dirty="0" smtClean="0">
                <a:solidFill>
                  <a:srgbClr val="FFFF00"/>
                </a:solidFill>
                <a:latin typeface="Arial" charset="0"/>
              </a:rPr>
              <a:t>Argumentation</a:t>
            </a:r>
          </a:p>
          <a:p>
            <a:pPr marL="533400" indent="-533400" eaLnBrk="1" hangingPunct="1">
              <a:lnSpc>
                <a:spcPct val="90000"/>
              </a:lnSpc>
              <a:buNone/>
              <a:defRPr/>
            </a:pPr>
            <a:endParaRPr lang="fr-FR" sz="1200" dirty="0" smtClean="0">
              <a:solidFill>
                <a:srgbClr val="FFFF00"/>
              </a:solidFill>
              <a:latin typeface="Arial" charset="0"/>
            </a:endParaRPr>
          </a:p>
          <a:p>
            <a:pPr marL="533400" indent="-533400" eaLnBrk="1" hangingPunct="1">
              <a:lnSpc>
                <a:spcPct val="90000"/>
              </a:lnSpc>
              <a:defRPr/>
            </a:pPr>
            <a:r>
              <a:rPr lang="fr-FR" sz="1200" dirty="0" smtClean="0">
                <a:latin typeface="Arial" charset="0"/>
              </a:rPr>
              <a:t>14h00 . MONTAGE DE PROJET</a:t>
            </a:r>
            <a:br>
              <a:rPr lang="fr-FR" sz="1200" dirty="0" smtClean="0">
                <a:latin typeface="Arial" charset="0"/>
              </a:rPr>
            </a:br>
            <a:r>
              <a:rPr lang="fr-FR" sz="1200" dirty="0" smtClean="0">
                <a:latin typeface="Arial" charset="0"/>
              </a:rPr>
              <a:t>	</a:t>
            </a:r>
            <a:r>
              <a:rPr lang="fr-FR" sz="1200" dirty="0" smtClean="0">
                <a:solidFill>
                  <a:schemeClr val="tx2">
                    <a:lumMod val="60000"/>
                    <a:lumOff val="40000"/>
                  </a:schemeClr>
                </a:solidFill>
                <a:latin typeface="Arial" charset="0"/>
              </a:rPr>
              <a:t>Recherche d’information</a:t>
            </a:r>
          </a:p>
          <a:p>
            <a:pPr marL="533400" indent="-533400" eaLnBrk="1" hangingPunct="1">
              <a:lnSpc>
                <a:spcPct val="90000"/>
              </a:lnSpc>
              <a:defRPr/>
            </a:pPr>
            <a:endParaRPr lang="fr-FR" sz="1200" dirty="0" smtClean="0">
              <a:solidFill>
                <a:schemeClr val="tx2">
                  <a:lumMod val="60000"/>
                  <a:lumOff val="40000"/>
                </a:schemeClr>
              </a:solidFill>
              <a:latin typeface="Arial" charset="0"/>
            </a:endParaRPr>
          </a:p>
          <a:p>
            <a:pPr marL="533400" indent="-533400" eaLnBrk="1" hangingPunct="1">
              <a:lnSpc>
                <a:spcPct val="90000"/>
              </a:lnSpc>
              <a:defRPr/>
            </a:pPr>
            <a:r>
              <a:rPr lang="fr-FR" sz="1200" dirty="0" smtClean="0">
                <a:latin typeface="Arial" charset="0"/>
              </a:rPr>
              <a:t>15h . CAUSERIE PHILO</a:t>
            </a:r>
            <a:br>
              <a:rPr lang="fr-FR" sz="1200" dirty="0" smtClean="0">
                <a:latin typeface="Arial" charset="0"/>
              </a:rPr>
            </a:br>
            <a:r>
              <a:rPr lang="fr-FR" sz="1200" dirty="0" smtClean="0">
                <a:latin typeface="Arial" charset="0"/>
              </a:rPr>
              <a:t>	</a:t>
            </a:r>
            <a:r>
              <a:rPr lang="fr-FR" sz="1200" dirty="0" smtClean="0">
                <a:solidFill>
                  <a:schemeClr val="tx2">
                    <a:lumMod val="60000"/>
                    <a:lumOff val="40000"/>
                  </a:schemeClr>
                </a:solidFill>
                <a:latin typeface="Arial" charset="0"/>
              </a:rPr>
              <a:t>Réflexion sur la fonction de délégué</a:t>
            </a:r>
          </a:p>
          <a:p>
            <a:pPr marL="533400" indent="-533400" eaLnBrk="1" hangingPunct="1">
              <a:lnSpc>
                <a:spcPct val="90000"/>
              </a:lnSpc>
              <a:defRPr/>
            </a:pPr>
            <a:endParaRPr lang="fr-FR" sz="1200" dirty="0" smtClean="0">
              <a:latin typeface="Arial" charset="0"/>
            </a:endParaRPr>
          </a:p>
          <a:p>
            <a:pPr marL="533400" indent="-533400" eaLnBrk="1" hangingPunct="1">
              <a:lnSpc>
                <a:spcPct val="90000"/>
              </a:lnSpc>
              <a:defRPr/>
            </a:pPr>
            <a:r>
              <a:rPr lang="fr-FR" sz="1200" dirty="0" smtClean="0">
                <a:latin typeface="Arial" charset="0"/>
              </a:rPr>
              <a:t>16h  TEMOIGNAGES</a:t>
            </a:r>
          </a:p>
          <a:p>
            <a:pPr marL="933450" lvl="1" indent="-533400" eaLnBrk="1" hangingPunct="1">
              <a:lnSpc>
                <a:spcPct val="90000"/>
              </a:lnSpc>
              <a:buNone/>
              <a:defRPr/>
            </a:pPr>
            <a:r>
              <a:rPr lang="fr-FR" sz="1200" dirty="0" smtClean="0">
                <a:latin typeface="Arial" charset="0"/>
              </a:rPr>
              <a:t>	</a:t>
            </a:r>
          </a:p>
          <a:p>
            <a:pPr marL="533400" indent="-533400" eaLnBrk="1" hangingPunct="1">
              <a:lnSpc>
                <a:spcPct val="90000"/>
              </a:lnSpc>
              <a:buNone/>
              <a:defRPr/>
            </a:pPr>
            <a:r>
              <a:rPr lang="fr-FR" sz="2000" dirty="0" smtClean="0">
                <a:solidFill>
                  <a:srgbClr val="FFFF00"/>
                </a:solidFill>
                <a:latin typeface="Arial" charset="0"/>
              </a:rPr>
              <a:t/>
            </a:r>
            <a:br>
              <a:rPr lang="fr-FR" sz="2000" dirty="0" smtClean="0">
                <a:solidFill>
                  <a:srgbClr val="FFFF00"/>
                </a:solidFill>
                <a:latin typeface="Arial" charset="0"/>
              </a:rPr>
            </a:br>
            <a:endParaRPr lang="fr-FR" sz="2000" dirty="0" smtClean="0">
              <a:solidFill>
                <a:srgbClr val="FFFF00"/>
              </a:solidFill>
              <a:latin typeface="Arial" charset="0"/>
            </a:endParaRPr>
          </a:p>
          <a:p>
            <a:pPr marL="533400" indent="-533400" eaLnBrk="1" hangingPunct="1">
              <a:lnSpc>
                <a:spcPct val="90000"/>
              </a:lnSpc>
              <a:buNone/>
              <a:defRPr/>
            </a:pPr>
            <a:r>
              <a:rPr lang="fr-FR" sz="2000" dirty="0" smtClean="0">
                <a:latin typeface="Arial" charset="0"/>
              </a:rPr>
              <a:t>		</a:t>
            </a:r>
          </a:p>
          <a:p>
            <a:pPr marL="533400" indent="-533400" eaLnBrk="1" hangingPunct="1">
              <a:lnSpc>
                <a:spcPct val="90000"/>
              </a:lnSpc>
              <a:defRPr/>
            </a:pPr>
            <a:endParaRPr lang="fr-FR" sz="2000" dirty="0" smtClean="0">
              <a:latin typeface="Arial" charset="0"/>
            </a:endParaRPr>
          </a:p>
          <a:p>
            <a:pPr marL="533400" indent="-533400" eaLnBrk="1" hangingPunct="1">
              <a:lnSpc>
                <a:spcPct val="90000"/>
              </a:lnSpc>
              <a:defRPr/>
            </a:pPr>
            <a:endParaRPr lang="fr-FR" sz="2000" dirty="0" smtClean="0">
              <a:latin typeface="Arial" charset="0"/>
            </a:endParaRPr>
          </a:p>
          <a:p>
            <a:pPr marL="533400" indent="-533400" eaLnBrk="1" hangingPunct="1">
              <a:lnSpc>
                <a:spcPct val="90000"/>
              </a:lnSpc>
              <a:defRPr/>
            </a:pPr>
            <a:endParaRPr lang="fr-FR" sz="2000" dirty="0" smtClean="0">
              <a:latin typeface="Arial" charset="0"/>
            </a:endParaRPr>
          </a:p>
          <a:p>
            <a:pPr marL="533400" indent="-533400" eaLnBrk="1" hangingPunct="1">
              <a:lnSpc>
                <a:spcPct val="90000"/>
              </a:lnSpc>
              <a:buFont typeface="Wingdings" pitchFamily="2" charset="2"/>
              <a:buNone/>
              <a:defRPr/>
            </a:pPr>
            <a:r>
              <a:rPr lang="fr-FR" sz="2000" i="1" dirty="0" smtClean="0">
                <a:latin typeface="Arial" charset="0"/>
              </a:rPr>
              <a:t/>
            </a:r>
            <a:br>
              <a:rPr lang="fr-FR" sz="2000" i="1" dirty="0" smtClean="0">
                <a:latin typeface="Arial" charset="0"/>
              </a:rPr>
            </a:br>
            <a:r>
              <a:rPr lang="fr-FR" sz="2000" i="1" dirty="0" smtClean="0">
                <a:latin typeface="Arial" charset="0"/>
              </a:rPr>
              <a:t>	</a:t>
            </a:r>
          </a:p>
          <a:p>
            <a:pPr marL="533400" indent="-533400" eaLnBrk="1" hangingPunct="1">
              <a:lnSpc>
                <a:spcPct val="90000"/>
              </a:lnSpc>
              <a:buFont typeface="Wingdings" pitchFamily="2" charset="2"/>
              <a:buNone/>
              <a:defRPr/>
            </a:pPr>
            <a:endParaRPr lang="fr-FR" sz="2000" i="1" dirty="0" smtClean="0">
              <a:latin typeface="Arial" charset="0"/>
            </a:endParaRPr>
          </a:p>
          <a:p>
            <a:pPr marL="533400" indent="-533400" eaLnBrk="1" hangingPunct="1">
              <a:lnSpc>
                <a:spcPct val="90000"/>
              </a:lnSpc>
              <a:defRPr/>
            </a:pPr>
            <a:r>
              <a:rPr lang="fr-FR" sz="2000" dirty="0" smtClean="0">
                <a:latin typeface="Arial" charset="0"/>
              </a:rPr>
              <a:t> DISCUSSION LIBRE et CONCLUSION</a:t>
            </a:r>
          </a:p>
          <a:p>
            <a:pPr marL="533400" indent="-533400" eaLnBrk="1" hangingPunct="1">
              <a:lnSpc>
                <a:spcPct val="90000"/>
              </a:lnSpc>
              <a:buFont typeface="Wingdings" pitchFamily="2" charset="2"/>
              <a:buNone/>
              <a:defRPr/>
            </a:pPr>
            <a:endParaRPr lang="fr-FR" sz="2000" dirty="0" smtClean="0">
              <a:latin typeface="Arial" charset="0"/>
            </a:endParaRPr>
          </a:p>
          <a:p>
            <a:pPr marL="533400" indent="-533400" eaLnBrk="1" hangingPunct="1">
              <a:lnSpc>
                <a:spcPct val="90000"/>
              </a:lnSpc>
              <a:buFont typeface="Wingdings" pitchFamily="2" charset="2"/>
              <a:buNone/>
              <a:defRPr/>
            </a:pPr>
            <a:endParaRPr lang="fr-FR" sz="2000" dirty="0" smtClean="0">
              <a:latin typeface="Arial" charset="0"/>
            </a:endParaRPr>
          </a:p>
        </p:txBody>
      </p:sp>
      <p:pic>
        <p:nvPicPr>
          <p:cNvPr id="4100" name="Picture 5" descr="C:\Documents and Settings\Michel\Application Data\Microsoft\Media Catalog\Downloaded Clips\cl9f\j0399554.jpg"/>
          <p:cNvPicPr>
            <a:picLocks noGrp="1" noChangeAspect="1" noChangeArrowheads="1"/>
          </p:cNvPicPr>
          <p:nvPr>
            <p:ph type="clipArt" sz="half" idx="1"/>
          </p:nvPr>
        </p:nvPicPr>
        <p:blipFill>
          <a:blip r:embed="rId2" cstate="print"/>
          <a:srcRect/>
          <a:stretch>
            <a:fillRect/>
          </a:stretch>
        </p:blipFill>
        <p:spPr>
          <a:xfrm>
            <a:off x="609600" y="2057400"/>
            <a:ext cx="2376488" cy="2971800"/>
          </a:xfrm>
        </p:spPr>
      </p:pic>
      <p:sp>
        <p:nvSpPr>
          <p:cNvPr id="6"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pPr eaLnBrk="1" hangingPunct="1">
              <a:defRPr/>
            </a:pPr>
            <a:r>
              <a:rPr lang="fr-FR" sz="3600" b="1" dirty="0" smtClean="0">
                <a:latin typeface="Arial" charset="0"/>
              </a:rPr>
              <a:t>LE CONSEIL DE CLASSE</a:t>
            </a:r>
          </a:p>
        </p:txBody>
      </p:sp>
      <p:sp>
        <p:nvSpPr>
          <p:cNvPr id="28676" name="Rectangle 1028"/>
          <p:cNvSpPr>
            <a:spLocks noGrp="1" noChangeArrowheads="1"/>
          </p:cNvSpPr>
          <p:nvPr>
            <p:ph type="body" sz="half" idx="2"/>
          </p:nvPr>
        </p:nvSpPr>
        <p:spPr>
          <a:xfrm>
            <a:off x="3923928" y="1196752"/>
            <a:ext cx="4896544" cy="4953000"/>
          </a:xfrm>
        </p:spPr>
        <p:txBody>
          <a:bodyPr/>
          <a:lstStyle/>
          <a:p>
            <a:pPr eaLnBrk="1" hangingPunct="1">
              <a:defRPr/>
            </a:pPr>
            <a:r>
              <a:rPr lang="fr-FR" sz="2400" dirty="0" smtClean="0">
                <a:latin typeface="Arial" charset="0"/>
              </a:rPr>
              <a:t>RAPPELS</a:t>
            </a:r>
            <a:br>
              <a:rPr lang="fr-FR" sz="2400" dirty="0" smtClean="0">
                <a:latin typeface="Arial" charset="0"/>
              </a:rPr>
            </a:br>
            <a:endParaRPr lang="fr-FR" sz="1600" dirty="0" smtClean="0">
              <a:latin typeface="Arial" charset="0"/>
            </a:endParaRPr>
          </a:p>
          <a:p>
            <a:pPr lvl="1" eaLnBrk="1" hangingPunct="1">
              <a:buFontTx/>
              <a:buNone/>
              <a:defRPr/>
            </a:pPr>
            <a:r>
              <a:rPr lang="fr-FR" sz="1400" dirty="0" smtClean="0">
                <a:latin typeface="Arial" charset="0"/>
              </a:rPr>
              <a:t>	</a:t>
            </a:r>
            <a:r>
              <a:rPr lang="fr-FR" sz="1600" i="1" dirty="0" smtClean="0">
                <a:latin typeface="Arial" charset="0"/>
              </a:rPr>
              <a:t>Les deux moments les plus importants du conseil de classe sont AVANT et APRÈS : 1. La préparation</a:t>
            </a:r>
          </a:p>
          <a:p>
            <a:pPr lvl="1" eaLnBrk="1" hangingPunct="1">
              <a:buFontTx/>
              <a:buNone/>
              <a:defRPr/>
            </a:pPr>
            <a:r>
              <a:rPr lang="fr-FR" sz="1600" i="1" dirty="0" smtClean="0">
                <a:latin typeface="Arial" charset="0"/>
              </a:rPr>
              <a:t>	2. La restitution</a:t>
            </a:r>
          </a:p>
          <a:p>
            <a:pPr lvl="1" eaLnBrk="1" hangingPunct="1">
              <a:buFontTx/>
              <a:buNone/>
              <a:defRPr/>
            </a:pPr>
            <a:endParaRPr lang="fr-FR" sz="1600" i="1" dirty="0" smtClean="0">
              <a:latin typeface="Arial" charset="0"/>
            </a:endParaRPr>
          </a:p>
          <a:p>
            <a:pPr marL="800100" lvl="1" indent="-342900" eaLnBrk="1" hangingPunct="1">
              <a:buFontTx/>
              <a:buAutoNum type="arabicPeriod"/>
              <a:defRPr/>
            </a:pPr>
            <a:r>
              <a:rPr lang="fr-FR" sz="1600" i="1" dirty="0" smtClean="0">
                <a:latin typeface="Arial" charset="0"/>
              </a:rPr>
              <a:t>La préparation.</a:t>
            </a:r>
            <a:br>
              <a:rPr lang="fr-FR" sz="1600" i="1" dirty="0" smtClean="0">
                <a:latin typeface="Arial" charset="0"/>
              </a:rPr>
            </a:br>
            <a:r>
              <a:rPr lang="fr-FR" sz="1600" i="1" dirty="0" smtClean="0">
                <a:latin typeface="Arial" charset="0"/>
              </a:rPr>
              <a:t>- Réunion avec les élèves</a:t>
            </a:r>
            <a:br>
              <a:rPr lang="fr-FR" sz="1600" i="1" dirty="0" smtClean="0">
                <a:latin typeface="Arial" charset="0"/>
              </a:rPr>
            </a:br>
            <a:r>
              <a:rPr lang="fr-FR" sz="1600" i="1" dirty="0" smtClean="0">
                <a:latin typeface="Arial" charset="0"/>
              </a:rPr>
              <a:t>- Bilan général du trimestre</a:t>
            </a:r>
            <a:br>
              <a:rPr lang="fr-FR" sz="1600" i="1" dirty="0" smtClean="0">
                <a:latin typeface="Arial" charset="0"/>
              </a:rPr>
            </a:br>
            <a:r>
              <a:rPr lang="fr-FR" sz="1400" i="1" dirty="0" smtClean="0">
                <a:latin typeface="Arial" charset="0"/>
              </a:rPr>
              <a:t> (Quelques chose à dire sur le  fonctionnement de la classe, Connaissance suffisante des élèves.</a:t>
            </a:r>
            <a:r>
              <a:rPr lang="fr-FR" sz="1600" i="1" dirty="0" smtClean="0">
                <a:latin typeface="Arial" charset="0"/>
              </a:rPr>
              <a:t/>
            </a:r>
            <a:br>
              <a:rPr lang="fr-FR" sz="1600" i="1" dirty="0" smtClean="0">
                <a:latin typeface="Arial" charset="0"/>
              </a:rPr>
            </a:br>
            <a:endParaRPr lang="fr-FR" sz="1600" i="1" dirty="0" smtClean="0">
              <a:latin typeface="Arial" charset="0"/>
            </a:endParaRPr>
          </a:p>
          <a:p>
            <a:pPr marL="800100" lvl="1" indent="-342900" eaLnBrk="1" hangingPunct="1">
              <a:buFontTx/>
              <a:buAutoNum type="arabicPeriod"/>
              <a:defRPr/>
            </a:pPr>
            <a:r>
              <a:rPr lang="fr-FR" sz="1600" i="1" dirty="0" smtClean="0">
                <a:latin typeface="Arial" charset="0"/>
              </a:rPr>
              <a:t>La restitution</a:t>
            </a:r>
            <a:br>
              <a:rPr lang="fr-FR" sz="1600" i="1" dirty="0" smtClean="0">
                <a:latin typeface="Arial" charset="0"/>
              </a:rPr>
            </a:br>
            <a:r>
              <a:rPr lang="fr-FR" sz="1600" i="1" dirty="0" smtClean="0">
                <a:latin typeface="Arial" charset="0"/>
              </a:rPr>
              <a:t>Transmettre ce qu’ont dit les enseignants</a:t>
            </a:r>
            <a:br>
              <a:rPr lang="fr-FR" sz="1600" i="1" dirty="0" smtClean="0">
                <a:latin typeface="Arial" charset="0"/>
              </a:rPr>
            </a:br>
            <a:r>
              <a:rPr lang="fr-FR" sz="1600" i="1" dirty="0" smtClean="0">
                <a:latin typeface="Arial" charset="0"/>
              </a:rPr>
              <a:t>-  sur la classe</a:t>
            </a:r>
            <a:br>
              <a:rPr lang="fr-FR" sz="1600" i="1" dirty="0" smtClean="0">
                <a:latin typeface="Arial" charset="0"/>
              </a:rPr>
            </a:br>
            <a:r>
              <a:rPr lang="fr-FR" sz="1600" i="1" dirty="0" smtClean="0">
                <a:latin typeface="Arial" charset="0"/>
              </a:rPr>
              <a:t>- sur les élèves individuellement.</a:t>
            </a:r>
            <a:br>
              <a:rPr lang="fr-FR" sz="1600" i="1" dirty="0" smtClean="0">
                <a:latin typeface="Arial" charset="0"/>
              </a:rPr>
            </a:br>
            <a:endParaRPr lang="fr-FR" sz="1600" i="1" dirty="0" smtClean="0">
              <a:latin typeface="Arial" charset="0"/>
            </a:endParaRPr>
          </a:p>
          <a:p>
            <a:pPr lvl="1" eaLnBrk="1" hangingPunct="1">
              <a:buFontTx/>
              <a:buNone/>
              <a:defRPr/>
            </a:pPr>
            <a:endParaRPr lang="fr-FR" sz="1600" i="1" dirty="0" smtClean="0">
              <a:latin typeface="Arial" charset="0"/>
            </a:endParaRPr>
          </a:p>
          <a:p>
            <a:pPr lvl="1" eaLnBrk="1" hangingPunct="1">
              <a:buFontTx/>
              <a:buNone/>
              <a:defRPr/>
            </a:pPr>
            <a:endParaRPr lang="fr-FR" sz="1600" i="1" dirty="0" smtClean="0">
              <a:latin typeface="Arial" charset="0"/>
            </a:endParaRPr>
          </a:p>
          <a:p>
            <a:pPr lvl="1" eaLnBrk="1" hangingPunct="1">
              <a:buFontTx/>
              <a:buNone/>
              <a:defRPr/>
            </a:pPr>
            <a:endParaRPr lang="fr-FR" sz="1600" i="1" dirty="0" smtClean="0">
              <a:latin typeface="Arial" charset="0"/>
            </a:endParaRPr>
          </a:p>
        </p:txBody>
      </p:sp>
      <p:pic>
        <p:nvPicPr>
          <p:cNvPr id="1026" name="Picture 2" descr="C:\Documents and Settings\cpelp\Bureau\Conseil de classe.jpg"/>
          <p:cNvPicPr>
            <a:picLocks noChangeAspect="1" noChangeArrowheads="1"/>
          </p:cNvPicPr>
          <p:nvPr/>
        </p:nvPicPr>
        <p:blipFill>
          <a:blip r:embed="rId2" cstate="print"/>
          <a:srcRect/>
          <a:stretch>
            <a:fillRect/>
          </a:stretch>
        </p:blipFill>
        <p:spPr bwMode="auto">
          <a:xfrm>
            <a:off x="179512" y="1772816"/>
            <a:ext cx="4089241" cy="2808312"/>
          </a:xfrm>
          <a:prstGeom prst="rect">
            <a:avLst/>
          </a:prstGeom>
          <a:noFill/>
        </p:spPr>
      </p:pic>
      <p:sp>
        <p:nvSpPr>
          <p:cNvPr id="6"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pPr eaLnBrk="1" hangingPunct="1">
              <a:defRPr/>
            </a:pPr>
            <a:r>
              <a:rPr lang="fr-FR" sz="3600" b="1" smtClean="0">
                <a:latin typeface="Arial" charset="0"/>
              </a:rPr>
              <a:t>EXERCICES DE DECENTREMENT</a:t>
            </a:r>
          </a:p>
        </p:txBody>
      </p:sp>
      <p:sp>
        <p:nvSpPr>
          <p:cNvPr id="28676" name="Rectangle 1028"/>
          <p:cNvSpPr>
            <a:spLocks noGrp="1" noChangeArrowheads="1"/>
          </p:cNvSpPr>
          <p:nvPr>
            <p:ph type="body" sz="half" idx="2"/>
          </p:nvPr>
        </p:nvSpPr>
        <p:spPr>
          <a:xfrm>
            <a:off x="4038600" y="1219200"/>
            <a:ext cx="4876800" cy="4953000"/>
          </a:xfrm>
        </p:spPr>
        <p:txBody>
          <a:bodyPr/>
          <a:lstStyle/>
          <a:p>
            <a:pPr eaLnBrk="1" hangingPunct="1">
              <a:defRPr/>
            </a:pPr>
            <a:r>
              <a:rPr lang="fr-FR" sz="1600" b="1" dirty="0" smtClean="0">
                <a:latin typeface="Arial" charset="0"/>
              </a:rPr>
              <a:t>PRESENTATIONS RECIPROQUES</a:t>
            </a:r>
            <a:r>
              <a:rPr lang="fr-FR" sz="2400" dirty="0" smtClean="0">
                <a:latin typeface="Arial" charset="0"/>
              </a:rPr>
              <a:t/>
            </a:r>
            <a:br>
              <a:rPr lang="fr-FR" sz="2400" dirty="0" smtClean="0">
                <a:latin typeface="Arial" charset="0"/>
              </a:rPr>
            </a:br>
            <a:r>
              <a:rPr lang="fr-FR" sz="2400" dirty="0" smtClean="0">
                <a:latin typeface="Arial" charset="0"/>
              </a:rPr>
              <a:t/>
            </a:r>
            <a:br>
              <a:rPr lang="fr-FR" sz="2400" dirty="0" smtClean="0">
                <a:latin typeface="Arial" charset="0"/>
              </a:rPr>
            </a:br>
            <a:r>
              <a:rPr lang="fr-FR" sz="1600" dirty="0" smtClean="0">
                <a:latin typeface="Arial" charset="0"/>
              </a:rPr>
              <a:t>Objectif</a:t>
            </a:r>
          </a:p>
          <a:p>
            <a:pPr lvl="1" eaLnBrk="1" hangingPunct="1">
              <a:buFontTx/>
              <a:buNone/>
              <a:defRPr/>
            </a:pPr>
            <a:r>
              <a:rPr lang="fr-FR" sz="1400" dirty="0" smtClean="0">
                <a:latin typeface="Arial" charset="0"/>
              </a:rPr>
              <a:t>	</a:t>
            </a:r>
            <a:r>
              <a:rPr lang="fr-FR" sz="1600" i="1" dirty="0" smtClean="0">
                <a:latin typeface="Arial" charset="0"/>
              </a:rPr>
              <a:t>L’objectif de l’exercice est de vous entraîner à vous décentrer de vous même afin de pouvoir vous mettre, en partie, à la place d’un de vos camarades et de parler en son nom.</a:t>
            </a:r>
          </a:p>
          <a:p>
            <a:pPr lvl="1" eaLnBrk="1" hangingPunct="1">
              <a:buFontTx/>
              <a:buNone/>
              <a:defRPr/>
            </a:pPr>
            <a:endParaRPr lang="fr-FR" sz="1600" i="1" dirty="0" smtClean="0">
              <a:latin typeface="Arial" charset="0"/>
            </a:endParaRPr>
          </a:p>
          <a:p>
            <a:pPr lvl="1" eaLnBrk="1" hangingPunct="1">
              <a:buFontTx/>
              <a:buNone/>
              <a:defRPr/>
            </a:pPr>
            <a:r>
              <a:rPr lang="fr-FR" sz="1600" i="1" dirty="0" smtClean="0">
                <a:latin typeface="Arial" charset="0"/>
              </a:rPr>
              <a:t>Formule.</a:t>
            </a:r>
            <a:br>
              <a:rPr lang="fr-FR" sz="1600" i="1" dirty="0" smtClean="0">
                <a:latin typeface="Arial" charset="0"/>
              </a:rPr>
            </a:br>
            <a:r>
              <a:rPr lang="fr-FR" sz="1600" i="1" dirty="0" smtClean="0">
                <a:latin typeface="Arial" charset="0"/>
              </a:rPr>
              <a:t>Les élèves se mettent par deux et discutent pendant 5 minutes avec pour consigne d’en apprendre le maximum sur l’autre</a:t>
            </a:r>
            <a:br>
              <a:rPr lang="fr-FR" sz="1600" i="1" dirty="0" smtClean="0">
                <a:latin typeface="Arial" charset="0"/>
              </a:rPr>
            </a:br>
            <a:r>
              <a:rPr lang="fr-FR" sz="1600" i="1" dirty="0" smtClean="0">
                <a:latin typeface="Arial" charset="0"/>
              </a:rPr>
              <a:t>Au bout de ces 5 minutes, chacun des élèves est interrogé sur l’autre par l’ensemble de l’assemblée</a:t>
            </a:r>
          </a:p>
          <a:p>
            <a:pPr lvl="1" eaLnBrk="1" hangingPunct="1">
              <a:buFontTx/>
              <a:buNone/>
              <a:defRPr/>
            </a:pPr>
            <a:endParaRPr lang="fr-FR" sz="1600" i="1" dirty="0" smtClean="0">
              <a:latin typeface="Arial" charset="0"/>
            </a:endParaRPr>
          </a:p>
          <a:p>
            <a:pPr lvl="1" eaLnBrk="1" hangingPunct="1">
              <a:buFontTx/>
              <a:buNone/>
              <a:defRPr/>
            </a:pPr>
            <a:endParaRPr lang="fr-FR" sz="1600" i="1" dirty="0" smtClean="0">
              <a:latin typeface="Arial" charset="0"/>
            </a:endParaRPr>
          </a:p>
        </p:txBody>
      </p:sp>
      <p:pic>
        <p:nvPicPr>
          <p:cNvPr id="10242" name="Picture 2" descr="Image associée"/>
          <p:cNvPicPr>
            <a:picLocks noGrp="1" noChangeAspect="1" noChangeArrowheads="1"/>
          </p:cNvPicPr>
          <p:nvPr>
            <p:ph type="clipArt" sz="half" idx="1"/>
          </p:nvPr>
        </p:nvPicPr>
        <p:blipFill>
          <a:blip r:embed="rId2" cstate="print"/>
          <a:srcRect/>
          <a:stretch>
            <a:fillRect/>
          </a:stretch>
        </p:blipFill>
        <p:spPr bwMode="auto">
          <a:xfrm>
            <a:off x="467544" y="1988840"/>
            <a:ext cx="3436462" cy="3888432"/>
          </a:xfrm>
          <a:prstGeom prst="rect">
            <a:avLst/>
          </a:prstGeom>
          <a:noFill/>
        </p:spPr>
      </p:pic>
      <p:sp>
        <p:nvSpPr>
          <p:cNvPr id="8"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fr-FR" sz="3600" b="1" dirty="0" smtClean="0">
                <a:latin typeface="Arial" charset="0"/>
              </a:rPr>
              <a:t>EXERCICES D’IMPROVISATION I</a:t>
            </a:r>
          </a:p>
        </p:txBody>
      </p:sp>
      <p:sp>
        <p:nvSpPr>
          <p:cNvPr id="29700" name="Rectangle 4"/>
          <p:cNvSpPr>
            <a:spLocks noGrp="1" noChangeArrowheads="1"/>
          </p:cNvSpPr>
          <p:nvPr>
            <p:ph type="body" sz="half" idx="2"/>
          </p:nvPr>
        </p:nvSpPr>
        <p:spPr>
          <a:xfrm>
            <a:off x="3276600" y="1447800"/>
            <a:ext cx="5410200" cy="4454525"/>
          </a:xfrm>
        </p:spPr>
        <p:txBody>
          <a:bodyPr/>
          <a:lstStyle/>
          <a:p>
            <a:pPr eaLnBrk="1" hangingPunct="1">
              <a:defRPr/>
            </a:pPr>
            <a:r>
              <a:rPr lang="fr-FR" sz="1600" b="1" dirty="0" smtClean="0">
                <a:latin typeface="Arial" charset="0"/>
              </a:rPr>
              <a:t>ARGUMENTATION</a:t>
            </a:r>
            <a:r>
              <a:rPr lang="fr-FR" sz="2400" dirty="0" smtClean="0">
                <a:latin typeface="Arial" charset="0"/>
              </a:rPr>
              <a:t/>
            </a:r>
            <a:br>
              <a:rPr lang="fr-FR" sz="2400" dirty="0" smtClean="0">
                <a:latin typeface="Arial" charset="0"/>
              </a:rPr>
            </a:br>
            <a:endParaRPr lang="fr-FR" sz="2400" dirty="0" smtClean="0">
              <a:latin typeface="Arial" charset="0"/>
            </a:endParaRPr>
          </a:p>
          <a:p>
            <a:pPr lvl="1" eaLnBrk="1" hangingPunct="1">
              <a:buFontTx/>
              <a:buNone/>
              <a:defRPr/>
            </a:pPr>
            <a:r>
              <a:rPr lang="fr-FR" sz="2000" dirty="0" smtClean="0">
                <a:latin typeface="Arial" charset="0"/>
              </a:rPr>
              <a:t>	</a:t>
            </a:r>
            <a:r>
              <a:rPr lang="fr-FR" sz="1600" dirty="0" smtClean="0">
                <a:latin typeface="Arial" charset="0"/>
              </a:rPr>
              <a:t>Objectif</a:t>
            </a:r>
            <a:br>
              <a:rPr lang="fr-FR" sz="1600" dirty="0" smtClean="0">
                <a:latin typeface="Arial" charset="0"/>
              </a:rPr>
            </a:br>
            <a:r>
              <a:rPr lang="fr-FR" sz="1600" dirty="0" smtClean="0">
                <a:latin typeface="Arial" charset="0"/>
              </a:rPr>
              <a:t>L’objectif de l’exercice est de vous apprendre à présenter les points positifs d’une proposition faite par quelqu’un d’autre que vous (votre classe par exemple), que vous soyez ou non, vous-même favorable à cette proposition.</a:t>
            </a:r>
          </a:p>
          <a:p>
            <a:pPr lvl="1" eaLnBrk="1" hangingPunct="1">
              <a:buFontTx/>
              <a:buNone/>
              <a:defRPr/>
            </a:pPr>
            <a:endParaRPr lang="fr-FR" sz="1600" dirty="0" smtClean="0">
              <a:latin typeface="Arial" charset="0"/>
            </a:endParaRPr>
          </a:p>
          <a:p>
            <a:pPr lvl="1" eaLnBrk="1" hangingPunct="1">
              <a:buFontTx/>
              <a:buNone/>
              <a:defRPr/>
            </a:pPr>
            <a:r>
              <a:rPr lang="fr-FR" sz="1600" dirty="0" smtClean="0">
                <a:latin typeface="Arial" charset="0"/>
              </a:rPr>
              <a:t>	Formule</a:t>
            </a:r>
            <a:br>
              <a:rPr lang="fr-FR" sz="1600" dirty="0" smtClean="0">
                <a:latin typeface="Arial" charset="0"/>
              </a:rPr>
            </a:br>
            <a:r>
              <a:rPr lang="fr-FR" sz="1600" dirty="0" smtClean="0">
                <a:latin typeface="Arial" charset="0"/>
              </a:rPr>
              <a:t>Après quelques minutes de réflexion, deux élèves essaient de convaincre l’auditoire d’une proposition faite par un groupe d’élèves.</a:t>
            </a:r>
          </a:p>
          <a:p>
            <a:pPr lvl="1" eaLnBrk="1" hangingPunct="1">
              <a:buFontTx/>
              <a:buNone/>
              <a:defRPr/>
            </a:pPr>
            <a:endParaRPr lang="fr-FR" sz="1600" dirty="0" smtClean="0">
              <a:latin typeface="Arial" charset="0"/>
            </a:endParaRPr>
          </a:p>
          <a:p>
            <a:pPr lvl="1" eaLnBrk="1" hangingPunct="1">
              <a:buFontTx/>
              <a:buNone/>
              <a:defRPr/>
            </a:pPr>
            <a:endParaRPr lang="fr-FR" sz="1600" dirty="0" smtClean="0">
              <a:latin typeface="Arial" charset="0"/>
            </a:endParaRPr>
          </a:p>
        </p:txBody>
      </p:sp>
      <p:pic>
        <p:nvPicPr>
          <p:cNvPr id="9" name="Espace réservé de l'image de la bibliothèque 8" descr="Convaincre.jpg"/>
          <p:cNvPicPr>
            <a:picLocks noGrp="1" noChangeAspect="1"/>
          </p:cNvPicPr>
          <p:nvPr>
            <p:ph type="clipArt" sz="half" idx="1"/>
          </p:nvPr>
        </p:nvPicPr>
        <p:blipFill>
          <a:blip r:embed="rId2" cstate="print"/>
          <a:stretch>
            <a:fillRect/>
          </a:stretch>
        </p:blipFill>
        <p:spPr bwMode="auto">
          <a:xfrm>
            <a:off x="323528" y="1988840"/>
            <a:ext cx="3623629" cy="1872208"/>
          </a:xfrm>
          <a:prstGeom prst="rect">
            <a:avLst/>
          </a:prstGeom>
          <a:noFill/>
        </p:spPr>
      </p:pic>
      <p:sp>
        <p:nvSpPr>
          <p:cNvPr id="6"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fr-FR" sz="3600" b="1" dirty="0" smtClean="0">
                <a:latin typeface="Arial" charset="0"/>
              </a:rPr>
              <a:t>EXERCICES D’IMPROVISATION II</a:t>
            </a:r>
          </a:p>
        </p:txBody>
      </p:sp>
      <p:sp>
        <p:nvSpPr>
          <p:cNvPr id="30723" name="Rectangle 3"/>
          <p:cNvSpPr>
            <a:spLocks noGrp="1" noChangeArrowheads="1"/>
          </p:cNvSpPr>
          <p:nvPr>
            <p:ph type="body" sz="half" idx="2"/>
          </p:nvPr>
        </p:nvSpPr>
        <p:spPr>
          <a:xfrm>
            <a:off x="3962400" y="1447800"/>
            <a:ext cx="4724400" cy="4454525"/>
          </a:xfrm>
        </p:spPr>
        <p:txBody>
          <a:bodyPr/>
          <a:lstStyle/>
          <a:p>
            <a:pPr eaLnBrk="1" hangingPunct="1">
              <a:defRPr/>
            </a:pPr>
            <a:r>
              <a:rPr lang="fr-FR" sz="1600" b="1" dirty="0" smtClean="0">
                <a:latin typeface="Arial" charset="0"/>
              </a:rPr>
              <a:t>DEBAT</a:t>
            </a:r>
          </a:p>
          <a:p>
            <a:pPr lvl="1" eaLnBrk="1" hangingPunct="1">
              <a:buFontTx/>
              <a:buNone/>
              <a:defRPr/>
            </a:pPr>
            <a:r>
              <a:rPr lang="fr-FR" sz="2000" dirty="0" smtClean="0">
                <a:latin typeface="Arial" charset="0"/>
              </a:rPr>
              <a:t>	</a:t>
            </a:r>
            <a:r>
              <a:rPr lang="fr-FR" sz="1600" dirty="0" smtClean="0">
                <a:latin typeface="Arial" charset="0"/>
              </a:rPr>
              <a:t>Objectif</a:t>
            </a:r>
            <a:br>
              <a:rPr lang="fr-FR" sz="1600" dirty="0" smtClean="0">
                <a:latin typeface="Arial" charset="0"/>
              </a:rPr>
            </a:br>
            <a:r>
              <a:rPr lang="fr-FR" sz="1600" dirty="0" smtClean="0">
                <a:latin typeface="Arial" charset="0"/>
              </a:rPr>
              <a:t>L’objectif de l’exercice est de vous apprendre à défendre une proposition ou une idée formulée par un groupe d’élèves face à quelqu’un qui défend une proposition ou une idée contraire</a:t>
            </a:r>
          </a:p>
          <a:p>
            <a:pPr lvl="1" eaLnBrk="1" hangingPunct="1">
              <a:buFontTx/>
              <a:buNone/>
              <a:defRPr/>
            </a:pPr>
            <a:endParaRPr lang="fr-FR" sz="1600" dirty="0" smtClean="0">
              <a:latin typeface="Arial" charset="0"/>
            </a:endParaRPr>
          </a:p>
          <a:p>
            <a:pPr lvl="1" eaLnBrk="1" hangingPunct="1">
              <a:buFontTx/>
              <a:buNone/>
              <a:defRPr/>
            </a:pPr>
            <a:r>
              <a:rPr lang="fr-FR" sz="1600" dirty="0" smtClean="0">
                <a:latin typeface="Arial" charset="0"/>
              </a:rPr>
              <a:t>	Formule</a:t>
            </a:r>
            <a:br>
              <a:rPr lang="fr-FR" sz="1600" dirty="0" smtClean="0">
                <a:latin typeface="Arial" charset="0"/>
              </a:rPr>
            </a:br>
            <a:r>
              <a:rPr lang="fr-FR" sz="1600" dirty="0" smtClean="0">
                <a:latin typeface="Arial" charset="0"/>
              </a:rPr>
              <a:t>Après quelques minutes de réflexion, quatre élèves (2X2) débattent sur un sujet.</a:t>
            </a:r>
            <a:br>
              <a:rPr lang="fr-FR" sz="1600" dirty="0" smtClean="0">
                <a:latin typeface="Arial" charset="0"/>
              </a:rPr>
            </a:br>
            <a:r>
              <a:rPr lang="fr-FR" sz="1600" dirty="0" smtClean="0">
                <a:latin typeface="Arial" charset="0"/>
              </a:rPr>
              <a:t>L’auditoire écoute, note et dit qui l’a convaincu</a:t>
            </a:r>
          </a:p>
          <a:p>
            <a:pPr lvl="1" eaLnBrk="1" hangingPunct="1">
              <a:buFontTx/>
              <a:buNone/>
              <a:defRPr/>
            </a:pPr>
            <a:endParaRPr lang="fr-FR" sz="1600" dirty="0" smtClean="0">
              <a:latin typeface="Arial" charset="0"/>
            </a:endParaRPr>
          </a:p>
          <a:p>
            <a:pPr lvl="1" eaLnBrk="1" hangingPunct="1">
              <a:buFontTx/>
              <a:buNone/>
              <a:defRPr/>
            </a:pPr>
            <a:endParaRPr lang="fr-FR" sz="1600" dirty="0" smtClean="0">
              <a:latin typeface="Arial" charset="0"/>
            </a:endParaRPr>
          </a:p>
        </p:txBody>
      </p:sp>
      <p:pic>
        <p:nvPicPr>
          <p:cNvPr id="7" name="Espace réservé de l'image de la bibliothèque 6" descr="débat.jpg"/>
          <p:cNvPicPr>
            <a:picLocks noGrp="1" noChangeAspect="1"/>
          </p:cNvPicPr>
          <p:nvPr>
            <p:ph type="clipArt" sz="half" idx="1"/>
          </p:nvPr>
        </p:nvPicPr>
        <p:blipFill>
          <a:blip r:embed="rId2" cstate="print"/>
          <a:stretch>
            <a:fillRect/>
          </a:stretch>
        </p:blipFill>
        <p:spPr>
          <a:xfrm>
            <a:off x="467544" y="2060848"/>
            <a:ext cx="3810000" cy="2690813"/>
          </a:xfrm>
        </p:spPr>
      </p:pic>
      <p:sp>
        <p:nvSpPr>
          <p:cNvPr id="6"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fr-FR" sz="3600" b="1" dirty="0" smtClean="0">
                <a:latin typeface="Arial" charset="0"/>
              </a:rPr>
              <a:t>ELABORATION D’UN PROJET</a:t>
            </a:r>
          </a:p>
        </p:txBody>
      </p:sp>
      <p:sp>
        <p:nvSpPr>
          <p:cNvPr id="29700" name="Rectangle 4"/>
          <p:cNvSpPr>
            <a:spLocks noGrp="1" noChangeArrowheads="1"/>
          </p:cNvSpPr>
          <p:nvPr>
            <p:ph type="body" sz="half" idx="2"/>
          </p:nvPr>
        </p:nvSpPr>
        <p:spPr>
          <a:xfrm>
            <a:off x="3276600" y="1447800"/>
            <a:ext cx="5410200" cy="4454525"/>
          </a:xfrm>
        </p:spPr>
        <p:txBody>
          <a:bodyPr/>
          <a:lstStyle/>
          <a:p>
            <a:pPr eaLnBrk="1" hangingPunct="1">
              <a:defRPr/>
            </a:pPr>
            <a:r>
              <a:rPr lang="fr-FR" sz="1600" b="1" dirty="0" smtClean="0">
                <a:latin typeface="Arial" charset="0"/>
              </a:rPr>
              <a:t>RECHERCHE D’INFORMATION</a:t>
            </a:r>
            <a:r>
              <a:rPr lang="fr-FR" sz="2400" dirty="0" smtClean="0">
                <a:latin typeface="Arial" charset="0"/>
              </a:rPr>
              <a:t/>
            </a:r>
            <a:br>
              <a:rPr lang="fr-FR" sz="2400" dirty="0" smtClean="0">
                <a:latin typeface="Arial" charset="0"/>
              </a:rPr>
            </a:br>
            <a:endParaRPr lang="fr-FR" sz="2400" dirty="0" smtClean="0">
              <a:latin typeface="Arial" charset="0"/>
            </a:endParaRPr>
          </a:p>
          <a:p>
            <a:pPr lvl="1" eaLnBrk="1" hangingPunct="1">
              <a:buFontTx/>
              <a:buNone/>
              <a:defRPr/>
            </a:pPr>
            <a:r>
              <a:rPr lang="fr-FR" sz="2000" dirty="0" smtClean="0">
                <a:latin typeface="Arial" charset="0"/>
              </a:rPr>
              <a:t>	</a:t>
            </a:r>
            <a:r>
              <a:rPr lang="fr-FR" sz="1600" dirty="0" smtClean="0">
                <a:latin typeface="Arial" charset="0"/>
              </a:rPr>
              <a:t>Objectif</a:t>
            </a:r>
            <a:br>
              <a:rPr lang="fr-FR" sz="1600" dirty="0" smtClean="0">
                <a:latin typeface="Arial" charset="0"/>
              </a:rPr>
            </a:br>
            <a:r>
              <a:rPr lang="fr-FR" sz="1600" dirty="0" smtClean="0">
                <a:latin typeface="Arial" charset="0"/>
              </a:rPr>
              <a:t>L’objectif de l’exercice est de vous apprendre à aller chercher et à collecter de l’information afin de monter un projet.</a:t>
            </a:r>
          </a:p>
          <a:p>
            <a:pPr lvl="1" eaLnBrk="1" hangingPunct="1">
              <a:buFontTx/>
              <a:buNone/>
              <a:defRPr/>
            </a:pPr>
            <a:endParaRPr lang="fr-FR" sz="1600" dirty="0" smtClean="0">
              <a:latin typeface="Arial" charset="0"/>
            </a:endParaRPr>
          </a:p>
          <a:p>
            <a:pPr lvl="1" eaLnBrk="1" hangingPunct="1">
              <a:buFontTx/>
              <a:buNone/>
              <a:defRPr/>
            </a:pPr>
            <a:r>
              <a:rPr lang="fr-FR" sz="1600" dirty="0" smtClean="0">
                <a:latin typeface="Arial" charset="0"/>
              </a:rPr>
              <a:t>	Formule</a:t>
            </a:r>
            <a:br>
              <a:rPr lang="fr-FR" sz="1600" dirty="0" smtClean="0">
                <a:latin typeface="Arial" charset="0"/>
              </a:rPr>
            </a:br>
            <a:r>
              <a:rPr lang="fr-FR" sz="1600" dirty="0" smtClean="0">
                <a:latin typeface="Arial" charset="0"/>
              </a:rPr>
              <a:t>Les élèves partent par deux dans l’établissement afin de collecter un maximum d’information dans un temps déterminé en vu d’un projet précis (sortie, séjour, animation interne…)</a:t>
            </a:r>
            <a:br>
              <a:rPr lang="fr-FR" sz="1600" dirty="0" smtClean="0">
                <a:latin typeface="Arial" charset="0"/>
              </a:rPr>
            </a:br>
            <a:r>
              <a:rPr lang="fr-FR" sz="1600" dirty="0" smtClean="0">
                <a:latin typeface="Arial" charset="0"/>
              </a:rPr>
              <a:t>Au retour, </a:t>
            </a:r>
            <a:r>
              <a:rPr lang="fr-FR" sz="1600" smtClean="0">
                <a:latin typeface="Arial" charset="0"/>
              </a:rPr>
              <a:t>bilan et analyse des difficultés.</a:t>
            </a:r>
            <a:endParaRPr lang="fr-FR" sz="1600" dirty="0" smtClean="0">
              <a:latin typeface="Arial" charset="0"/>
            </a:endParaRPr>
          </a:p>
          <a:p>
            <a:pPr lvl="1" eaLnBrk="1" hangingPunct="1">
              <a:buFontTx/>
              <a:buNone/>
              <a:defRPr/>
            </a:pPr>
            <a:endParaRPr lang="fr-FR" sz="1600" dirty="0" smtClean="0">
              <a:latin typeface="Arial" charset="0"/>
            </a:endParaRPr>
          </a:p>
          <a:p>
            <a:pPr lvl="1" eaLnBrk="1" hangingPunct="1">
              <a:buFontTx/>
              <a:buNone/>
              <a:defRPr/>
            </a:pPr>
            <a:endParaRPr lang="fr-FR" sz="1600" dirty="0" smtClean="0">
              <a:latin typeface="Arial" charset="0"/>
            </a:endParaRPr>
          </a:p>
        </p:txBody>
      </p:sp>
      <p:pic>
        <p:nvPicPr>
          <p:cNvPr id="9" name="Espace réservé de l'image de la bibliothèque 8" descr="information.jpg"/>
          <p:cNvPicPr>
            <a:picLocks noGrp="1" noChangeAspect="1"/>
          </p:cNvPicPr>
          <p:nvPr>
            <p:ph type="clipArt" sz="half" idx="1"/>
          </p:nvPr>
        </p:nvPicPr>
        <p:blipFill>
          <a:blip r:embed="rId2" cstate="print"/>
          <a:stretch>
            <a:fillRect/>
          </a:stretch>
        </p:blipFill>
        <p:spPr>
          <a:xfrm>
            <a:off x="539552" y="1988840"/>
            <a:ext cx="3051670" cy="3051670"/>
          </a:xfrm>
        </p:spPr>
      </p:pic>
      <p:sp>
        <p:nvSpPr>
          <p:cNvPr id="6"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fr-FR" sz="3600" b="1" dirty="0" smtClean="0">
                <a:latin typeface="Arial" charset="0"/>
              </a:rPr>
              <a:t>RESOLUTION DE PROBLEMES</a:t>
            </a:r>
          </a:p>
        </p:txBody>
      </p:sp>
      <p:sp>
        <p:nvSpPr>
          <p:cNvPr id="29700" name="Rectangle 4"/>
          <p:cNvSpPr>
            <a:spLocks noGrp="1" noChangeArrowheads="1"/>
          </p:cNvSpPr>
          <p:nvPr>
            <p:ph type="body" sz="half" idx="2"/>
          </p:nvPr>
        </p:nvSpPr>
        <p:spPr>
          <a:xfrm>
            <a:off x="3276600" y="1447801"/>
            <a:ext cx="5410200" cy="4141440"/>
          </a:xfrm>
        </p:spPr>
        <p:txBody>
          <a:bodyPr/>
          <a:lstStyle/>
          <a:p>
            <a:pPr eaLnBrk="1" hangingPunct="1">
              <a:defRPr/>
            </a:pPr>
            <a:r>
              <a:rPr lang="fr-FR" sz="1600" b="1" dirty="0" smtClean="0">
                <a:latin typeface="Arial" charset="0"/>
              </a:rPr>
              <a:t>SITUATION TYPE</a:t>
            </a:r>
            <a:r>
              <a:rPr lang="fr-FR" sz="2400" dirty="0" smtClean="0">
                <a:latin typeface="Arial" charset="0"/>
              </a:rPr>
              <a:t/>
            </a:r>
            <a:br>
              <a:rPr lang="fr-FR" sz="2400" dirty="0" smtClean="0">
                <a:latin typeface="Arial" charset="0"/>
              </a:rPr>
            </a:br>
            <a:endParaRPr lang="fr-FR" sz="2400" dirty="0" smtClean="0">
              <a:latin typeface="Arial" charset="0"/>
            </a:endParaRPr>
          </a:p>
          <a:p>
            <a:pPr lvl="1" eaLnBrk="1" hangingPunct="1">
              <a:buFontTx/>
              <a:buNone/>
              <a:defRPr/>
            </a:pPr>
            <a:r>
              <a:rPr lang="fr-FR" sz="2000" dirty="0" smtClean="0">
                <a:latin typeface="Arial" charset="0"/>
              </a:rPr>
              <a:t>	</a:t>
            </a:r>
            <a:r>
              <a:rPr lang="fr-FR" sz="1600" dirty="0" smtClean="0">
                <a:latin typeface="Arial" charset="0"/>
              </a:rPr>
              <a:t>Objectif</a:t>
            </a:r>
            <a:br>
              <a:rPr lang="fr-FR" sz="1600" dirty="0" smtClean="0">
                <a:latin typeface="Arial" charset="0"/>
              </a:rPr>
            </a:br>
            <a:r>
              <a:rPr lang="fr-FR" sz="1600" dirty="0" smtClean="0">
                <a:latin typeface="Arial" charset="0"/>
              </a:rPr>
              <a:t>L’objectif de l’exercice est de vous mettre dans une situation scolaire fictive mais possible où vous êtes amenés à intervenir au titre de délégué de classe</a:t>
            </a:r>
          </a:p>
          <a:p>
            <a:pPr lvl="1" eaLnBrk="1" hangingPunct="1">
              <a:buFontTx/>
              <a:buNone/>
              <a:defRPr/>
            </a:pPr>
            <a:endParaRPr lang="fr-FR" sz="1600" dirty="0" smtClean="0">
              <a:latin typeface="Arial" charset="0"/>
            </a:endParaRPr>
          </a:p>
          <a:p>
            <a:pPr lvl="1" eaLnBrk="1" hangingPunct="1">
              <a:buFontTx/>
              <a:buNone/>
              <a:defRPr/>
            </a:pPr>
            <a:r>
              <a:rPr lang="fr-FR" sz="1600" dirty="0" smtClean="0">
                <a:latin typeface="Arial" charset="0"/>
              </a:rPr>
              <a:t>	Formule</a:t>
            </a:r>
            <a:br>
              <a:rPr lang="fr-FR" sz="1600" dirty="0" smtClean="0">
                <a:latin typeface="Arial" charset="0"/>
              </a:rPr>
            </a:br>
            <a:r>
              <a:rPr lang="fr-FR" sz="1600" dirty="0" smtClean="0">
                <a:latin typeface="Arial" charset="0"/>
              </a:rPr>
              <a:t>La situation est présentée.</a:t>
            </a:r>
            <a:br>
              <a:rPr lang="fr-FR" sz="1600" dirty="0" smtClean="0">
                <a:latin typeface="Arial" charset="0"/>
              </a:rPr>
            </a:br>
            <a:r>
              <a:rPr lang="fr-FR" sz="1600" dirty="0" smtClean="0">
                <a:latin typeface="Arial" charset="0"/>
              </a:rPr>
              <a:t>Après quelques minutes de réflexion, deux élèves volontaires exposent leur analyse de la situation et proposent des solutions. Ces solutions sont discutées par l’assemblée.</a:t>
            </a:r>
          </a:p>
          <a:p>
            <a:pPr lvl="1" eaLnBrk="1" hangingPunct="1">
              <a:buFontTx/>
              <a:buNone/>
              <a:defRPr/>
            </a:pPr>
            <a:endParaRPr lang="fr-FR" sz="1600" dirty="0" smtClean="0">
              <a:latin typeface="Arial" charset="0"/>
            </a:endParaRPr>
          </a:p>
          <a:p>
            <a:pPr lvl="1" eaLnBrk="1" hangingPunct="1">
              <a:buFontTx/>
              <a:buNone/>
              <a:defRPr/>
            </a:pPr>
            <a:r>
              <a:rPr lang="fr-FR" sz="1600" dirty="0" smtClean="0">
                <a:latin typeface="Arial" charset="0"/>
                <a:hlinkClick r:id="rId2" action="ppaction://hlinksldjump"/>
              </a:rPr>
              <a:t>Situation 1</a:t>
            </a:r>
            <a:r>
              <a:rPr lang="fr-FR" sz="1600" dirty="0" smtClean="0">
                <a:latin typeface="Arial" charset="0"/>
              </a:rPr>
              <a:t>	    </a:t>
            </a:r>
            <a:r>
              <a:rPr lang="fr-FR" sz="1600" dirty="0" smtClean="0">
                <a:latin typeface="Arial" charset="0"/>
                <a:hlinkClick r:id="rId3" action="ppaction://hlinksldjump"/>
              </a:rPr>
              <a:t>Situation 2</a:t>
            </a:r>
            <a:r>
              <a:rPr lang="fr-FR" sz="1600" dirty="0" smtClean="0">
                <a:latin typeface="Arial" charset="0"/>
              </a:rPr>
              <a:t>	</a:t>
            </a:r>
            <a:r>
              <a:rPr lang="fr-FR" sz="1600" dirty="0" smtClean="0">
                <a:latin typeface="Arial" charset="0"/>
                <a:hlinkClick r:id="rId4" action="ppaction://hlinksldjump"/>
              </a:rPr>
              <a:t>Situation 3</a:t>
            </a:r>
            <a:endParaRPr lang="fr-FR" sz="1600" dirty="0" smtClean="0">
              <a:latin typeface="Arial" charset="0"/>
            </a:endParaRPr>
          </a:p>
          <a:p>
            <a:pPr lvl="1" eaLnBrk="1" hangingPunct="1">
              <a:buFontTx/>
              <a:buNone/>
              <a:defRPr/>
            </a:pPr>
            <a:endParaRPr lang="fr-FR" sz="1600" dirty="0" smtClean="0">
              <a:latin typeface="Arial" charset="0"/>
            </a:endParaRPr>
          </a:p>
        </p:txBody>
      </p:sp>
      <p:pic>
        <p:nvPicPr>
          <p:cNvPr id="7" name="Espace réservé de l'image de la bibliothèque 6" descr="Situation problème.png"/>
          <p:cNvPicPr>
            <a:picLocks noGrp="1" noChangeAspect="1"/>
          </p:cNvPicPr>
          <p:nvPr>
            <p:ph type="clipArt" sz="half" idx="1"/>
          </p:nvPr>
        </p:nvPicPr>
        <p:blipFill>
          <a:blip r:embed="rId5" cstate="print"/>
          <a:stretch>
            <a:fillRect/>
          </a:stretch>
        </p:blipFill>
        <p:spPr>
          <a:xfrm>
            <a:off x="323528" y="2348880"/>
            <a:ext cx="3456384" cy="2160240"/>
          </a:xfrm>
        </p:spPr>
      </p:pic>
      <p:sp>
        <p:nvSpPr>
          <p:cNvPr id="6"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fr-FR" sz="3600" b="1" dirty="0" smtClean="0">
                <a:latin typeface="Arial" charset="0"/>
              </a:rPr>
              <a:t>CAUSERIE PHILOSOPHIQUE</a:t>
            </a:r>
          </a:p>
        </p:txBody>
      </p:sp>
      <p:sp>
        <p:nvSpPr>
          <p:cNvPr id="29700" name="Rectangle 4"/>
          <p:cNvSpPr>
            <a:spLocks noGrp="1" noChangeArrowheads="1"/>
          </p:cNvSpPr>
          <p:nvPr>
            <p:ph type="body" sz="half" idx="2"/>
          </p:nvPr>
        </p:nvSpPr>
        <p:spPr>
          <a:xfrm>
            <a:off x="3276600" y="1447800"/>
            <a:ext cx="5410200" cy="4454525"/>
          </a:xfrm>
        </p:spPr>
        <p:txBody>
          <a:bodyPr/>
          <a:lstStyle/>
          <a:p>
            <a:pPr eaLnBrk="1" hangingPunct="1">
              <a:defRPr/>
            </a:pPr>
            <a:r>
              <a:rPr lang="fr-FR" sz="1600" b="1" dirty="0" smtClean="0">
                <a:latin typeface="Arial" charset="0"/>
              </a:rPr>
              <a:t>INTERVENTION ENSEIGNANT PHILO</a:t>
            </a:r>
            <a:r>
              <a:rPr lang="fr-FR" sz="2400" dirty="0" smtClean="0">
                <a:latin typeface="Arial" charset="0"/>
              </a:rPr>
              <a:t/>
            </a:r>
            <a:br>
              <a:rPr lang="fr-FR" sz="2400" dirty="0" smtClean="0">
                <a:latin typeface="Arial" charset="0"/>
              </a:rPr>
            </a:br>
            <a:endParaRPr lang="fr-FR" sz="2400" dirty="0" smtClean="0">
              <a:latin typeface="Arial" charset="0"/>
            </a:endParaRPr>
          </a:p>
          <a:p>
            <a:pPr lvl="1" eaLnBrk="1" hangingPunct="1">
              <a:buFontTx/>
              <a:buNone/>
              <a:defRPr/>
            </a:pPr>
            <a:r>
              <a:rPr lang="fr-FR" sz="2000" dirty="0" smtClean="0">
                <a:latin typeface="Arial" charset="0"/>
              </a:rPr>
              <a:t>	</a:t>
            </a:r>
            <a:r>
              <a:rPr lang="fr-FR" sz="1600" dirty="0" smtClean="0">
                <a:latin typeface="Arial" charset="0"/>
              </a:rPr>
              <a:t>Objectif</a:t>
            </a:r>
            <a:br>
              <a:rPr lang="fr-FR" sz="1600" dirty="0" smtClean="0">
                <a:latin typeface="Arial" charset="0"/>
              </a:rPr>
            </a:br>
            <a:r>
              <a:rPr lang="fr-FR" sz="1600" dirty="0" smtClean="0">
                <a:latin typeface="Arial" charset="0"/>
              </a:rPr>
              <a:t>L’objectif de l’exercice est de vous faire réfléchir sur votre fonction en montrant qu’elle est une partie du système démocratique</a:t>
            </a:r>
          </a:p>
          <a:p>
            <a:pPr lvl="1" eaLnBrk="1" hangingPunct="1">
              <a:buFontTx/>
              <a:buNone/>
              <a:defRPr/>
            </a:pPr>
            <a:endParaRPr lang="fr-FR" sz="1600" dirty="0" smtClean="0">
              <a:latin typeface="Arial" charset="0"/>
            </a:endParaRPr>
          </a:p>
          <a:p>
            <a:pPr lvl="1" eaLnBrk="1" hangingPunct="1">
              <a:buFontTx/>
              <a:buNone/>
              <a:defRPr/>
            </a:pPr>
            <a:r>
              <a:rPr lang="fr-FR" sz="1600" dirty="0" smtClean="0">
                <a:latin typeface="Arial" charset="0"/>
              </a:rPr>
              <a:t>	Formule</a:t>
            </a:r>
            <a:br>
              <a:rPr lang="fr-FR" sz="1600" dirty="0" smtClean="0">
                <a:latin typeface="Arial" charset="0"/>
              </a:rPr>
            </a:br>
            <a:r>
              <a:rPr lang="fr-FR" sz="1600" dirty="0" smtClean="0">
                <a:latin typeface="Arial" charset="0"/>
              </a:rPr>
              <a:t>Un enseignant de philosophie expose les grands principes de la représentativité démocratique et discute </a:t>
            </a:r>
            <a:r>
              <a:rPr lang="fr-FR" sz="1600" dirty="0" smtClean="0">
                <a:latin typeface="Arial" charset="0"/>
              </a:rPr>
              <a:t>de </a:t>
            </a:r>
            <a:r>
              <a:rPr lang="fr-FR" sz="1600" dirty="0" smtClean="0">
                <a:latin typeface="Arial" charset="0"/>
              </a:rPr>
              <a:t>son importance pour la vie sociale.</a:t>
            </a:r>
          </a:p>
          <a:p>
            <a:pPr lvl="1" eaLnBrk="1" hangingPunct="1">
              <a:buFontTx/>
              <a:buNone/>
              <a:defRPr/>
            </a:pPr>
            <a:endParaRPr lang="fr-FR" sz="1600" dirty="0" smtClean="0">
              <a:latin typeface="Arial" charset="0"/>
            </a:endParaRPr>
          </a:p>
          <a:p>
            <a:pPr lvl="1" eaLnBrk="1" hangingPunct="1">
              <a:buFontTx/>
              <a:buNone/>
              <a:defRPr/>
            </a:pPr>
            <a:r>
              <a:rPr lang="fr-FR" sz="1600" dirty="0" smtClean="0">
                <a:latin typeface="Arial" charset="0"/>
              </a:rPr>
              <a:t>	    	</a:t>
            </a:r>
          </a:p>
          <a:p>
            <a:pPr lvl="1" eaLnBrk="1" hangingPunct="1">
              <a:buFontTx/>
              <a:buNone/>
              <a:defRPr/>
            </a:pPr>
            <a:endParaRPr lang="fr-FR" sz="1600" dirty="0" smtClean="0">
              <a:latin typeface="Arial" charset="0"/>
            </a:endParaRPr>
          </a:p>
        </p:txBody>
      </p:sp>
      <p:pic>
        <p:nvPicPr>
          <p:cNvPr id="28674" name="Picture 2" descr="Résultat de recherche d'images pour &quot;café philo&quot;"/>
          <p:cNvPicPr>
            <a:picLocks noGrp="1" noChangeAspect="1" noChangeArrowheads="1"/>
          </p:cNvPicPr>
          <p:nvPr>
            <p:ph type="clipArt" sz="half" idx="1"/>
          </p:nvPr>
        </p:nvPicPr>
        <p:blipFill>
          <a:blip r:embed="rId2" cstate="print"/>
          <a:srcRect/>
          <a:stretch>
            <a:fillRect/>
          </a:stretch>
        </p:blipFill>
        <p:spPr bwMode="auto">
          <a:xfrm>
            <a:off x="323528" y="2420888"/>
            <a:ext cx="3269112" cy="3168352"/>
          </a:xfrm>
          <a:prstGeom prst="rect">
            <a:avLst/>
          </a:prstGeom>
          <a:noFill/>
        </p:spPr>
      </p:pic>
      <p:sp>
        <p:nvSpPr>
          <p:cNvPr id="8" name="Text Box 4"/>
          <p:cNvSpPr txBox="1">
            <a:spLocks noChangeArrowheads="1"/>
          </p:cNvSpPr>
          <p:nvPr/>
        </p:nvSpPr>
        <p:spPr bwMode="auto">
          <a:xfrm>
            <a:off x="6553200" y="6237312"/>
            <a:ext cx="1835224" cy="215444"/>
          </a:xfrm>
          <a:prstGeom prst="rect">
            <a:avLst/>
          </a:prstGeom>
          <a:noFill/>
          <a:ln w="12700" cap="sq">
            <a:noFill/>
            <a:miter lim="800000"/>
            <a:headEnd type="none" w="sm" len="sm"/>
            <a:tailEnd type="none" w="sm" len="sm"/>
          </a:ln>
        </p:spPr>
        <p:txBody>
          <a:bodyPr wrap="square">
            <a:spAutoFit/>
          </a:bodyPr>
          <a:lstStyle/>
          <a:p>
            <a:pPr>
              <a:spcBef>
                <a:spcPct val="50000"/>
              </a:spcBef>
            </a:pPr>
            <a:r>
              <a:rPr lang="fr-FR" sz="800" b="1" i="1" dirty="0"/>
              <a:t>Lycée Simone </a:t>
            </a:r>
            <a:r>
              <a:rPr lang="fr-FR" sz="800" b="1" i="1" dirty="0" smtClean="0"/>
              <a:t>Signoret. BRESSUIRE</a:t>
            </a:r>
            <a:endParaRPr lang="fr-FR" sz="800"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agonales bleues">
  <a:themeElements>
    <a:clrScheme name="Diagonales bleues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Diagonales bleu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iagonales bleues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Diagonales bleues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Diagonales bleues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Diagonales bleues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Designs\Diagonales bleues.pot</Template>
  <TotalTime>3540</TotalTime>
  <Words>183</Words>
  <Application>Microsoft Office PowerPoint</Application>
  <PresentationFormat>Affichage à l'écran (4:3)</PresentationFormat>
  <Paragraphs>109</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Diagonales bleues</vt:lpstr>
      <vt:lpstr>Séance de formation des délégués</vt:lpstr>
      <vt:lpstr>Planning</vt:lpstr>
      <vt:lpstr>LE CONSEIL DE CLASSE</vt:lpstr>
      <vt:lpstr>EXERCICES DE DECENTREMENT</vt:lpstr>
      <vt:lpstr>EXERCICES D’IMPROVISATION I</vt:lpstr>
      <vt:lpstr>EXERCICES D’IMPROVISATION II</vt:lpstr>
      <vt:lpstr>ELABORATION D’UN PROJET</vt:lpstr>
      <vt:lpstr>RESOLUTION DE PROBLEMES</vt:lpstr>
      <vt:lpstr>CAUSERIE PHILOSOPHIQUE</vt:lpstr>
      <vt:lpstr> TEMOIGNAGES SUR LA FONCTION DE DELEGUE</vt:lpstr>
      <vt:lpstr>Annexe 1    SITUATION 1</vt:lpstr>
      <vt:lpstr>Annexe 2    SITUATION 2</vt:lpstr>
      <vt:lpstr>Annexe 3    SITUATION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Séance de formation des délégués</dc:title>
  <dc:creator>Cité Scolaire GENEVOIX-SIGNORET</dc:creator>
  <cp:lastModifiedBy>CSGSV</cp:lastModifiedBy>
  <cp:revision>120</cp:revision>
  <cp:lastPrinted>1601-01-01T00:00:00Z</cp:lastPrinted>
  <dcterms:created xsi:type="dcterms:W3CDTF">2006-11-15T06:40:56Z</dcterms:created>
  <dcterms:modified xsi:type="dcterms:W3CDTF">2017-12-20T07:39:57Z</dcterms:modified>
</cp:coreProperties>
</file>