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2" r:id="rId11"/>
    <p:sldId id="273" r:id="rId12"/>
    <p:sldId id="275" r:id="rId13"/>
    <p:sldId id="274" r:id="rId14"/>
    <p:sldId id="276" r:id="rId15"/>
    <p:sldId id="277" r:id="rId16"/>
    <p:sldId id="278" r:id="rId17"/>
    <p:sldId id="288" r:id="rId18"/>
    <p:sldId id="280" r:id="rId19"/>
    <p:sldId id="279" r:id="rId20"/>
    <p:sldId id="281" r:id="rId21"/>
    <p:sldId id="283" r:id="rId22"/>
    <p:sldId id="289" r:id="rId23"/>
    <p:sldId id="286" r:id="rId24"/>
    <p:sldId id="285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81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4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17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52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05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2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55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51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66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0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84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D826-79A7-4669-A0E6-247C0C200281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55EC-AD8F-4A09-889C-4125CE81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0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/>
                </a:solidFill>
              </a:rPr>
              <a:t>Q</a:t>
            </a:r>
            <a:r>
              <a:rPr lang="fr-FR" b="1" dirty="0" smtClean="0">
                <a:solidFill>
                  <a:schemeClr val="accent5"/>
                </a:solidFill>
              </a:rPr>
              <a:t>uels gestes et postures professionnels pour faire du numérique un plus 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Dominique </a:t>
            </a:r>
            <a:r>
              <a:rPr lang="fr-FR" dirty="0" err="1" smtClean="0"/>
              <a:t>Bucheton</a:t>
            </a:r>
            <a:r>
              <a:rPr lang="fr-FR" dirty="0" smtClean="0"/>
              <a:t> </a:t>
            </a:r>
          </a:p>
          <a:p>
            <a:r>
              <a:rPr lang="fr-FR" dirty="0" smtClean="0"/>
              <a:t> professeure honoraire université de Montpellier 2</a:t>
            </a:r>
          </a:p>
          <a:p>
            <a:r>
              <a:rPr lang="fr-FR" dirty="0" smtClean="0"/>
              <a:t>Vice- présidente de l’AFEF </a:t>
            </a:r>
          </a:p>
          <a:p>
            <a:r>
              <a:rPr lang="fr-FR" dirty="0" smtClean="0"/>
              <a:t>Poitiers 13 octobre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938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fr-FR" altLang="fr-FR" sz="3600"/>
              <a:t>Scénarios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dirty="0"/>
              <a:t>scénarios : l’élaboration d’une </a:t>
            </a:r>
            <a:r>
              <a:rPr lang="fr-FR" altLang="fr-FR" dirty="0">
                <a:solidFill>
                  <a:srgbClr val="FF0000"/>
                </a:solidFill>
              </a:rPr>
              <a:t>signification</a:t>
            </a:r>
            <a:r>
              <a:rPr lang="fr-FR" altLang="fr-FR" dirty="0"/>
              <a:t> spécifique,  dans et par  la mise en œuvre d’un format interactionnel (de 1 à X ‘)</a:t>
            </a:r>
          </a:p>
          <a:p>
            <a:pPr>
              <a:lnSpc>
                <a:spcPct val="90000"/>
              </a:lnSpc>
            </a:pPr>
            <a:r>
              <a:rPr lang="fr-FR" altLang="fr-FR" dirty="0"/>
              <a:t>Le principe de l’ enchâssement de micro scénarios en partie </a:t>
            </a:r>
            <a:r>
              <a:rPr lang="fr-FR" altLang="fr-FR" dirty="0" smtClean="0"/>
              <a:t>prévus </a:t>
            </a:r>
            <a:r>
              <a:rPr lang="fr-FR" altLang="fr-FR" dirty="0">
                <a:solidFill>
                  <a:srgbClr val="FF0000"/>
                </a:solidFill>
              </a:rPr>
              <a:t>en </a:t>
            </a:r>
            <a:r>
              <a:rPr lang="fr-FR" altLang="fr-FR" dirty="0" smtClean="0">
                <a:solidFill>
                  <a:srgbClr val="FF0000"/>
                </a:solidFill>
              </a:rPr>
              <a:t>partie</a:t>
            </a:r>
            <a:r>
              <a:rPr lang="fr-FR" altLang="fr-FR" dirty="0" smtClean="0"/>
              <a:t> </a:t>
            </a:r>
            <a:r>
              <a:rPr lang="fr-FR" altLang="fr-FR" dirty="0">
                <a:solidFill>
                  <a:srgbClr val="FF0000"/>
                </a:solidFill>
              </a:rPr>
              <a:t>émergents</a:t>
            </a:r>
            <a:r>
              <a:rPr lang="fr-FR" altLang="fr-FR" dirty="0"/>
              <a:t> de l’interaction </a:t>
            </a:r>
          </a:p>
          <a:p>
            <a:pPr>
              <a:lnSpc>
                <a:spcPct val="90000"/>
              </a:lnSpc>
            </a:pPr>
            <a:r>
              <a:rPr lang="fr-FR" altLang="fr-FR" dirty="0"/>
              <a:t>Les scénarios recouvrent souvent des </a:t>
            </a:r>
            <a:r>
              <a:rPr lang="fr-FR" altLang="fr-FR" dirty="0">
                <a:solidFill>
                  <a:srgbClr val="FF0000"/>
                </a:solidFill>
              </a:rPr>
              <a:t>micro-</a:t>
            </a:r>
            <a:r>
              <a:rPr lang="fr-FR" altLang="fr-FR" dirty="0"/>
              <a:t> </a:t>
            </a:r>
            <a:r>
              <a:rPr lang="fr-FR" altLang="fr-FR" dirty="0">
                <a:solidFill>
                  <a:srgbClr val="FF0000"/>
                </a:solidFill>
              </a:rPr>
              <a:t>tâches</a:t>
            </a:r>
            <a:r>
              <a:rPr lang="fr-FR" altLang="fr-FR" dirty="0"/>
              <a:t> orales ou écrites visant la résolution d’un micro-problème</a:t>
            </a:r>
          </a:p>
        </p:txBody>
      </p:sp>
    </p:spTree>
    <p:extLst>
      <p:ext uri="{BB962C8B-B14F-4D97-AF65-F5344CB8AC3E}">
        <p14:creationId xmlns:p14="http://schemas.microsoft.com/office/powerpoint/2010/main" val="31251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Postures d’étayage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/>
              <a:t>Déf : une organisation de gestes produisant une dynamique spécifique (des schèmes pour agir -penser-faire  pré-construits). </a:t>
            </a:r>
          </a:p>
          <a:p>
            <a:r>
              <a:rPr lang="fr-FR" altLang="fr-FR"/>
              <a:t>Construits dans l’expérience, en partie inconscients</a:t>
            </a:r>
          </a:p>
          <a:p>
            <a:r>
              <a:rPr lang="fr-FR" altLang="fr-FR"/>
              <a:t>Evolutifs en fonction des scénarios </a:t>
            </a:r>
          </a:p>
        </p:txBody>
      </p:sp>
    </p:spTree>
    <p:extLst>
      <p:ext uri="{BB962C8B-B14F-4D97-AF65-F5344CB8AC3E}">
        <p14:creationId xmlns:p14="http://schemas.microsoft.com/office/powerpoint/2010/main" val="25359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575051" y="4508501"/>
            <a:ext cx="5040313" cy="792163"/>
          </a:xfrm>
          <a:prstGeom prst="ellipse">
            <a:avLst/>
          </a:prstGeom>
          <a:solidFill>
            <a:srgbClr val="F1F98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/>
              <a:t>Possibles, attentes,  de la situation</a:t>
            </a:r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3648076" y="3789364"/>
            <a:ext cx="5184775" cy="2808287"/>
            <a:chOff x="1292" y="2432"/>
            <a:chExt cx="3266" cy="1633"/>
          </a:xfrm>
        </p:grpSpPr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1882" y="3702"/>
              <a:ext cx="2132" cy="363"/>
            </a:xfrm>
            <a:prstGeom prst="ellipse">
              <a:avLst/>
            </a:prstGeom>
            <a:solidFill>
              <a:srgbClr val="E9F72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1292" y="2432"/>
              <a:ext cx="545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3969" y="2432"/>
              <a:ext cx="589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2835" y="2659"/>
              <a:ext cx="45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87939" y="692150"/>
            <a:ext cx="1584325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>
                <a:solidFill>
                  <a:srgbClr val="FF0000"/>
                </a:solidFill>
              </a:rPr>
              <a:t>ETAYAGE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3503613" y="3429000"/>
            <a:ext cx="5256212" cy="914400"/>
          </a:xfrm>
          <a:prstGeom prst="ellipse">
            <a:avLst/>
          </a:prstGeom>
          <a:solidFill>
            <a:srgbClr val="63E37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000" b="1">
                <a:solidFill>
                  <a:srgbClr val="FF0000"/>
                </a:solidFill>
              </a:rPr>
              <a:t>OBJETS ENSEIGNES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3503614" y="981075"/>
            <a:ext cx="1584325" cy="28082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951539" y="1125539"/>
            <a:ext cx="73025" cy="21605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600826" y="836614"/>
            <a:ext cx="2087563" cy="28082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 rot="10827987" flipV="1">
            <a:off x="5014914" y="2921001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>
                <a:solidFill>
                  <a:srgbClr val="FF0000"/>
                </a:solidFill>
              </a:rPr>
              <a:t>ATMOSPHERE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 rot="833369">
            <a:off x="3000376" y="3284538"/>
            <a:ext cx="2163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>
                <a:solidFill>
                  <a:srgbClr val="FF0000"/>
                </a:solidFill>
              </a:rPr>
              <a:t>TISSAGE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5016501" y="6113463"/>
            <a:ext cx="2911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/>
              <a:t>Logiques d’arrière plan </a:t>
            </a:r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4151314" y="2205038"/>
            <a:ext cx="3673475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/>
              <a:t>Dynamique de la situation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 rot="-1343841">
            <a:off x="7486651" y="2692401"/>
            <a:ext cx="196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>
                <a:solidFill>
                  <a:srgbClr val="FF0000"/>
                </a:solidFill>
              </a:rPr>
              <a:t>PILOTAGE</a:t>
            </a: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1774825" y="3213100"/>
            <a:ext cx="10810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1774825" y="436562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8040689" y="4292601"/>
            <a:ext cx="15843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9625014" y="3213101"/>
            <a:ext cx="71913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10272713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7824788" y="321310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3000375" y="31416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3359150" y="436562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7319964" y="765175"/>
            <a:ext cx="3024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000" b="1">
                <a:solidFill>
                  <a:schemeClr val="accent2"/>
                </a:solidFill>
              </a:rPr>
              <a:t>Posture d’enseignement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9172575" y="3375026"/>
            <a:ext cx="3305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400" b="1"/>
              <a:t>S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351088" y="908050"/>
            <a:ext cx="0" cy="1873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424113" y="4797426"/>
            <a:ext cx="0" cy="16557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9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4" name="Group 4"/>
          <p:cNvGrpSpPr>
            <a:grpSpLocks noChangeAspect="1"/>
          </p:cNvGrpSpPr>
          <p:nvPr/>
        </p:nvGrpSpPr>
        <p:grpSpPr bwMode="auto">
          <a:xfrm>
            <a:off x="3142985" y="836613"/>
            <a:ext cx="6043879" cy="4640262"/>
            <a:chOff x="2205" y="5183"/>
            <a:chExt cx="11080" cy="8510"/>
          </a:xfrm>
        </p:grpSpPr>
        <p:sp>
          <p:nvSpPr>
            <p:cNvPr id="20485" name="AutoShape 5"/>
            <p:cNvSpPr>
              <a:spLocks noChangeAspect="1" noChangeArrowheads="1"/>
            </p:cNvSpPr>
            <p:nvPr/>
          </p:nvSpPr>
          <p:spPr bwMode="auto">
            <a:xfrm>
              <a:off x="2205" y="5183"/>
              <a:ext cx="11080" cy="8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4263" y="5183"/>
              <a:ext cx="961" cy="472"/>
            </a:xfrm>
            <a:prstGeom prst="rect">
              <a:avLst/>
            </a:prstGeom>
            <a:solidFill>
              <a:srgbClr val="990099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900">
                  <a:solidFill>
                    <a:srgbClr val="FFFF00"/>
                  </a:solidFill>
                </a:rPr>
                <a:t>Etayage</a:t>
              </a:r>
              <a:endParaRPr lang="fr-FR" altLang="fr-FR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5677" y="5230"/>
              <a:ext cx="1329" cy="47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900">
                  <a:solidFill>
                    <a:srgbClr val="000000"/>
                  </a:solidFill>
                </a:rPr>
                <a:t>Atmosphère</a:t>
              </a:r>
              <a:endParaRPr lang="fr-FR" altLang="fr-FR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9679" y="5183"/>
              <a:ext cx="925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900">
                  <a:solidFill>
                    <a:srgbClr val="FFFF00"/>
                  </a:solidFill>
                </a:rPr>
                <a:t>Tissage</a:t>
              </a:r>
              <a:endParaRPr lang="fr-FR" altLang="fr-FR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7758" y="5183"/>
              <a:ext cx="1195" cy="576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900">
                  <a:solidFill>
                    <a:srgbClr val="000000"/>
                  </a:solidFill>
                </a:rPr>
                <a:t>Objet et</a:t>
              </a:r>
            </a:p>
            <a:p>
              <a:pPr algn="ctr"/>
              <a:r>
                <a:rPr lang="fr-FR" altLang="fr-FR" sz="900">
                  <a:solidFill>
                    <a:srgbClr val="000000"/>
                  </a:solidFill>
                </a:rPr>
                <a:t>techniques</a:t>
              </a:r>
              <a:endParaRPr lang="fr-FR" altLang="fr-FR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1483" y="5229"/>
              <a:ext cx="1152" cy="57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4207" y="12671"/>
              <a:ext cx="1152" cy="576"/>
            </a:xfrm>
            <a:prstGeom prst="rect">
              <a:avLst/>
            </a:prstGeom>
            <a:solidFill>
              <a:srgbClr val="9900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6031" y="12671"/>
              <a:ext cx="1152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9679" y="12671"/>
              <a:ext cx="882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900">
                  <a:solidFill>
                    <a:srgbClr val="FFFF00"/>
                  </a:solidFill>
                </a:rPr>
                <a:t>Déjà là</a:t>
              </a:r>
              <a:endParaRPr lang="fr-FR" altLang="fr-FR"/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7758" y="12671"/>
              <a:ext cx="350" cy="576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endParaRPr lang="fr-FR" altLang="fr-FR"/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11503" y="12671"/>
              <a:ext cx="874" cy="57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900">
                  <a:solidFill>
                    <a:srgbClr val="000000"/>
                  </a:solidFill>
                </a:rPr>
                <a:t>Temps</a:t>
              </a:r>
            </a:p>
            <a:p>
              <a:pPr algn="ctr"/>
              <a:r>
                <a:rPr lang="fr-FR" altLang="fr-FR" sz="900">
                  <a:solidFill>
                    <a:srgbClr val="000000"/>
                  </a:solidFill>
                </a:rPr>
                <a:t>Espace</a:t>
              </a:r>
              <a:endParaRPr lang="fr-FR" altLang="fr-FR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6166" y="10712"/>
              <a:ext cx="303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/>
            <a:p>
              <a:pPr algn="ctr"/>
              <a:r>
                <a:rPr lang="fr-FR" altLang="fr-FR" sz="1100" b="1">
                  <a:solidFill>
                    <a:srgbClr val="000000"/>
                  </a:solidFill>
                </a:rPr>
                <a:t>’</a:t>
              </a:r>
              <a:endParaRPr lang="fr-FR" altLang="fr-FR"/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11600" y="5230"/>
              <a:ext cx="963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/>
            <a:p>
              <a:pPr algn="ctr"/>
              <a:r>
                <a:rPr lang="fr-FR" altLang="fr-FR" sz="900">
                  <a:solidFill>
                    <a:srgbClr val="000000"/>
                  </a:solidFill>
                </a:rPr>
                <a:t>Pilotage</a:t>
              </a:r>
              <a:endParaRPr lang="fr-FR" altLang="fr-FR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 flipV="1">
              <a:off x="4207" y="12671"/>
              <a:ext cx="115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 flipV="1">
              <a:off x="6031" y="12671"/>
              <a:ext cx="115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 flipV="1">
              <a:off x="9679" y="12671"/>
              <a:ext cx="115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V="1">
              <a:off x="11503" y="12671"/>
              <a:ext cx="115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2274" y="10400"/>
              <a:ext cx="2411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/>
            <a:p>
              <a:pPr algn="ctr"/>
              <a:r>
                <a:rPr lang="fr-FR" altLang="fr-FR" sz="900" b="1">
                  <a:solidFill>
                    <a:srgbClr val="000000"/>
                  </a:solidFill>
                </a:rPr>
                <a:t>Gestes de co-ajustement</a:t>
              </a:r>
              <a:endParaRPr lang="fr-FR" altLang="fr-FR"/>
            </a:p>
          </p:txBody>
        </p:sp>
        <p:sp>
          <p:nvSpPr>
            <p:cNvPr id="20503" name="Text Box 23"/>
            <p:cNvSpPr txBox="1">
              <a:spLocks noChangeArrowheads="1"/>
            </p:cNvSpPr>
            <p:nvPr/>
          </p:nvSpPr>
          <p:spPr bwMode="auto">
            <a:xfrm>
              <a:off x="2231" y="5663"/>
              <a:ext cx="2032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/>
            <a:p>
              <a:pPr algn="ctr"/>
              <a:r>
                <a:rPr lang="fr-FR" altLang="fr-FR" sz="900" b="1">
                  <a:solidFill>
                    <a:srgbClr val="000000"/>
                  </a:solidFill>
                </a:rPr>
                <a:t>Gestes professionnels</a:t>
              </a:r>
              <a:endParaRPr lang="fr-FR" altLang="fr-FR"/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7758" y="12671"/>
              <a:ext cx="913" cy="576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900">
                  <a:solidFill>
                    <a:srgbClr val="000000"/>
                  </a:solidFill>
                </a:rPr>
                <a:t>Savoirs </a:t>
              </a:r>
              <a:endParaRPr lang="fr-FR" altLang="fr-FR"/>
            </a:p>
          </p:txBody>
        </p:sp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4123" y="12767"/>
              <a:ext cx="1303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/>
            <a:p>
              <a:pPr algn="ctr"/>
              <a:r>
                <a:rPr lang="fr-FR" altLang="fr-FR" sz="900">
                  <a:solidFill>
                    <a:srgbClr val="FFFF00"/>
                  </a:solidFill>
                </a:rPr>
                <a:t>Coopération</a:t>
              </a:r>
              <a:endParaRPr lang="fr-FR" altLang="fr-FR"/>
            </a:p>
          </p:txBody>
        </p:sp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5970" y="12767"/>
              <a:ext cx="1265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/>
            <a:p>
              <a:pPr algn="ctr"/>
              <a:r>
                <a:rPr lang="fr-FR" altLang="fr-FR" sz="900">
                  <a:solidFill>
                    <a:srgbClr val="000000"/>
                  </a:solidFill>
                </a:rPr>
                <a:t>Rôles divers</a:t>
              </a:r>
              <a:endParaRPr lang="fr-FR" altLang="fr-FR"/>
            </a:p>
          </p:txBody>
        </p:sp>
        <p:sp>
          <p:nvSpPr>
            <p:cNvPr id="20507" name="Text Box 27"/>
            <p:cNvSpPr txBox="1">
              <a:spLocks noChangeArrowheads="1"/>
            </p:cNvSpPr>
            <p:nvPr/>
          </p:nvSpPr>
          <p:spPr bwMode="auto">
            <a:xfrm>
              <a:off x="8334" y="12671"/>
              <a:ext cx="481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/>
            <a:p>
              <a:endParaRPr lang="fr-FR" altLang="fr-FR"/>
            </a:p>
          </p:txBody>
        </p:sp>
        <p:sp>
          <p:nvSpPr>
            <p:cNvPr id="20508" name="Text Box 28"/>
            <p:cNvSpPr txBox="1">
              <a:spLocks noChangeArrowheads="1"/>
            </p:cNvSpPr>
            <p:nvPr/>
          </p:nvSpPr>
          <p:spPr bwMode="auto">
            <a:xfrm>
              <a:off x="5223" y="8767"/>
              <a:ext cx="2218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/>
            <a:p>
              <a:r>
                <a:rPr lang="fr-FR" altLang="fr-FR" sz="1600">
                  <a:solidFill>
                    <a:srgbClr val="000000"/>
                  </a:solidFill>
                </a:rPr>
                <a:t>Posture 1</a:t>
              </a:r>
              <a:endParaRPr lang="fr-FR" altLang="fr-FR"/>
            </a:p>
          </p:txBody>
        </p:sp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>
              <a:off x="7769" y="9766"/>
              <a:ext cx="2649" cy="18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1600">
                  <a:solidFill>
                    <a:srgbClr val="000000"/>
                  </a:solidFill>
                </a:rPr>
                <a:t>Scénario B</a:t>
              </a:r>
              <a:endParaRPr lang="fr-FR" altLang="fr-FR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4893" y="9583"/>
              <a:ext cx="2666" cy="1994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B2B2B2"/>
              </a:solidFill>
              <a:round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1600">
                  <a:solidFill>
                    <a:srgbClr val="000000"/>
                  </a:solidFill>
                </a:rPr>
                <a:t>Scénario A</a:t>
              </a:r>
              <a:endParaRPr lang="fr-FR" altLang="fr-FR"/>
            </a:p>
          </p:txBody>
        </p:sp>
        <p:sp>
          <p:nvSpPr>
            <p:cNvPr id="20511" name="Oval 31"/>
            <p:cNvSpPr>
              <a:spLocks noChangeArrowheads="1"/>
            </p:cNvSpPr>
            <p:nvPr/>
          </p:nvSpPr>
          <p:spPr bwMode="auto">
            <a:xfrm>
              <a:off x="10636" y="9946"/>
              <a:ext cx="2649" cy="136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3094" tIns="31547" rIns="63094" bIns="31547" anchor="ctr"/>
            <a:lstStyle/>
            <a:p>
              <a:pPr algn="ctr"/>
              <a:r>
                <a:rPr lang="fr-FR" altLang="fr-FR" sz="1600">
                  <a:solidFill>
                    <a:srgbClr val="000000"/>
                  </a:solidFill>
                </a:rPr>
                <a:t>Scénario C</a:t>
              </a:r>
              <a:endParaRPr lang="fr-FR" altLang="fr-FR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auto">
            <a:xfrm>
              <a:off x="4415" y="5733"/>
              <a:ext cx="2105" cy="2809"/>
            </a:xfrm>
            <a:custGeom>
              <a:avLst/>
              <a:gdLst>
                <a:gd name="T0" fmla="*/ 0 w 1053"/>
                <a:gd name="T1" fmla="*/ 0 h 1404"/>
                <a:gd name="T2" fmla="*/ 102 w 1053"/>
                <a:gd name="T3" fmla="*/ 379 h 1404"/>
                <a:gd name="T4" fmla="*/ 213 w 1053"/>
                <a:gd name="T5" fmla="*/ 536 h 1404"/>
                <a:gd name="T6" fmla="*/ 300 w 1053"/>
                <a:gd name="T7" fmla="*/ 600 h 1404"/>
                <a:gd name="T8" fmla="*/ 347 w 1053"/>
                <a:gd name="T9" fmla="*/ 631 h 1404"/>
                <a:gd name="T10" fmla="*/ 371 w 1053"/>
                <a:gd name="T11" fmla="*/ 655 h 1404"/>
                <a:gd name="T12" fmla="*/ 536 w 1053"/>
                <a:gd name="T13" fmla="*/ 710 h 1404"/>
                <a:gd name="T14" fmla="*/ 615 w 1053"/>
                <a:gd name="T15" fmla="*/ 734 h 1404"/>
                <a:gd name="T16" fmla="*/ 639 w 1053"/>
                <a:gd name="T17" fmla="*/ 757 h 1404"/>
                <a:gd name="T18" fmla="*/ 726 w 1053"/>
                <a:gd name="T19" fmla="*/ 828 h 1404"/>
                <a:gd name="T20" fmla="*/ 915 w 1053"/>
                <a:gd name="T21" fmla="*/ 962 h 1404"/>
                <a:gd name="T22" fmla="*/ 986 w 1053"/>
                <a:gd name="T23" fmla="*/ 1033 h 1404"/>
                <a:gd name="T24" fmla="*/ 1010 w 1053"/>
                <a:gd name="T25" fmla="*/ 1057 h 1404"/>
                <a:gd name="T26" fmla="*/ 1034 w 1053"/>
                <a:gd name="T27" fmla="*/ 140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3" h="1404">
                  <a:moveTo>
                    <a:pt x="0" y="0"/>
                  </a:moveTo>
                  <a:cubicBezTo>
                    <a:pt x="15" y="130"/>
                    <a:pt x="30" y="267"/>
                    <a:pt x="102" y="379"/>
                  </a:cubicBezTo>
                  <a:cubicBezTo>
                    <a:pt x="135" y="430"/>
                    <a:pt x="159" y="502"/>
                    <a:pt x="213" y="536"/>
                  </a:cubicBezTo>
                  <a:cubicBezTo>
                    <a:pt x="237" y="572"/>
                    <a:pt x="266" y="581"/>
                    <a:pt x="300" y="600"/>
                  </a:cubicBezTo>
                  <a:cubicBezTo>
                    <a:pt x="316" y="609"/>
                    <a:pt x="334" y="618"/>
                    <a:pt x="347" y="631"/>
                  </a:cubicBezTo>
                  <a:cubicBezTo>
                    <a:pt x="355" y="639"/>
                    <a:pt x="361" y="649"/>
                    <a:pt x="371" y="655"/>
                  </a:cubicBezTo>
                  <a:cubicBezTo>
                    <a:pt x="413" y="678"/>
                    <a:pt x="489" y="700"/>
                    <a:pt x="536" y="710"/>
                  </a:cubicBezTo>
                  <a:cubicBezTo>
                    <a:pt x="606" y="756"/>
                    <a:pt x="492" y="686"/>
                    <a:pt x="615" y="734"/>
                  </a:cubicBezTo>
                  <a:cubicBezTo>
                    <a:pt x="625" y="738"/>
                    <a:pt x="630" y="750"/>
                    <a:pt x="639" y="757"/>
                  </a:cubicBezTo>
                  <a:cubicBezTo>
                    <a:pt x="668" y="780"/>
                    <a:pt x="692" y="817"/>
                    <a:pt x="726" y="828"/>
                  </a:cubicBezTo>
                  <a:cubicBezTo>
                    <a:pt x="780" y="885"/>
                    <a:pt x="862" y="909"/>
                    <a:pt x="915" y="962"/>
                  </a:cubicBezTo>
                  <a:cubicBezTo>
                    <a:pt x="939" y="986"/>
                    <a:pt x="962" y="1009"/>
                    <a:pt x="986" y="1033"/>
                  </a:cubicBezTo>
                  <a:cubicBezTo>
                    <a:pt x="994" y="1041"/>
                    <a:pt x="1010" y="1057"/>
                    <a:pt x="1010" y="1057"/>
                  </a:cubicBezTo>
                  <a:cubicBezTo>
                    <a:pt x="1053" y="1187"/>
                    <a:pt x="1034" y="1229"/>
                    <a:pt x="1034" y="1404"/>
                  </a:cubicBezTo>
                </a:path>
              </a:pathLst>
            </a:custGeom>
            <a:noFill/>
            <a:ln w="38100" cmpd="sng">
              <a:solidFill>
                <a:srgbClr val="CC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5735" y="5733"/>
              <a:ext cx="1125" cy="2841"/>
            </a:xfrm>
            <a:custGeom>
              <a:avLst/>
              <a:gdLst>
                <a:gd name="T0" fmla="*/ 105 w 563"/>
                <a:gd name="T1" fmla="*/ 0 h 1420"/>
                <a:gd name="T2" fmla="*/ 58 w 563"/>
                <a:gd name="T3" fmla="*/ 71 h 1420"/>
                <a:gd name="T4" fmla="*/ 42 w 563"/>
                <a:gd name="T5" fmla="*/ 95 h 1420"/>
                <a:gd name="T6" fmla="*/ 26 w 563"/>
                <a:gd name="T7" fmla="*/ 118 h 1420"/>
                <a:gd name="T8" fmla="*/ 34 w 563"/>
                <a:gd name="T9" fmla="*/ 252 h 1420"/>
                <a:gd name="T10" fmla="*/ 239 w 563"/>
                <a:gd name="T11" fmla="*/ 379 h 1420"/>
                <a:gd name="T12" fmla="*/ 310 w 563"/>
                <a:gd name="T13" fmla="*/ 402 h 1420"/>
                <a:gd name="T14" fmla="*/ 389 w 563"/>
                <a:gd name="T15" fmla="*/ 489 h 1420"/>
                <a:gd name="T16" fmla="*/ 405 w 563"/>
                <a:gd name="T17" fmla="*/ 536 h 1420"/>
                <a:gd name="T18" fmla="*/ 389 w 563"/>
                <a:gd name="T19" fmla="*/ 631 h 1420"/>
                <a:gd name="T20" fmla="*/ 326 w 563"/>
                <a:gd name="T21" fmla="*/ 702 h 1420"/>
                <a:gd name="T22" fmla="*/ 263 w 563"/>
                <a:gd name="T23" fmla="*/ 757 h 1420"/>
                <a:gd name="T24" fmla="*/ 129 w 563"/>
                <a:gd name="T25" fmla="*/ 797 h 1420"/>
                <a:gd name="T26" fmla="*/ 82 w 563"/>
                <a:gd name="T27" fmla="*/ 813 h 1420"/>
                <a:gd name="T28" fmla="*/ 66 w 563"/>
                <a:gd name="T29" fmla="*/ 836 h 1420"/>
                <a:gd name="T30" fmla="*/ 34 w 563"/>
                <a:gd name="T31" fmla="*/ 860 h 1420"/>
                <a:gd name="T32" fmla="*/ 3 w 563"/>
                <a:gd name="T33" fmla="*/ 947 h 1420"/>
                <a:gd name="T34" fmla="*/ 105 w 563"/>
                <a:gd name="T35" fmla="*/ 1128 h 1420"/>
                <a:gd name="T36" fmla="*/ 381 w 563"/>
                <a:gd name="T37" fmla="*/ 1049 h 1420"/>
                <a:gd name="T38" fmla="*/ 563 w 563"/>
                <a:gd name="T39" fmla="*/ 1128 h 1420"/>
                <a:gd name="T40" fmla="*/ 547 w 563"/>
                <a:gd name="T41" fmla="*/ 1223 h 1420"/>
                <a:gd name="T42" fmla="*/ 405 w 563"/>
                <a:gd name="T43" fmla="*/ 1325 h 1420"/>
                <a:gd name="T44" fmla="*/ 358 w 563"/>
                <a:gd name="T45" fmla="*/ 1404 h 1420"/>
                <a:gd name="T46" fmla="*/ 326 w 563"/>
                <a:gd name="T47" fmla="*/ 1420 h 1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3" h="1420">
                  <a:moveTo>
                    <a:pt x="105" y="0"/>
                  </a:moveTo>
                  <a:cubicBezTo>
                    <a:pt x="69" y="55"/>
                    <a:pt x="84" y="31"/>
                    <a:pt x="58" y="71"/>
                  </a:cubicBezTo>
                  <a:cubicBezTo>
                    <a:pt x="53" y="79"/>
                    <a:pt x="47" y="87"/>
                    <a:pt x="42" y="95"/>
                  </a:cubicBezTo>
                  <a:cubicBezTo>
                    <a:pt x="37" y="103"/>
                    <a:pt x="26" y="118"/>
                    <a:pt x="26" y="118"/>
                  </a:cubicBezTo>
                  <a:cubicBezTo>
                    <a:pt x="29" y="163"/>
                    <a:pt x="29" y="207"/>
                    <a:pt x="34" y="252"/>
                  </a:cubicBezTo>
                  <a:cubicBezTo>
                    <a:pt x="43" y="345"/>
                    <a:pt x="168" y="370"/>
                    <a:pt x="239" y="379"/>
                  </a:cubicBezTo>
                  <a:cubicBezTo>
                    <a:pt x="263" y="386"/>
                    <a:pt x="310" y="402"/>
                    <a:pt x="310" y="402"/>
                  </a:cubicBezTo>
                  <a:cubicBezTo>
                    <a:pt x="339" y="431"/>
                    <a:pt x="372" y="450"/>
                    <a:pt x="389" y="489"/>
                  </a:cubicBezTo>
                  <a:cubicBezTo>
                    <a:pt x="396" y="504"/>
                    <a:pt x="405" y="536"/>
                    <a:pt x="405" y="536"/>
                  </a:cubicBezTo>
                  <a:cubicBezTo>
                    <a:pt x="400" y="568"/>
                    <a:pt x="397" y="600"/>
                    <a:pt x="389" y="631"/>
                  </a:cubicBezTo>
                  <a:cubicBezTo>
                    <a:pt x="382" y="658"/>
                    <a:pt x="333" y="687"/>
                    <a:pt x="326" y="702"/>
                  </a:cubicBezTo>
                  <a:cubicBezTo>
                    <a:pt x="309" y="735"/>
                    <a:pt x="297" y="742"/>
                    <a:pt x="263" y="757"/>
                  </a:cubicBezTo>
                  <a:cubicBezTo>
                    <a:pt x="221" y="775"/>
                    <a:pt x="173" y="786"/>
                    <a:pt x="129" y="797"/>
                  </a:cubicBezTo>
                  <a:cubicBezTo>
                    <a:pt x="113" y="801"/>
                    <a:pt x="82" y="813"/>
                    <a:pt x="82" y="813"/>
                  </a:cubicBezTo>
                  <a:cubicBezTo>
                    <a:pt x="77" y="821"/>
                    <a:pt x="73" y="829"/>
                    <a:pt x="66" y="836"/>
                  </a:cubicBezTo>
                  <a:cubicBezTo>
                    <a:pt x="56" y="845"/>
                    <a:pt x="42" y="849"/>
                    <a:pt x="34" y="860"/>
                  </a:cubicBezTo>
                  <a:cubicBezTo>
                    <a:pt x="25" y="872"/>
                    <a:pt x="6" y="936"/>
                    <a:pt x="3" y="947"/>
                  </a:cubicBezTo>
                  <a:cubicBezTo>
                    <a:pt x="10" y="1049"/>
                    <a:pt x="0" y="1101"/>
                    <a:pt x="105" y="1128"/>
                  </a:cubicBezTo>
                  <a:cubicBezTo>
                    <a:pt x="211" y="1116"/>
                    <a:pt x="294" y="1109"/>
                    <a:pt x="381" y="1049"/>
                  </a:cubicBezTo>
                  <a:cubicBezTo>
                    <a:pt x="497" y="1056"/>
                    <a:pt x="529" y="1031"/>
                    <a:pt x="563" y="1128"/>
                  </a:cubicBezTo>
                  <a:cubicBezTo>
                    <a:pt x="558" y="1160"/>
                    <a:pt x="556" y="1192"/>
                    <a:pt x="547" y="1223"/>
                  </a:cubicBezTo>
                  <a:cubicBezTo>
                    <a:pt x="529" y="1283"/>
                    <a:pt x="459" y="1309"/>
                    <a:pt x="405" y="1325"/>
                  </a:cubicBezTo>
                  <a:cubicBezTo>
                    <a:pt x="390" y="1348"/>
                    <a:pt x="380" y="1386"/>
                    <a:pt x="358" y="1404"/>
                  </a:cubicBezTo>
                  <a:cubicBezTo>
                    <a:pt x="349" y="1412"/>
                    <a:pt x="326" y="1420"/>
                    <a:pt x="326" y="1420"/>
                  </a:cubicBezTo>
                </a:path>
              </a:pathLst>
            </a:custGeom>
            <a:noFill/>
            <a:ln w="38100" cmpd="sng">
              <a:solidFill>
                <a:srgbClr val="FF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auto">
            <a:xfrm>
              <a:off x="5649" y="5765"/>
              <a:ext cx="2599" cy="2722"/>
            </a:xfrm>
            <a:custGeom>
              <a:avLst/>
              <a:gdLst>
                <a:gd name="T0" fmla="*/ 1292 w 1300"/>
                <a:gd name="T1" fmla="*/ 0 h 1361"/>
                <a:gd name="T2" fmla="*/ 1206 w 1300"/>
                <a:gd name="T3" fmla="*/ 260 h 1361"/>
                <a:gd name="T4" fmla="*/ 1150 w 1300"/>
                <a:gd name="T5" fmla="*/ 363 h 1361"/>
                <a:gd name="T6" fmla="*/ 1103 w 1300"/>
                <a:gd name="T7" fmla="*/ 386 h 1361"/>
                <a:gd name="T8" fmla="*/ 858 w 1300"/>
                <a:gd name="T9" fmla="*/ 481 h 1361"/>
                <a:gd name="T10" fmla="*/ 401 w 1300"/>
                <a:gd name="T11" fmla="*/ 497 h 1361"/>
                <a:gd name="T12" fmla="*/ 219 w 1300"/>
                <a:gd name="T13" fmla="*/ 528 h 1361"/>
                <a:gd name="T14" fmla="*/ 30 w 1300"/>
                <a:gd name="T15" fmla="*/ 662 h 1361"/>
                <a:gd name="T16" fmla="*/ 6 w 1300"/>
                <a:gd name="T17" fmla="*/ 710 h 1361"/>
                <a:gd name="T18" fmla="*/ 69 w 1300"/>
                <a:gd name="T19" fmla="*/ 844 h 1361"/>
                <a:gd name="T20" fmla="*/ 117 w 1300"/>
                <a:gd name="T21" fmla="*/ 907 h 1361"/>
                <a:gd name="T22" fmla="*/ 172 w 1300"/>
                <a:gd name="T23" fmla="*/ 962 h 1361"/>
                <a:gd name="T24" fmla="*/ 275 w 1300"/>
                <a:gd name="T25" fmla="*/ 1002 h 1361"/>
                <a:gd name="T26" fmla="*/ 456 w 1300"/>
                <a:gd name="T27" fmla="*/ 931 h 1361"/>
                <a:gd name="T28" fmla="*/ 559 w 1300"/>
                <a:gd name="T29" fmla="*/ 986 h 1361"/>
                <a:gd name="T30" fmla="*/ 582 w 1300"/>
                <a:gd name="T31" fmla="*/ 1033 h 1361"/>
                <a:gd name="T32" fmla="*/ 338 w 1300"/>
                <a:gd name="T33" fmla="*/ 1183 h 1361"/>
                <a:gd name="T34" fmla="*/ 243 w 1300"/>
                <a:gd name="T35" fmla="*/ 1215 h 1361"/>
                <a:gd name="T36" fmla="*/ 227 w 1300"/>
                <a:gd name="T37" fmla="*/ 1238 h 1361"/>
                <a:gd name="T38" fmla="*/ 440 w 1300"/>
                <a:gd name="T39" fmla="*/ 1349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0" h="1361">
                  <a:moveTo>
                    <a:pt x="1292" y="0"/>
                  </a:moveTo>
                  <a:cubicBezTo>
                    <a:pt x="1282" y="119"/>
                    <a:pt x="1300" y="194"/>
                    <a:pt x="1206" y="260"/>
                  </a:cubicBezTo>
                  <a:cubicBezTo>
                    <a:pt x="1197" y="286"/>
                    <a:pt x="1169" y="340"/>
                    <a:pt x="1150" y="363"/>
                  </a:cubicBezTo>
                  <a:cubicBezTo>
                    <a:pt x="1139" y="376"/>
                    <a:pt x="1118" y="381"/>
                    <a:pt x="1103" y="386"/>
                  </a:cubicBezTo>
                  <a:cubicBezTo>
                    <a:pt x="1049" y="440"/>
                    <a:pt x="935" y="478"/>
                    <a:pt x="858" y="481"/>
                  </a:cubicBezTo>
                  <a:cubicBezTo>
                    <a:pt x="706" y="486"/>
                    <a:pt x="401" y="497"/>
                    <a:pt x="401" y="497"/>
                  </a:cubicBezTo>
                  <a:cubicBezTo>
                    <a:pt x="338" y="503"/>
                    <a:pt x="281" y="518"/>
                    <a:pt x="219" y="528"/>
                  </a:cubicBezTo>
                  <a:cubicBezTo>
                    <a:pt x="136" y="557"/>
                    <a:pt x="82" y="588"/>
                    <a:pt x="30" y="662"/>
                  </a:cubicBezTo>
                  <a:cubicBezTo>
                    <a:pt x="24" y="679"/>
                    <a:pt x="8" y="692"/>
                    <a:pt x="6" y="710"/>
                  </a:cubicBezTo>
                  <a:cubicBezTo>
                    <a:pt x="0" y="776"/>
                    <a:pt x="17" y="812"/>
                    <a:pt x="69" y="844"/>
                  </a:cubicBezTo>
                  <a:cubicBezTo>
                    <a:pt x="80" y="876"/>
                    <a:pt x="89" y="888"/>
                    <a:pt x="117" y="907"/>
                  </a:cubicBezTo>
                  <a:cubicBezTo>
                    <a:pt x="129" y="944"/>
                    <a:pt x="133" y="952"/>
                    <a:pt x="172" y="962"/>
                  </a:cubicBezTo>
                  <a:cubicBezTo>
                    <a:pt x="204" y="983"/>
                    <a:pt x="239" y="988"/>
                    <a:pt x="275" y="1002"/>
                  </a:cubicBezTo>
                  <a:cubicBezTo>
                    <a:pt x="361" y="989"/>
                    <a:pt x="398" y="987"/>
                    <a:pt x="456" y="931"/>
                  </a:cubicBezTo>
                  <a:cubicBezTo>
                    <a:pt x="520" y="939"/>
                    <a:pt x="527" y="937"/>
                    <a:pt x="559" y="986"/>
                  </a:cubicBezTo>
                  <a:cubicBezTo>
                    <a:pt x="564" y="1003"/>
                    <a:pt x="582" y="1016"/>
                    <a:pt x="582" y="1033"/>
                  </a:cubicBezTo>
                  <a:cubicBezTo>
                    <a:pt x="582" y="1182"/>
                    <a:pt x="446" y="1175"/>
                    <a:pt x="338" y="1183"/>
                  </a:cubicBezTo>
                  <a:cubicBezTo>
                    <a:pt x="303" y="1192"/>
                    <a:pt x="273" y="1195"/>
                    <a:pt x="243" y="1215"/>
                  </a:cubicBezTo>
                  <a:cubicBezTo>
                    <a:pt x="238" y="1223"/>
                    <a:pt x="228" y="1229"/>
                    <a:pt x="227" y="1238"/>
                  </a:cubicBezTo>
                  <a:cubicBezTo>
                    <a:pt x="213" y="1361"/>
                    <a:pt x="384" y="1321"/>
                    <a:pt x="440" y="1349"/>
                  </a:cubicBezTo>
                </a:path>
              </a:pathLst>
            </a:custGeom>
            <a:noFill/>
            <a:ln w="38100" cmpd="sng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5" name="Freeform 35"/>
            <p:cNvSpPr>
              <a:spLocks/>
            </p:cNvSpPr>
            <p:nvPr/>
          </p:nvSpPr>
          <p:spPr bwMode="auto">
            <a:xfrm>
              <a:off x="5908" y="5765"/>
              <a:ext cx="4093" cy="2674"/>
            </a:xfrm>
            <a:custGeom>
              <a:avLst/>
              <a:gdLst>
                <a:gd name="T0" fmla="*/ 2046 w 2046"/>
                <a:gd name="T1" fmla="*/ 0 h 1337"/>
                <a:gd name="T2" fmla="*/ 1991 w 2046"/>
                <a:gd name="T3" fmla="*/ 63 h 1337"/>
                <a:gd name="T4" fmla="*/ 1928 w 2046"/>
                <a:gd name="T5" fmla="*/ 142 h 1337"/>
                <a:gd name="T6" fmla="*/ 1880 w 2046"/>
                <a:gd name="T7" fmla="*/ 181 h 1337"/>
                <a:gd name="T8" fmla="*/ 1857 w 2046"/>
                <a:gd name="T9" fmla="*/ 205 h 1337"/>
                <a:gd name="T10" fmla="*/ 1667 w 2046"/>
                <a:gd name="T11" fmla="*/ 307 h 1337"/>
                <a:gd name="T12" fmla="*/ 1257 w 2046"/>
                <a:gd name="T13" fmla="*/ 378 h 1337"/>
                <a:gd name="T14" fmla="*/ 547 w 2046"/>
                <a:gd name="T15" fmla="*/ 410 h 1337"/>
                <a:gd name="T16" fmla="*/ 129 w 2046"/>
                <a:gd name="T17" fmla="*/ 489 h 1337"/>
                <a:gd name="T18" fmla="*/ 73 w 2046"/>
                <a:gd name="T19" fmla="*/ 584 h 1337"/>
                <a:gd name="T20" fmla="*/ 89 w 2046"/>
                <a:gd name="T21" fmla="*/ 662 h 1337"/>
                <a:gd name="T22" fmla="*/ 326 w 2046"/>
                <a:gd name="T23" fmla="*/ 741 h 1337"/>
                <a:gd name="T24" fmla="*/ 271 w 2046"/>
                <a:gd name="T25" fmla="*/ 907 h 1337"/>
                <a:gd name="T26" fmla="*/ 42 w 2046"/>
                <a:gd name="T27" fmla="*/ 954 h 1337"/>
                <a:gd name="T28" fmla="*/ 18 w 2046"/>
                <a:gd name="T29" fmla="*/ 1002 h 1337"/>
                <a:gd name="T30" fmla="*/ 413 w 2046"/>
                <a:gd name="T31" fmla="*/ 1175 h 1337"/>
                <a:gd name="T32" fmla="*/ 389 w 2046"/>
                <a:gd name="T33" fmla="*/ 1317 h 1337"/>
                <a:gd name="T34" fmla="*/ 365 w 2046"/>
                <a:gd name="T35" fmla="*/ 1333 h 1337"/>
                <a:gd name="T36" fmla="*/ 279 w 2046"/>
                <a:gd name="T37" fmla="*/ 133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6" h="1337">
                  <a:moveTo>
                    <a:pt x="2046" y="0"/>
                  </a:moveTo>
                  <a:cubicBezTo>
                    <a:pt x="2028" y="26"/>
                    <a:pt x="2018" y="45"/>
                    <a:pt x="1991" y="63"/>
                  </a:cubicBezTo>
                  <a:cubicBezTo>
                    <a:pt x="1972" y="100"/>
                    <a:pt x="1961" y="116"/>
                    <a:pt x="1928" y="142"/>
                  </a:cubicBezTo>
                  <a:cubicBezTo>
                    <a:pt x="1912" y="187"/>
                    <a:pt x="1933" y="148"/>
                    <a:pt x="1880" y="181"/>
                  </a:cubicBezTo>
                  <a:cubicBezTo>
                    <a:pt x="1871" y="187"/>
                    <a:pt x="1866" y="198"/>
                    <a:pt x="1857" y="205"/>
                  </a:cubicBezTo>
                  <a:cubicBezTo>
                    <a:pt x="1803" y="247"/>
                    <a:pt x="1734" y="290"/>
                    <a:pt x="1667" y="307"/>
                  </a:cubicBezTo>
                  <a:cubicBezTo>
                    <a:pt x="1545" y="370"/>
                    <a:pt x="1390" y="366"/>
                    <a:pt x="1257" y="378"/>
                  </a:cubicBezTo>
                  <a:cubicBezTo>
                    <a:pt x="1019" y="399"/>
                    <a:pt x="787" y="405"/>
                    <a:pt x="547" y="410"/>
                  </a:cubicBezTo>
                  <a:cubicBezTo>
                    <a:pt x="411" y="424"/>
                    <a:pt x="259" y="444"/>
                    <a:pt x="129" y="489"/>
                  </a:cubicBezTo>
                  <a:cubicBezTo>
                    <a:pt x="100" y="518"/>
                    <a:pt x="91" y="548"/>
                    <a:pt x="73" y="584"/>
                  </a:cubicBezTo>
                  <a:cubicBezTo>
                    <a:pt x="74" y="590"/>
                    <a:pt x="79" y="647"/>
                    <a:pt x="89" y="662"/>
                  </a:cubicBezTo>
                  <a:cubicBezTo>
                    <a:pt x="145" y="745"/>
                    <a:pt x="232" y="735"/>
                    <a:pt x="326" y="741"/>
                  </a:cubicBezTo>
                  <a:cubicBezTo>
                    <a:pt x="368" y="804"/>
                    <a:pt x="336" y="885"/>
                    <a:pt x="271" y="907"/>
                  </a:cubicBezTo>
                  <a:cubicBezTo>
                    <a:pt x="179" y="886"/>
                    <a:pt x="111" y="888"/>
                    <a:pt x="42" y="954"/>
                  </a:cubicBezTo>
                  <a:cubicBezTo>
                    <a:pt x="36" y="971"/>
                    <a:pt x="19" y="984"/>
                    <a:pt x="18" y="1002"/>
                  </a:cubicBezTo>
                  <a:cubicBezTo>
                    <a:pt x="0" y="1236"/>
                    <a:pt x="249" y="1171"/>
                    <a:pt x="413" y="1175"/>
                  </a:cubicBezTo>
                  <a:cubicBezTo>
                    <a:pt x="431" y="1228"/>
                    <a:pt x="441" y="1275"/>
                    <a:pt x="389" y="1317"/>
                  </a:cubicBezTo>
                  <a:cubicBezTo>
                    <a:pt x="382" y="1323"/>
                    <a:pt x="375" y="1332"/>
                    <a:pt x="365" y="1333"/>
                  </a:cubicBezTo>
                  <a:cubicBezTo>
                    <a:pt x="337" y="1337"/>
                    <a:pt x="308" y="1333"/>
                    <a:pt x="279" y="1333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auto">
            <a:xfrm>
              <a:off x="6475" y="5781"/>
              <a:ext cx="5168" cy="2588"/>
            </a:xfrm>
            <a:custGeom>
              <a:avLst/>
              <a:gdLst>
                <a:gd name="T0" fmla="*/ 4 w 2584"/>
                <a:gd name="T1" fmla="*/ 1294 h 1294"/>
                <a:gd name="T2" fmla="*/ 67 w 2584"/>
                <a:gd name="T3" fmla="*/ 931 h 1294"/>
                <a:gd name="T4" fmla="*/ 146 w 2584"/>
                <a:gd name="T5" fmla="*/ 820 h 1294"/>
                <a:gd name="T6" fmla="*/ 153 w 2584"/>
                <a:gd name="T7" fmla="*/ 789 h 1294"/>
                <a:gd name="T8" fmla="*/ 177 w 2584"/>
                <a:gd name="T9" fmla="*/ 773 h 1294"/>
                <a:gd name="T10" fmla="*/ 256 w 2584"/>
                <a:gd name="T11" fmla="*/ 702 h 1294"/>
                <a:gd name="T12" fmla="*/ 414 w 2584"/>
                <a:gd name="T13" fmla="*/ 623 h 1294"/>
                <a:gd name="T14" fmla="*/ 1092 w 2584"/>
                <a:gd name="T15" fmla="*/ 615 h 1294"/>
                <a:gd name="T16" fmla="*/ 1171 w 2584"/>
                <a:gd name="T17" fmla="*/ 583 h 1294"/>
                <a:gd name="T18" fmla="*/ 1384 w 2584"/>
                <a:gd name="T19" fmla="*/ 520 h 1294"/>
                <a:gd name="T20" fmla="*/ 1416 w 2584"/>
                <a:gd name="T21" fmla="*/ 489 h 1294"/>
                <a:gd name="T22" fmla="*/ 1463 w 2584"/>
                <a:gd name="T23" fmla="*/ 505 h 1294"/>
                <a:gd name="T24" fmla="*/ 1590 w 2584"/>
                <a:gd name="T25" fmla="*/ 536 h 1294"/>
                <a:gd name="T26" fmla="*/ 1842 w 2584"/>
                <a:gd name="T27" fmla="*/ 520 h 1294"/>
                <a:gd name="T28" fmla="*/ 1937 w 2584"/>
                <a:gd name="T29" fmla="*/ 489 h 1294"/>
                <a:gd name="T30" fmla="*/ 2118 w 2584"/>
                <a:gd name="T31" fmla="*/ 441 h 1294"/>
                <a:gd name="T32" fmla="*/ 2213 w 2584"/>
                <a:gd name="T33" fmla="*/ 394 h 1294"/>
                <a:gd name="T34" fmla="*/ 2276 w 2584"/>
                <a:gd name="T35" fmla="*/ 347 h 1294"/>
                <a:gd name="T36" fmla="*/ 2457 w 2584"/>
                <a:gd name="T37" fmla="*/ 284 h 1294"/>
                <a:gd name="T38" fmla="*/ 2489 w 2584"/>
                <a:gd name="T39" fmla="*/ 244 h 1294"/>
                <a:gd name="T40" fmla="*/ 2521 w 2584"/>
                <a:gd name="T41" fmla="*/ 197 h 1294"/>
                <a:gd name="T42" fmla="*/ 2560 w 2584"/>
                <a:gd name="T43" fmla="*/ 126 h 1294"/>
                <a:gd name="T44" fmla="*/ 2584 w 2584"/>
                <a:gd name="T45" fmla="*/ 0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84" h="1294">
                  <a:moveTo>
                    <a:pt x="4" y="1294"/>
                  </a:moveTo>
                  <a:cubicBezTo>
                    <a:pt x="9" y="1132"/>
                    <a:pt x="0" y="1055"/>
                    <a:pt x="67" y="931"/>
                  </a:cubicBezTo>
                  <a:cubicBezTo>
                    <a:pt x="94" y="881"/>
                    <a:pt x="99" y="851"/>
                    <a:pt x="146" y="820"/>
                  </a:cubicBezTo>
                  <a:cubicBezTo>
                    <a:pt x="148" y="810"/>
                    <a:pt x="147" y="798"/>
                    <a:pt x="153" y="789"/>
                  </a:cubicBezTo>
                  <a:cubicBezTo>
                    <a:pt x="158" y="781"/>
                    <a:pt x="170" y="780"/>
                    <a:pt x="177" y="773"/>
                  </a:cubicBezTo>
                  <a:cubicBezTo>
                    <a:pt x="208" y="742"/>
                    <a:pt x="215" y="722"/>
                    <a:pt x="256" y="702"/>
                  </a:cubicBezTo>
                  <a:cubicBezTo>
                    <a:pt x="299" y="644"/>
                    <a:pt x="343" y="639"/>
                    <a:pt x="414" y="623"/>
                  </a:cubicBezTo>
                  <a:cubicBezTo>
                    <a:pt x="704" y="630"/>
                    <a:pt x="805" y="640"/>
                    <a:pt x="1092" y="615"/>
                  </a:cubicBezTo>
                  <a:cubicBezTo>
                    <a:pt x="1120" y="613"/>
                    <a:pt x="1144" y="590"/>
                    <a:pt x="1171" y="583"/>
                  </a:cubicBezTo>
                  <a:cubicBezTo>
                    <a:pt x="1251" y="561"/>
                    <a:pt x="1309" y="546"/>
                    <a:pt x="1384" y="520"/>
                  </a:cubicBezTo>
                  <a:cubicBezTo>
                    <a:pt x="1390" y="502"/>
                    <a:pt x="1389" y="486"/>
                    <a:pt x="1416" y="489"/>
                  </a:cubicBezTo>
                  <a:cubicBezTo>
                    <a:pt x="1432" y="491"/>
                    <a:pt x="1447" y="500"/>
                    <a:pt x="1463" y="505"/>
                  </a:cubicBezTo>
                  <a:cubicBezTo>
                    <a:pt x="1508" y="518"/>
                    <a:pt x="1543" y="529"/>
                    <a:pt x="1590" y="536"/>
                  </a:cubicBezTo>
                  <a:cubicBezTo>
                    <a:pt x="1674" y="531"/>
                    <a:pt x="1758" y="529"/>
                    <a:pt x="1842" y="520"/>
                  </a:cubicBezTo>
                  <a:cubicBezTo>
                    <a:pt x="1875" y="516"/>
                    <a:pt x="1905" y="497"/>
                    <a:pt x="1937" y="489"/>
                  </a:cubicBezTo>
                  <a:cubicBezTo>
                    <a:pt x="1997" y="475"/>
                    <a:pt x="2061" y="466"/>
                    <a:pt x="2118" y="441"/>
                  </a:cubicBezTo>
                  <a:cubicBezTo>
                    <a:pt x="2149" y="427"/>
                    <a:pt x="2183" y="411"/>
                    <a:pt x="2213" y="394"/>
                  </a:cubicBezTo>
                  <a:cubicBezTo>
                    <a:pt x="2236" y="381"/>
                    <a:pt x="2252" y="358"/>
                    <a:pt x="2276" y="347"/>
                  </a:cubicBezTo>
                  <a:cubicBezTo>
                    <a:pt x="2325" y="324"/>
                    <a:pt x="2403" y="300"/>
                    <a:pt x="2457" y="284"/>
                  </a:cubicBezTo>
                  <a:cubicBezTo>
                    <a:pt x="2475" y="231"/>
                    <a:pt x="2450" y="287"/>
                    <a:pt x="2489" y="244"/>
                  </a:cubicBezTo>
                  <a:cubicBezTo>
                    <a:pt x="2502" y="230"/>
                    <a:pt x="2521" y="197"/>
                    <a:pt x="2521" y="197"/>
                  </a:cubicBezTo>
                  <a:cubicBezTo>
                    <a:pt x="2529" y="171"/>
                    <a:pt x="2560" y="126"/>
                    <a:pt x="2560" y="126"/>
                  </a:cubicBezTo>
                  <a:cubicBezTo>
                    <a:pt x="2574" y="56"/>
                    <a:pt x="2584" y="84"/>
                    <a:pt x="2584" y="0"/>
                  </a:cubicBezTo>
                </a:path>
              </a:pathLst>
            </a:custGeom>
            <a:noFill/>
            <a:ln w="3175" cmpd="sng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7" name="Text Box 37"/>
            <p:cNvSpPr txBox="1">
              <a:spLocks noChangeArrowheads="1"/>
            </p:cNvSpPr>
            <p:nvPr/>
          </p:nvSpPr>
          <p:spPr bwMode="auto">
            <a:xfrm>
              <a:off x="8128" y="8700"/>
              <a:ext cx="1723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/>
            <a:p>
              <a:r>
                <a:rPr lang="fr-FR" altLang="fr-FR" sz="1600">
                  <a:solidFill>
                    <a:srgbClr val="000000"/>
                  </a:solidFill>
                </a:rPr>
                <a:t>Posture 2</a:t>
              </a:r>
              <a:endParaRPr lang="fr-FR" altLang="fr-FR"/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auto">
            <a:xfrm>
              <a:off x="4667" y="5623"/>
              <a:ext cx="4814" cy="3250"/>
            </a:xfrm>
            <a:custGeom>
              <a:avLst/>
              <a:gdLst>
                <a:gd name="T0" fmla="*/ 0 w 2407"/>
                <a:gd name="T1" fmla="*/ 0 h 1625"/>
                <a:gd name="T2" fmla="*/ 71 w 2407"/>
                <a:gd name="T3" fmla="*/ 31 h 1625"/>
                <a:gd name="T4" fmla="*/ 95 w 2407"/>
                <a:gd name="T5" fmla="*/ 39 h 1625"/>
                <a:gd name="T6" fmla="*/ 205 w 2407"/>
                <a:gd name="T7" fmla="*/ 86 h 1625"/>
                <a:gd name="T8" fmla="*/ 434 w 2407"/>
                <a:gd name="T9" fmla="*/ 165 h 1625"/>
                <a:gd name="T10" fmla="*/ 552 w 2407"/>
                <a:gd name="T11" fmla="*/ 197 h 1625"/>
                <a:gd name="T12" fmla="*/ 789 w 2407"/>
                <a:gd name="T13" fmla="*/ 252 h 1625"/>
                <a:gd name="T14" fmla="*/ 829 w 2407"/>
                <a:gd name="T15" fmla="*/ 260 h 1625"/>
                <a:gd name="T16" fmla="*/ 860 w 2407"/>
                <a:gd name="T17" fmla="*/ 276 h 1625"/>
                <a:gd name="T18" fmla="*/ 979 w 2407"/>
                <a:gd name="T19" fmla="*/ 292 h 1625"/>
                <a:gd name="T20" fmla="*/ 1065 w 2407"/>
                <a:gd name="T21" fmla="*/ 315 h 1625"/>
                <a:gd name="T22" fmla="*/ 1286 w 2407"/>
                <a:gd name="T23" fmla="*/ 386 h 1625"/>
                <a:gd name="T24" fmla="*/ 1460 w 2407"/>
                <a:gd name="T25" fmla="*/ 426 h 1625"/>
                <a:gd name="T26" fmla="*/ 1523 w 2407"/>
                <a:gd name="T27" fmla="*/ 457 h 1625"/>
                <a:gd name="T28" fmla="*/ 1618 w 2407"/>
                <a:gd name="T29" fmla="*/ 473 h 1625"/>
                <a:gd name="T30" fmla="*/ 1720 w 2407"/>
                <a:gd name="T31" fmla="*/ 552 h 1625"/>
                <a:gd name="T32" fmla="*/ 1831 w 2407"/>
                <a:gd name="T33" fmla="*/ 615 h 1625"/>
                <a:gd name="T34" fmla="*/ 1918 w 2407"/>
                <a:gd name="T35" fmla="*/ 639 h 1625"/>
                <a:gd name="T36" fmla="*/ 1989 w 2407"/>
                <a:gd name="T37" fmla="*/ 694 h 1625"/>
                <a:gd name="T38" fmla="*/ 2028 w 2407"/>
                <a:gd name="T39" fmla="*/ 710 h 1625"/>
                <a:gd name="T40" fmla="*/ 2186 w 2407"/>
                <a:gd name="T41" fmla="*/ 804 h 1625"/>
                <a:gd name="T42" fmla="*/ 2241 w 2407"/>
                <a:gd name="T43" fmla="*/ 860 h 1625"/>
                <a:gd name="T44" fmla="*/ 2296 w 2407"/>
                <a:gd name="T45" fmla="*/ 939 h 1625"/>
                <a:gd name="T46" fmla="*/ 2367 w 2407"/>
                <a:gd name="T47" fmla="*/ 1065 h 1625"/>
                <a:gd name="T48" fmla="*/ 2407 w 2407"/>
                <a:gd name="T49" fmla="*/ 1183 h 1625"/>
                <a:gd name="T50" fmla="*/ 2391 w 2407"/>
                <a:gd name="T51" fmla="*/ 1333 h 1625"/>
                <a:gd name="T52" fmla="*/ 2344 w 2407"/>
                <a:gd name="T53" fmla="*/ 1380 h 1625"/>
                <a:gd name="T54" fmla="*/ 2241 w 2407"/>
                <a:gd name="T55" fmla="*/ 1475 h 1625"/>
                <a:gd name="T56" fmla="*/ 2178 w 2407"/>
                <a:gd name="T57" fmla="*/ 1578 h 1625"/>
                <a:gd name="T58" fmla="*/ 2178 w 2407"/>
                <a:gd name="T59" fmla="*/ 1625 h 1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07" h="1625">
                  <a:moveTo>
                    <a:pt x="0" y="0"/>
                  </a:moveTo>
                  <a:cubicBezTo>
                    <a:pt x="38" y="24"/>
                    <a:pt x="16" y="12"/>
                    <a:pt x="71" y="31"/>
                  </a:cubicBezTo>
                  <a:cubicBezTo>
                    <a:pt x="79" y="34"/>
                    <a:pt x="95" y="39"/>
                    <a:pt x="95" y="39"/>
                  </a:cubicBezTo>
                  <a:cubicBezTo>
                    <a:pt x="129" y="63"/>
                    <a:pt x="168" y="69"/>
                    <a:pt x="205" y="86"/>
                  </a:cubicBezTo>
                  <a:cubicBezTo>
                    <a:pt x="274" y="117"/>
                    <a:pt x="360" y="152"/>
                    <a:pt x="434" y="165"/>
                  </a:cubicBezTo>
                  <a:cubicBezTo>
                    <a:pt x="473" y="185"/>
                    <a:pt x="509" y="190"/>
                    <a:pt x="552" y="197"/>
                  </a:cubicBezTo>
                  <a:cubicBezTo>
                    <a:pt x="621" y="231"/>
                    <a:pt x="714" y="245"/>
                    <a:pt x="789" y="252"/>
                  </a:cubicBezTo>
                  <a:cubicBezTo>
                    <a:pt x="802" y="255"/>
                    <a:pt x="816" y="256"/>
                    <a:pt x="829" y="260"/>
                  </a:cubicBezTo>
                  <a:cubicBezTo>
                    <a:pt x="840" y="264"/>
                    <a:pt x="849" y="273"/>
                    <a:pt x="860" y="276"/>
                  </a:cubicBezTo>
                  <a:cubicBezTo>
                    <a:pt x="899" y="285"/>
                    <a:pt x="940" y="285"/>
                    <a:pt x="979" y="292"/>
                  </a:cubicBezTo>
                  <a:cubicBezTo>
                    <a:pt x="1101" y="339"/>
                    <a:pt x="926" y="275"/>
                    <a:pt x="1065" y="315"/>
                  </a:cubicBezTo>
                  <a:cubicBezTo>
                    <a:pt x="1143" y="338"/>
                    <a:pt x="1203" y="375"/>
                    <a:pt x="1286" y="386"/>
                  </a:cubicBezTo>
                  <a:cubicBezTo>
                    <a:pt x="1508" y="476"/>
                    <a:pt x="1210" y="364"/>
                    <a:pt x="1460" y="426"/>
                  </a:cubicBezTo>
                  <a:cubicBezTo>
                    <a:pt x="1483" y="432"/>
                    <a:pt x="1501" y="450"/>
                    <a:pt x="1523" y="457"/>
                  </a:cubicBezTo>
                  <a:cubicBezTo>
                    <a:pt x="1554" y="466"/>
                    <a:pt x="1618" y="473"/>
                    <a:pt x="1618" y="473"/>
                  </a:cubicBezTo>
                  <a:cubicBezTo>
                    <a:pt x="1699" y="514"/>
                    <a:pt x="1666" y="487"/>
                    <a:pt x="1720" y="552"/>
                  </a:cubicBezTo>
                  <a:cubicBezTo>
                    <a:pt x="1733" y="629"/>
                    <a:pt x="1747" y="606"/>
                    <a:pt x="1831" y="615"/>
                  </a:cubicBezTo>
                  <a:cubicBezTo>
                    <a:pt x="1860" y="623"/>
                    <a:pt x="1889" y="632"/>
                    <a:pt x="1918" y="639"/>
                  </a:cubicBezTo>
                  <a:cubicBezTo>
                    <a:pt x="1942" y="657"/>
                    <a:pt x="1961" y="683"/>
                    <a:pt x="1989" y="694"/>
                  </a:cubicBezTo>
                  <a:cubicBezTo>
                    <a:pt x="2002" y="699"/>
                    <a:pt x="2016" y="703"/>
                    <a:pt x="2028" y="710"/>
                  </a:cubicBezTo>
                  <a:cubicBezTo>
                    <a:pt x="2085" y="744"/>
                    <a:pt x="2123" y="780"/>
                    <a:pt x="2186" y="804"/>
                  </a:cubicBezTo>
                  <a:cubicBezTo>
                    <a:pt x="2204" y="823"/>
                    <a:pt x="2226" y="839"/>
                    <a:pt x="2241" y="860"/>
                  </a:cubicBezTo>
                  <a:cubicBezTo>
                    <a:pt x="2260" y="888"/>
                    <a:pt x="2272" y="914"/>
                    <a:pt x="2296" y="939"/>
                  </a:cubicBezTo>
                  <a:cubicBezTo>
                    <a:pt x="2315" y="984"/>
                    <a:pt x="2340" y="1024"/>
                    <a:pt x="2367" y="1065"/>
                  </a:cubicBezTo>
                  <a:cubicBezTo>
                    <a:pt x="2389" y="1098"/>
                    <a:pt x="2397" y="1145"/>
                    <a:pt x="2407" y="1183"/>
                  </a:cubicBezTo>
                  <a:cubicBezTo>
                    <a:pt x="2402" y="1233"/>
                    <a:pt x="2406" y="1285"/>
                    <a:pt x="2391" y="1333"/>
                  </a:cubicBezTo>
                  <a:cubicBezTo>
                    <a:pt x="2384" y="1354"/>
                    <a:pt x="2356" y="1362"/>
                    <a:pt x="2344" y="1380"/>
                  </a:cubicBezTo>
                  <a:cubicBezTo>
                    <a:pt x="2317" y="1420"/>
                    <a:pt x="2288" y="1459"/>
                    <a:pt x="2241" y="1475"/>
                  </a:cubicBezTo>
                  <a:cubicBezTo>
                    <a:pt x="2228" y="1514"/>
                    <a:pt x="2187" y="1535"/>
                    <a:pt x="2178" y="1578"/>
                  </a:cubicBezTo>
                  <a:cubicBezTo>
                    <a:pt x="2175" y="1593"/>
                    <a:pt x="2178" y="1609"/>
                    <a:pt x="2178" y="1625"/>
                  </a:cubicBezTo>
                </a:path>
              </a:pathLst>
            </a:custGeom>
            <a:noFill/>
            <a:ln w="57150" cmpd="sng">
              <a:solidFill>
                <a:srgbClr val="CC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auto">
            <a:xfrm>
              <a:off x="8280" y="5717"/>
              <a:ext cx="1359" cy="3124"/>
            </a:xfrm>
            <a:custGeom>
              <a:avLst/>
              <a:gdLst>
                <a:gd name="T0" fmla="*/ 0 w 679"/>
                <a:gd name="T1" fmla="*/ 0 h 1562"/>
                <a:gd name="T2" fmla="*/ 63 w 679"/>
                <a:gd name="T3" fmla="*/ 473 h 1562"/>
                <a:gd name="T4" fmla="*/ 111 w 679"/>
                <a:gd name="T5" fmla="*/ 663 h 1562"/>
                <a:gd name="T6" fmla="*/ 134 w 679"/>
                <a:gd name="T7" fmla="*/ 686 h 1562"/>
                <a:gd name="T8" fmla="*/ 166 w 679"/>
                <a:gd name="T9" fmla="*/ 757 h 1562"/>
                <a:gd name="T10" fmla="*/ 308 w 679"/>
                <a:gd name="T11" fmla="*/ 836 h 1562"/>
                <a:gd name="T12" fmla="*/ 450 w 679"/>
                <a:gd name="T13" fmla="*/ 757 h 1562"/>
                <a:gd name="T14" fmla="*/ 537 w 679"/>
                <a:gd name="T15" fmla="*/ 765 h 1562"/>
                <a:gd name="T16" fmla="*/ 568 w 679"/>
                <a:gd name="T17" fmla="*/ 813 h 1562"/>
                <a:gd name="T18" fmla="*/ 481 w 679"/>
                <a:gd name="T19" fmla="*/ 939 h 1562"/>
                <a:gd name="T20" fmla="*/ 450 w 679"/>
                <a:gd name="T21" fmla="*/ 1026 h 1562"/>
                <a:gd name="T22" fmla="*/ 481 w 679"/>
                <a:gd name="T23" fmla="*/ 1041 h 1562"/>
                <a:gd name="T24" fmla="*/ 655 w 679"/>
                <a:gd name="T25" fmla="*/ 1136 h 1562"/>
                <a:gd name="T26" fmla="*/ 671 w 679"/>
                <a:gd name="T27" fmla="*/ 1184 h 1562"/>
                <a:gd name="T28" fmla="*/ 679 w 679"/>
                <a:gd name="T29" fmla="*/ 1207 h 1562"/>
                <a:gd name="T30" fmla="*/ 576 w 679"/>
                <a:gd name="T31" fmla="*/ 1270 h 1562"/>
                <a:gd name="T32" fmla="*/ 497 w 679"/>
                <a:gd name="T33" fmla="*/ 1349 h 1562"/>
                <a:gd name="T34" fmla="*/ 521 w 679"/>
                <a:gd name="T35" fmla="*/ 1365 h 1562"/>
                <a:gd name="T36" fmla="*/ 552 w 679"/>
                <a:gd name="T37" fmla="*/ 1349 h 1562"/>
                <a:gd name="T38" fmla="*/ 560 w 679"/>
                <a:gd name="T39" fmla="*/ 1381 h 1562"/>
                <a:gd name="T40" fmla="*/ 592 w 679"/>
                <a:gd name="T41" fmla="*/ 1452 h 1562"/>
                <a:gd name="T42" fmla="*/ 497 w 679"/>
                <a:gd name="T43" fmla="*/ 1546 h 1562"/>
                <a:gd name="T44" fmla="*/ 371 w 679"/>
                <a:gd name="T45" fmla="*/ 1562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9" h="1562">
                  <a:moveTo>
                    <a:pt x="0" y="0"/>
                  </a:moveTo>
                  <a:cubicBezTo>
                    <a:pt x="40" y="158"/>
                    <a:pt x="50" y="310"/>
                    <a:pt x="63" y="473"/>
                  </a:cubicBezTo>
                  <a:cubicBezTo>
                    <a:pt x="67" y="525"/>
                    <a:pt x="54" y="644"/>
                    <a:pt x="111" y="663"/>
                  </a:cubicBezTo>
                  <a:cubicBezTo>
                    <a:pt x="119" y="671"/>
                    <a:pt x="129" y="676"/>
                    <a:pt x="134" y="686"/>
                  </a:cubicBezTo>
                  <a:cubicBezTo>
                    <a:pt x="149" y="713"/>
                    <a:pt x="143" y="737"/>
                    <a:pt x="166" y="757"/>
                  </a:cubicBezTo>
                  <a:cubicBezTo>
                    <a:pt x="209" y="795"/>
                    <a:pt x="255" y="818"/>
                    <a:pt x="308" y="836"/>
                  </a:cubicBezTo>
                  <a:cubicBezTo>
                    <a:pt x="362" y="815"/>
                    <a:pt x="396" y="775"/>
                    <a:pt x="450" y="757"/>
                  </a:cubicBezTo>
                  <a:cubicBezTo>
                    <a:pt x="479" y="760"/>
                    <a:pt x="511" y="753"/>
                    <a:pt x="537" y="765"/>
                  </a:cubicBezTo>
                  <a:cubicBezTo>
                    <a:pt x="554" y="773"/>
                    <a:pt x="568" y="813"/>
                    <a:pt x="568" y="813"/>
                  </a:cubicBezTo>
                  <a:cubicBezTo>
                    <a:pt x="551" y="912"/>
                    <a:pt x="563" y="912"/>
                    <a:pt x="481" y="939"/>
                  </a:cubicBezTo>
                  <a:cubicBezTo>
                    <a:pt x="451" y="960"/>
                    <a:pt x="423" y="982"/>
                    <a:pt x="450" y="1026"/>
                  </a:cubicBezTo>
                  <a:cubicBezTo>
                    <a:pt x="456" y="1036"/>
                    <a:pt x="471" y="1036"/>
                    <a:pt x="481" y="1041"/>
                  </a:cubicBezTo>
                  <a:cubicBezTo>
                    <a:pt x="516" y="1076"/>
                    <a:pt x="605" y="1119"/>
                    <a:pt x="655" y="1136"/>
                  </a:cubicBezTo>
                  <a:cubicBezTo>
                    <a:pt x="660" y="1152"/>
                    <a:pt x="666" y="1168"/>
                    <a:pt x="671" y="1184"/>
                  </a:cubicBezTo>
                  <a:cubicBezTo>
                    <a:pt x="674" y="1192"/>
                    <a:pt x="679" y="1207"/>
                    <a:pt x="679" y="1207"/>
                  </a:cubicBezTo>
                  <a:cubicBezTo>
                    <a:pt x="656" y="1298"/>
                    <a:pt x="667" y="1293"/>
                    <a:pt x="576" y="1270"/>
                  </a:cubicBezTo>
                  <a:cubicBezTo>
                    <a:pt x="523" y="1292"/>
                    <a:pt x="528" y="1305"/>
                    <a:pt x="497" y="1349"/>
                  </a:cubicBezTo>
                  <a:cubicBezTo>
                    <a:pt x="505" y="1354"/>
                    <a:pt x="511" y="1365"/>
                    <a:pt x="521" y="1365"/>
                  </a:cubicBezTo>
                  <a:cubicBezTo>
                    <a:pt x="533" y="1365"/>
                    <a:pt x="541" y="1345"/>
                    <a:pt x="552" y="1349"/>
                  </a:cubicBezTo>
                  <a:cubicBezTo>
                    <a:pt x="562" y="1353"/>
                    <a:pt x="557" y="1370"/>
                    <a:pt x="560" y="1381"/>
                  </a:cubicBezTo>
                  <a:cubicBezTo>
                    <a:pt x="568" y="1407"/>
                    <a:pt x="583" y="1426"/>
                    <a:pt x="592" y="1452"/>
                  </a:cubicBezTo>
                  <a:cubicBezTo>
                    <a:pt x="576" y="1516"/>
                    <a:pt x="566" y="1539"/>
                    <a:pt x="497" y="1546"/>
                  </a:cubicBezTo>
                  <a:cubicBezTo>
                    <a:pt x="368" y="1559"/>
                    <a:pt x="371" y="1512"/>
                    <a:pt x="371" y="1562"/>
                  </a:cubicBezTo>
                </a:path>
              </a:pathLst>
            </a:custGeom>
            <a:noFill/>
            <a:ln w="38100" cmpd="sng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20" name="Freeform 40"/>
            <p:cNvSpPr>
              <a:spLocks/>
            </p:cNvSpPr>
            <p:nvPr/>
          </p:nvSpPr>
          <p:spPr bwMode="auto">
            <a:xfrm>
              <a:off x="6624" y="5623"/>
              <a:ext cx="3183" cy="3283"/>
            </a:xfrm>
            <a:custGeom>
              <a:avLst/>
              <a:gdLst>
                <a:gd name="T0" fmla="*/ 0 w 1591"/>
                <a:gd name="T1" fmla="*/ 0 h 1641"/>
                <a:gd name="T2" fmla="*/ 31 w 1591"/>
                <a:gd name="T3" fmla="*/ 86 h 1641"/>
                <a:gd name="T4" fmla="*/ 63 w 1591"/>
                <a:gd name="T5" fmla="*/ 165 h 1641"/>
                <a:gd name="T6" fmla="*/ 102 w 1591"/>
                <a:gd name="T7" fmla="*/ 252 h 1641"/>
                <a:gd name="T8" fmla="*/ 181 w 1591"/>
                <a:gd name="T9" fmla="*/ 449 h 1641"/>
                <a:gd name="T10" fmla="*/ 268 w 1591"/>
                <a:gd name="T11" fmla="*/ 599 h 1641"/>
                <a:gd name="T12" fmla="*/ 363 w 1591"/>
                <a:gd name="T13" fmla="*/ 726 h 1641"/>
                <a:gd name="T14" fmla="*/ 449 w 1591"/>
                <a:gd name="T15" fmla="*/ 804 h 1641"/>
                <a:gd name="T16" fmla="*/ 497 w 1591"/>
                <a:gd name="T17" fmla="*/ 844 h 1641"/>
                <a:gd name="T18" fmla="*/ 505 w 1591"/>
                <a:gd name="T19" fmla="*/ 820 h 1641"/>
                <a:gd name="T20" fmla="*/ 536 w 1591"/>
                <a:gd name="T21" fmla="*/ 828 h 1641"/>
                <a:gd name="T22" fmla="*/ 552 w 1591"/>
                <a:gd name="T23" fmla="*/ 852 h 1641"/>
                <a:gd name="T24" fmla="*/ 615 w 1591"/>
                <a:gd name="T25" fmla="*/ 915 h 1641"/>
                <a:gd name="T26" fmla="*/ 702 w 1591"/>
                <a:gd name="T27" fmla="*/ 986 h 1641"/>
                <a:gd name="T28" fmla="*/ 836 w 1591"/>
                <a:gd name="T29" fmla="*/ 1057 h 1641"/>
                <a:gd name="T30" fmla="*/ 923 w 1591"/>
                <a:gd name="T31" fmla="*/ 1128 h 1641"/>
                <a:gd name="T32" fmla="*/ 1341 w 1591"/>
                <a:gd name="T33" fmla="*/ 1183 h 1641"/>
                <a:gd name="T34" fmla="*/ 1443 w 1591"/>
                <a:gd name="T35" fmla="*/ 1167 h 1641"/>
                <a:gd name="T36" fmla="*/ 1570 w 1591"/>
                <a:gd name="T37" fmla="*/ 1152 h 1641"/>
                <a:gd name="T38" fmla="*/ 1554 w 1591"/>
                <a:gd name="T39" fmla="*/ 1073 h 1641"/>
                <a:gd name="T40" fmla="*/ 1325 w 1591"/>
                <a:gd name="T41" fmla="*/ 1120 h 1641"/>
                <a:gd name="T42" fmla="*/ 1262 w 1591"/>
                <a:gd name="T43" fmla="*/ 1191 h 1641"/>
                <a:gd name="T44" fmla="*/ 1278 w 1591"/>
                <a:gd name="T45" fmla="*/ 1349 h 1641"/>
                <a:gd name="T46" fmla="*/ 1459 w 1591"/>
                <a:gd name="T47" fmla="*/ 1412 h 1641"/>
                <a:gd name="T48" fmla="*/ 1554 w 1591"/>
                <a:gd name="T49" fmla="*/ 1396 h 1641"/>
                <a:gd name="T50" fmla="*/ 1586 w 1591"/>
                <a:gd name="T51" fmla="*/ 1302 h 1641"/>
                <a:gd name="T52" fmla="*/ 1317 w 1591"/>
                <a:gd name="T53" fmla="*/ 1278 h 1641"/>
                <a:gd name="T54" fmla="*/ 1246 w 1591"/>
                <a:gd name="T55" fmla="*/ 1365 h 1641"/>
                <a:gd name="T56" fmla="*/ 1215 w 1591"/>
                <a:gd name="T57" fmla="*/ 1641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91" h="1641">
                  <a:moveTo>
                    <a:pt x="0" y="0"/>
                  </a:moveTo>
                  <a:cubicBezTo>
                    <a:pt x="7" y="36"/>
                    <a:pt x="10" y="56"/>
                    <a:pt x="31" y="86"/>
                  </a:cubicBezTo>
                  <a:cubicBezTo>
                    <a:pt x="41" y="115"/>
                    <a:pt x="45" y="139"/>
                    <a:pt x="63" y="165"/>
                  </a:cubicBezTo>
                  <a:cubicBezTo>
                    <a:pt x="73" y="196"/>
                    <a:pt x="89" y="223"/>
                    <a:pt x="102" y="252"/>
                  </a:cubicBezTo>
                  <a:cubicBezTo>
                    <a:pt x="132" y="318"/>
                    <a:pt x="139" y="389"/>
                    <a:pt x="181" y="449"/>
                  </a:cubicBezTo>
                  <a:cubicBezTo>
                    <a:pt x="196" y="509"/>
                    <a:pt x="234" y="548"/>
                    <a:pt x="268" y="599"/>
                  </a:cubicBezTo>
                  <a:cubicBezTo>
                    <a:pt x="302" y="649"/>
                    <a:pt x="318" y="681"/>
                    <a:pt x="363" y="726"/>
                  </a:cubicBezTo>
                  <a:cubicBezTo>
                    <a:pt x="392" y="755"/>
                    <a:pt x="409" y="792"/>
                    <a:pt x="449" y="804"/>
                  </a:cubicBezTo>
                  <a:cubicBezTo>
                    <a:pt x="451" y="806"/>
                    <a:pt x="488" y="846"/>
                    <a:pt x="497" y="844"/>
                  </a:cubicBezTo>
                  <a:cubicBezTo>
                    <a:pt x="505" y="842"/>
                    <a:pt x="502" y="828"/>
                    <a:pt x="505" y="820"/>
                  </a:cubicBezTo>
                  <a:cubicBezTo>
                    <a:pt x="515" y="823"/>
                    <a:pt x="527" y="822"/>
                    <a:pt x="536" y="828"/>
                  </a:cubicBezTo>
                  <a:cubicBezTo>
                    <a:pt x="544" y="833"/>
                    <a:pt x="546" y="845"/>
                    <a:pt x="552" y="852"/>
                  </a:cubicBezTo>
                  <a:cubicBezTo>
                    <a:pt x="572" y="875"/>
                    <a:pt x="590" y="898"/>
                    <a:pt x="615" y="915"/>
                  </a:cubicBezTo>
                  <a:cubicBezTo>
                    <a:pt x="637" y="949"/>
                    <a:pt x="669" y="964"/>
                    <a:pt x="702" y="986"/>
                  </a:cubicBezTo>
                  <a:cubicBezTo>
                    <a:pt x="747" y="1016"/>
                    <a:pt x="783" y="1046"/>
                    <a:pt x="836" y="1057"/>
                  </a:cubicBezTo>
                  <a:cubicBezTo>
                    <a:pt x="867" y="1088"/>
                    <a:pt x="880" y="1114"/>
                    <a:pt x="923" y="1128"/>
                  </a:cubicBezTo>
                  <a:cubicBezTo>
                    <a:pt x="1026" y="1200"/>
                    <a:pt x="1248" y="1180"/>
                    <a:pt x="1341" y="1183"/>
                  </a:cubicBezTo>
                  <a:cubicBezTo>
                    <a:pt x="1375" y="1178"/>
                    <a:pt x="1409" y="1172"/>
                    <a:pt x="1443" y="1167"/>
                  </a:cubicBezTo>
                  <a:cubicBezTo>
                    <a:pt x="1485" y="1161"/>
                    <a:pt x="1537" y="1180"/>
                    <a:pt x="1570" y="1152"/>
                  </a:cubicBezTo>
                  <a:cubicBezTo>
                    <a:pt x="1591" y="1135"/>
                    <a:pt x="1559" y="1099"/>
                    <a:pt x="1554" y="1073"/>
                  </a:cubicBezTo>
                  <a:cubicBezTo>
                    <a:pt x="1466" y="1079"/>
                    <a:pt x="1402" y="1082"/>
                    <a:pt x="1325" y="1120"/>
                  </a:cubicBezTo>
                  <a:cubicBezTo>
                    <a:pt x="1287" y="1178"/>
                    <a:pt x="1309" y="1156"/>
                    <a:pt x="1262" y="1191"/>
                  </a:cubicBezTo>
                  <a:cubicBezTo>
                    <a:pt x="1266" y="1244"/>
                    <a:pt x="1255" y="1301"/>
                    <a:pt x="1278" y="1349"/>
                  </a:cubicBezTo>
                  <a:cubicBezTo>
                    <a:pt x="1304" y="1402"/>
                    <a:pt x="1413" y="1407"/>
                    <a:pt x="1459" y="1412"/>
                  </a:cubicBezTo>
                  <a:cubicBezTo>
                    <a:pt x="1491" y="1407"/>
                    <a:pt x="1524" y="1409"/>
                    <a:pt x="1554" y="1396"/>
                  </a:cubicBezTo>
                  <a:cubicBezTo>
                    <a:pt x="1576" y="1387"/>
                    <a:pt x="1579" y="1322"/>
                    <a:pt x="1586" y="1302"/>
                  </a:cubicBezTo>
                  <a:cubicBezTo>
                    <a:pt x="1477" y="1229"/>
                    <a:pt x="1557" y="1269"/>
                    <a:pt x="1317" y="1278"/>
                  </a:cubicBezTo>
                  <a:cubicBezTo>
                    <a:pt x="1269" y="1295"/>
                    <a:pt x="1262" y="1318"/>
                    <a:pt x="1246" y="1365"/>
                  </a:cubicBezTo>
                  <a:cubicBezTo>
                    <a:pt x="1236" y="1458"/>
                    <a:pt x="1215" y="1548"/>
                    <a:pt x="1215" y="1641"/>
                  </a:cubicBezTo>
                </a:path>
              </a:pathLst>
            </a:custGeom>
            <a:noFill/>
            <a:ln w="28575" cap="flat" cmpd="sng">
              <a:solidFill>
                <a:srgbClr val="FFCCCC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21" name="Freeform 41"/>
            <p:cNvSpPr>
              <a:spLocks/>
            </p:cNvSpPr>
            <p:nvPr/>
          </p:nvSpPr>
          <p:spPr bwMode="auto">
            <a:xfrm>
              <a:off x="11743" y="5875"/>
              <a:ext cx="168" cy="2982"/>
            </a:xfrm>
            <a:custGeom>
              <a:avLst/>
              <a:gdLst>
                <a:gd name="T0" fmla="*/ 13 w 84"/>
                <a:gd name="T1" fmla="*/ 0 h 1491"/>
                <a:gd name="T2" fmla="*/ 44 w 84"/>
                <a:gd name="T3" fmla="*/ 284 h 1491"/>
                <a:gd name="T4" fmla="*/ 84 w 84"/>
                <a:gd name="T5" fmla="*/ 986 h 1491"/>
                <a:gd name="T6" fmla="*/ 68 w 84"/>
                <a:gd name="T7" fmla="*/ 1160 h 1491"/>
                <a:gd name="T8" fmla="*/ 5 w 84"/>
                <a:gd name="T9" fmla="*/ 1270 h 1491"/>
                <a:gd name="T10" fmla="*/ 5 w 84"/>
                <a:gd name="T11" fmla="*/ 1491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1491">
                  <a:moveTo>
                    <a:pt x="13" y="0"/>
                  </a:moveTo>
                  <a:cubicBezTo>
                    <a:pt x="37" y="92"/>
                    <a:pt x="36" y="190"/>
                    <a:pt x="44" y="284"/>
                  </a:cubicBezTo>
                  <a:cubicBezTo>
                    <a:pt x="64" y="518"/>
                    <a:pt x="76" y="751"/>
                    <a:pt x="84" y="986"/>
                  </a:cubicBezTo>
                  <a:cubicBezTo>
                    <a:pt x="79" y="1044"/>
                    <a:pt x="80" y="1103"/>
                    <a:pt x="68" y="1160"/>
                  </a:cubicBezTo>
                  <a:cubicBezTo>
                    <a:pt x="64" y="1179"/>
                    <a:pt x="6" y="1248"/>
                    <a:pt x="5" y="1270"/>
                  </a:cubicBezTo>
                  <a:cubicBezTo>
                    <a:pt x="0" y="1344"/>
                    <a:pt x="5" y="1417"/>
                    <a:pt x="5" y="1491"/>
                  </a:cubicBezTo>
                </a:path>
              </a:pathLst>
            </a:custGeom>
            <a:noFill/>
            <a:ln w="57150" cmpd="sng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22" name="Freeform 42"/>
            <p:cNvSpPr>
              <a:spLocks/>
            </p:cNvSpPr>
            <p:nvPr/>
          </p:nvSpPr>
          <p:spPr bwMode="auto">
            <a:xfrm>
              <a:off x="6387" y="5749"/>
              <a:ext cx="5998" cy="3061"/>
            </a:xfrm>
            <a:custGeom>
              <a:avLst/>
              <a:gdLst>
                <a:gd name="T0" fmla="*/ 0 w 2999"/>
                <a:gd name="T1" fmla="*/ 0 h 1530"/>
                <a:gd name="T2" fmla="*/ 95 w 2999"/>
                <a:gd name="T3" fmla="*/ 79 h 1530"/>
                <a:gd name="T4" fmla="*/ 190 w 2999"/>
                <a:gd name="T5" fmla="*/ 158 h 1530"/>
                <a:gd name="T6" fmla="*/ 261 w 2999"/>
                <a:gd name="T7" fmla="*/ 213 h 1530"/>
                <a:gd name="T8" fmla="*/ 324 w 2999"/>
                <a:gd name="T9" fmla="*/ 229 h 1530"/>
                <a:gd name="T10" fmla="*/ 608 w 2999"/>
                <a:gd name="T11" fmla="*/ 323 h 1530"/>
                <a:gd name="T12" fmla="*/ 671 w 2999"/>
                <a:gd name="T13" fmla="*/ 347 h 1530"/>
                <a:gd name="T14" fmla="*/ 994 w 2999"/>
                <a:gd name="T15" fmla="*/ 371 h 1530"/>
                <a:gd name="T16" fmla="*/ 1484 w 2999"/>
                <a:gd name="T17" fmla="*/ 355 h 1530"/>
                <a:gd name="T18" fmla="*/ 1578 w 2999"/>
                <a:gd name="T19" fmla="*/ 307 h 1530"/>
                <a:gd name="T20" fmla="*/ 1728 w 2999"/>
                <a:gd name="T21" fmla="*/ 244 h 1530"/>
                <a:gd name="T22" fmla="*/ 2446 w 2999"/>
                <a:gd name="T23" fmla="*/ 276 h 1530"/>
                <a:gd name="T24" fmla="*/ 2501 w 2999"/>
                <a:gd name="T25" fmla="*/ 331 h 1530"/>
                <a:gd name="T26" fmla="*/ 2517 w 2999"/>
                <a:gd name="T27" fmla="*/ 363 h 1530"/>
                <a:gd name="T28" fmla="*/ 2707 w 2999"/>
                <a:gd name="T29" fmla="*/ 371 h 1530"/>
                <a:gd name="T30" fmla="*/ 2833 w 2999"/>
                <a:gd name="T31" fmla="*/ 426 h 1530"/>
                <a:gd name="T32" fmla="*/ 2888 w 2999"/>
                <a:gd name="T33" fmla="*/ 544 h 1530"/>
                <a:gd name="T34" fmla="*/ 2951 w 2999"/>
                <a:gd name="T35" fmla="*/ 639 h 1530"/>
                <a:gd name="T36" fmla="*/ 2959 w 2999"/>
                <a:gd name="T37" fmla="*/ 670 h 1530"/>
                <a:gd name="T38" fmla="*/ 2935 w 2999"/>
                <a:gd name="T39" fmla="*/ 702 h 1530"/>
                <a:gd name="T40" fmla="*/ 2754 w 2999"/>
                <a:gd name="T41" fmla="*/ 812 h 1530"/>
                <a:gd name="T42" fmla="*/ 2691 w 2999"/>
                <a:gd name="T43" fmla="*/ 844 h 1530"/>
                <a:gd name="T44" fmla="*/ 2588 w 2999"/>
                <a:gd name="T45" fmla="*/ 876 h 1530"/>
                <a:gd name="T46" fmla="*/ 2533 w 2999"/>
                <a:gd name="T47" fmla="*/ 1018 h 1530"/>
                <a:gd name="T48" fmla="*/ 2699 w 2999"/>
                <a:gd name="T49" fmla="*/ 1144 h 1530"/>
                <a:gd name="T50" fmla="*/ 2754 w 2999"/>
                <a:gd name="T51" fmla="*/ 1120 h 1530"/>
                <a:gd name="T52" fmla="*/ 2833 w 2999"/>
                <a:gd name="T53" fmla="*/ 1073 h 1530"/>
                <a:gd name="T54" fmla="*/ 2935 w 2999"/>
                <a:gd name="T55" fmla="*/ 1081 h 1530"/>
                <a:gd name="T56" fmla="*/ 2999 w 2999"/>
                <a:gd name="T57" fmla="*/ 1215 h 1530"/>
                <a:gd name="T58" fmla="*/ 2975 w 2999"/>
                <a:gd name="T59" fmla="*/ 1294 h 1530"/>
                <a:gd name="T60" fmla="*/ 2746 w 2999"/>
                <a:gd name="T61" fmla="*/ 1396 h 1530"/>
                <a:gd name="T62" fmla="*/ 2699 w 2999"/>
                <a:gd name="T63" fmla="*/ 153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99" h="1530">
                  <a:moveTo>
                    <a:pt x="0" y="0"/>
                  </a:moveTo>
                  <a:cubicBezTo>
                    <a:pt x="32" y="31"/>
                    <a:pt x="53" y="65"/>
                    <a:pt x="95" y="79"/>
                  </a:cubicBezTo>
                  <a:cubicBezTo>
                    <a:pt x="123" y="119"/>
                    <a:pt x="144" y="146"/>
                    <a:pt x="190" y="158"/>
                  </a:cubicBezTo>
                  <a:cubicBezTo>
                    <a:pt x="213" y="181"/>
                    <a:pt x="228" y="199"/>
                    <a:pt x="261" y="213"/>
                  </a:cubicBezTo>
                  <a:cubicBezTo>
                    <a:pt x="281" y="222"/>
                    <a:pt x="324" y="229"/>
                    <a:pt x="324" y="229"/>
                  </a:cubicBezTo>
                  <a:cubicBezTo>
                    <a:pt x="405" y="277"/>
                    <a:pt x="516" y="304"/>
                    <a:pt x="608" y="323"/>
                  </a:cubicBezTo>
                  <a:cubicBezTo>
                    <a:pt x="630" y="327"/>
                    <a:pt x="649" y="343"/>
                    <a:pt x="671" y="347"/>
                  </a:cubicBezTo>
                  <a:cubicBezTo>
                    <a:pt x="775" y="368"/>
                    <a:pt x="888" y="362"/>
                    <a:pt x="994" y="371"/>
                  </a:cubicBezTo>
                  <a:cubicBezTo>
                    <a:pt x="1157" y="366"/>
                    <a:pt x="1321" y="366"/>
                    <a:pt x="1484" y="355"/>
                  </a:cubicBezTo>
                  <a:cubicBezTo>
                    <a:pt x="1684" y="341"/>
                    <a:pt x="1507" y="349"/>
                    <a:pt x="1578" y="307"/>
                  </a:cubicBezTo>
                  <a:cubicBezTo>
                    <a:pt x="1616" y="284"/>
                    <a:pt x="1686" y="258"/>
                    <a:pt x="1728" y="244"/>
                  </a:cubicBezTo>
                  <a:cubicBezTo>
                    <a:pt x="1981" y="248"/>
                    <a:pt x="2201" y="262"/>
                    <a:pt x="2446" y="276"/>
                  </a:cubicBezTo>
                  <a:cubicBezTo>
                    <a:pt x="2464" y="294"/>
                    <a:pt x="2489" y="308"/>
                    <a:pt x="2501" y="331"/>
                  </a:cubicBezTo>
                  <a:cubicBezTo>
                    <a:pt x="2506" y="342"/>
                    <a:pt x="2505" y="361"/>
                    <a:pt x="2517" y="363"/>
                  </a:cubicBezTo>
                  <a:cubicBezTo>
                    <a:pt x="2579" y="375"/>
                    <a:pt x="2644" y="368"/>
                    <a:pt x="2707" y="371"/>
                  </a:cubicBezTo>
                  <a:cubicBezTo>
                    <a:pt x="2752" y="401"/>
                    <a:pt x="2784" y="410"/>
                    <a:pt x="2833" y="426"/>
                  </a:cubicBezTo>
                  <a:cubicBezTo>
                    <a:pt x="2869" y="460"/>
                    <a:pt x="2864" y="501"/>
                    <a:pt x="2888" y="544"/>
                  </a:cubicBezTo>
                  <a:cubicBezTo>
                    <a:pt x="2906" y="576"/>
                    <a:pt x="2930" y="608"/>
                    <a:pt x="2951" y="639"/>
                  </a:cubicBezTo>
                  <a:cubicBezTo>
                    <a:pt x="2954" y="649"/>
                    <a:pt x="2962" y="660"/>
                    <a:pt x="2959" y="670"/>
                  </a:cubicBezTo>
                  <a:cubicBezTo>
                    <a:pt x="2956" y="683"/>
                    <a:pt x="2944" y="692"/>
                    <a:pt x="2935" y="702"/>
                  </a:cubicBezTo>
                  <a:cubicBezTo>
                    <a:pt x="2886" y="757"/>
                    <a:pt x="2826" y="799"/>
                    <a:pt x="2754" y="812"/>
                  </a:cubicBezTo>
                  <a:cubicBezTo>
                    <a:pt x="2732" y="821"/>
                    <a:pt x="2713" y="836"/>
                    <a:pt x="2691" y="844"/>
                  </a:cubicBezTo>
                  <a:cubicBezTo>
                    <a:pt x="2655" y="858"/>
                    <a:pt x="2623" y="858"/>
                    <a:pt x="2588" y="876"/>
                  </a:cubicBezTo>
                  <a:cubicBezTo>
                    <a:pt x="2556" y="919"/>
                    <a:pt x="2550" y="968"/>
                    <a:pt x="2533" y="1018"/>
                  </a:cubicBezTo>
                  <a:cubicBezTo>
                    <a:pt x="2544" y="1195"/>
                    <a:pt x="2516" y="1175"/>
                    <a:pt x="2699" y="1144"/>
                  </a:cubicBezTo>
                  <a:cubicBezTo>
                    <a:pt x="2725" y="1135"/>
                    <a:pt x="2727" y="1135"/>
                    <a:pt x="2754" y="1120"/>
                  </a:cubicBezTo>
                  <a:cubicBezTo>
                    <a:pt x="2781" y="1105"/>
                    <a:pt x="2833" y="1073"/>
                    <a:pt x="2833" y="1073"/>
                  </a:cubicBezTo>
                  <a:cubicBezTo>
                    <a:pt x="2867" y="1076"/>
                    <a:pt x="2902" y="1071"/>
                    <a:pt x="2935" y="1081"/>
                  </a:cubicBezTo>
                  <a:cubicBezTo>
                    <a:pt x="2967" y="1091"/>
                    <a:pt x="2990" y="1187"/>
                    <a:pt x="2999" y="1215"/>
                  </a:cubicBezTo>
                  <a:cubicBezTo>
                    <a:pt x="2991" y="1241"/>
                    <a:pt x="2992" y="1272"/>
                    <a:pt x="2975" y="1294"/>
                  </a:cubicBezTo>
                  <a:cubicBezTo>
                    <a:pt x="2906" y="1383"/>
                    <a:pt x="2850" y="1381"/>
                    <a:pt x="2746" y="1396"/>
                  </a:cubicBezTo>
                  <a:cubicBezTo>
                    <a:pt x="2714" y="1444"/>
                    <a:pt x="2699" y="1470"/>
                    <a:pt x="2699" y="1530"/>
                  </a:cubicBezTo>
                </a:path>
              </a:pathLst>
            </a:custGeom>
            <a:noFill/>
            <a:ln w="38100" cmpd="sng">
              <a:solidFill>
                <a:srgbClr val="FF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11096" y="8610"/>
              <a:ext cx="1677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/>
            <a:p>
              <a:r>
                <a:rPr lang="fr-FR" altLang="fr-FR" sz="1600">
                  <a:solidFill>
                    <a:srgbClr val="000000"/>
                  </a:solidFill>
                </a:rPr>
                <a:t>Posture 3</a:t>
              </a:r>
              <a:endParaRPr lang="fr-FR" altLang="fr-FR"/>
            </a:p>
          </p:txBody>
        </p:sp>
        <p:sp>
          <p:nvSpPr>
            <p:cNvPr id="20524" name="Text Box 44"/>
            <p:cNvSpPr txBox="1">
              <a:spLocks noChangeArrowheads="1"/>
            </p:cNvSpPr>
            <p:nvPr/>
          </p:nvSpPr>
          <p:spPr bwMode="auto">
            <a:xfrm>
              <a:off x="3590" y="11670"/>
              <a:ext cx="3539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/>
            <a:p>
              <a:r>
                <a:rPr lang="fr-FR" altLang="fr-FR" sz="1600">
                  <a:solidFill>
                    <a:srgbClr val="000000"/>
                  </a:solidFill>
                </a:rPr>
                <a:t>Postures des élèves </a:t>
              </a:r>
              <a:endParaRPr lang="fr-FR" altLang="fr-FR"/>
            </a:p>
          </p:txBody>
        </p:sp>
        <p:sp>
          <p:nvSpPr>
            <p:cNvPr id="20525" name="Text Box 45"/>
            <p:cNvSpPr txBox="1">
              <a:spLocks noChangeArrowheads="1"/>
            </p:cNvSpPr>
            <p:nvPr/>
          </p:nvSpPr>
          <p:spPr bwMode="auto">
            <a:xfrm>
              <a:off x="2205" y="12694"/>
              <a:ext cx="1457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/>
            <a:p>
              <a:r>
                <a:rPr lang="fr-FR" altLang="fr-FR" sz="1600">
                  <a:solidFill>
                    <a:srgbClr val="3333CC"/>
                  </a:solidFill>
                </a:rPr>
                <a:t>Figure 2</a:t>
              </a:r>
              <a:endParaRPr lang="fr-FR" altLang="fr-FR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7128" y="11942"/>
              <a:ext cx="11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>
              <a:off x="8671" y="11942"/>
              <a:ext cx="1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810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/>
              <a:t>Diversité des postures d’étayage</a:t>
            </a:r>
            <a:br>
              <a:rPr lang="fr-FR" altLang="fr-FR" sz="4000"/>
            </a:br>
            <a:endParaRPr lang="fr-FR" altLang="fr-FR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Posture d’accompagnement</a:t>
            </a:r>
          </a:p>
          <a:p>
            <a:r>
              <a:rPr lang="fr-FR" altLang="fr-FR" dirty="0"/>
              <a:t>Posture d’enseignement</a:t>
            </a:r>
          </a:p>
          <a:p>
            <a:r>
              <a:rPr lang="fr-FR" altLang="fr-FR" dirty="0"/>
              <a:t>Posture de lâcher-prise</a:t>
            </a:r>
          </a:p>
          <a:p>
            <a:r>
              <a:rPr lang="fr-FR" altLang="fr-FR" dirty="0"/>
              <a:t>Posture de contrôle</a:t>
            </a:r>
          </a:p>
          <a:p>
            <a:r>
              <a:rPr lang="fr-FR" altLang="fr-FR" dirty="0"/>
              <a:t>Posture de </a:t>
            </a:r>
            <a:r>
              <a:rPr lang="fr-FR" altLang="fr-FR" dirty="0" err="1"/>
              <a:t>surétayage</a:t>
            </a:r>
            <a:r>
              <a:rPr lang="fr-FR" altLang="fr-FR" dirty="0"/>
              <a:t> </a:t>
            </a:r>
          </a:p>
          <a:p>
            <a:r>
              <a:rPr lang="fr-FR" altLang="fr-FR" dirty="0"/>
              <a:t>Posture de devinette (magicien)</a:t>
            </a:r>
          </a:p>
        </p:txBody>
      </p:sp>
    </p:spTree>
    <p:extLst>
      <p:ext uri="{BB962C8B-B14F-4D97-AF65-F5344CB8AC3E}">
        <p14:creationId xmlns:p14="http://schemas.microsoft.com/office/powerpoint/2010/main" val="5141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7526" y="365126"/>
            <a:ext cx="10356273" cy="549276"/>
          </a:xfrm>
        </p:spPr>
        <p:txBody>
          <a:bodyPr>
            <a:normAutofit fontScale="90000"/>
          </a:bodyPr>
          <a:lstStyle/>
          <a:p>
            <a:r>
              <a:rPr lang="fr-FR" altLang="fr-FR" sz="3200" b="1" dirty="0">
                <a:solidFill>
                  <a:schemeClr val="accent5"/>
                </a:solidFill>
              </a:rPr>
              <a:t>Les postures d’apprentissage des élèves</a:t>
            </a:r>
            <a:r>
              <a:rPr lang="fr-FR" altLang="fr-FR" sz="4000" b="1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715000" y="5181600"/>
            <a:ext cx="44196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010400" y="3962400"/>
            <a:ext cx="28194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162800" y="1219200"/>
            <a:ext cx="3124200" cy="1295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828800" y="1219201"/>
            <a:ext cx="518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081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98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891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9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36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94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1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8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Conformes</a:t>
            </a:r>
            <a:r>
              <a:rPr lang="fr-FR" altLang="fr-FR" sz="2400">
                <a:latin typeface="Times New Roman" panose="02020603050405020304" pitchFamily="18" charset="0"/>
              </a:rPr>
              <a:t> :  désir de se conformer,  	       	          aveugle ou stratégique</a:t>
            </a:r>
          </a:p>
          <a:p>
            <a:r>
              <a:rPr lang="fr-FR" altLang="fr-FR" sz="2400">
                <a:latin typeface="Times New Roman" panose="02020603050405020304" pitchFamily="18" charset="0"/>
              </a:rPr>
              <a:t>	          pas d’autorisation à penser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162800" y="1295401"/>
            <a:ext cx="312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>
                <a:latin typeface="Times New Roman" panose="02020603050405020304" pitchFamily="18" charset="0"/>
              </a:rPr>
              <a:t>Insécurité être en règle</a:t>
            </a:r>
          </a:p>
          <a:p>
            <a:r>
              <a:rPr lang="fr-FR" altLang="fr-FR">
                <a:latin typeface="Times New Roman" panose="02020603050405020304" pitchFamily="18" charset="0"/>
              </a:rPr>
              <a:t>Dépendance au M. à la tâche</a:t>
            </a:r>
          </a:p>
          <a:p>
            <a:r>
              <a:rPr lang="fr-FR" altLang="fr-FR">
                <a:latin typeface="Times New Roman" panose="02020603050405020304" pitchFamily="18" charset="0"/>
              </a:rPr>
              <a:t>Refus des pairs</a:t>
            </a:r>
          </a:p>
          <a:p>
            <a:r>
              <a:rPr lang="fr-FR" altLang="fr-FR">
                <a:latin typeface="Times New Roman" panose="02020603050405020304" pitchFamily="18" charset="0"/>
              </a:rPr>
              <a:t>Se conformer ou  faire semblant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05001" y="2743201"/>
            <a:ext cx="62921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Ludiques</a:t>
            </a:r>
            <a:r>
              <a:rPr lang="fr-FR" altLang="fr-FR" sz="2400">
                <a:latin typeface="Times New Roman" panose="02020603050405020304" pitchFamily="18" charset="0"/>
              </a:rPr>
              <a:t> : des stratégies de détournement</a:t>
            </a:r>
          </a:p>
          <a:p>
            <a:r>
              <a:rPr lang="fr-FR" altLang="fr-FR" sz="2400">
                <a:latin typeface="Times New Roman" panose="02020603050405020304" pitchFamily="18" charset="0"/>
              </a:rPr>
              <a:t>	       un désir de créativité hors des normes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28800" y="3886201"/>
            <a:ext cx="518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Immédiates </a:t>
            </a:r>
            <a:r>
              <a:rPr lang="fr-FR" altLang="fr-FR" sz="2400">
                <a:latin typeface="Times New Roman" panose="02020603050405020304" pitchFamily="18" charset="0"/>
              </a:rPr>
              <a:t>: posture première 		          engagement de l’agir dans                                     	          la situation	  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086600" y="3962401"/>
            <a:ext cx="28321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600">
                <a:latin typeface="Times New Roman" panose="02020603050405020304" pitchFamily="18" charset="0"/>
              </a:rPr>
              <a:t>Implication forte</a:t>
            </a:r>
          </a:p>
          <a:p>
            <a:r>
              <a:rPr lang="fr-FR" altLang="fr-FR" sz="1600">
                <a:latin typeface="Times New Roman" panose="02020603050405020304" pitchFamily="18" charset="0"/>
              </a:rPr>
              <a:t>Brut d’écrit ou de pensée</a:t>
            </a:r>
          </a:p>
          <a:p>
            <a:r>
              <a:rPr lang="fr-FR" altLang="fr-FR" sz="1600">
                <a:latin typeface="Times New Roman" panose="02020603050405020304" pitchFamily="18" charset="0"/>
              </a:rPr>
              <a:t>Identification </a:t>
            </a:r>
          </a:p>
          <a:p>
            <a:r>
              <a:rPr lang="fr-FR" altLang="fr-FR" sz="1600">
                <a:latin typeface="Times New Roman" panose="02020603050405020304" pitchFamily="18" charset="0"/>
              </a:rPr>
              <a:t>Absence de lien entre les tâches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28800" y="53340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Réflexives</a:t>
            </a:r>
            <a:r>
              <a:rPr lang="fr-FR" altLang="fr-FR" sz="2400">
                <a:latin typeface="Times New Roman" panose="02020603050405020304" pitchFamily="18" charset="0"/>
              </a:rPr>
              <a:t> : prise de distance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867400" y="5181601"/>
            <a:ext cx="4114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>
                <a:latin typeface="Times New Roman" panose="02020603050405020304" pitchFamily="18" charset="0"/>
              </a:rPr>
              <a:t>Penser sur les tâches </a:t>
            </a:r>
          </a:p>
          <a:p>
            <a:r>
              <a:rPr lang="fr-FR" altLang="fr-FR">
                <a:latin typeface="Times New Roman" panose="02020603050405020304" pitchFamily="18" charset="0"/>
              </a:rPr>
              <a:t>Les objets de savoir sont nommés</a:t>
            </a:r>
          </a:p>
          <a:p>
            <a:r>
              <a:rPr lang="fr-FR" altLang="fr-FR">
                <a:latin typeface="Times New Roman" panose="02020603050405020304" pitchFamily="18" charset="0"/>
              </a:rPr>
              <a:t>Conscience de sa propre activité de pensée</a:t>
            </a:r>
          </a:p>
          <a:p>
            <a:r>
              <a:rPr lang="fr-FR" altLang="fr-FR">
                <a:latin typeface="Times New Roman" panose="02020603050405020304" pitchFamily="18" charset="0"/>
              </a:rPr>
              <a:t>Conscience du langage comme objet </a:t>
            </a:r>
          </a:p>
          <a:p>
            <a:r>
              <a:rPr lang="fr-FR" altLang="fr-FR">
                <a:latin typeface="Times New Roman" panose="02020603050405020304" pitchFamily="18" charset="0"/>
              </a:rPr>
              <a:t>et instrument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28800" y="6172200"/>
            <a:ext cx="873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R</a:t>
            </a:r>
            <a:r>
              <a:rPr lang="fr-FR" sz="2400" dirty="0" smtClean="0">
                <a:solidFill>
                  <a:srgbClr val="FF0000"/>
                </a:solidFill>
              </a:rPr>
              <a:t>efus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27350" y="1557338"/>
            <a:ext cx="67691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400" b="1"/>
              <a:t>Quels liens entre</a:t>
            </a:r>
            <a:r>
              <a:rPr lang="fr-FR" altLang="fr-FR" sz="2400"/>
              <a:t> </a:t>
            </a:r>
            <a:r>
              <a:rPr lang="fr-FR" altLang="fr-FR" sz="2400" b="1"/>
              <a:t>les postures  et gestes professionnels des enseignants</a:t>
            </a:r>
            <a:r>
              <a:rPr lang="fr-FR" altLang="fr-FR" sz="2400"/>
              <a:t>?</a:t>
            </a:r>
          </a:p>
          <a:p>
            <a:endParaRPr lang="fr-FR" altLang="fr-FR" sz="2400"/>
          </a:p>
          <a:p>
            <a:endParaRPr lang="fr-FR" altLang="fr-FR" sz="2400"/>
          </a:p>
          <a:p>
            <a:endParaRPr lang="fr-FR" altLang="fr-FR" sz="2400"/>
          </a:p>
          <a:p>
            <a:endParaRPr lang="fr-FR" altLang="fr-FR" sz="2400"/>
          </a:p>
          <a:p>
            <a:endParaRPr lang="fr-FR" altLang="fr-FR" sz="2400"/>
          </a:p>
          <a:p>
            <a:endParaRPr lang="fr-FR" altLang="fr-FR" sz="2400"/>
          </a:p>
          <a:p>
            <a:r>
              <a:rPr lang="fr-FR" altLang="fr-FR" sz="2400"/>
              <a:t>Et  </a:t>
            </a:r>
            <a:r>
              <a:rPr lang="fr-FR" altLang="fr-FR" sz="2400" b="1"/>
              <a:t>les postures, le type d’activité, les gestes d’étude des élèves ?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935413" y="2636839"/>
            <a:ext cx="431800" cy="1152525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6383339" y="2708276"/>
            <a:ext cx="504825" cy="1152525"/>
          </a:xfrm>
          <a:prstGeom prst="downArrow">
            <a:avLst>
              <a:gd name="adj1" fmla="val 50000"/>
              <a:gd name="adj2" fmla="val 570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419601" y="279401"/>
            <a:ext cx="20138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400" b="1">
                <a:solidFill>
                  <a:srgbClr val="FF0000"/>
                </a:solidFill>
              </a:rPr>
              <a:t>L’effet maître?</a:t>
            </a:r>
          </a:p>
        </p:txBody>
      </p:sp>
    </p:spTree>
    <p:extLst>
      <p:ext uri="{BB962C8B-B14F-4D97-AF65-F5344CB8AC3E}">
        <p14:creationId xmlns:p14="http://schemas.microsoft.com/office/powerpoint/2010/main" val="25955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351088" y="1844675"/>
            <a:ext cx="3097212" cy="4032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sz="2400"/>
              <a:t>-Accompagnement</a:t>
            </a:r>
          </a:p>
          <a:p>
            <a:r>
              <a:rPr lang="fr-FR" altLang="fr-FR" sz="2400"/>
              <a:t>-Contrôle</a:t>
            </a:r>
          </a:p>
          <a:p>
            <a:r>
              <a:rPr lang="fr-FR" altLang="fr-FR" sz="2400"/>
              <a:t>-Lâcher-prise</a:t>
            </a:r>
          </a:p>
          <a:p>
            <a:r>
              <a:rPr lang="fr-FR" altLang="fr-FR" sz="2400"/>
              <a:t>-Enseignement </a:t>
            </a:r>
          </a:p>
          <a:p>
            <a:r>
              <a:rPr lang="fr-FR" altLang="fr-FR" sz="2400"/>
              <a:t>-Magicien</a:t>
            </a:r>
          </a:p>
          <a:p>
            <a:r>
              <a:rPr lang="fr-FR" altLang="fr-FR" sz="2400"/>
              <a:t>-Sur-étayage?</a:t>
            </a:r>
          </a:p>
          <a:p>
            <a:r>
              <a:rPr lang="fr-FR" altLang="fr-FR" sz="2400"/>
              <a:t>-Sous étayage?</a:t>
            </a:r>
          </a:p>
          <a:p>
            <a:endParaRPr lang="fr-FR" altLang="fr-FR" sz="240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619375" y="857250"/>
            <a:ext cx="2500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/>
              <a:t>Postures de l’enseignant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608889" y="2133600"/>
            <a:ext cx="2663825" cy="3600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sz="2400"/>
              <a:t>Scolaire</a:t>
            </a:r>
          </a:p>
          <a:p>
            <a:r>
              <a:rPr lang="fr-FR" altLang="fr-FR" sz="2400"/>
              <a:t>Première (faire)</a:t>
            </a:r>
          </a:p>
          <a:p>
            <a:r>
              <a:rPr lang="fr-FR" altLang="fr-FR" sz="2400"/>
              <a:t>Ludique, créative</a:t>
            </a:r>
          </a:p>
          <a:p>
            <a:r>
              <a:rPr lang="fr-FR" altLang="fr-FR" sz="2400"/>
              <a:t>Réflexive, seconde</a:t>
            </a:r>
          </a:p>
          <a:p>
            <a:r>
              <a:rPr lang="fr-FR" altLang="fr-FR" sz="2400"/>
              <a:t>Refus </a:t>
            </a:r>
          </a:p>
          <a:p>
            <a:r>
              <a:rPr lang="fr-FR" altLang="fr-FR" sz="2400"/>
              <a:t>Dogmatique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5735639" y="1844675"/>
            <a:ext cx="1512887" cy="39385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>
                <a:solidFill>
                  <a:schemeClr val="accent2"/>
                </a:solidFill>
              </a:rPr>
              <a:t>Tâches</a:t>
            </a:r>
          </a:p>
          <a:p>
            <a:pPr algn="ctr"/>
            <a:endParaRPr lang="fr-FR" altLang="fr-FR">
              <a:solidFill>
                <a:schemeClr val="accent2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948614" y="712788"/>
            <a:ext cx="20416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/>
              <a:t>Postures des élèves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5087939" y="2781300"/>
            <a:ext cx="3095625" cy="215900"/>
          </a:xfrm>
          <a:prstGeom prst="rightArrow">
            <a:avLst>
              <a:gd name="adj1" fmla="val 50000"/>
              <a:gd name="adj2" fmla="val 35845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5016501" y="5300663"/>
            <a:ext cx="2879725" cy="215900"/>
          </a:xfrm>
          <a:prstGeom prst="leftArrow">
            <a:avLst>
              <a:gd name="adj1" fmla="val 50000"/>
              <a:gd name="adj2" fmla="val 33345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808663" y="1339851"/>
            <a:ext cx="13257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400">
                <a:solidFill>
                  <a:srgbClr val="FF0000"/>
                </a:solidFill>
              </a:rPr>
              <a:t>Langages</a:t>
            </a:r>
          </a:p>
        </p:txBody>
      </p:sp>
    </p:spTree>
    <p:extLst>
      <p:ext uri="{BB962C8B-B14F-4D97-AF65-F5344CB8AC3E}">
        <p14:creationId xmlns:p14="http://schemas.microsoft.com/office/powerpoint/2010/main" val="671061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9144000" y="617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8153400" y="617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162800" y="617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375276" y="6165850"/>
            <a:ext cx="1643063" cy="4572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4419600" y="60960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3200400" y="617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008438" y="4724400"/>
            <a:ext cx="44196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1600">
                <a:latin typeface="Times New Roman" panose="02020603050405020304" pitchFamily="18" charset="0"/>
              </a:rPr>
              <a:t>Représentations de la situation /  Postures 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224339" y="2133601"/>
            <a:ext cx="4967287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latin typeface="Times New Roman" panose="02020603050405020304" pitchFamily="18" charset="0"/>
              </a:rPr>
              <a:t>Changement de postures,  représentations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524500" y="3124200"/>
            <a:ext cx="11430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8229600" y="3124200"/>
            <a:ext cx="11430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3962400" y="3124200"/>
            <a:ext cx="11430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6667500" y="3124200"/>
            <a:ext cx="11430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029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3246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7772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676400" y="609600"/>
            <a:ext cx="1373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00">
                <a:solidFill>
                  <a:schemeClr val="accent2"/>
                </a:solidFill>
                <a:latin typeface="Times New Roman" panose="02020603050405020304" pitchFamily="18" charset="0"/>
              </a:rPr>
              <a:t>R1: Logiques</a:t>
            </a:r>
          </a:p>
          <a:p>
            <a:pPr algn="ctr"/>
            <a:r>
              <a:rPr lang="fr-FR" altLang="fr-FR" sz="1400">
                <a:solidFill>
                  <a:schemeClr val="accent2"/>
                </a:solidFill>
                <a:latin typeface="Times New Roman" panose="02020603050405020304" pitchFamily="18" charset="0"/>
              </a:rPr>
              <a:t> profondes</a:t>
            </a:r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4800600" y="0"/>
            <a:ext cx="2667000" cy="609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4610100" y="1524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Rapport aux savoirs enseignés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00401" y="6172200"/>
            <a:ext cx="11668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Projet valeurs</a:t>
            </a:r>
          </a:p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538663" y="6259513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419600" y="60960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Exp sco, sociale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7138988" y="6248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Identité scol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8229600" y="6248400"/>
            <a:ext cx="865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Emotions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9093201" y="6259513"/>
            <a:ext cx="86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R.au lang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1524000" y="3429000"/>
            <a:ext cx="14526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solidFill>
                  <a:srgbClr val="FF0000"/>
                </a:solidFill>
                <a:latin typeface="Times New Roman" panose="02020603050405020304" pitchFamily="18" charset="0"/>
              </a:rPr>
              <a:t>R4 : l’espace </a:t>
            </a:r>
          </a:p>
          <a:p>
            <a:r>
              <a:rPr lang="fr-FR" altLang="fr-FR" sz="1400">
                <a:solidFill>
                  <a:srgbClr val="FF0000"/>
                </a:solidFill>
                <a:latin typeface="Times New Roman" panose="02020603050405020304" pitchFamily="18" charset="0"/>
              </a:rPr>
              <a:t>de co-ajustement</a:t>
            </a:r>
            <a:r>
              <a:rPr lang="fr-FR" altLang="fr-FR" sz="1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1524000" y="6172200"/>
            <a:ext cx="1246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 </a:t>
            </a:r>
            <a:r>
              <a:rPr lang="fr-FR" altLang="fr-FR" sz="1400">
                <a:solidFill>
                  <a:schemeClr val="accent2"/>
                </a:solidFill>
                <a:latin typeface="Times New Roman" panose="02020603050405020304" pitchFamily="18" charset="0"/>
              </a:rPr>
              <a:t>R1’: le déjà-là</a:t>
            </a:r>
          </a:p>
        </p:txBody>
      </p:sp>
      <p:sp>
        <p:nvSpPr>
          <p:cNvPr id="27678" name="Oval 30"/>
          <p:cNvSpPr>
            <a:spLocks noChangeArrowheads="1"/>
          </p:cNvSpPr>
          <p:nvPr/>
        </p:nvSpPr>
        <p:spPr bwMode="auto">
          <a:xfrm>
            <a:off x="2711451" y="765175"/>
            <a:ext cx="16351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/>
              <a:t>valeurs</a:t>
            </a:r>
          </a:p>
        </p:txBody>
      </p:sp>
      <p:sp>
        <p:nvSpPr>
          <p:cNvPr id="27679" name="Oval 31"/>
          <p:cNvSpPr>
            <a:spLocks noChangeArrowheads="1"/>
          </p:cNvSpPr>
          <p:nvPr/>
        </p:nvSpPr>
        <p:spPr bwMode="auto">
          <a:xfrm>
            <a:off x="4583113" y="76517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/>
              <a:t>C.</a:t>
            </a:r>
          </a:p>
          <a:p>
            <a:pPr algn="ctr"/>
            <a:r>
              <a:rPr lang="fr-FR" altLang="fr-FR"/>
              <a:t>Apprent</a:t>
            </a:r>
          </a:p>
        </p:txBody>
      </p:sp>
      <p:sp>
        <p:nvSpPr>
          <p:cNvPr id="27680" name="Oval 32"/>
          <p:cNvSpPr>
            <a:spLocks noChangeArrowheads="1"/>
          </p:cNvSpPr>
          <p:nvPr/>
        </p:nvSpPr>
        <p:spPr bwMode="auto">
          <a:xfrm>
            <a:off x="5664200" y="765175"/>
            <a:ext cx="1201738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/>
              <a:t>prescriptions</a:t>
            </a:r>
          </a:p>
        </p:txBody>
      </p:sp>
      <p:sp>
        <p:nvSpPr>
          <p:cNvPr id="27681" name="Oval 33"/>
          <p:cNvSpPr>
            <a:spLocks noChangeArrowheads="1"/>
          </p:cNvSpPr>
          <p:nvPr/>
        </p:nvSpPr>
        <p:spPr bwMode="auto">
          <a:xfrm>
            <a:off x="6959601" y="692151"/>
            <a:ext cx="1368425" cy="1057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/>
              <a:t>R à l’établissT</a:t>
            </a:r>
          </a:p>
        </p:txBody>
      </p:sp>
      <p:sp>
        <p:nvSpPr>
          <p:cNvPr id="27682" name="Oval 34"/>
          <p:cNvSpPr>
            <a:spLocks noChangeArrowheads="1"/>
          </p:cNvSpPr>
          <p:nvPr/>
        </p:nvSpPr>
        <p:spPr bwMode="auto">
          <a:xfrm>
            <a:off x="8328025" y="692151"/>
            <a:ext cx="1512888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/>
              <a:t>Expériences 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859463" y="6256338"/>
            <a:ext cx="823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savoirs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9964738" y="1073150"/>
            <a:ext cx="624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24321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93925" y="498476"/>
            <a:ext cx="65774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400" u="sng">
                <a:solidFill>
                  <a:schemeClr val="accent2"/>
                </a:solidFill>
                <a:latin typeface="Times New Roman" panose="02020603050405020304" pitchFamily="18" charset="0"/>
              </a:rPr>
              <a:t>Exemple d’une posture de contrôle problématique</a:t>
            </a:r>
            <a:r>
              <a:rPr lang="fr-FR" altLang="fr-FR" sz="2400">
                <a:solidFill>
                  <a:schemeClr val="accent2"/>
                </a:solidFill>
                <a:latin typeface="Times New Roman" panose="02020603050405020304" pitchFamily="18" charset="0"/>
              </a:rPr>
              <a:t> : </a:t>
            </a:r>
          </a:p>
          <a:p>
            <a:endParaRPr lang="fr-FR" altLang="fr-FR" sz="2400">
              <a:latin typeface="Times New Roman" panose="02020603050405020304" pitchFamily="18" charset="0"/>
            </a:endParaRPr>
          </a:p>
          <a:p>
            <a:r>
              <a:rPr lang="fr-FR" altLang="fr-FR" sz="2400">
                <a:solidFill>
                  <a:schemeClr val="accent2"/>
                </a:solidFill>
                <a:latin typeface="Times New Roman" panose="02020603050405020304" pitchFamily="18" charset="0"/>
              </a:rPr>
              <a:t>Pronostic pour une leçon à risques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514600" y="2057400"/>
            <a:ext cx="7697788" cy="25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000">
                <a:latin typeface="Times New Roman" panose="02020603050405020304" pitchFamily="18" charset="0"/>
              </a:rPr>
              <a:t>- Une représentation déficitaire des élèves</a:t>
            </a:r>
          </a:p>
          <a:p>
            <a:pPr>
              <a:buFontTx/>
              <a:buChar char="-"/>
            </a:pPr>
            <a:r>
              <a:rPr lang="fr-FR" altLang="fr-FR" sz="2000">
                <a:latin typeface="Times New Roman" panose="02020603050405020304" pitchFamily="18" charset="0"/>
              </a:rPr>
              <a:t> Une conception behavioriste de l’apprentissage</a:t>
            </a:r>
          </a:p>
          <a:p>
            <a:pPr>
              <a:buFontTx/>
              <a:buChar char="-"/>
            </a:pPr>
            <a:r>
              <a:rPr lang="fr-FR" altLang="fr-FR" sz="2000">
                <a:latin typeface="Times New Roman" panose="02020603050405020304" pitchFamily="18" charset="0"/>
              </a:rPr>
              <a:t> Une succession de tâches faciles et répétitives, sans lien entre elles, ni        avec le cours</a:t>
            </a:r>
          </a:p>
          <a:p>
            <a:r>
              <a:rPr lang="fr-FR" altLang="fr-FR" sz="2000">
                <a:latin typeface="Times New Roman" panose="02020603050405020304" pitchFamily="18" charset="0"/>
              </a:rPr>
              <a:t>- Peu de place pour les interactions langagières orales et  écrites de travail </a:t>
            </a:r>
          </a:p>
          <a:p>
            <a:r>
              <a:rPr lang="fr-FR" altLang="fr-FR" sz="2000">
                <a:latin typeface="Times New Roman" panose="02020603050405020304" pitchFamily="18" charset="0"/>
              </a:rPr>
              <a:t>- Les objets de savoir ne sont pas nommés </a:t>
            </a:r>
          </a:p>
          <a:p>
            <a:r>
              <a:rPr lang="fr-FR" altLang="fr-FR" sz="2000">
                <a:latin typeface="Times New Roman" panose="02020603050405020304" pitchFamily="18" charset="0"/>
              </a:rPr>
              <a:t>- Une posture de surveillance et de contrôle mais peu d’étayage</a:t>
            </a:r>
          </a:p>
          <a:p>
            <a:r>
              <a:rPr lang="fr-FR" altLang="fr-FR" sz="2000">
                <a:latin typeface="Times New Roman" panose="02020603050405020304" pitchFamily="18" charset="0"/>
              </a:rPr>
              <a:t>- Un dispositif frontal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057401" y="5334001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200400" y="5105401"/>
            <a:ext cx="655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Le renforcement des postures scolaires et premières</a:t>
            </a:r>
          </a:p>
          <a:p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Un accord parfait, la paix scolaire </a:t>
            </a:r>
          </a:p>
          <a:p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Pas d’incorporation durable des savoirs travaillés</a:t>
            </a:r>
          </a:p>
        </p:txBody>
      </p:sp>
    </p:spTree>
    <p:extLst>
      <p:ext uri="{BB962C8B-B14F-4D97-AF65-F5344CB8AC3E}">
        <p14:creationId xmlns:p14="http://schemas.microsoft.com/office/powerpoint/2010/main" val="133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Le numérique à l’école? Pour quoi faire?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93818"/>
            <a:ext cx="10515600" cy="3683145"/>
          </a:xfrm>
        </p:spPr>
        <p:txBody>
          <a:bodyPr/>
          <a:lstStyle/>
          <a:p>
            <a:r>
              <a:rPr lang="fr-FR" sz="3600" dirty="0" smtClean="0"/>
              <a:t>Un outil de </a:t>
            </a:r>
            <a:r>
              <a:rPr lang="fr-FR" sz="3600" dirty="0" smtClean="0"/>
              <a:t>communication ?</a:t>
            </a:r>
            <a:endParaRPr lang="fr-FR" sz="3600" dirty="0" smtClean="0"/>
          </a:p>
          <a:p>
            <a:r>
              <a:rPr lang="fr-FR" sz="3600" dirty="0" smtClean="0"/>
              <a:t>Un outil de </a:t>
            </a:r>
            <a:r>
              <a:rPr lang="fr-FR" sz="3600" dirty="0" smtClean="0"/>
              <a:t>travail ?</a:t>
            </a:r>
            <a:endParaRPr lang="fr-FR" sz="3600" dirty="0" smtClean="0"/>
          </a:p>
          <a:p>
            <a:r>
              <a:rPr lang="fr-FR" sz="3600" dirty="0" smtClean="0"/>
              <a:t>Un outil </a:t>
            </a:r>
            <a:r>
              <a:rPr lang="fr-FR" sz="3600" dirty="0" smtClean="0"/>
              <a:t>d’apprentissage ?</a:t>
            </a:r>
            <a:endParaRPr lang="fr-FR" sz="3600" dirty="0" smtClean="0"/>
          </a:p>
          <a:p>
            <a:r>
              <a:rPr lang="fr-FR" sz="3600" dirty="0" smtClean="0"/>
              <a:t>Une écriture et lecture nouvelles ?</a:t>
            </a:r>
          </a:p>
          <a:p>
            <a:endParaRPr lang="fr-FR" dirty="0"/>
          </a:p>
          <a:p>
            <a:pPr lvl="5"/>
            <a:r>
              <a:rPr lang="fr-FR" sz="3600" dirty="0" smtClean="0"/>
              <a:t>Un objet de savoir (socle commun)</a:t>
            </a:r>
            <a:endParaRPr lang="fr-FR" sz="3600" dirty="0"/>
          </a:p>
        </p:txBody>
      </p:sp>
      <p:sp>
        <p:nvSpPr>
          <p:cNvPr id="4" name="Flèche droite 3"/>
          <p:cNvSpPr/>
          <p:nvPr/>
        </p:nvSpPr>
        <p:spPr>
          <a:xfrm>
            <a:off x="1849585" y="56923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759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88672" y="3075709"/>
            <a:ext cx="68372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accent5"/>
                </a:solidFill>
              </a:rPr>
              <a:t>Les gestes professionnels d’accompagnement et du conseil  pour les formateurs?</a:t>
            </a:r>
          </a:p>
        </p:txBody>
      </p:sp>
    </p:spTree>
    <p:extLst>
      <p:ext uri="{BB962C8B-B14F-4D97-AF65-F5344CB8AC3E}">
        <p14:creationId xmlns:p14="http://schemas.microsoft.com/office/powerpoint/2010/main" val="371375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43200" y="2223654"/>
            <a:ext cx="8977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Former c’est résister à ses tentations :</a:t>
            </a:r>
          </a:p>
          <a:p>
            <a:r>
              <a:rPr lang="fr-FR" sz="3200" b="1" dirty="0"/>
              <a:t>m</a:t>
            </a:r>
            <a:r>
              <a:rPr lang="fr-FR" sz="3200" b="1" dirty="0" smtClean="0"/>
              <a:t>ontrer, expliquer, faire à la place, vouloir tout donner </a:t>
            </a:r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743200" y="5008418"/>
            <a:ext cx="7531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C’est surtout faire réfléchir sur la pratique, </a:t>
            </a:r>
          </a:p>
          <a:p>
            <a:r>
              <a:rPr lang="fr-FR" sz="3200" dirty="0" smtClean="0"/>
              <a:t> faire inventer des  </a:t>
            </a:r>
            <a:r>
              <a:rPr lang="fr-FR" sz="3200" dirty="0" smtClean="0"/>
              <a:t>dispositifs </a:t>
            </a:r>
            <a:r>
              <a:rPr lang="fr-FR" sz="3200" dirty="0" smtClean="0"/>
              <a:t>plus </a:t>
            </a:r>
            <a:r>
              <a:rPr lang="fr-FR" sz="3200" dirty="0" smtClean="0"/>
              <a:t>efficients,</a:t>
            </a:r>
            <a:endParaRPr lang="fr-FR" sz="3200" dirty="0" smtClean="0"/>
          </a:p>
          <a:p>
            <a:r>
              <a:rPr lang="fr-FR" sz="3200" dirty="0"/>
              <a:t>a</a:t>
            </a:r>
            <a:r>
              <a:rPr lang="fr-FR" sz="3200" dirty="0" smtClean="0"/>
              <a:t>pporter </a:t>
            </a:r>
            <a:r>
              <a:rPr lang="fr-FR" sz="3200" dirty="0" smtClean="0"/>
              <a:t>des ressources diverses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26526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7515" y="1266642"/>
            <a:ext cx="9933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5"/>
                </a:solidFill>
              </a:rPr>
              <a:t>- </a:t>
            </a:r>
            <a:r>
              <a:rPr lang="fr-FR" sz="2400" dirty="0" smtClean="0">
                <a:solidFill>
                  <a:schemeClr val="accent5"/>
                </a:solidFill>
              </a:rPr>
              <a:t>Accueil</a:t>
            </a:r>
            <a:r>
              <a:rPr lang="fr-FR" sz="2400" dirty="0" smtClean="0"/>
              <a:t> </a:t>
            </a:r>
            <a:r>
              <a:rPr lang="fr-FR" dirty="0" smtClean="0"/>
              <a:t>:  cadrage du contrat, des rôles et  relations de travail  </a:t>
            </a:r>
          </a:p>
          <a:p>
            <a:r>
              <a:rPr lang="fr-FR" dirty="0" smtClean="0"/>
              <a:t>écoute active, mise en retrait , faire parler</a:t>
            </a:r>
          </a:p>
          <a:p>
            <a:endParaRPr lang="fr-FR" dirty="0" smtClean="0"/>
          </a:p>
          <a:p>
            <a:r>
              <a:rPr lang="fr-FR" sz="2400" dirty="0" smtClean="0">
                <a:solidFill>
                  <a:schemeClr val="accent5"/>
                </a:solidFill>
              </a:rPr>
              <a:t>- Valorisation</a:t>
            </a:r>
            <a:r>
              <a:rPr lang="fr-FR" sz="2400" dirty="0" smtClean="0"/>
              <a:t> </a:t>
            </a:r>
            <a:r>
              <a:rPr lang="fr-FR" dirty="0" smtClean="0"/>
              <a:t>: rassurer, souligner l’appartenance à une communauté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828799" y="2893137"/>
            <a:ext cx="99799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accent5"/>
                </a:solidFill>
              </a:rPr>
              <a:t>- </a:t>
            </a:r>
            <a:r>
              <a:rPr lang="fr-FR" sz="2400" dirty="0" smtClean="0">
                <a:solidFill>
                  <a:schemeClr val="accent5"/>
                </a:solidFill>
              </a:rPr>
              <a:t>Description du contexte</a:t>
            </a:r>
            <a:r>
              <a:rPr lang="fr-FR" dirty="0" smtClean="0"/>
              <a:t>: construction d’indicateurs, invitation à l’observation précise, pointage </a:t>
            </a:r>
          </a:p>
          <a:p>
            <a:r>
              <a:rPr lang="fr-FR" dirty="0" smtClean="0"/>
              <a:t>des points problématiques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28799" y="4265527"/>
            <a:ext cx="84347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5"/>
                </a:solidFill>
              </a:rPr>
              <a:t>Exploration </a:t>
            </a:r>
            <a:r>
              <a:rPr lang="fr-FR" sz="2400" dirty="0" err="1" smtClean="0">
                <a:solidFill>
                  <a:schemeClr val="accent5"/>
                </a:solidFill>
              </a:rPr>
              <a:t>problématisante</a:t>
            </a:r>
            <a:r>
              <a:rPr lang="fr-FR" sz="2400" dirty="0" smtClean="0">
                <a:solidFill>
                  <a:schemeClr val="accent5"/>
                </a:solidFill>
              </a:rPr>
              <a:t> </a:t>
            </a:r>
            <a:r>
              <a:rPr lang="fr-FR" dirty="0" smtClean="0"/>
              <a:t>: hypothèses explicatives, déplacement du point de vue 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828799" y="5299364"/>
            <a:ext cx="76450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accent5"/>
                </a:solidFill>
              </a:rPr>
              <a:t>Traduction</a:t>
            </a:r>
            <a:r>
              <a:rPr lang="fr-FR" dirty="0" smtClean="0"/>
              <a:t> :  demande de généralisation , de règles de métier</a:t>
            </a:r>
          </a:p>
          <a:p>
            <a:endParaRPr lang="fr-FR" dirty="0"/>
          </a:p>
          <a:p>
            <a:r>
              <a:rPr lang="fr-FR" sz="2400" dirty="0" smtClean="0">
                <a:solidFill>
                  <a:schemeClr val="accent5"/>
                </a:solidFill>
              </a:rPr>
              <a:t>Enseignement</a:t>
            </a:r>
            <a:r>
              <a:rPr lang="fr-FR" dirty="0" smtClean="0"/>
              <a:t> </a:t>
            </a:r>
            <a:r>
              <a:rPr lang="fr-FR" dirty="0" smtClean="0"/>
              <a:t>: apports de savoirs théoriques, de ressources, de modèles 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602070" y="1266642"/>
            <a:ext cx="978408" cy="375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602070" y="2153404"/>
            <a:ext cx="978408" cy="375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602070" y="3040166"/>
            <a:ext cx="978408" cy="375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602070" y="4194883"/>
            <a:ext cx="978408" cy="375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602070" y="5299364"/>
            <a:ext cx="978408" cy="375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602070" y="5909127"/>
            <a:ext cx="978408" cy="375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828799" y="299507"/>
            <a:ext cx="7821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Six postures pour accompagner , conseiller, coopérer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26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184563" y="997527"/>
            <a:ext cx="10515599" cy="5201424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sz="4000" b="1" dirty="0">
                <a:sym typeface="Wingdings" panose="05000000000000000000" pitchFamily="2" charset="2"/>
              </a:rPr>
              <a:t>D. </a:t>
            </a:r>
            <a:r>
              <a:rPr lang="fr-FR" altLang="fr-FR" sz="4000" b="1" dirty="0" err="1">
                <a:sym typeface="Wingdings" panose="05000000000000000000" pitchFamily="2" charset="2"/>
              </a:rPr>
              <a:t>Bucheton</a:t>
            </a:r>
            <a:r>
              <a:rPr lang="fr-FR" altLang="fr-FR" sz="4000" b="1" dirty="0">
                <a:sym typeface="Wingdings" panose="05000000000000000000" pitchFamily="2" charset="2"/>
              </a:rPr>
              <a:t>, </a:t>
            </a:r>
            <a:r>
              <a:rPr lang="fr-FR" altLang="fr-FR" sz="4000" b="1" dirty="0" err="1">
                <a:sym typeface="Wingdings" panose="05000000000000000000" pitchFamily="2" charset="2"/>
              </a:rPr>
              <a:t>D.Alexandre</a:t>
            </a:r>
            <a:r>
              <a:rPr lang="fr-FR" altLang="fr-FR" sz="4000" b="1" dirty="0">
                <a:sym typeface="Wingdings" panose="05000000000000000000" pitchFamily="2" charset="2"/>
              </a:rPr>
              <a:t>, M. </a:t>
            </a:r>
            <a:r>
              <a:rPr lang="fr-FR" altLang="fr-FR" sz="4000" b="1" dirty="0" err="1">
                <a:sym typeface="Wingdings" panose="05000000000000000000" pitchFamily="2" charset="2"/>
              </a:rPr>
              <a:t>Jurado</a:t>
            </a:r>
            <a:r>
              <a:rPr lang="fr-FR" altLang="fr-FR" sz="4000" b="1" dirty="0">
                <a:sym typeface="Wingdings" panose="05000000000000000000" pitchFamily="2" charset="2"/>
              </a:rPr>
              <a:t> (2014) </a:t>
            </a:r>
            <a:r>
              <a:rPr lang="fr-FR" altLang="fr-FR" sz="4000" b="1" dirty="0" smtClean="0">
                <a:sym typeface="Wingdings" panose="05000000000000000000" pitchFamily="2" charset="2"/>
              </a:rPr>
              <a:t>:</a:t>
            </a:r>
          </a:p>
          <a:p>
            <a:r>
              <a:rPr lang="fr-FR" altLang="fr-FR" sz="4000" b="1" dirty="0" smtClean="0">
                <a:sym typeface="Wingdings" panose="05000000000000000000" pitchFamily="2" charset="2"/>
              </a:rPr>
              <a:t> </a:t>
            </a:r>
            <a:r>
              <a:rPr lang="fr-FR" altLang="fr-FR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Refonder l’enseignement de l’écriture</a:t>
            </a:r>
            <a:r>
              <a:rPr lang="fr-FR" altLang="fr-FR" sz="4000" b="1" dirty="0">
                <a:solidFill>
                  <a:schemeClr val="accent2"/>
                </a:solidFill>
                <a:sym typeface="Wingdings" panose="05000000000000000000" pitchFamily="2" charset="2"/>
              </a:rPr>
              <a:t>, </a:t>
            </a:r>
            <a:r>
              <a:rPr lang="fr-FR" altLang="fr-FR" sz="4000" b="1" dirty="0">
                <a:sym typeface="Wingdings" panose="05000000000000000000" pitchFamily="2" charset="2"/>
              </a:rPr>
              <a:t>Retz</a:t>
            </a:r>
          </a:p>
          <a:p>
            <a:endParaRPr lang="fr-FR" altLang="fr-FR" sz="2800" b="1" dirty="0">
              <a:latin typeface="Times New Roman" panose="02020603050405020304" pitchFamily="18" charset="0"/>
            </a:endParaRPr>
          </a:p>
          <a:p>
            <a:endParaRPr lang="fr-FR" altLang="fr-FR" sz="2800" b="1" dirty="0">
              <a:sym typeface="Wingdings" panose="05000000000000000000" pitchFamily="2" charset="2"/>
            </a:endParaRPr>
          </a:p>
          <a:p>
            <a:r>
              <a:rPr lang="fr-FR" altLang="fr-FR" sz="4000" b="1" dirty="0">
                <a:sym typeface="Wingdings" panose="05000000000000000000" pitchFamily="2" charset="2"/>
              </a:rPr>
              <a:t>D. </a:t>
            </a:r>
            <a:r>
              <a:rPr lang="fr-FR" altLang="fr-FR" sz="4000" b="1" dirty="0" err="1">
                <a:sym typeface="Wingdings" panose="05000000000000000000" pitchFamily="2" charset="2"/>
              </a:rPr>
              <a:t>Bucheton</a:t>
            </a:r>
            <a:r>
              <a:rPr lang="fr-FR" altLang="fr-FR" sz="4000" b="1" dirty="0">
                <a:sym typeface="Wingdings" panose="05000000000000000000" pitchFamily="2" charset="2"/>
              </a:rPr>
              <a:t> (</a:t>
            </a:r>
            <a:r>
              <a:rPr lang="fr-FR" altLang="fr-FR" sz="4000" b="1" dirty="0" err="1">
                <a:sym typeface="Wingdings" panose="05000000000000000000" pitchFamily="2" charset="2"/>
              </a:rPr>
              <a:t>dir</a:t>
            </a:r>
            <a:r>
              <a:rPr lang="fr-FR" altLang="fr-FR" sz="4000" b="1" dirty="0">
                <a:sym typeface="Wingdings" panose="05000000000000000000" pitchFamily="2" charset="2"/>
              </a:rPr>
              <a:t>)  </a:t>
            </a:r>
            <a:r>
              <a:rPr lang="fr-FR" altLang="fr-FR" sz="4000" b="1" dirty="0" smtClean="0">
                <a:sym typeface="Wingdings" panose="05000000000000000000" pitchFamily="2" charset="2"/>
              </a:rPr>
              <a:t>(2009</a:t>
            </a:r>
            <a:r>
              <a:rPr lang="fr-FR" altLang="fr-FR" sz="4000" b="1" dirty="0">
                <a:sym typeface="Wingdings" panose="05000000000000000000" pitchFamily="2" charset="2"/>
              </a:rPr>
              <a:t>): </a:t>
            </a:r>
            <a:r>
              <a:rPr lang="fr-FR" altLang="fr-FR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L’agir enseignant une question d’ajustement</a:t>
            </a:r>
            <a:r>
              <a:rPr lang="fr-FR" altLang="fr-FR" sz="4000" b="1" dirty="0">
                <a:sym typeface="Wingdings" panose="05000000000000000000" pitchFamily="2" charset="2"/>
              </a:rPr>
              <a:t> (</a:t>
            </a:r>
            <a:r>
              <a:rPr lang="fr-FR" altLang="fr-FR" sz="4000" b="1" dirty="0" err="1">
                <a:sym typeface="Wingdings" panose="05000000000000000000" pitchFamily="2" charset="2"/>
              </a:rPr>
              <a:t>octares</a:t>
            </a:r>
            <a:r>
              <a:rPr lang="fr-FR" altLang="fr-FR" sz="4000" b="1" dirty="0">
                <a:sym typeface="Wingdings" panose="05000000000000000000" pitchFamily="2" charset="2"/>
              </a:rPr>
              <a:t>)</a:t>
            </a:r>
          </a:p>
          <a:p>
            <a:endParaRPr lang="fr-FR" altLang="fr-FR" sz="4000" b="1" dirty="0">
              <a:sym typeface="Wingdings" panose="05000000000000000000" pitchFamily="2" charset="2"/>
            </a:endParaRPr>
          </a:p>
          <a:p>
            <a:endParaRPr lang="fr-FR" altLang="fr-FR" sz="2800" b="1" dirty="0">
              <a:latin typeface="Times New Roman" panose="02020603050405020304" pitchFamily="18" charset="0"/>
            </a:endParaRPr>
          </a:p>
          <a:p>
            <a:endParaRPr lang="fr-FR" altLang="fr-FR" sz="16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fr-FR" altLang="fr-FR" sz="16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fr-FR" altLang="fr-FR" sz="16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543" y="231820"/>
            <a:ext cx="4691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8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Un instrument psychique supérieur : 					pourquoi?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démultiplie les retours réflexifs (textes intermédiaires)</a:t>
            </a:r>
          </a:p>
          <a:p>
            <a:r>
              <a:rPr lang="fr-FR" dirty="0" smtClean="0"/>
              <a:t>Il </a:t>
            </a:r>
            <a:r>
              <a:rPr lang="fr-FR" dirty="0" smtClean="0"/>
              <a:t>permet et ouvre  </a:t>
            </a:r>
            <a:r>
              <a:rPr lang="fr-FR" dirty="0" smtClean="0"/>
              <a:t>le mélange des sources (docs images films en accès </a:t>
            </a:r>
            <a:r>
              <a:rPr lang="fr-FR" dirty="0" smtClean="0"/>
              <a:t>illimité)</a:t>
            </a:r>
            <a:endParaRPr lang="fr-FR" dirty="0" smtClean="0"/>
          </a:p>
          <a:p>
            <a:r>
              <a:rPr lang="fr-FR" dirty="0" smtClean="0"/>
              <a:t>Il démultiplie le travail collaboratif (les réseaux)</a:t>
            </a:r>
          </a:p>
          <a:p>
            <a:r>
              <a:rPr lang="fr-FR" dirty="0" smtClean="0"/>
              <a:t>Il favorise l’autonomie et </a:t>
            </a:r>
            <a:r>
              <a:rPr lang="fr-FR" dirty="0" smtClean="0"/>
              <a:t>fait </a:t>
            </a:r>
            <a:r>
              <a:rPr lang="fr-FR" dirty="0" smtClean="0"/>
              <a:t>exploser la créativité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934615" y="53222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470564" y="5160542"/>
            <a:ext cx="6581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accent5"/>
                </a:solidFill>
              </a:rPr>
              <a:t>Un instrument culturel supérieur </a:t>
            </a:r>
            <a:endParaRPr lang="fr-FR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2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Alors?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7784"/>
          </a:xfrm>
        </p:spPr>
        <p:txBody>
          <a:bodyPr/>
          <a:lstStyle/>
          <a:p>
            <a:r>
              <a:rPr lang="fr-FR" dirty="0" smtClean="0"/>
              <a:t>La question de se lancer ou non dans internet et le numérique  ne se pose pas. Il font partie de la société.</a:t>
            </a:r>
          </a:p>
          <a:p>
            <a:r>
              <a:rPr lang="fr-FR" dirty="0" smtClean="0"/>
              <a:t>Mais nous sommes dans la toute petite enfance du numérique comme instrument du travail  et de la culture  à l’école </a:t>
            </a:r>
          </a:p>
          <a:p>
            <a:r>
              <a:rPr lang="fr-FR" dirty="0" smtClean="0"/>
              <a:t>Résistances, obstacles,  représentations , crispations identitaires ne manquent pas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518722" y="54838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177651" y="5313080"/>
            <a:ext cx="84063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Accompagner les enseignants pour les aider</a:t>
            </a:r>
          </a:p>
          <a:p>
            <a:r>
              <a:rPr lang="fr-FR" sz="3600" dirty="0" smtClean="0"/>
              <a:t> à </a:t>
            </a:r>
            <a:r>
              <a:rPr lang="fr-FR" sz="3600" dirty="0" smtClean="0">
                <a:solidFill>
                  <a:srgbClr val="FF0000"/>
                </a:solidFill>
              </a:rPr>
              <a:t>modifier leurs postures d’enseignement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7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Ce que le numérique n’est pas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remède  (voir le rapport OCDE de sept </a:t>
            </a:r>
            <a:r>
              <a:rPr lang="fr-FR" dirty="0" smtClean="0"/>
              <a:t>2015. </a:t>
            </a:r>
            <a:r>
              <a:rPr lang="fr-FR" dirty="0" smtClean="0"/>
              <a:t>Il n’améliore pas les performances des élèves )</a:t>
            </a:r>
          </a:p>
          <a:p>
            <a:r>
              <a:rPr lang="fr-FR" dirty="0" smtClean="0"/>
              <a:t>Il ne compense pas les déficits en lecture et écriture des plus en difficultés, (à voir cependant)</a:t>
            </a:r>
          </a:p>
          <a:p>
            <a:r>
              <a:rPr lang="fr-FR" dirty="0" smtClean="0"/>
              <a:t>Une ardoise magique : il ne suffit pas d’offrir un clavier pour redonner le goût d’apprendre</a:t>
            </a:r>
          </a:p>
          <a:p>
            <a:r>
              <a:rPr lang="fr-FR" dirty="0" smtClean="0"/>
              <a:t>Il ne structure pas spontanément les démarches et connaissances (</a:t>
            </a:r>
            <a:r>
              <a:rPr lang="fr-FR" dirty="0" smtClean="0"/>
              <a:t>voire </a:t>
            </a:r>
            <a:r>
              <a:rPr lang="fr-FR" dirty="0" smtClean="0"/>
              <a:t>l’inverse)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73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développement de la pensée de l’élève avec le numérique : à quelles conditions?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04934"/>
            <a:ext cx="10515600" cy="4351338"/>
          </a:xfrm>
        </p:spPr>
        <p:txBody>
          <a:bodyPr/>
          <a:lstStyle/>
          <a:p>
            <a:r>
              <a:rPr lang="fr-FR" dirty="0" smtClean="0"/>
              <a:t>Les langages  s’acquièrent dans les pratiques contextualisées (dans les différentes disciplines)</a:t>
            </a:r>
          </a:p>
          <a:p>
            <a:r>
              <a:rPr lang="fr-FR" dirty="0" smtClean="0"/>
              <a:t>Le rapport au numérique se construit, se modifie  dans la nécessité de résoudre des tâches plus complexes  </a:t>
            </a:r>
            <a:endParaRPr lang="fr-FR" dirty="0" smtClean="0"/>
          </a:p>
          <a:p>
            <a:pPr lvl="1"/>
            <a:r>
              <a:rPr lang="fr-FR" dirty="0" smtClean="0"/>
              <a:t>qui </a:t>
            </a:r>
            <a:r>
              <a:rPr lang="fr-FR" dirty="0" smtClean="0"/>
              <a:t>nécessitent  de se connecter </a:t>
            </a:r>
            <a:endParaRPr lang="fr-FR" dirty="0" smtClean="0"/>
          </a:p>
          <a:p>
            <a:pPr lvl="1"/>
            <a:r>
              <a:rPr lang="fr-FR" dirty="0" smtClean="0"/>
              <a:t>qui </a:t>
            </a:r>
            <a:r>
              <a:rPr lang="fr-FR" dirty="0" smtClean="0"/>
              <a:t>nécessitent de mieux </a:t>
            </a:r>
            <a:r>
              <a:rPr lang="fr-FR" dirty="0" smtClean="0"/>
              <a:t>communiquer</a:t>
            </a:r>
          </a:p>
          <a:p>
            <a:pPr lvl="1"/>
            <a:r>
              <a:rPr lang="fr-FR" dirty="0" smtClean="0"/>
              <a:t>qui </a:t>
            </a:r>
            <a:r>
              <a:rPr lang="fr-FR" dirty="0" smtClean="0"/>
              <a:t>nécessitent de collaborer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122218" y="52370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84763" y="5237018"/>
            <a:ext cx="71388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accent5"/>
                </a:solidFill>
              </a:rPr>
              <a:t>Identifier </a:t>
            </a:r>
            <a:r>
              <a:rPr lang="fr-FR" sz="3200" dirty="0" smtClean="0">
                <a:solidFill>
                  <a:srgbClr val="FF0000"/>
                </a:solidFill>
              </a:rPr>
              <a:t>le plus </a:t>
            </a:r>
            <a:r>
              <a:rPr lang="fr-FR" sz="3200" dirty="0" smtClean="0">
                <a:solidFill>
                  <a:schemeClr val="accent5"/>
                </a:solidFill>
              </a:rPr>
              <a:t>qu’apporte le numérique</a:t>
            </a:r>
          </a:p>
          <a:p>
            <a:r>
              <a:rPr lang="fr-FR" sz="3200" dirty="0" smtClean="0">
                <a:solidFill>
                  <a:schemeClr val="accent5"/>
                </a:solidFill>
              </a:rPr>
              <a:t>dans les tâches et dispositifs ordinaires</a:t>
            </a:r>
          </a:p>
          <a:p>
            <a:r>
              <a:rPr lang="fr-FR" sz="3200" dirty="0" smtClean="0">
                <a:solidFill>
                  <a:schemeClr val="accent5"/>
                </a:solidFill>
              </a:rPr>
              <a:t>Identifier et trier les outils performants </a:t>
            </a:r>
            <a:endParaRPr lang="fr-FR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9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Des  gestes et postures professionnels qui </a:t>
            </a:r>
            <a:r>
              <a:rPr lang="fr-FR" sz="3200" dirty="0" smtClean="0">
                <a:solidFill>
                  <a:srgbClr val="FF0000"/>
                </a:solidFill>
              </a:rPr>
              <a:t>favorisent </a:t>
            </a:r>
            <a:r>
              <a:rPr lang="fr-FR" sz="3200" dirty="0" smtClean="0">
                <a:solidFill>
                  <a:srgbClr val="FF0000"/>
                </a:solidFill>
              </a:rPr>
              <a:t>ou empêchent le développement d’une pensée avec le numérique 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accent5"/>
                </a:solidFill>
              </a:rPr>
              <a:t> le modèle du multi agenda</a:t>
            </a:r>
          </a:p>
          <a:p>
            <a:pPr marL="0" indent="0">
              <a:buNone/>
            </a:pPr>
            <a:r>
              <a:rPr lang="fr-FR" sz="3200" b="1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fr-FR" sz="3200" b="1" dirty="0" smtClean="0">
                <a:solidFill>
                  <a:schemeClr val="accent5"/>
                </a:solidFill>
              </a:rPr>
              <a:t> comprendre le jeu croisé des postures des enseignants et des postures d’apprentissage des élèves </a:t>
            </a:r>
          </a:p>
          <a:p>
            <a:endParaRPr lang="fr-FR" sz="3200" b="1" dirty="0">
              <a:solidFill>
                <a:schemeClr val="accent5"/>
              </a:solidFill>
            </a:endParaRPr>
          </a:p>
          <a:p>
            <a:r>
              <a:rPr lang="fr-FR" sz="3200" b="1" dirty="0" smtClean="0">
                <a:solidFill>
                  <a:schemeClr val="accent5"/>
                </a:solidFill>
              </a:rPr>
              <a:t>Interroger les logiques d’arrière plan </a:t>
            </a:r>
            <a:endParaRPr lang="fr-FR" sz="3200" b="1" dirty="0">
              <a:solidFill>
                <a:schemeClr val="accent5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1475509" y="56110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091226" y="5668741"/>
            <a:ext cx="85678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Un métier à beaucoup  faire évoluer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155628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5562600" y="3009900"/>
            <a:ext cx="1066800" cy="952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3276600" y="1447800"/>
            <a:ext cx="5638800" cy="396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2895600" y="3200400"/>
            <a:ext cx="838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8229600" y="3200400"/>
            <a:ext cx="1143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5638800" y="1219200"/>
            <a:ext cx="914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5638801" y="1295400"/>
            <a:ext cx="962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00" b="1">
                <a:latin typeface="Times" panose="02020603050405020304" pitchFamily="18" charset="0"/>
              </a:rPr>
              <a:t>Tissage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5181600" y="5181600"/>
            <a:ext cx="1828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5294314" y="5181600"/>
            <a:ext cx="160178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00" b="1">
                <a:latin typeface="Times New Roman" panose="02020603050405020304" pitchFamily="18" charset="0"/>
              </a:rPr>
              <a:t>Pilotage des tâches</a:t>
            </a:r>
          </a:p>
          <a:p>
            <a:pPr algn="ctr"/>
            <a:endParaRPr lang="fr-FR" altLang="fr-FR" sz="1400" b="1">
              <a:latin typeface="Times New Roman" panose="02020603050405020304" pitchFamily="18" charset="0"/>
            </a:endParaRP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8259764" y="3211513"/>
            <a:ext cx="1112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 b="1">
                <a:latin typeface="Times New Roman" panose="02020603050405020304" pitchFamily="18" charset="0"/>
              </a:rPr>
              <a:t>Atmosphère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2955926" y="3200400"/>
            <a:ext cx="854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400" b="1">
                <a:latin typeface="Times New Roman" panose="02020603050405020304" pitchFamily="18" charset="0"/>
              </a:rPr>
              <a:t>Etayage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572684" y="3063875"/>
            <a:ext cx="10466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400" b="1">
                <a:latin typeface="Times New Roman" panose="02020603050405020304" pitchFamily="18" charset="0"/>
              </a:rPr>
              <a:t>Objets </a:t>
            </a:r>
          </a:p>
          <a:p>
            <a:pPr algn="ctr"/>
            <a:r>
              <a:rPr lang="fr-FR" altLang="fr-FR" sz="1400" b="1">
                <a:latin typeface="Times New Roman" panose="02020603050405020304" pitchFamily="18" charset="0"/>
              </a:rPr>
              <a:t>de savoir,</a:t>
            </a:r>
          </a:p>
          <a:p>
            <a:pPr algn="ctr"/>
            <a:r>
              <a:rPr lang="fr-FR" altLang="fr-FR" sz="1400" b="1">
                <a:latin typeface="Times New Roman" panose="02020603050405020304" pitchFamily="18" charset="0"/>
              </a:rPr>
              <a:t>Techniques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4865194" y="685800"/>
            <a:ext cx="2531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Donner du sens, de la pertinence</a:t>
            </a:r>
          </a:p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à la situation et au savoir visé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9448801" y="2957514"/>
            <a:ext cx="105830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L’ethos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Créer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maintenir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des espaces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dialogiques 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1528763" y="3063875"/>
            <a:ext cx="14558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Faire comprendre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Faire dire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Faire faire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5251450" y="5878513"/>
            <a:ext cx="1701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Gérer les contraintes</a:t>
            </a:r>
          </a:p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Espace temps </a:t>
            </a:r>
          </a:p>
          <a:p>
            <a:pPr algn="ctr"/>
            <a:r>
              <a:rPr lang="fr-FR" altLang="fr-FR" sz="1400">
                <a:latin typeface="Times New Roman" panose="02020603050405020304" pitchFamily="18" charset="0"/>
              </a:rPr>
              <a:t>De la situation</a:t>
            </a:r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60960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4038600" y="3352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>
            <a:off x="69342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V="1">
            <a:off x="6019800" y="426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1584325" y="193675"/>
            <a:ext cx="602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400">
                <a:solidFill>
                  <a:schemeClr val="accent2"/>
                </a:solidFill>
                <a:latin typeface="Times New Roman" panose="02020603050405020304" pitchFamily="18" charset="0"/>
              </a:rPr>
              <a:t> un multi-agenda de préoccupations enchâssées:</a:t>
            </a:r>
          </a:p>
        </p:txBody>
      </p:sp>
    </p:spTree>
    <p:extLst>
      <p:ext uri="{BB962C8B-B14F-4D97-AF65-F5344CB8AC3E}">
        <p14:creationId xmlns:p14="http://schemas.microsoft.com/office/powerpoint/2010/main" val="30575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144000" y="4953000"/>
            <a:ext cx="99060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525000" y="4114800"/>
            <a:ext cx="60960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677400" y="3505200"/>
            <a:ext cx="6096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9601200" y="2667000"/>
            <a:ext cx="609600" cy="457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9067800" y="1676400"/>
            <a:ext cx="83820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572000" y="4419600"/>
            <a:ext cx="11430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5524500" y="4648200"/>
            <a:ext cx="10287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6629400" y="4419600"/>
            <a:ext cx="8382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248400" y="1981200"/>
            <a:ext cx="9144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7467600" y="3733800"/>
            <a:ext cx="9906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7620000" y="3276600"/>
            <a:ext cx="8382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7315200" y="2743200"/>
            <a:ext cx="11430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5181600" y="1981200"/>
            <a:ext cx="7620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3733800" y="2971800"/>
            <a:ext cx="9144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3962400" y="2667000"/>
            <a:ext cx="7620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3886200" y="3810000"/>
            <a:ext cx="6858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3733800" y="3429000"/>
            <a:ext cx="8382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3276600" y="1447800"/>
            <a:ext cx="5638800" cy="396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895600" y="3200400"/>
            <a:ext cx="838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8458200" y="3200400"/>
            <a:ext cx="1143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5638800" y="1219200"/>
            <a:ext cx="914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638801" y="1295400"/>
            <a:ext cx="962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00" b="1">
                <a:latin typeface="Times" panose="02020603050405020304" pitchFamily="18" charset="0"/>
              </a:rPr>
              <a:t>Tissage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5181600" y="5181600"/>
            <a:ext cx="1828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5232631" y="5181600"/>
            <a:ext cx="1725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400" b="1">
                <a:latin typeface="Times New Roman" panose="02020603050405020304" pitchFamily="18" charset="0"/>
              </a:rPr>
              <a:t>Gestion de</a:t>
            </a:r>
          </a:p>
          <a:p>
            <a:pPr algn="ctr"/>
            <a:r>
              <a:rPr lang="fr-FR" altLang="fr-FR" sz="1400" b="1">
                <a:latin typeface="Times New Roman" panose="02020603050405020304" pitchFamily="18" charset="0"/>
              </a:rPr>
              <a:t>l’espace et du temps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8488364" y="3211513"/>
            <a:ext cx="1112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 b="1">
                <a:latin typeface="Times New Roman" panose="02020603050405020304" pitchFamily="18" charset="0"/>
              </a:rPr>
              <a:t>Atmosphère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2955926" y="3200400"/>
            <a:ext cx="854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400" b="1">
                <a:latin typeface="Times New Roman" panose="02020603050405020304" pitchFamily="18" charset="0"/>
              </a:rPr>
              <a:t>Etayage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022725" y="2601913"/>
            <a:ext cx="698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soutien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733800" y="2971800"/>
            <a:ext cx="958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approfond.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3770314" y="3429000"/>
            <a:ext cx="801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Enseign.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3886201" y="3810000"/>
            <a:ext cx="766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contrôle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5257801" y="1981200"/>
            <a:ext cx="61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entrée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6324601" y="1981200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transition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7467600" y="2743200"/>
            <a:ext cx="984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enrôlement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7761288" y="3276600"/>
            <a:ext cx="696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affectif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7620000" y="37338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tonalité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4572001" y="4419600"/>
            <a:ext cx="1154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déplacements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5702300" y="4648200"/>
            <a:ext cx="78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artefacts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6743700" y="4419600"/>
            <a:ext cx="723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timing</a:t>
            </a: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9067801" y="1676400"/>
            <a:ext cx="1165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Scène 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collective</a:t>
            </a: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9585325" y="2678113"/>
            <a:ext cx="6190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Scène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 duale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9585326" y="3516313"/>
            <a:ext cx="677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Atelier</a:t>
            </a: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9509126" y="4125913"/>
            <a:ext cx="6783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Scène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 privée</a:t>
            </a: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9144001" y="4953000"/>
            <a:ext cx="14128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400">
                <a:latin typeface="Times New Roman" panose="02020603050405020304" pitchFamily="18" charset="0"/>
              </a:rPr>
              <a:t>Scène</a:t>
            </a:r>
          </a:p>
          <a:p>
            <a:r>
              <a:rPr lang="fr-FR" altLang="fr-FR" sz="1400">
                <a:latin typeface="Times New Roman" panose="02020603050405020304" pitchFamily="18" charset="0"/>
              </a:rPr>
              <a:t>Arrière plan</a:t>
            </a:r>
          </a:p>
        </p:txBody>
      </p:sp>
      <p:sp>
        <p:nvSpPr>
          <p:cNvPr id="22575" name="AutoShape 47"/>
          <p:cNvSpPr>
            <a:spLocks noChangeArrowheads="1"/>
          </p:cNvSpPr>
          <p:nvPr/>
        </p:nvSpPr>
        <p:spPr bwMode="auto">
          <a:xfrm>
            <a:off x="5638800" y="2362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4648200" y="3657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77" name="AutoShape 49"/>
          <p:cNvSpPr>
            <a:spLocks noChangeArrowheads="1"/>
          </p:cNvSpPr>
          <p:nvPr/>
        </p:nvSpPr>
        <p:spPr bwMode="auto">
          <a:xfrm>
            <a:off x="4648200" y="3429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78" name="AutoShape 50"/>
          <p:cNvSpPr>
            <a:spLocks noChangeArrowheads="1"/>
          </p:cNvSpPr>
          <p:nvPr/>
        </p:nvSpPr>
        <p:spPr bwMode="auto">
          <a:xfrm>
            <a:off x="4648200" y="32004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79" name="AutoShape 5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0" name="AutoShape 52"/>
          <p:cNvSpPr>
            <a:spLocks noChangeArrowheads="1"/>
          </p:cNvSpPr>
          <p:nvPr/>
        </p:nvSpPr>
        <p:spPr bwMode="auto">
          <a:xfrm>
            <a:off x="4800600" y="2743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1" name="AutoShape 53"/>
          <p:cNvSpPr>
            <a:spLocks noChangeArrowheads="1"/>
          </p:cNvSpPr>
          <p:nvPr/>
        </p:nvSpPr>
        <p:spPr bwMode="auto">
          <a:xfrm>
            <a:off x="4800600" y="2514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2" name="AutoShape 54"/>
          <p:cNvSpPr>
            <a:spLocks noChangeArrowheads="1"/>
          </p:cNvSpPr>
          <p:nvPr/>
        </p:nvSpPr>
        <p:spPr bwMode="auto">
          <a:xfrm>
            <a:off x="5867400" y="43434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3" name="AutoShape 55"/>
          <p:cNvSpPr>
            <a:spLocks noChangeArrowheads="1"/>
          </p:cNvSpPr>
          <p:nvPr/>
        </p:nvSpPr>
        <p:spPr bwMode="auto">
          <a:xfrm>
            <a:off x="5334000" y="4191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4" name="AutoShape 56"/>
          <p:cNvSpPr>
            <a:spLocks noChangeArrowheads="1"/>
          </p:cNvSpPr>
          <p:nvPr/>
        </p:nvSpPr>
        <p:spPr bwMode="auto">
          <a:xfrm>
            <a:off x="5029200" y="4191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5" name="AutoShape 57"/>
          <p:cNvSpPr>
            <a:spLocks noChangeArrowheads="1"/>
          </p:cNvSpPr>
          <p:nvPr/>
        </p:nvSpPr>
        <p:spPr bwMode="auto">
          <a:xfrm>
            <a:off x="4724400" y="41148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6" name="AutoShape 58"/>
          <p:cNvSpPr>
            <a:spLocks noChangeArrowheads="1"/>
          </p:cNvSpPr>
          <p:nvPr/>
        </p:nvSpPr>
        <p:spPr bwMode="auto">
          <a:xfrm>
            <a:off x="4648200" y="3886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7" name="AutoShape 59"/>
          <p:cNvSpPr>
            <a:spLocks noChangeArrowheads="1"/>
          </p:cNvSpPr>
          <p:nvPr/>
        </p:nvSpPr>
        <p:spPr bwMode="auto">
          <a:xfrm>
            <a:off x="6096000" y="43434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8" name="AutoShape 60"/>
          <p:cNvSpPr>
            <a:spLocks noChangeArrowheads="1"/>
          </p:cNvSpPr>
          <p:nvPr/>
        </p:nvSpPr>
        <p:spPr bwMode="auto">
          <a:xfrm>
            <a:off x="6705600" y="4191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89" name="AutoShape 61"/>
          <p:cNvSpPr>
            <a:spLocks noChangeArrowheads="1"/>
          </p:cNvSpPr>
          <p:nvPr/>
        </p:nvSpPr>
        <p:spPr bwMode="auto">
          <a:xfrm>
            <a:off x="7239000" y="3886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0" name="AutoShape 62"/>
          <p:cNvSpPr>
            <a:spLocks noChangeArrowheads="1"/>
          </p:cNvSpPr>
          <p:nvPr/>
        </p:nvSpPr>
        <p:spPr bwMode="auto">
          <a:xfrm>
            <a:off x="7086600" y="4191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1" name="AutoShape 63"/>
          <p:cNvSpPr>
            <a:spLocks noChangeArrowheads="1"/>
          </p:cNvSpPr>
          <p:nvPr/>
        </p:nvSpPr>
        <p:spPr bwMode="auto">
          <a:xfrm>
            <a:off x="7086600" y="2895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2" name="AutoShape 64"/>
          <p:cNvSpPr>
            <a:spLocks noChangeArrowheads="1"/>
          </p:cNvSpPr>
          <p:nvPr/>
        </p:nvSpPr>
        <p:spPr bwMode="auto">
          <a:xfrm>
            <a:off x="7391400" y="32004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3" name="AutoShape 65"/>
          <p:cNvSpPr>
            <a:spLocks noChangeArrowheads="1"/>
          </p:cNvSpPr>
          <p:nvPr/>
        </p:nvSpPr>
        <p:spPr bwMode="auto">
          <a:xfrm>
            <a:off x="7391400" y="3505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4" name="AutoShape 66"/>
          <p:cNvSpPr>
            <a:spLocks noChangeArrowheads="1"/>
          </p:cNvSpPr>
          <p:nvPr/>
        </p:nvSpPr>
        <p:spPr bwMode="auto">
          <a:xfrm>
            <a:off x="7239000" y="3657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5" name="AutoShape 67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6" name="AutoShape 68"/>
          <p:cNvSpPr>
            <a:spLocks noChangeArrowheads="1"/>
          </p:cNvSpPr>
          <p:nvPr/>
        </p:nvSpPr>
        <p:spPr bwMode="auto">
          <a:xfrm>
            <a:off x="6477000" y="2362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7" name="AutoShape 69"/>
          <p:cNvSpPr>
            <a:spLocks noChangeArrowheads="1"/>
          </p:cNvSpPr>
          <p:nvPr/>
        </p:nvSpPr>
        <p:spPr bwMode="auto">
          <a:xfrm>
            <a:off x="6781800" y="2362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8" name="AutoShape 70"/>
          <p:cNvSpPr>
            <a:spLocks noChangeArrowheads="1"/>
          </p:cNvSpPr>
          <p:nvPr/>
        </p:nvSpPr>
        <p:spPr bwMode="auto">
          <a:xfrm>
            <a:off x="7086600" y="2667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38A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altLang="fr-FR" sz="1400">
              <a:latin typeface="Times New Roman" panose="02020603050405020304" pitchFamily="18" charset="0"/>
            </a:endParaRPr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 flipV="1">
            <a:off x="4648200" y="2667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4724400" y="2819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 flipV="1">
            <a:off x="4648200" y="3048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>
            <a:off x="4572000" y="3200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3" name="Line 75"/>
          <p:cNvSpPr>
            <a:spLocks noChangeShapeType="1"/>
          </p:cNvSpPr>
          <p:nvPr/>
        </p:nvSpPr>
        <p:spPr bwMode="auto">
          <a:xfrm flipV="1">
            <a:off x="4572000" y="3429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4" name="Line 76"/>
          <p:cNvSpPr>
            <a:spLocks noChangeShapeType="1"/>
          </p:cNvSpPr>
          <p:nvPr/>
        </p:nvSpPr>
        <p:spPr bwMode="auto">
          <a:xfrm>
            <a:off x="4572000" y="3581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4495800" y="3886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6" name="Line 78"/>
          <p:cNvSpPr>
            <a:spLocks noChangeShapeType="1"/>
          </p:cNvSpPr>
          <p:nvPr/>
        </p:nvSpPr>
        <p:spPr bwMode="auto">
          <a:xfrm>
            <a:off x="4495800" y="4038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 flipV="1">
            <a:off x="51054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8" name="Line 80"/>
          <p:cNvSpPr>
            <a:spLocks noChangeShapeType="1"/>
          </p:cNvSpPr>
          <p:nvPr/>
        </p:nvSpPr>
        <p:spPr bwMode="auto">
          <a:xfrm flipV="1">
            <a:off x="54102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09" name="Line 81"/>
          <p:cNvSpPr>
            <a:spLocks noChangeShapeType="1"/>
          </p:cNvSpPr>
          <p:nvPr/>
        </p:nvSpPr>
        <p:spPr bwMode="auto">
          <a:xfrm flipV="1">
            <a:off x="59436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0" name="Line 82"/>
          <p:cNvSpPr>
            <a:spLocks noChangeShapeType="1"/>
          </p:cNvSpPr>
          <p:nvPr/>
        </p:nvSpPr>
        <p:spPr bwMode="auto">
          <a:xfrm flipV="1">
            <a:off x="61722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 flipV="1">
            <a:off x="67818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2" name="Line 84"/>
          <p:cNvSpPr>
            <a:spLocks noChangeShapeType="1"/>
          </p:cNvSpPr>
          <p:nvPr/>
        </p:nvSpPr>
        <p:spPr bwMode="auto">
          <a:xfrm flipV="1">
            <a:off x="71628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3" name="Line 85"/>
          <p:cNvSpPr>
            <a:spLocks noChangeShapeType="1"/>
          </p:cNvSpPr>
          <p:nvPr/>
        </p:nvSpPr>
        <p:spPr bwMode="auto">
          <a:xfrm flipV="1">
            <a:off x="7315200" y="3886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4" name="Line 86"/>
          <p:cNvSpPr>
            <a:spLocks noChangeShapeType="1"/>
          </p:cNvSpPr>
          <p:nvPr/>
        </p:nvSpPr>
        <p:spPr bwMode="auto">
          <a:xfrm>
            <a:off x="7315200" y="3733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5" name="Line 87"/>
          <p:cNvSpPr>
            <a:spLocks noChangeShapeType="1"/>
          </p:cNvSpPr>
          <p:nvPr/>
        </p:nvSpPr>
        <p:spPr bwMode="auto">
          <a:xfrm flipV="1">
            <a:off x="7467600" y="3429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6" name="Line 88"/>
          <p:cNvSpPr>
            <a:spLocks noChangeShapeType="1"/>
          </p:cNvSpPr>
          <p:nvPr/>
        </p:nvSpPr>
        <p:spPr bwMode="auto">
          <a:xfrm>
            <a:off x="7467600" y="3276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7" name="Line 89"/>
          <p:cNvSpPr>
            <a:spLocks noChangeShapeType="1"/>
          </p:cNvSpPr>
          <p:nvPr/>
        </p:nvSpPr>
        <p:spPr bwMode="auto">
          <a:xfrm flipV="1">
            <a:off x="7162800" y="2895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8" name="Line 90"/>
          <p:cNvSpPr>
            <a:spLocks noChangeShapeType="1"/>
          </p:cNvSpPr>
          <p:nvPr/>
        </p:nvSpPr>
        <p:spPr bwMode="auto">
          <a:xfrm>
            <a:off x="7162800" y="2743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19" name="Line 91"/>
          <p:cNvSpPr>
            <a:spLocks noChangeShapeType="1"/>
          </p:cNvSpPr>
          <p:nvPr/>
        </p:nvSpPr>
        <p:spPr bwMode="auto">
          <a:xfrm flipV="1">
            <a:off x="6858000" y="2286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20" name="Line 92"/>
          <p:cNvSpPr>
            <a:spLocks noChangeShapeType="1"/>
          </p:cNvSpPr>
          <p:nvPr/>
        </p:nvSpPr>
        <p:spPr bwMode="auto">
          <a:xfrm flipV="1">
            <a:off x="6553200" y="2286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21" name="Line 93"/>
          <p:cNvSpPr>
            <a:spLocks noChangeShapeType="1"/>
          </p:cNvSpPr>
          <p:nvPr/>
        </p:nvSpPr>
        <p:spPr bwMode="auto">
          <a:xfrm flipV="1">
            <a:off x="5715000" y="2286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22" name="Line 94"/>
          <p:cNvSpPr>
            <a:spLocks noChangeShapeType="1"/>
          </p:cNvSpPr>
          <p:nvPr/>
        </p:nvSpPr>
        <p:spPr bwMode="auto">
          <a:xfrm flipV="1">
            <a:off x="5410200" y="2286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623" name="Text Box 95"/>
          <p:cNvSpPr txBox="1">
            <a:spLocks noChangeArrowheads="1"/>
          </p:cNvSpPr>
          <p:nvPr/>
        </p:nvSpPr>
        <p:spPr bwMode="auto">
          <a:xfrm>
            <a:off x="1981201" y="6019800"/>
            <a:ext cx="292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600">
                <a:latin typeface="Times New Roman" panose="02020603050405020304" pitchFamily="18" charset="0"/>
              </a:rPr>
              <a:t>Multi-agenda et gestes de métiers</a:t>
            </a:r>
          </a:p>
        </p:txBody>
      </p:sp>
      <p:sp>
        <p:nvSpPr>
          <p:cNvPr id="22624" name="Oval 96"/>
          <p:cNvSpPr>
            <a:spLocks noChangeArrowheads="1"/>
          </p:cNvSpPr>
          <p:nvPr/>
        </p:nvSpPr>
        <p:spPr bwMode="auto">
          <a:xfrm>
            <a:off x="5562600" y="3295650"/>
            <a:ext cx="304800" cy="285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625" name="Oval 97"/>
          <p:cNvSpPr>
            <a:spLocks noChangeArrowheads="1"/>
          </p:cNvSpPr>
          <p:nvPr/>
        </p:nvSpPr>
        <p:spPr bwMode="auto">
          <a:xfrm>
            <a:off x="5867400" y="3048000"/>
            <a:ext cx="4572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626" name="Oval 98"/>
          <p:cNvSpPr>
            <a:spLocks noChangeArrowheads="1"/>
          </p:cNvSpPr>
          <p:nvPr/>
        </p:nvSpPr>
        <p:spPr bwMode="auto">
          <a:xfrm>
            <a:off x="6324600" y="3286125"/>
            <a:ext cx="304800" cy="285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627" name="Oval 99"/>
          <p:cNvSpPr>
            <a:spLocks noChangeArrowheads="1"/>
          </p:cNvSpPr>
          <p:nvPr/>
        </p:nvSpPr>
        <p:spPr bwMode="auto">
          <a:xfrm>
            <a:off x="6172200" y="3581400"/>
            <a:ext cx="304800" cy="3619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628" name="Oval 100"/>
          <p:cNvSpPr>
            <a:spLocks noChangeArrowheads="1"/>
          </p:cNvSpPr>
          <p:nvPr/>
        </p:nvSpPr>
        <p:spPr bwMode="auto">
          <a:xfrm>
            <a:off x="6019800" y="3810000"/>
            <a:ext cx="304800" cy="285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629" name="Oval 101"/>
          <p:cNvSpPr>
            <a:spLocks noChangeArrowheads="1"/>
          </p:cNvSpPr>
          <p:nvPr/>
        </p:nvSpPr>
        <p:spPr bwMode="auto">
          <a:xfrm>
            <a:off x="5715000" y="3657600"/>
            <a:ext cx="304800" cy="285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630" name="Text Box 102"/>
          <p:cNvSpPr txBox="1">
            <a:spLocks noChangeArrowheads="1"/>
          </p:cNvSpPr>
          <p:nvPr/>
        </p:nvSpPr>
        <p:spPr bwMode="auto">
          <a:xfrm>
            <a:off x="2116139" y="207963"/>
            <a:ext cx="6894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rgbClr val="FF0000"/>
                </a:solidFill>
              </a:rPr>
              <a:t>Jusqu’où aller dans la description, la formalisation, la contextualisation</a:t>
            </a:r>
            <a:r>
              <a:rPr lang="fr-FR" altLang="fr-FR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6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1136</Words>
  <Application>Microsoft Office PowerPoint</Application>
  <PresentationFormat>Personnalisé</PresentationFormat>
  <Paragraphs>254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Office Theme</vt:lpstr>
      <vt:lpstr>Quels gestes et postures professionnels pour faire du numérique un plus </vt:lpstr>
      <vt:lpstr> Le numérique à l’école? Pour quoi faire? </vt:lpstr>
      <vt:lpstr> Un instrument psychique supérieur :      pourquoi? </vt:lpstr>
      <vt:lpstr>Alors? </vt:lpstr>
      <vt:lpstr>Ce que le numérique n’est pas </vt:lpstr>
      <vt:lpstr>Le développement de la pensée de l’élève avec le numérique : à quelles conditions? </vt:lpstr>
      <vt:lpstr>Des  gestes et postures professionnels qui favorisent ou empêchent le développement d’une pensée avec le numérique </vt:lpstr>
      <vt:lpstr>Présentation PowerPoint</vt:lpstr>
      <vt:lpstr>Présentation PowerPoint</vt:lpstr>
      <vt:lpstr>Scénarios</vt:lpstr>
      <vt:lpstr>Postures d’étayage</vt:lpstr>
      <vt:lpstr>Présentation PowerPoint</vt:lpstr>
      <vt:lpstr>Présentation PowerPoint</vt:lpstr>
      <vt:lpstr>Diversité des postures d’étayage </vt:lpstr>
      <vt:lpstr>Les postures d’apprentissage des élèves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Quels gestes et postures professionnels pour faire du numérique un plus</dc:title>
  <dc:creator>BUCHETON</dc:creator>
  <cp:lastModifiedBy>cbernard13</cp:lastModifiedBy>
  <cp:revision>22</cp:revision>
  <dcterms:created xsi:type="dcterms:W3CDTF">2015-10-12T16:23:45Z</dcterms:created>
  <dcterms:modified xsi:type="dcterms:W3CDTF">2015-10-31T22:09:58Z</dcterms:modified>
</cp:coreProperties>
</file>