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34.png" ContentType="image/png"/>
  <Override PartName="/ppt/media/image4.png" ContentType="image/png"/>
  <Override PartName="/ppt/media/image16.png" ContentType="image/png"/>
  <Override PartName="/ppt/media/image33.png" ContentType="image/png"/>
  <Override PartName="/ppt/media/image3.png" ContentType="image/png"/>
  <Override PartName="/ppt/media/image15.png" ContentType="image/png"/>
  <Override PartName="/ppt/media/image32.png" ContentType="image/png"/>
  <Override PartName="/ppt/media/image2.png" ContentType="image/png"/>
  <Override PartName="/ppt/media/image14.png" ContentType="image/png"/>
  <Override PartName="/ppt/media/image31.png" ContentType="image/png"/>
  <Override PartName="/ppt/media/image66.png" ContentType="image/png"/>
  <Override PartName="/ppt/media/image28.png" ContentType="image/png"/>
  <Override PartName="/ppt/media/image65.png" ContentType="image/png"/>
  <Override PartName="/ppt/media/image27.png" ContentType="image/png"/>
  <Override PartName="/ppt/media/image64.png" ContentType="image/png"/>
  <Override PartName="/ppt/media/image26.png" ContentType="image/png"/>
  <Override PartName="/ppt/media/image63.png" ContentType="image/png"/>
  <Override PartName="/ppt/media/image25.png" ContentType="image/png"/>
  <Override PartName="/ppt/media/image62.png" ContentType="image/png"/>
  <Override PartName="/ppt/media/image24.png" ContentType="image/png"/>
  <Override PartName="/ppt/media/image61.png" ContentType="image/png"/>
  <Override PartName="/ppt/media/image59.png" ContentType="image/png"/>
  <Override PartName="/ppt/media/image22.png" ContentType="image/png"/>
  <Override PartName="/ppt/media/image57.png" ContentType="image/png"/>
  <Override PartName="/ppt/media/image20.png" ContentType="image/png"/>
  <Override PartName="/ppt/media/image60.png" ContentType="image/png"/>
  <Override PartName="/ppt/media/image23.png" ContentType="image/png"/>
  <Override PartName="/ppt/media/image58.png" ContentType="image/png"/>
  <Override PartName="/ppt/media/image21.png" ContentType="image/png"/>
  <Override PartName="/ppt/media/image17.png" ContentType="image/png"/>
  <Override PartName="/ppt/media/image5.png" ContentType="image/png"/>
  <Override PartName="/ppt/media/image35.png" ContentType="image/png"/>
  <Override PartName="/ppt/media/image10.png" ContentType="image/png"/>
  <Override PartName="/ppt/media/image47.png" ContentType="image/png"/>
  <Override PartName="/ppt/media/image29.png" ContentType="image/png"/>
  <Override PartName="/ppt/media/image18.png" ContentType="image/png"/>
  <Override PartName="/ppt/media/image6.png" ContentType="image/png"/>
  <Override PartName="/ppt/media/image36.png" ContentType="image/png"/>
  <Override PartName="/ppt/media/image11.png" ContentType="image/png"/>
  <Override PartName="/ppt/media/image48.png" ContentType="image/png"/>
  <Override PartName="/ppt/media/image19.png" ContentType="image/png"/>
  <Override PartName="/ppt/media/image7.png" ContentType="image/png"/>
  <Override PartName="/ppt/media/image37.png" ContentType="image/png"/>
  <Override PartName="/ppt/media/image12.png" ContentType="image/png"/>
  <Override PartName="/ppt/media/image49.png" ContentType="image/png"/>
  <Override PartName="/ppt/media/image8.png" ContentType="image/png"/>
  <Override PartName="/ppt/media/image38.png" ContentType="image/png"/>
  <Override PartName="/ppt/media/image1.png" ContentType="image/png"/>
  <Override PartName="/ppt/media/image13.png" ContentType="image/png"/>
  <Override PartName="/ppt/media/image9.png" ContentType="image/png"/>
  <Override PartName="/ppt/media/image39.png" ContentType="image/png"/>
  <Override PartName="/ppt/media/image30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</p:sldIdLst>
  <p:sldSz cx="7556500" cy="106934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10414D-B043-428B-93A2-ED002FBB25D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5FC985-0D0D-4A29-915B-5642972058B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D415D2-7BAE-42A3-A157-8578F792094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67696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97628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7764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67696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497628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CAA990-9EFA-45EC-98AD-D795C04BF50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23EC3D-88C1-482C-8F52-C09E7508C75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98BF57-1E86-4D3A-8EC7-B4520CA7A1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8F5670D-95BA-4964-9F98-67DD48B5FA3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DC1A70-168C-4734-808F-88BDABBFE88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77640" y="426600"/>
            <a:ext cx="6800400" cy="827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78CC39-1C08-451D-BB4A-7198BA3F165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9C5F8E-B8DB-4F12-AD19-B60B0CEE0F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0ACB853-0BF3-4C9E-B8BC-7C12D15F2F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E2956F-6760-46A9-8700-664C61E85C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7633433-CFDB-4809-A2B4-971BA089A0D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Cliquez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pour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éditer le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format du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texte-titre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http://cache.media.education.gouv.fr/file/Fractions_et_decimaux/41/6/RA16_C3_MATH_frac_dec_annexe_1_673416.pdf" TargetMode="External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Relationship Id="rId25" Type="http://schemas.openxmlformats.org/officeDocument/2006/relationships/image" Target="../media/image43.png"/><Relationship Id="rId26" Type="http://schemas.openxmlformats.org/officeDocument/2006/relationships/image" Target="../media/image44.png"/><Relationship Id="rId27" Type="http://schemas.openxmlformats.org/officeDocument/2006/relationships/image" Target="../media/image45.png"/><Relationship Id="rId28" Type="http://schemas.openxmlformats.org/officeDocument/2006/relationships/image" Target="../media/image46.png"/><Relationship Id="rId29" Type="http://schemas.openxmlformats.org/officeDocument/2006/relationships/image" Target="../media/image47.png"/><Relationship Id="rId30" Type="http://schemas.openxmlformats.org/officeDocument/2006/relationships/image" Target="../media/image48.png"/><Relationship Id="rId31" Type="http://schemas.openxmlformats.org/officeDocument/2006/relationships/image" Target="../media/image49.png"/><Relationship Id="rId32" Type="http://schemas.openxmlformats.org/officeDocument/2006/relationships/image" Target="../media/image50.png"/><Relationship Id="rId33" Type="http://schemas.openxmlformats.org/officeDocument/2006/relationships/image" Target="../media/image51.png"/><Relationship Id="rId34" Type="http://schemas.openxmlformats.org/officeDocument/2006/relationships/image" Target="../media/image52.png"/><Relationship Id="rId35" Type="http://schemas.openxmlformats.org/officeDocument/2006/relationships/image" Target="../media/image53.png"/><Relationship Id="rId36" Type="http://schemas.openxmlformats.org/officeDocument/2006/relationships/image" Target="../media/image54.png"/><Relationship Id="rId37" Type="http://schemas.openxmlformats.org/officeDocument/2006/relationships/image" Target="../media/image55.png"/><Relationship Id="rId38" Type="http://schemas.openxmlformats.org/officeDocument/2006/relationships/image" Target="../media/image56.png"/><Relationship Id="rId39" Type="http://schemas.openxmlformats.org/officeDocument/2006/relationships/image" Target="../media/image57.png"/><Relationship Id="rId40" Type="http://schemas.openxmlformats.org/officeDocument/2006/relationships/image" Target="../media/image58.png"/><Relationship Id="rId41" Type="http://schemas.openxmlformats.org/officeDocument/2006/relationships/image" Target="../media/image59.png"/><Relationship Id="rId42" Type="http://schemas.openxmlformats.org/officeDocument/2006/relationships/image" Target="../media/image60.png"/><Relationship Id="rId43" Type="http://schemas.openxmlformats.org/officeDocument/2006/relationships/image" Target="../media/image61.png"/><Relationship Id="rId4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"/>
          <p:cNvGrpSpPr/>
          <p:nvPr/>
        </p:nvGrpSpPr>
        <p:grpSpPr>
          <a:xfrm>
            <a:off x="140040" y="4765320"/>
            <a:ext cx="7385400" cy="1290600"/>
            <a:chOff x="140040" y="4765320"/>
            <a:chExt cx="7385400" cy="1290600"/>
          </a:xfrm>
        </p:grpSpPr>
        <p:sp>
          <p:nvSpPr>
            <p:cNvPr id="42" name="Freeform 3"/>
            <p:cNvSpPr/>
            <p:nvPr/>
          </p:nvSpPr>
          <p:spPr>
            <a:xfrm>
              <a:off x="150120" y="4777200"/>
              <a:ext cx="7364520" cy="1271520"/>
            </a:xfrm>
            <a:custGeom>
              <a:avLst/>
              <a:gdLst/>
              <a:ahLst/>
              <a:rect l="l" t="t" r="r" b="b"/>
              <a:pathLst>
                <a:path w="10173481" h="1756841">
                  <a:moveTo>
                    <a:pt x="10173481" y="1756841"/>
                  </a:moveTo>
                  <a:lnTo>
                    <a:pt x="0" y="1749221"/>
                  </a:lnTo>
                  <a:lnTo>
                    <a:pt x="0" y="622545"/>
                  </a:lnTo>
                  <a:lnTo>
                    <a:pt x="17780" y="19050"/>
                  </a:lnTo>
                  <a:lnTo>
                    <a:pt x="5071383" y="0"/>
                  </a:lnTo>
                  <a:lnTo>
                    <a:pt x="10154431" y="508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" name="Freeform 4"/>
            <p:cNvSpPr/>
            <p:nvPr/>
          </p:nvSpPr>
          <p:spPr>
            <a:xfrm>
              <a:off x="140040" y="4765320"/>
              <a:ext cx="7385400" cy="1290600"/>
            </a:xfrm>
            <a:custGeom>
              <a:avLst/>
              <a:gdLst/>
              <a:ahLst/>
              <a:rect l="l" t="t" r="r" b="b"/>
              <a:pathLst>
                <a:path w="10202691" h="1783511">
                  <a:moveTo>
                    <a:pt x="10168401" y="21590"/>
                  </a:moveTo>
                  <a:cubicBezTo>
                    <a:pt x="10169671" y="34290"/>
                    <a:pt x="10169671" y="44450"/>
                    <a:pt x="10170941" y="54610"/>
                  </a:cubicBezTo>
                  <a:cubicBezTo>
                    <a:pt x="10173481" y="89987"/>
                    <a:pt x="10174751" y="127122"/>
                    <a:pt x="10177291" y="162931"/>
                  </a:cubicBezTo>
                  <a:cubicBezTo>
                    <a:pt x="10177291" y="214655"/>
                    <a:pt x="10189991" y="1234542"/>
                    <a:pt x="10196341" y="1286266"/>
                  </a:cubicBezTo>
                  <a:cubicBezTo>
                    <a:pt x="10202691" y="1364515"/>
                    <a:pt x="10198881" y="1444090"/>
                    <a:pt x="10198881" y="1522339"/>
                  </a:cubicBezTo>
                  <a:cubicBezTo>
                    <a:pt x="10198881" y="1591304"/>
                    <a:pt x="10200151" y="1654964"/>
                    <a:pt x="10201421" y="1722551"/>
                  </a:cubicBezTo>
                  <a:cubicBezTo>
                    <a:pt x="10201421" y="1744141"/>
                    <a:pt x="10201421" y="1758111"/>
                    <a:pt x="10201421" y="1782241"/>
                  </a:cubicBezTo>
                  <a:cubicBezTo>
                    <a:pt x="10178561" y="1782241"/>
                    <a:pt x="10158241" y="1783511"/>
                    <a:pt x="10110389" y="1782241"/>
                  </a:cubicBezTo>
                  <a:cubicBezTo>
                    <a:pt x="9590282" y="1777161"/>
                    <a:pt x="9062173" y="1783511"/>
                    <a:pt x="8542066" y="1778431"/>
                  </a:cubicBezTo>
                  <a:cubicBezTo>
                    <a:pt x="8230001" y="1774621"/>
                    <a:pt x="7925939" y="1777161"/>
                    <a:pt x="7613874" y="1774621"/>
                  </a:cubicBezTo>
                  <a:cubicBezTo>
                    <a:pt x="7469844" y="1773351"/>
                    <a:pt x="7325815" y="1772081"/>
                    <a:pt x="7181785" y="1770811"/>
                  </a:cubicBezTo>
                  <a:cubicBezTo>
                    <a:pt x="7093767" y="1770811"/>
                    <a:pt x="7013750" y="1772081"/>
                    <a:pt x="6925732" y="1772081"/>
                  </a:cubicBezTo>
                  <a:cubicBezTo>
                    <a:pt x="6701686" y="1770811"/>
                    <a:pt x="6085559" y="1772081"/>
                    <a:pt x="5861513" y="1770811"/>
                  </a:cubicBezTo>
                  <a:cubicBezTo>
                    <a:pt x="5701480" y="1769541"/>
                    <a:pt x="2500819" y="1778431"/>
                    <a:pt x="2340786" y="1777161"/>
                  </a:cubicBezTo>
                  <a:cubicBezTo>
                    <a:pt x="2300778" y="1777161"/>
                    <a:pt x="2252768" y="1778431"/>
                    <a:pt x="2212760" y="1778431"/>
                  </a:cubicBezTo>
                  <a:cubicBezTo>
                    <a:pt x="2116740" y="1778431"/>
                    <a:pt x="2028722" y="1779701"/>
                    <a:pt x="1932702" y="1779701"/>
                  </a:cubicBezTo>
                  <a:cubicBezTo>
                    <a:pt x="1692652" y="1779701"/>
                    <a:pt x="1460605" y="1778431"/>
                    <a:pt x="1220555" y="1777161"/>
                  </a:cubicBezTo>
                  <a:cubicBezTo>
                    <a:pt x="1076525" y="1775891"/>
                    <a:pt x="932496" y="1774621"/>
                    <a:pt x="796468" y="1773351"/>
                  </a:cubicBezTo>
                  <a:cubicBezTo>
                    <a:pt x="540415" y="1772081"/>
                    <a:pt x="284362" y="1770811"/>
                    <a:pt x="48260" y="1770811"/>
                  </a:cubicBezTo>
                  <a:cubicBezTo>
                    <a:pt x="38100" y="1770811"/>
                    <a:pt x="29210" y="1770811"/>
                    <a:pt x="19050" y="1769541"/>
                  </a:cubicBezTo>
                  <a:cubicBezTo>
                    <a:pt x="10160" y="1768271"/>
                    <a:pt x="5080" y="1761921"/>
                    <a:pt x="7620" y="1753031"/>
                  </a:cubicBezTo>
                  <a:cubicBezTo>
                    <a:pt x="16510" y="1721276"/>
                    <a:pt x="12700" y="1688120"/>
                    <a:pt x="11430" y="1653637"/>
                  </a:cubicBezTo>
                  <a:cubicBezTo>
                    <a:pt x="10160" y="1583346"/>
                    <a:pt x="6350" y="1514381"/>
                    <a:pt x="7620" y="1444090"/>
                  </a:cubicBezTo>
                  <a:cubicBezTo>
                    <a:pt x="5080" y="1356557"/>
                    <a:pt x="0" y="273010"/>
                    <a:pt x="7620" y="184151"/>
                  </a:cubicBezTo>
                  <a:cubicBezTo>
                    <a:pt x="8890" y="166910"/>
                    <a:pt x="7620" y="148342"/>
                    <a:pt x="8890" y="131101"/>
                  </a:cubicBezTo>
                  <a:cubicBezTo>
                    <a:pt x="10160" y="103250"/>
                    <a:pt x="12700" y="7274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321" y="30480"/>
                    <a:pt x="212347" y="29210"/>
                  </a:cubicBezTo>
                  <a:cubicBezTo>
                    <a:pt x="428392" y="25400"/>
                    <a:pt x="644436" y="22860"/>
                    <a:pt x="868483" y="20320"/>
                  </a:cubicBezTo>
                  <a:cubicBezTo>
                    <a:pt x="1020514" y="17780"/>
                    <a:pt x="1172545" y="16510"/>
                    <a:pt x="1316575" y="13970"/>
                  </a:cubicBezTo>
                  <a:cubicBezTo>
                    <a:pt x="1460605" y="11430"/>
                    <a:pt x="1612636" y="8890"/>
                    <a:pt x="1756666" y="8890"/>
                  </a:cubicBezTo>
                  <a:cubicBezTo>
                    <a:pt x="1916699" y="7620"/>
                    <a:pt x="2076732" y="10160"/>
                    <a:pt x="2236765" y="8890"/>
                  </a:cubicBezTo>
                  <a:cubicBezTo>
                    <a:pt x="2436806" y="8890"/>
                    <a:pt x="6061554" y="6350"/>
                    <a:pt x="6261595" y="5080"/>
                  </a:cubicBezTo>
                  <a:cubicBezTo>
                    <a:pt x="6453635" y="3810"/>
                    <a:pt x="6645674" y="2540"/>
                    <a:pt x="6845716" y="2540"/>
                  </a:cubicBezTo>
                  <a:cubicBezTo>
                    <a:pt x="7173783" y="1270"/>
                    <a:pt x="7493850" y="0"/>
                    <a:pt x="7821917" y="0"/>
                  </a:cubicBezTo>
                  <a:cubicBezTo>
                    <a:pt x="7957945" y="0"/>
                    <a:pt x="8101975" y="2540"/>
                    <a:pt x="8238003" y="2540"/>
                  </a:cubicBezTo>
                  <a:cubicBezTo>
                    <a:pt x="8614081" y="3810"/>
                    <a:pt x="8998159" y="5080"/>
                    <a:pt x="9374237" y="7620"/>
                  </a:cubicBezTo>
                  <a:cubicBezTo>
                    <a:pt x="9574279" y="8890"/>
                    <a:pt x="9774320" y="12700"/>
                    <a:pt x="9974361" y="16510"/>
                  </a:cubicBezTo>
                  <a:cubicBezTo>
                    <a:pt x="10022371" y="16510"/>
                    <a:pt x="10070381" y="16510"/>
                    <a:pt x="10110389" y="16510"/>
                  </a:cubicBezTo>
                  <a:cubicBezTo>
                    <a:pt x="10149351" y="17780"/>
                    <a:pt x="10158241" y="20320"/>
                    <a:pt x="10168401" y="21590"/>
                  </a:cubicBezTo>
                  <a:close/>
                  <a:moveTo>
                    <a:pt x="10178561" y="1765731"/>
                  </a:moveTo>
                  <a:cubicBezTo>
                    <a:pt x="10179831" y="1749221"/>
                    <a:pt x="10181101" y="1736521"/>
                    <a:pt x="10181101" y="1723821"/>
                  </a:cubicBezTo>
                  <a:cubicBezTo>
                    <a:pt x="10179831" y="1648333"/>
                    <a:pt x="10178561" y="1578041"/>
                    <a:pt x="10178561" y="1502445"/>
                  </a:cubicBezTo>
                  <a:cubicBezTo>
                    <a:pt x="10178561" y="1467962"/>
                    <a:pt x="10181101" y="1433480"/>
                    <a:pt x="10179831" y="1398997"/>
                  </a:cubicBezTo>
                  <a:cubicBezTo>
                    <a:pt x="10179831" y="1367167"/>
                    <a:pt x="10178561" y="1334011"/>
                    <a:pt x="10177291" y="1302181"/>
                  </a:cubicBezTo>
                  <a:cubicBezTo>
                    <a:pt x="10172211" y="1253110"/>
                    <a:pt x="10160781" y="237201"/>
                    <a:pt x="10160781" y="188130"/>
                  </a:cubicBezTo>
                  <a:cubicBezTo>
                    <a:pt x="10158241" y="147016"/>
                    <a:pt x="10155701" y="104576"/>
                    <a:pt x="10153161" y="63500"/>
                  </a:cubicBezTo>
                  <a:cubicBezTo>
                    <a:pt x="10151891" y="44450"/>
                    <a:pt x="10150621" y="43180"/>
                    <a:pt x="10086384" y="41910"/>
                  </a:cubicBezTo>
                  <a:cubicBezTo>
                    <a:pt x="10062380" y="41910"/>
                    <a:pt x="10046376" y="41910"/>
                    <a:pt x="10022371" y="40640"/>
                  </a:cubicBezTo>
                  <a:cubicBezTo>
                    <a:pt x="9822330" y="36830"/>
                    <a:pt x="9614287" y="31750"/>
                    <a:pt x="9414246" y="30480"/>
                  </a:cubicBezTo>
                  <a:cubicBezTo>
                    <a:pt x="8926145" y="26670"/>
                    <a:pt x="8430043" y="25400"/>
                    <a:pt x="7941942" y="22860"/>
                  </a:cubicBezTo>
                  <a:cubicBezTo>
                    <a:pt x="7869928" y="22860"/>
                    <a:pt x="7789911" y="22860"/>
                    <a:pt x="7717896" y="22860"/>
                  </a:cubicBezTo>
                  <a:cubicBezTo>
                    <a:pt x="7597871" y="22860"/>
                    <a:pt x="7477846" y="22860"/>
                    <a:pt x="7365823" y="22860"/>
                  </a:cubicBezTo>
                  <a:cubicBezTo>
                    <a:pt x="7109770" y="22860"/>
                    <a:pt x="6853717" y="22860"/>
                    <a:pt x="6605667" y="24130"/>
                  </a:cubicBezTo>
                  <a:cubicBezTo>
                    <a:pt x="6389621" y="25400"/>
                    <a:pt x="2748870" y="29210"/>
                    <a:pt x="2532826" y="29210"/>
                  </a:cubicBezTo>
                  <a:cubicBezTo>
                    <a:pt x="2180753" y="29210"/>
                    <a:pt x="1828681" y="26670"/>
                    <a:pt x="1476608" y="33020"/>
                  </a:cubicBezTo>
                  <a:cubicBezTo>
                    <a:pt x="1292570" y="36830"/>
                    <a:pt x="1116534" y="36830"/>
                    <a:pt x="940497" y="38100"/>
                  </a:cubicBezTo>
                  <a:cubicBezTo>
                    <a:pt x="636435" y="41910"/>
                    <a:pt x="332372" y="45720"/>
                    <a:pt x="49530" y="50800"/>
                  </a:cubicBezTo>
                  <a:cubicBezTo>
                    <a:pt x="36830" y="50800"/>
                    <a:pt x="34290" y="53340"/>
                    <a:pt x="33020" y="68767"/>
                  </a:cubicBezTo>
                  <a:cubicBezTo>
                    <a:pt x="31750" y="92640"/>
                    <a:pt x="31750" y="116512"/>
                    <a:pt x="30480" y="140385"/>
                  </a:cubicBezTo>
                  <a:cubicBezTo>
                    <a:pt x="29210" y="180173"/>
                    <a:pt x="26670" y="218634"/>
                    <a:pt x="25400" y="258421"/>
                  </a:cubicBezTo>
                  <a:cubicBezTo>
                    <a:pt x="20320" y="300861"/>
                    <a:pt x="26670" y="1337990"/>
                    <a:pt x="29210" y="1380430"/>
                  </a:cubicBezTo>
                  <a:cubicBezTo>
                    <a:pt x="29210" y="1425522"/>
                    <a:pt x="29210" y="1471941"/>
                    <a:pt x="30480" y="1517034"/>
                  </a:cubicBezTo>
                  <a:cubicBezTo>
                    <a:pt x="30480" y="1550190"/>
                    <a:pt x="33020" y="1583346"/>
                    <a:pt x="33020" y="1616502"/>
                  </a:cubicBezTo>
                  <a:cubicBezTo>
                    <a:pt x="33020" y="1652311"/>
                    <a:pt x="33020" y="1688120"/>
                    <a:pt x="31750" y="1723821"/>
                  </a:cubicBezTo>
                  <a:cubicBezTo>
                    <a:pt x="31750" y="1727631"/>
                    <a:pt x="31750" y="1730171"/>
                    <a:pt x="31750" y="1733981"/>
                  </a:cubicBezTo>
                  <a:cubicBezTo>
                    <a:pt x="31750" y="1744141"/>
                    <a:pt x="35560" y="1747951"/>
                    <a:pt x="44450" y="1747951"/>
                  </a:cubicBezTo>
                  <a:cubicBezTo>
                    <a:pt x="100324" y="1747951"/>
                    <a:pt x="212347" y="1749221"/>
                    <a:pt x="316369" y="1749221"/>
                  </a:cubicBezTo>
                  <a:cubicBezTo>
                    <a:pt x="468400" y="1749221"/>
                    <a:pt x="628433" y="1746681"/>
                    <a:pt x="780464" y="1749221"/>
                  </a:cubicBezTo>
                  <a:cubicBezTo>
                    <a:pt x="1028515" y="1753031"/>
                    <a:pt x="1276567" y="1755571"/>
                    <a:pt x="1524618" y="1754301"/>
                  </a:cubicBezTo>
                  <a:cubicBezTo>
                    <a:pt x="1684651" y="1753031"/>
                    <a:pt x="1836682" y="1755571"/>
                    <a:pt x="1996715" y="1755571"/>
                  </a:cubicBezTo>
                  <a:cubicBezTo>
                    <a:pt x="2228763" y="1755571"/>
                    <a:pt x="2460811" y="1754301"/>
                    <a:pt x="2692859" y="1755571"/>
                  </a:cubicBezTo>
                  <a:cubicBezTo>
                    <a:pt x="3036930" y="1756841"/>
                    <a:pt x="6813709" y="1746681"/>
                    <a:pt x="7165782" y="1749221"/>
                  </a:cubicBezTo>
                  <a:cubicBezTo>
                    <a:pt x="7317813" y="1750491"/>
                    <a:pt x="7469844" y="1751761"/>
                    <a:pt x="7613874" y="1751761"/>
                  </a:cubicBezTo>
                  <a:cubicBezTo>
                    <a:pt x="7877929" y="1754301"/>
                    <a:pt x="8133982" y="1750491"/>
                    <a:pt x="8398036" y="1754301"/>
                  </a:cubicBezTo>
                  <a:cubicBezTo>
                    <a:pt x="8614081" y="1756841"/>
                    <a:pt x="8830126" y="1756841"/>
                    <a:pt x="9046170" y="1759381"/>
                  </a:cubicBezTo>
                  <a:cubicBezTo>
                    <a:pt x="9366236" y="1763191"/>
                    <a:pt x="9686302" y="1765731"/>
                    <a:pt x="10006368" y="1767001"/>
                  </a:cubicBezTo>
                  <a:cubicBezTo>
                    <a:pt x="10126393" y="1767001"/>
                    <a:pt x="10158241" y="1765731"/>
                    <a:pt x="10178561" y="17657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" name="Freeform 5"/>
          <p:cNvSpPr/>
          <p:nvPr/>
        </p:nvSpPr>
        <p:spPr>
          <a:xfrm rot="16200000">
            <a:off x="997200" y="4097160"/>
            <a:ext cx="490680" cy="2028960"/>
          </a:xfrm>
          <a:custGeom>
            <a:avLst/>
            <a:gdLst/>
            <a:ahLst/>
            <a:rect l="l" t="t" r="r" b="b"/>
            <a:pathLst>
              <a:path w="490984" h="2029469">
                <a:moveTo>
                  <a:pt x="0" y="0"/>
                </a:moveTo>
                <a:lnTo>
                  <a:pt x="490985" y="0"/>
                </a:lnTo>
                <a:lnTo>
                  <a:pt x="490985" y="2029469"/>
                </a:lnTo>
                <a:lnTo>
                  <a:pt x="0" y="202946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" name="Group 6"/>
          <p:cNvGrpSpPr/>
          <p:nvPr/>
        </p:nvGrpSpPr>
        <p:grpSpPr>
          <a:xfrm>
            <a:off x="86760" y="1010520"/>
            <a:ext cx="7385400" cy="1355400"/>
            <a:chOff x="86760" y="1010520"/>
            <a:chExt cx="7385400" cy="1355400"/>
          </a:xfrm>
        </p:grpSpPr>
        <p:sp>
          <p:nvSpPr>
            <p:cNvPr id="46" name="Freeform 7"/>
            <p:cNvSpPr/>
            <p:nvPr/>
          </p:nvSpPr>
          <p:spPr>
            <a:xfrm>
              <a:off x="96840" y="1022760"/>
              <a:ext cx="7364520" cy="1336320"/>
            </a:xfrm>
            <a:custGeom>
              <a:avLst/>
              <a:gdLst/>
              <a:ahLst/>
              <a:rect l="l" t="t" r="r" b="b"/>
              <a:pathLst>
                <a:path w="10173481" h="1846235">
                  <a:moveTo>
                    <a:pt x="10173481" y="1846235"/>
                  </a:moveTo>
                  <a:lnTo>
                    <a:pt x="0" y="1838615"/>
                  </a:lnTo>
                  <a:lnTo>
                    <a:pt x="0" y="653550"/>
                  </a:lnTo>
                  <a:lnTo>
                    <a:pt x="17780" y="19050"/>
                  </a:lnTo>
                  <a:lnTo>
                    <a:pt x="5071383" y="0"/>
                  </a:lnTo>
                  <a:lnTo>
                    <a:pt x="10154431" y="508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Freeform 8"/>
            <p:cNvSpPr/>
            <p:nvPr/>
          </p:nvSpPr>
          <p:spPr>
            <a:xfrm>
              <a:off x="86760" y="1010520"/>
              <a:ext cx="7385400" cy="1355400"/>
            </a:xfrm>
            <a:custGeom>
              <a:avLst/>
              <a:gdLst/>
              <a:ahLst/>
              <a:rect l="l" t="t" r="r" b="b"/>
              <a:pathLst>
                <a:path w="10202691" h="1872905">
                  <a:moveTo>
                    <a:pt x="10168401" y="21590"/>
                  </a:moveTo>
                  <a:cubicBezTo>
                    <a:pt x="10169671" y="34290"/>
                    <a:pt x="10169671" y="44450"/>
                    <a:pt x="10170941" y="54610"/>
                  </a:cubicBezTo>
                  <a:cubicBezTo>
                    <a:pt x="10173481" y="91371"/>
                    <a:pt x="10174751" y="130509"/>
                    <a:pt x="10177291" y="168250"/>
                  </a:cubicBezTo>
                  <a:cubicBezTo>
                    <a:pt x="10177291" y="222764"/>
                    <a:pt x="10189991" y="1297671"/>
                    <a:pt x="10196341" y="1352185"/>
                  </a:cubicBezTo>
                  <a:cubicBezTo>
                    <a:pt x="10202691" y="1434656"/>
                    <a:pt x="10198881" y="1518524"/>
                    <a:pt x="10198881" y="1600994"/>
                  </a:cubicBezTo>
                  <a:cubicBezTo>
                    <a:pt x="10198881" y="1673679"/>
                    <a:pt x="10200151" y="1740774"/>
                    <a:pt x="10201421" y="1811945"/>
                  </a:cubicBezTo>
                  <a:cubicBezTo>
                    <a:pt x="10201421" y="1833535"/>
                    <a:pt x="10201421" y="1847505"/>
                    <a:pt x="10201421" y="1871635"/>
                  </a:cubicBezTo>
                  <a:cubicBezTo>
                    <a:pt x="10178561" y="1871635"/>
                    <a:pt x="10158241" y="1872905"/>
                    <a:pt x="10110389" y="1871635"/>
                  </a:cubicBezTo>
                  <a:cubicBezTo>
                    <a:pt x="9590282" y="1866555"/>
                    <a:pt x="9062173" y="1872905"/>
                    <a:pt x="8542066" y="1867825"/>
                  </a:cubicBezTo>
                  <a:cubicBezTo>
                    <a:pt x="8230001" y="1864015"/>
                    <a:pt x="7925939" y="1866555"/>
                    <a:pt x="7613874" y="1864015"/>
                  </a:cubicBezTo>
                  <a:cubicBezTo>
                    <a:pt x="7469844" y="1862745"/>
                    <a:pt x="7325815" y="1861475"/>
                    <a:pt x="7181785" y="1860205"/>
                  </a:cubicBezTo>
                  <a:cubicBezTo>
                    <a:pt x="7093767" y="1860205"/>
                    <a:pt x="7013750" y="1861475"/>
                    <a:pt x="6925732" y="1861475"/>
                  </a:cubicBezTo>
                  <a:cubicBezTo>
                    <a:pt x="6701686" y="1860205"/>
                    <a:pt x="6085559" y="1861475"/>
                    <a:pt x="5861513" y="1860205"/>
                  </a:cubicBezTo>
                  <a:cubicBezTo>
                    <a:pt x="5701480" y="1858935"/>
                    <a:pt x="2500819" y="1867825"/>
                    <a:pt x="2340786" y="1866555"/>
                  </a:cubicBezTo>
                  <a:cubicBezTo>
                    <a:pt x="2300778" y="1866555"/>
                    <a:pt x="2252768" y="1867825"/>
                    <a:pt x="2212760" y="1867825"/>
                  </a:cubicBezTo>
                  <a:cubicBezTo>
                    <a:pt x="2116740" y="1867825"/>
                    <a:pt x="2028722" y="1869095"/>
                    <a:pt x="1932702" y="1869095"/>
                  </a:cubicBezTo>
                  <a:cubicBezTo>
                    <a:pt x="1692652" y="1869095"/>
                    <a:pt x="1460605" y="1867825"/>
                    <a:pt x="1220555" y="1866555"/>
                  </a:cubicBezTo>
                  <a:cubicBezTo>
                    <a:pt x="1076525" y="1865285"/>
                    <a:pt x="932496" y="1864015"/>
                    <a:pt x="796468" y="1862745"/>
                  </a:cubicBezTo>
                  <a:cubicBezTo>
                    <a:pt x="540415" y="1861475"/>
                    <a:pt x="284362" y="1860205"/>
                    <a:pt x="48260" y="1860205"/>
                  </a:cubicBezTo>
                  <a:cubicBezTo>
                    <a:pt x="38100" y="1860205"/>
                    <a:pt x="29210" y="1860205"/>
                    <a:pt x="19050" y="1858935"/>
                  </a:cubicBezTo>
                  <a:cubicBezTo>
                    <a:pt x="10160" y="1857665"/>
                    <a:pt x="5080" y="1851315"/>
                    <a:pt x="7620" y="1842425"/>
                  </a:cubicBezTo>
                  <a:cubicBezTo>
                    <a:pt x="16510" y="1810664"/>
                    <a:pt x="12700" y="1775719"/>
                    <a:pt x="11430" y="1739376"/>
                  </a:cubicBezTo>
                  <a:cubicBezTo>
                    <a:pt x="10160" y="1665293"/>
                    <a:pt x="6350" y="1592607"/>
                    <a:pt x="7620" y="1518524"/>
                  </a:cubicBezTo>
                  <a:cubicBezTo>
                    <a:pt x="5080" y="1426269"/>
                    <a:pt x="0" y="284267"/>
                    <a:pt x="7620" y="190614"/>
                  </a:cubicBezTo>
                  <a:cubicBezTo>
                    <a:pt x="8890" y="172443"/>
                    <a:pt x="7620" y="152874"/>
                    <a:pt x="8890" y="134702"/>
                  </a:cubicBezTo>
                  <a:cubicBezTo>
                    <a:pt x="10160" y="105349"/>
                    <a:pt x="12700" y="731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321" y="30480"/>
                    <a:pt x="212347" y="29210"/>
                  </a:cubicBezTo>
                  <a:cubicBezTo>
                    <a:pt x="428392" y="25400"/>
                    <a:pt x="644436" y="22860"/>
                    <a:pt x="868483" y="20320"/>
                  </a:cubicBezTo>
                  <a:cubicBezTo>
                    <a:pt x="1020514" y="17780"/>
                    <a:pt x="1172545" y="16510"/>
                    <a:pt x="1316575" y="13970"/>
                  </a:cubicBezTo>
                  <a:cubicBezTo>
                    <a:pt x="1460605" y="11430"/>
                    <a:pt x="1612636" y="8890"/>
                    <a:pt x="1756666" y="8890"/>
                  </a:cubicBezTo>
                  <a:cubicBezTo>
                    <a:pt x="1916699" y="7620"/>
                    <a:pt x="2076732" y="10160"/>
                    <a:pt x="2236765" y="8890"/>
                  </a:cubicBezTo>
                  <a:cubicBezTo>
                    <a:pt x="2436806" y="8890"/>
                    <a:pt x="6061554" y="6350"/>
                    <a:pt x="6261595" y="5080"/>
                  </a:cubicBezTo>
                  <a:cubicBezTo>
                    <a:pt x="6453635" y="3810"/>
                    <a:pt x="6645674" y="2540"/>
                    <a:pt x="6845716" y="2540"/>
                  </a:cubicBezTo>
                  <a:cubicBezTo>
                    <a:pt x="7173783" y="1270"/>
                    <a:pt x="7493850" y="0"/>
                    <a:pt x="7821917" y="0"/>
                  </a:cubicBezTo>
                  <a:cubicBezTo>
                    <a:pt x="7957945" y="0"/>
                    <a:pt x="8101975" y="2540"/>
                    <a:pt x="8238003" y="2540"/>
                  </a:cubicBezTo>
                  <a:cubicBezTo>
                    <a:pt x="8614081" y="3810"/>
                    <a:pt x="8998159" y="5080"/>
                    <a:pt x="9374237" y="7620"/>
                  </a:cubicBezTo>
                  <a:cubicBezTo>
                    <a:pt x="9574279" y="8890"/>
                    <a:pt x="9774320" y="12700"/>
                    <a:pt x="9974361" y="16510"/>
                  </a:cubicBezTo>
                  <a:cubicBezTo>
                    <a:pt x="10022371" y="16510"/>
                    <a:pt x="10070381" y="16510"/>
                    <a:pt x="10110389" y="16510"/>
                  </a:cubicBezTo>
                  <a:cubicBezTo>
                    <a:pt x="10149351" y="17780"/>
                    <a:pt x="10158241" y="20320"/>
                    <a:pt x="10168401" y="21590"/>
                  </a:cubicBezTo>
                  <a:close/>
                  <a:moveTo>
                    <a:pt x="10178561" y="1855125"/>
                  </a:moveTo>
                  <a:cubicBezTo>
                    <a:pt x="10179831" y="1838615"/>
                    <a:pt x="10181101" y="1825915"/>
                    <a:pt x="10181101" y="1813215"/>
                  </a:cubicBezTo>
                  <a:cubicBezTo>
                    <a:pt x="10179831" y="1733785"/>
                    <a:pt x="10178561" y="1659701"/>
                    <a:pt x="10178561" y="1580027"/>
                  </a:cubicBezTo>
                  <a:cubicBezTo>
                    <a:pt x="10178561" y="1543684"/>
                    <a:pt x="10181101" y="1507341"/>
                    <a:pt x="10179831" y="1470998"/>
                  </a:cubicBezTo>
                  <a:cubicBezTo>
                    <a:pt x="10179831" y="1437451"/>
                    <a:pt x="10178561" y="1402506"/>
                    <a:pt x="10177291" y="1368959"/>
                  </a:cubicBezTo>
                  <a:cubicBezTo>
                    <a:pt x="10172211" y="1317241"/>
                    <a:pt x="10160781" y="246526"/>
                    <a:pt x="10160781" y="194808"/>
                  </a:cubicBezTo>
                  <a:cubicBezTo>
                    <a:pt x="10158241" y="151476"/>
                    <a:pt x="10155701" y="106746"/>
                    <a:pt x="10153161" y="63500"/>
                  </a:cubicBezTo>
                  <a:cubicBezTo>
                    <a:pt x="10151891" y="44450"/>
                    <a:pt x="10150621" y="43180"/>
                    <a:pt x="10086384" y="41910"/>
                  </a:cubicBezTo>
                  <a:cubicBezTo>
                    <a:pt x="10062380" y="41910"/>
                    <a:pt x="10046376" y="41910"/>
                    <a:pt x="10022371" y="40640"/>
                  </a:cubicBezTo>
                  <a:cubicBezTo>
                    <a:pt x="9822330" y="36830"/>
                    <a:pt x="9614287" y="31750"/>
                    <a:pt x="9414246" y="30480"/>
                  </a:cubicBezTo>
                  <a:cubicBezTo>
                    <a:pt x="8926145" y="26670"/>
                    <a:pt x="8430043" y="25400"/>
                    <a:pt x="7941942" y="22860"/>
                  </a:cubicBezTo>
                  <a:cubicBezTo>
                    <a:pt x="7869928" y="22860"/>
                    <a:pt x="7789911" y="22860"/>
                    <a:pt x="7717896" y="22860"/>
                  </a:cubicBezTo>
                  <a:cubicBezTo>
                    <a:pt x="7597871" y="22860"/>
                    <a:pt x="7477846" y="22860"/>
                    <a:pt x="7365823" y="22860"/>
                  </a:cubicBezTo>
                  <a:cubicBezTo>
                    <a:pt x="7109770" y="22860"/>
                    <a:pt x="6853717" y="22860"/>
                    <a:pt x="6605667" y="24130"/>
                  </a:cubicBezTo>
                  <a:cubicBezTo>
                    <a:pt x="6389621" y="25400"/>
                    <a:pt x="2748870" y="29210"/>
                    <a:pt x="2532826" y="29210"/>
                  </a:cubicBezTo>
                  <a:cubicBezTo>
                    <a:pt x="2180753" y="29210"/>
                    <a:pt x="1828681" y="26670"/>
                    <a:pt x="1476608" y="33020"/>
                  </a:cubicBezTo>
                  <a:cubicBezTo>
                    <a:pt x="1292570" y="36830"/>
                    <a:pt x="1116534" y="36830"/>
                    <a:pt x="940497" y="38100"/>
                  </a:cubicBezTo>
                  <a:cubicBezTo>
                    <a:pt x="636435" y="41910"/>
                    <a:pt x="332372" y="45720"/>
                    <a:pt x="49530" y="50800"/>
                  </a:cubicBezTo>
                  <a:cubicBezTo>
                    <a:pt x="36830" y="50800"/>
                    <a:pt x="34290" y="53340"/>
                    <a:pt x="33020" y="69006"/>
                  </a:cubicBezTo>
                  <a:cubicBezTo>
                    <a:pt x="31750" y="94166"/>
                    <a:pt x="31750" y="119327"/>
                    <a:pt x="30480" y="144487"/>
                  </a:cubicBezTo>
                  <a:cubicBezTo>
                    <a:pt x="29210" y="186421"/>
                    <a:pt x="26670" y="226957"/>
                    <a:pt x="25400" y="268891"/>
                  </a:cubicBezTo>
                  <a:cubicBezTo>
                    <a:pt x="20320" y="313621"/>
                    <a:pt x="26670" y="1406700"/>
                    <a:pt x="29210" y="1451429"/>
                  </a:cubicBezTo>
                  <a:cubicBezTo>
                    <a:pt x="29210" y="1498954"/>
                    <a:pt x="29210" y="1547877"/>
                    <a:pt x="30480" y="1595403"/>
                  </a:cubicBezTo>
                  <a:cubicBezTo>
                    <a:pt x="30480" y="1630348"/>
                    <a:pt x="33020" y="1665293"/>
                    <a:pt x="33020" y="1700237"/>
                  </a:cubicBezTo>
                  <a:cubicBezTo>
                    <a:pt x="33020" y="1737978"/>
                    <a:pt x="33020" y="1775719"/>
                    <a:pt x="31750" y="1813215"/>
                  </a:cubicBezTo>
                  <a:cubicBezTo>
                    <a:pt x="31750" y="1817025"/>
                    <a:pt x="31750" y="1819565"/>
                    <a:pt x="31750" y="1823375"/>
                  </a:cubicBezTo>
                  <a:cubicBezTo>
                    <a:pt x="31750" y="1833535"/>
                    <a:pt x="35560" y="1837345"/>
                    <a:pt x="44450" y="1837345"/>
                  </a:cubicBezTo>
                  <a:cubicBezTo>
                    <a:pt x="100324" y="1837345"/>
                    <a:pt x="212347" y="1838615"/>
                    <a:pt x="316369" y="1838615"/>
                  </a:cubicBezTo>
                  <a:cubicBezTo>
                    <a:pt x="468400" y="1838615"/>
                    <a:pt x="628433" y="1836075"/>
                    <a:pt x="780464" y="1838615"/>
                  </a:cubicBezTo>
                  <a:cubicBezTo>
                    <a:pt x="1028515" y="1842425"/>
                    <a:pt x="1276567" y="1844965"/>
                    <a:pt x="1524618" y="1843695"/>
                  </a:cubicBezTo>
                  <a:cubicBezTo>
                    <a:pt x="1684651" y="1842425"/>
                    <a:pt x="1836682" y="1844965"/>
                    <a:pt x="1996715" y="1844965"/>
                  </a:cubicBezTo>
                  <a:cubicBezTo>
                    <a:pt x="2228763" y="1844965"/>
                    <a:pt x="2460811" y="1843695"/>
                    <a:pt x="2692859" y="1844965"/>
                  </a:cubicBezTo>
                  <a:cubicBezTo>
                    <a:pt x="3036930" y="1846235"/>
                    <a:pt x="6813709" y="1836075"/>
                    <a:pt x="7165782" y="1838615"/>
                  </a:cubicBezTo>
                  <a:cubicBezTo>
                    <a:pt x="7317813" y="1839885"/>
                    <a:pt x="7469844" y="1841155"/>
                    <a:pt x="7613874" y="1841155"/>
                  </a:cubicBezTo>
                  <a:cubicBezTo>
                    <a:pt x="7877929" y="1843695"/>
                    <a:pt x="8133982" y="1839885"/>
                    <a:pt x="8398036" y="1843695"/>
                  </a:cubicBezTo>
                  <a:cubicBezTo>
                    <a:pt x="8614081" y="1846235"/>
                    <a:pt x="8830126" y="1846235"/>
                    <a:pt x="9046170" y="1848775"/>
                  </a:cubicBezTo>
                  <a:cubicBezTo>
                    <a:pt x="9366236" y="1852585"/>
                    <a:pt x="9686302" y="1855125"/>
                    <a:pt x="10006368" y="1856395"/>
                  </a:cubicBezTo>
                  <a:cubicBezTo>
                    <a:pt x="10126393" y="1856395"/>
                    <a:pt x="10158241" y="1855125"/>
                    <a:pt x="10178561" y="18551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8" name="TextBox 9"/>
          <p:cNvSpPr/>
          <p:nvPr/>
        </p:nvSpPr>
        <p:spPr>
          <a:xfrm>
            <a:off x="2332440" y="1220400"/>
            <a:ext cx="508968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La longueur de la </a:t>
            </a:r>
            <a:r>
              <a:rPr b="0" lang="en-US" sz="1200" spc="-1" strike="noStrike">
                <a:solidFill>
                  <a:srgbClr val="7d6f6b"/>
                </a:solidFill>
                <a:latin typeface="Quicksand Bold"/>
              </a:rPr>
              <a:t>réglette marron</a:t>
            </a: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 correspond à la longueur  unité.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49" name="Freeform 10"/>
          <p:cNvSpPr/>
          <p:nvPr/>
        </p:nvSpPr>
        <p:spPr>
          <a:xfrm rot="16501200">
            <a:off x="755640" y="447840"/>
            <a:ext cx="763920" cy="1995840"/>
          </a:xfrm>
          <a:custGeom>
            <a:avLst/>
            <a:gdLst/>
            <a:ahLst/>
            <a:rect l="l" t="t" r="r" b="b"/>
            <a:pathLst>
              <a:path w="764279" h="1996148">
                <a:moveTo>
                  <a:pt x="0" y="0"/>
                </a:moveTo>
                <a:lnTo>
                  <a:pt x="764279" y="0"/>
                </a:lnTo>
                <a:lnTo>
                  <a:pt x="764279" y="1996148"/>
                </a:lnTo>
                <a:lnTo>
                  <a:pt x="0" y="199614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0" name="Group 11"/>
          <p:cNvGrpSpPr/>
          <p:nvPr/>
        </p:nvGrpSpPr>
        <p:grpSpPr>
          <a:xfrm>
            <a:off x="86760" y="2891880"/>
            <a:ext cx="7385400" cy="1296000"/>
            <a:chOff x="86760" y="2891880"/>
            <a:chExt cx="7385400" cy="1296000"/>
          </a:xfrm>
        </p:grpSpPr>
        <p:sp>
          <p:nvSpPr>
            <p:cNvPr id="51" name="Freeform 12"/>
            <p:cNvSpPr/>
            <p:nvPr/>
          </p:nvSpPr>
          <p:spPr>
            <a:xfrm>
              <a:off x="96840" y="2903760"/>
              <a:ext cx="7364520" cy="1276920"/>
            </a:xfrm>
            <a:custGeom>
              <a:avLst/>
              <a:gdLst/>
              <a:ahLst/>
              <a:rect l="l" t="t" r="r" b="b"/>
              <a:pathLst>
                <a:path w="10173481" h="1764203">
                  <a:moveTo>
                    <a:pt x="10173481" y="1764203"/>
                  </a:moveTo>
                  <a:lnTo>
                    <a:pt x="0" y="1756583"/>
                  </a:lnTo>
                  <a:lnTo>
                    <a:pt x="0" y="625099"/>
                  </a:lnTo>
                  <a:lnTo>
                    <a:pt x="17780" y="19050"/>
                  </a:lnTo>
                  <a:lnTo>
                    <a:pt x="5071383" y="0"/>
                  </a:lnTo>
                  <a:lnTo>
                    <a:pt x="10154431" y="508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Freeform 13"/>
            <p:cNvSpPr/>
            <p:nvPr/>
          </p:nvSpPr>
          <p:spPr>
            <a:xfrm>
              <a:off x="86760" y="2891880"/>
              <a:ext cx="7385400" cy="1296000"/>
            </a:xfrm>
            <a:custGeom>
              <a:avLst/>
              <a:gdLst/>
              <a:ahLst/>
              <a:rect l="l" t="t" r="r" b="b"/>
              <a:pathLst>
                <a:path w="10202691" h="1790873">
                  <a:moveTo>
                    <a:pt x="10168401" y="21590"/>
                  </a:moveTo>
                  <a:cubicBezTo>
                    <a:pt x="10169671" y="34290"/>
                    <a:pt x="10169671" y="44450"/>
                    <a:pt x="10170941" y="54610"/>
                  </a:cubicBezTo>
                  <a:cubicBezTo>
                    <a:pt x="10173481" y="90101"/>
                    <a:pt x="10174751" y="127401"/>
                    <a:pt x="10177291" y="163369"/>
                  </a:cubicBezTo>
                  <a:cubicBezTo>
                    <a:pt x="10177291" y="215323"/>
                    <a:pt x="10189991" y="1239741"/>
                    <a:pt x="10196341" y="1291694"/>
                  </a:cubicBezTo>
                  <a:cubicBezTo>
                    <a:pt x="10202691" y="1370291"/>
                    <a:pt x="10198881" y="1450219"/>
                    <a:pt x="10198881" y="1528816"/>
                  </a:cubicBezTo>
                  <a:cubicBezTo>
                    <a:pt x="10198881" y="1598087"/>
                    <a:pt x="10200151" y="1662030"/>
                    <a:pt x="10201421" y="1729913"/>
                  </a:cubicBezTo>
                  <a:cubicBezTo>
                    <a:pt x="10201421" y="1751503"/>
                    <a:pt x="10201421" y="1765473"/>
                    <a:pt x="10201421" y="1789603"/>
                  </a:cubicBezTo>
                  <a:cubicBezTo>
                    <a:pt x="10178561" y="1789603"/>
                    <a:pt x="10158241" y="1790873"/>
                    <a:pt x="10110389" y="1789603"/>
                  </a:cubicBezTo>
                  <a:cubicBezTo>
                    <a:pt x="9590282" y="1784523"/>
                    <a:pt x="9062173" y="1790873"/>
                    <a:pt x="8542066" y="1785793"/>
                  </a:cubicBezTo>
                  <a:cubicBezTo>
                    <a:pt x="8230001" y="1781983"/>
                    <a:pt x="7925939" y="1784523"/>
                    <a:pt x="7613874" y="1781983"/>
                  </a:cubicBezTo>
                  <a:cubicBezTo>
                    <a:pt x="7469844" y="1780713"/>
                    <a:pt x="7325815" y="1779443"/>
                    <a:pt x="7181785" y="1778173"/>
                  </a:cubicBezTo>
                  <a:cubicBezTo>
                    <a:pt x="7093767" y="1778173"/>
                    <a:pt x="7013750" y="1779443"/>
                    <a:pt x="6925732" y="1779443"/>
                  </a:cubicBezTo>
                  <a:cubicBezTo>
                    <a:pt x="6701686" y="1778173"/>
                    <a:pt x="6085559" y="1779443"/>
                    <a:pt x="5861513" y="1778173"/>
                  </a:cubicBezTo>
                  <a:cubicBezTo>
                    <a:pt x="5701480" y="1776903"/>
                    <a:pt x="2500819" y="1785793"/>
                    <a:pt x="2340786" y="1784523"/>
                  </a:cubicBezTo>
                  <a:cubicBezTo>
                    <a:pt x="2300778" y="1784523"/>
                    <a:pt x="2252768" y="1785793"/>
                    <a:pt x="2212760" y="1785793"/>
                  </a:cubicBezTo>
                  <a:cubicBezTo>
                    <a:pt x="2116740" y="1785793"/>
                    <a:pt x="2028722" y="1787063"/>
                    <a:pt x="1932702" y="1787063"/>
                  </a:cubicBezTo>
                  <a:cubicBezTo>
                    <a:pt x="1692652" y="1787063"/>
                    <a:pt x="1460605" y="1785793"/>
                    <a:pt x="1220555" y="1784523"/>
                  </a:cubicBezTo>
                  <a:cubicBezTo>
                    <a:pt x="1076525" y="1783253"/>
                    <a:pt x="932496" y="1781983"/>
                    <a:pt x="796468" y="1780713"/>
                  </a:cubicBezTo>
                  <a:cubicBezTo>
                    <a:pt x="540415" y="1779443"/>
                    <a:pt x="284362" y="1778173"/>
                    <a:pt x="48260" y="1778173"/>
                  </a:cubicBezTo>
                  <a:cubicBezTo>
                    <a:pt x="38100" y="1778173"/>
                    <a:pt x="29210" y="1778173"/>
                    <a:pt x="19050" y="1776903"/>
                  </a:cubicBezTo>
                  <a:cubicBezTo>
                    <a:pt x="10160" y="1775633"/>
                    <a:pt x="5080" y="1769283"/>
                    <a:pt x="7620" y="1760393"/>
                  </a:cubicBezTo>
                  <a:cubicBezTo>
                    <a:pt x="16510" y="1728637"/>
                    <a:pt x="12700" y="1695334"/>
                    <a:pt x="11430" y="1660698"/>
                  </a:cubicBezTo>
                  <a:cubicBezTo>
                    <a:pt x="10160" y="1590094"/>
                    <a:pt x="6350" y="1520823"/>
                    <a:pt x="7620" y="1450219"/>
                  </a:cubicBezTo>
                  <a:cubicBezTo>
                    <a:pt x="5080" y="1362298"/>
                    <a:pt x="0" y="273937"/>
                    <a:pt x="7620" y="184683"/>
                  </a:cubicBezTo>
                  <a:cubicBezTo>
                    <a:pt x="8890" y="167366"/>
                    <a:pt x="7620" y="148716"/>
                    <a:pt x="8890" y="131398"/>
                  </a:cubicBezTo>
                  <a:cubicBezTo>
                    <a:pt x="10160" y="103423"/>
                    <a:pt x="12700" y="7278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321" y="30480"/>
                    <a:pt x="212347" y="29210"/>
                  </a:cubicBezTo>
                  <a:cubicBezTo>
                    <a:pt x="428392" y="25400"/>
                    <a:pt x="644436" y="22860"/>
                    <a:pt x="868483" y="20320"/>
                  </a:cubicBezTo>
                  <a:cubicBezTo>
                    <a:pt x="1020514" y="17780"/>
                    <a:pt x="1172545" y="16510"/>
                    <a:pt x="1316575" y="13970"/>
                  </a:cubicBezTo>
                  <a:cubicBezTo>
                    <a:pt x="1460605" y="11430"/>
                    <a:pt x="1612636" y="8890"/>
                    <a:pt x="1756666" y="8890"/>
                  </a:cubicBezTo>
                  <a:cubicBezTo>
                    <a:pt x="1916699" y="7620"/>
                    <a:pt x="2076732" y="10160"/>
                    <a:pt x="2236765" y="8890"/>
                  </a:cubicBezTo>
                  <a:cubicBezTo>
                    <a:pt x="2436806" y="8890"/>
                    <a:pt x="6061554" y="6350"/>
                    <a:pt x="6261595" y="5080"/>
                  </a:cubicBezTo>
                  <a:cubicBezTo>
                    <a:pt x="6453635" y="3810"/>
                    <a:pt x="6645674" y="2540"/>
                    <a:pt x="6845716" y="2540"/>
                  </a:cubicBezTo>
                  <a:cubicBezTo>
                    <a:pt x="7173783" y="1270"/>
                    <a:pt x="7493850" y="0"/>
                    <a:pt x="7821917" y="0"/>
                  </a:cubicBezTo>
                  <a:cubicBezTo>
                    <a:pt x="7957945" y="0"/>
                    <a:pt x="8101975" y="2540"/>
                    <a:pt x="8238003" y="2540"/>
                  </a:cubicBezTo>
                  <a:cubicBezTo>
                    <a:pt x="8614081" y="3810"/>
                    <a:pt x="8998159" y="5080"/>
                    <a:pt x="9374237" y="7620"/>
                  </a:cubicBezTo>
                  <a:cubicBezTo>
                    <a:pt x="9574279" y="8890"/>
                    <a:pt x="9774320" y="12700"/>
                    <a:pt x="9974361" y="16510"/>
                  </a:cubicBezTo>
                  <a:cubicBezTo>
                    <a:pt x="10022371" y="16510"/>
                    <a:pt x="10070381" y="16510"/>
                    <a:pt x="10110389" y="16510"/>
                  </a:cubicBezTo>
                  <a:cubicBezTo>
                    <a:pt x="10149351" y="17780"/>
                    <a:pt x="10158241" y="20320"/>
                    <a:pt x="10168401" y="21590"/>
                  </a:cubicBezTo>
                  <a:close/>
                  <a:moveTo>
                    <a:pt x="10178561" y="1773093"/>
                  </a:moveTo>
                  <a:cubicBezTo>
                    <a:pt x="10179831" y="1756583"/>
                    <a:pt x="10181101" y="1743883"/>
                    <a:pt x="10181101" y="1731183"/>
                  </a:cubicBezTo>
                  <a:cubicBezTo>
                    <a:pt x="10179831" y="1655369"/>
                    <a:pt x="10178561" y="1584766"/>
                    <a:pt x="10178561" y="1508833"/>
                  </a:cubicBezTo>
                  <a:cubicBezTo>
                    <a:pt x="10178561" y="1474198"/>
                    <a:pt x="10181101" y="1439562"/>
                    <a:pt x="10179831" y="1404926"/>
                  </a:cubicBezTo>
                  <a:cubicBezTo>
                    <a:pt x="10179831" y="1372955"/>
                    <a:pt x="10178561" y="1339651"/>
                    <a:pt x="10177291" y="1307680"/>
                  </a:cubicBezTo>
                  <a:cubicBezTo>
                    <a:pt x="10172211" y="1258391"/>
                    <a:pt x="10160781" y="237969"/>
                    <a:pt x="10160781" y="188680"/>
                  </a:cubicBezTo>
                  <a:cubicBezTo>
                    <a:pt x="10158241" y="147383"/>
                    <a:pt x="10155701" y="104755"/>
                    <a:pt x="10153161" y="63500"/>
                  </a:cubicBezTo>
                  <a:cubicBezTo>
                    <a:pt x="10151891" y="44450"/>
                    <a:pt x="10150621" y="43180"/>
                    <a:pt x="10086384" y="41910"/>
                  </a:cubicBezTo>
                  <a:cubicBezTo>
                    <a:pt x="10062380" y="41910"/>
                    <a:pt x="10046376" y="41910"/>
                    <a:pt x="10022371" y="40640"/>
                  </a:cubicBezTo>
                  <a:cubicBezTo>
                    <a:pt x="9822330" y="36830"/>
                    <a:pt x="9614287" y="31750"/>
                    <a:pt x="9414246" y="30480"/>
                  </a:cubicBezTo>
                  <a:cubicBezTo>
                    <a:pt x="8926145" y="26670"/>
                    <a:pt x="8430043" y="25400"/>
                    <a:pt x="7941942" y="22860"/>
                  </a:cubicBezTo>
                  <a:cubicBezTo>
                    <a:pt x="7869928" y="22860"/>
                    <a:pt x="7789911" y="22860"/>
                    <a:pt x="7717896" y="22860"/>
                  </a:cubicBezTo>
                  <a:cubicBezTo>
                    <a:pt x="7597871" y="22860"/>
                    <a:pt x="7477846" y="22860"/>
                    <a:pt x="7365823" y="22860"/>
                  </a:cubicBezTo>
                  <a:cubicBezTo>
                    <a:pt x="7109770" y="22860"/>
                    <a:pt x="6853717" y="22860"/>
                    <a:pt x="6605667" y="24130"/>
                  </a:cubicBezTo>
                  <a:cubicBezTo>
                    <a:pt x="6389621" y="25400"/>
                    <a:pt x="2748870" y="29210"/>
                    <a:pt x="2532826" y="29210"/>
                  </a:cubicBezTo>
                  <a:cubicBezTo>
                    <a:pt x="2180753" y="29210"/>
                    <a:pt x="1828681" y="26670"/>
                    <a:pt x="1476608" y="33020"/>
                  </a:cubicBezTo>
                  <a:cubicBezTo>
                    <a:pt x="1292570" y="36830"/>
                    <a:pt x="1116534" y="36830"/>
                    <a:pt x="940497" y="38100"/>
                  </a:cubicBezTo>
                  <a:cubicBezTo>
                    <a:pt x="636435" y="41910"/>
                    <a:pt x="332372" y="45720"/>
                    <a:pt x="49530" y="50800"/>
                  </a:cubicBezTo>
                  <a:cubicBezTo>
                    <a:pt x="36830" y="50800"/>
                    <a:pt x="34290" y="53340"/>
                    <a:pt x="33020" y="68787"/>
                  </a:cubicBezTo>
                  <a:cubicBezTo>
                    <a:pt x="31750" y="92766"/>
                    <a:pt x="31750" y="116744"/>
                    <a:pt x="30480" y="140723"/>
                  </a:cubicBezTo>
                  <a:cubicBezTo>
                    <a:pt x="29210" y="180687"/>
                    <a:pt x="26670" y="219319"/>
                    <a:pt x="25400" y="259283"/>
                  </a:cubicBezTo>
                  <a:cubicBezTo>
                    <a:pt x="20320" y="301912"/>
                    <a:pt x="26670" y="1343648"/>
                    <a:pt x="29210" y="1386276"/>
                  </a:cubicBezTo>
                  <a:cubicBezTo>
                    <a:pt x="29210" y="1431569"/>
                    <a:pt x="29210" y="1478194"/>
                    <a:pt x="30480" y="1523487"/>
                  </a:cubicBezTo>
                  <a:cubicBezTo>
                    <a:pt x="30480" y="1556791"/>
                    <a:pt x="33020" y="1590094"/>
                    <a:pt x="33020" y="1623398"/>
                  </a:cubicBezTo>
                  <a:cubicBezTo>
                    <a:pt x="33020" y="1659366"/>
                    <a:pt x="33020" y="1695334"/>
                    <a:pt x="31750" y="1731183"/>
                  </a:cubicBezTo>
                  <a:cubicBezTo>
                    <a:pt x="31750" y="1734993"/>
                    <a:pt x="31750" y="1737533"/>
                    <a:pt x="31750" y="1741343"/>
                  </a:cubicBezTo>
                  <a:cubicBezTo>
                    <a:pt x="31750" y="1751503"/>
                    <a:pt x="35560" y="1755313"/>
                    <a:pt x="44450" y="1755313"/>
                  </a:cubicBezTo>
                  <a:cubicBezTo>
                    <a:pt x="100324" y="1755313"/>
                    <a:pt x="212347" y="1756583"/>
                    <a:pt x="316369" y="1756583"/>
                  </a:cubicBezTo>
                  <a:cubicBezTo>
                    <a:pt x="468400" y="1756583"/>
                    <a:pt x="628433" y="1754043"/>
                    <a:pt x="780464" y="1756583"/>
                  </a:cubicBezTo>
                  <a:cubicBezTo>
                    <a:pt x="1028515" y="1760393"/>
                    <a:pt x="1276567" y="1762933"/>
                    <a:pt x="1524618" y="1761663"/>
                  </a:cubicBezTo>
                  <a:cubicBezTo>
                    <a:pt x="1684651" y="1760393"/>
                    <a:pt x="1836682" y="1762933"/>
                    <a:pt x="1996715" y="1762933"/>
                  </a:cubicBezTo>
                  <a:cubicBezTo>
                    <a:pt x="2228763" y="1762933"/>
                    <a:pt x="2460811" y="1761663"/>
                    <a:pt x="2692859" y="1762933"/>
                  </a:cubicBezTo>
                  <a:cubicBezTo>
                    <a:pt x="3036930" y="1764203"/>
                    <a:pt x="6813709" y="1754043"/>
                    <a:pt x="7165782" y="1756583"/>
                  </a:cubicBezTo>
                  <a:cubicBezTo>
                    <a:pt x="7317813" y="1757853"/>
                    <a:pt x="7469844" y="1759123"/>
                    <a:pt x="7613874" y="1759123"/>
                  </a:cubicBezTo>
                  <a:cubicBezTo>
                    <a:pt x="7877929" y="1761663"/>
                    <a:pt x="8133982" y="1757853"/>
                    <a:pt x="8398036" y="1761663"/>
                  </a:cubicBezTo>
                  <a:cubicBezTo>
                    <a:pt x="8614081" y="1764203"/>
                    <a:pt x="8830126" y="1764203"/>
                    <a:pt x="9046170" y="1766743"/>
                  </a:cubicBezTo>
                  <a:cubicBezTo>
                    <a:pt x="9366236" y="1770553"/>
                    <a:pt x="9686302" y="1773093"/>
                    <a:pt x="10006368" y="1774363"/>
                  </a:cubicBezTo>
                  <a:cubicBezTo>
                    <a:pt x="10126393" y="1774363"/>
                    <a:pt x="10158241" y="1773093"/>
                    <a:pt x="10178561" y="177309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" name="TextBox 14"/>
          <p:cNvSpPr/>
          <p:nvPr/>
        </p:nvSpPr>
        <p:spPr>
          <a:xfrm>
            <a:off x="2380680" y="3061440"/>
            <a:ext cx="531792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La longueur de la </a:t>
            </a:r>
            <a:r>
              <a:rPr b="0" lang="en-US" sz="1200" spc="-1" strike="noStrike">
                <a:solidFill>
                  <a:srgbClr val="e19ea6"/>
                </a:solidFill>
                <a:latin typeface="Quicksand Bold"/>
              </a:rPr>
              <a:t>réglette orange</a:t>
            </a: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 correspond à la longueur unité.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4" name="Freeform 15"/>
          <p:cNvSpPr/>
          <p:nvPr/>
        </p:nvSpPr>
        <p:spPr>
          <a:xfrm rot="16200000">
            <a:off x="978120" y="2166480"/>
            <a:ext cx="451800" cy="2066760"/>
          </a:xfrm>
          <a:custGeom>
            <a:avLst/>
            <a:gdLst/>
            <a:ahLst/>
            <a:rect l="l" t="t" r="r" b="b"/>
            <a:pathLst>
              <a:path w="451990" h="2066970">
                <a:moveTo>
                  <a:pt x="0" y="0"/>
                </a:moveTo>
                <a:lnTo>
                  <a:pt x="451990" y="0"/>
                </a:lnTo>
                <a:lnTo>
                  <a:pt x="451990" y="2066971"/>
                </a:lnTo>
                <a:lnTo>
                  <a:pt x="0" y="206697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5" name="Group 16"/>
          <p:cNvGrpSpPr/>
          <p:nvPr/>
        </p:nvGrpSpPr>
        <p:grpSpPr>
          <a:xfrm>
            <a:off x="107640" y="6619320"/>
            <a:ext cx="7385400" cy="1943640"/>
            <a:chOff x="107640" y="6619320"/>
            <a:chExt cx="7385400" cy="1943640"/>
          </a:xfrm>
        </p:grpSpPr>
        <p:sp>
          <p:nvSpPr>
            <p:cNvPr id="56" name="Freeform 17"/>
            <p:cNvSpPr/>
            <p:nvPr/>
          </p:nvSpPr>
          <p:spPr>
            <a:xfrm>
              <a:off x="117720" y="6631200"/>
              <a:ext cx="7364520" cy="1924200"/>
            </a:xfrm>
            <a:custGeom>
              <a:avLst/>
              <a:gdLst/>
              <a:ahLst/>
              <a:rect l="l" t="t" r="r" b="b"/>
              <a:pathLst>
                <a:path w="10173481" h="2658747">
                  <a:moveTo>
                    <a:pt x="10173481" y="2658747"/>
                  </a:moveTo>
                  <a:lnTo>
                    <a:pt x="0" y="2651127"/>
                  </a:lnTo>
                  <a:lnTo>
                    <a:pt x="0" y="935350"/>
                  </a:lnTo>
                  <a:lnTo>
                    <a:pt x="17780" y="19050"/>
                  </a:lnTo>
                  <a:lnTo>
                    <a:pt x="5071383" y="0"/>
                  </a:lnTo>
                  <a:lnTo>
                    <a:pt x="10154431" y="508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Freeform 18"/>
            <p:cNvSpPr/>
            <p:nvPr/>
          </p:nvSpPr>
          <p:spPr>
            <a:xfrm>
              <a:off x="107640" y="6619320"/>
              <a:ext cx="7385400" cy="1943640"/>
            </a:xfrm>
            <a:custGeom>
              <a:avLst/>
              <a:gdLst/>
              <a:ahLst/>
              <a:rect l="l" t="t" r="r" b="b"/>
              <a:pathLst>
                <a:path w="10202691" h="2685417">
                  <a:moveTo>
                    <a:pt x="10168401" y="21590"/>
                  </a:moveTo>
                  <a:cubicBezTo>
                    <a:pt x="10169671" y="34290"/>
                    <a:pt x="10169671" y="44450"/>
                    <a:pt x="10170941" y="54610"/>
                  </a:cubicBezTo>
                  <a:cubicBezTo>
                    <a:pt x="10173481" y="103943"/>
                    <a:pt x="10174751" y="161290"/>
                    <a:pt x="10177291" y="216589"/>
                  </a:cubicBezTo>
                  <a:cubicBezTo>
                    <a:pt x="10177291" y="296465"/>
                    <a:pt x="10189991" y="1871461"/>
                    <a:pt x="10196341" y="1951337"/>
                  </a:cubicBezTo>
                  <a:cubicBezTo>
                    <a:pt x="10202691" y="2072175"/>
                    <a:pt x="10198881" y="2195062"/>
                    <a:pt x="10198881" y="2315900"/>
                  </a:cubicBezTo>
                  <a:cubicBezTo>
                    <a:pt x="10198881" y="2422402"/>
                    <a:pt x="10200151" y="2520711"/>
                    <a:pt x="10201421" y="2624456"/>
                  </a:cubicBezTo>
                  <a:cubicBezTo>
                    <a:pt x="10201421" y="2646046"/>
                    <a:pt x="10201421" y="2660017"/>
                    <a:pt x="10201421" y="2684146"/>
                  </a:cubicBezTo>
                  <a:cubicBezTo>
                    <a:pt x="10178561" y="2684146"/>
                    <a:pt x="10158241" y="2685417"/>
                    <a:pt x="10110389" y="2684146"/>
                  </a:cubicBezTo>
                  <a:cubicBezTo>
                    <a:pt x="9590282" y="2679067"/>
                    <a:pt x="9062173" y="2685417"/>
                    <a:pt x="8542066" y="2680337"/>
                  </a:cubicBezTo>
                  <a:cubicBezTo>
                    <a:pt x="8230001" y="2676527"/>
                    <a:pt x="7925939" y="2679067"/>
                    <a:pt x="7613874" y="2676527"/>
                  </a:cubicBezTo>
                  <a:cubicBezTo>
                    <a:pt x="7469844" y="2675256"/>
                    <a:pt x="7325815" y="2673987"/>
                    <a:pt x="7181785" y="2672717"/>
                  </a:cubicBezTo>
                  <a:cubicBezTo>
                    <a:pt x="7093767" y="2672717"/>
                    <a:pt x="7013750" y="2673987"/>
                    <a:pt x="6925732" y="2673987"/>
                  </a:cubicBezTo>
                  <a:cubicBezTo>
                    <a:pt x="6701686" y="2672717"/>
                    <a:pt x="6085559" y="2673987"/>
                    <a:pt x="5861513" y="2672717"/>
                  </a:cubicBezTo>
                  <a:cubicBezTo>
                    <a:pt x="5701480" y="2671446"/>
                    <a:pt x="2500819" y="2680337"/>
                    <a:pt x="2340786" y="2679067"/>
                  </a:cubicBezTo>
                  <a:cubicBezTo>
                    <a:pt x="2300778" y="2679067"/>
                    <a:pt x="2252768" y="2680337"/>
                    <a:pt x="2212760" y="2680337"/>
                  </a:cubicBezTo>
                  <a:cubicBezTo>
                    <a:pt x="2116740" y="2680337"/>
                    <a:pt x="2028722" y="2681606"/>
                    <a:pt x="1932702" y="2681606"/>
                  </a:cubicBezTo>
                  <a:cubicBezTo>
                    <a:pt x="1692652" y="2681606"/>
                    <a:pt x="1460605" y="2680337"/>
                    <a:pt x="1220555" y="2679067"/>
                  </a:cubicBezTo>
                  <a:cubicBezTo>
                    <a:pt x="1076525" y="2677796"/>
                    <a:pt x="932496" y="2676527"/>
                    <a:pt x="796468" y="2675256"/>
                  </a:cubicBezTo>
                  <a:cubicBezTo>
                    <a:pt x="540415" y="2673987"/>
                    <a:pt x="284362" y="2672717"/>
                    <a:pt x="48260" y="2672717"/>
                  </a:cubicBezTo>
                  <a:cubicBezTo>
                    <a:pt x="38100" y="2672717"/>
                    <a:pt x="29210" y="2672717"/>
                    <a:pt x="19050" y="2671446"/>
                  </a:cubicBezTo>
                  <a:cubicBezTo>
                    <a:pt x="10160" y="2670177"/>
                    <a:pt x="5080" y="2663827"/>
                    <a:pt x="7620" y="2654937"/>
                  </a:cubicBezTo>
                  <a:cubicBezTo>
                    <a:pt x="16510" y="2623116"/>
                    <a:pt x="12700" y="2571914"/>
                    <a:pt x="11430" y="2518663"/>
                  </a:cubicBezTo>
                  <a:cubicBezTo>
                    <a:pt x="10160" y="2410113"/>
                    <a:pt x="6350" y="2303612"/>
                    <a:pt x="7620" y="2195062"/>
                  </a:cubicBezTo>
                  <a:cubicBezTo>
                    <a:pt x="5080" y="2059886"/>
                    <a:pt x="0" y="386581"/>
                    <a:pt x="7620" y="249358"/>
                  </a:cubicBezTo>
                  <a:cubicBezTo>
                    <a:pt x="8890" y="222733"/>
                    <a:pt x="7620" y="194059"/>
                    <a:pt x="8890" y="167434"/>
                  </a:cubicBezTo>
                  <a:cubicBezTo>
                    <a:pt x="10160" y="124424"/>
                    <a:pt x="12700" y="773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321" y="30480"/>
                    <a:pt x="212347" y="29210"/>
                  </a:cubicBezTo>
                  <a:cubicBezTo>
                    <a:pt x="428392" y="25400"/>
                    <a:pt x="644436" y="22860"/>
                    <a:pt x="868483" y="20320"/>
                  </a:cubicBezTo>
                  <a:cubicBezTo>
                    <a:pt x="1020514" y="17780"/>
                    <a:pt x="1172545" y="16510"/>
                    <a:pt x="1316575" y="13970"/>
                  </a:cubicBezTo>
                  <a:cubicBezTo>
                    <a:pt x="1460605" y="11430"/>
                    <a:pt x="1612636" y="8890"/>
                    <a:pt x="1756666" y="8890"/>
                  </a:cubicBezTo>
                  <a:cubicBezTo>
                    <a:pt x="1916699" y="7620"/>
                    <a:pt x="2076732" y="10160"/>
                    <a:pt x="2236765" y="8890"/>
                  </a:cubicBezTo>
                  <a:cubicBezTo>
                    <a:pt x="2436806" y="8890"/>
                    <a:pt x="6061554" y="6350"/>
                    <a:pt x="6261595" y="5080"/>
                  </a:cubicBezTo>
                  <a:cubicBezTo>
                    <a:pt x="6453635" y="3810"/>
                    <a:pt x="6645674" y="2540"/>
                    <a:pt x="6845716" y="2540"/>
                  </a:cubicBezTo>
                  <a:cubicBezTo>
                    <a:pt x="7173783" y="1270"/>
                    <a:pt x="7493850" y="0"/>
                    <a:pt x="7821917" y="0"/>
                  </a:cubicBezTo>
                  <a:cubicBezTo>
                    <a:pt x="7957945" y="0"/>
                    <a:pt x="8101975" y="2540"/>
                    <a:pt x="8238003" y="2540"/>
                  </a:cubicBezTo>
                  <a:cubicBezTo>
                    <a:pt x="8614081" y="3810"/>
                    <a:pt x="8998159" y="5080"/>
                    <a:pt x="9374237" y="7620"/>
                  </a:cubicBezTo>
                  <a:cubicBezTo>
                    <a:pt x="9574279" y="8890"/>
                    <a:pt x="9774320" y="12700"/>
                    <a:pt x="9974361" y="16510"/>
                  </a:cubicBezTo>
                  <a:cubicBezTo>
                    <a:pt x="10022371" y="16510"/>
                    <a:pt x="10070381" y="16510"/>
                    <a:pt x="10110389" y="16510"/>
                  </a:cubicBezTo>
                  <a:cubicBezTo>
                    <a:pt x="10149351" y="17780"/>
                    <a:pt x="10158241" y="20320"/>
                    <a:pt x="10168401" y="21590"/>
                  </a:cubicBezTo>
                  <a:close/>
                  <a:moveTo>
                    <a:pt x="10178561" y="2667637"/>
                  </a:moveTo>
                  <a:cubicBezTo>
                    <a:pt x="10179831" y="2651127"/>
                    <a:pt x="10181101" y="2638427"/>
                    <a:pt x="10181101" y="2625727"/>
                  </a:cubicBezTo>
                  <a:cubicBezTo>
                    <a:pt x="10179831" y="2510471"/>
                    <a:pt x="10178561" y="2401921"/>
                    <a:pt x="10178561" y="2285179"/>
                  </a:cubicBezTo>
                  <a:cubicBezTo>
                    <a:pt x="10178561" y="2231928"/>
                    <a:pt x="10181101" y="2178677"/>
                    <a:pt x="10179831" y="2125426"/>
                  </a:cubicBezTo>
                  <a:cubicBezTo>
                    <a:pt x="10179831" y="2076272"/>
                    <a:pt x="10178561" y="2025069"/>
                    <a:pt x="10177291" y="1975914"/>
                  </a:cubicBezTo>
                  <a:cubicBezTo>
                    <a:pt x="10172211" y="1900134"/>
                    <a:pt x="10160781" y="331283"/>
                    <a:pt x="10160781" y="255503"/>
                  </a:cubicBezTo>
                  <a:cubicBezTo>
                    <a:pt x="10158241" y="192011"/>
                    <a:pt x="10155701" y="126472"/>
                    <a:pt x="10153161" y="63500"/>
                  </a:cubicBezTo>
                  <a:cubicBezTo>
                    <a:pt x="10151891" y="44450"/>
                    <a:pt x="10150621" y="43180"/>
                    <a:pt x="10086384" y="41910"/>
                  </a:cubicBezTo>
                  <a:cubicBezTo>
                    <a:pt x="10062380" y="41910"/>
                    <a:pt x="10046376" y="41910"/>
                    <a:pt x="10022371" y="40640"/>
                  </a:cubicBezTo>
                  <a:cubicBezTo>
                    <a:pt x="9822330" y="36830"/>
                    <a:pt x="9614287" y="31750"/>
                    <a:pt x="9414246" y="30480"/>
                  </a:cubicBezTo>
                  <a:cubicBezTo>
                    <a:pt x="8926145" y="26670"/>
                    <a:pt x="8430043" y="25400"/>
                    <a:pt x="7941942" y="22860"/>
                  </a:cubicBezTo>
                  <a:cubicBezTo>
                    <a:pt x="7869928" y="22860"/>
                    <a:pt x="7789911" y="22860"/>
                    <a:pt x="7717896" y="22860"/>
                  </a:cubicBezTo>
                  <a:cubicBezTo>
                    <a:pt x="7597871" y="22860"/>
                    <a:pt x="7477846" y="22860"/>
                    <a:pt x="7365823" y="22860"/>
                  </a:cubicBezTo>
                  <a:cubicBezTo>
                    <a:pt x="7109770" y="22860"/>
                    <a:pt x="6853717" y="22860"/>
                    <a:pt x="6605667" y="24130"/>
                  </a:cubicBezTo>
                  <a:cubicBezTo>
                    <a:pt x="6389621" y="25400"/>
                    <a:pt x="2748870" y="29210"/>
                    <a:pt x="2532826" y="29210"/>
                  </a:cubicBezTo>
                  <a:cubicBezTo>
                    <a:pt x="2180753" y="29210"/>
                    <a:pt x="1828681" y="26670"/>
                    <a:pt x="1476608" y="33020"/>
                  </a:cubicBezTo>
                  <a:cubicBezTo>
                    <a:pt x="1292570" y="36830"/>
                    <a:pt x="1116534" y="36830"/>
                    <a:pt x="940497" y="38100"/>
                  </a:cubicBezTo>
                  <a:cubicBezTo>
                    <a:pt x="636435" y="41910"/>
                    <a:pt x="332372" y="45720"/>
                    <a:pt x="49530" y="50800"/>
                  </a:cubicBezTo>
                  <a:cubicBezTo>
                    <a:pt x="36830" y="50800"/>
                    <a:pt x="34290" y="53340"/>
                    <a:pt x="33020" y="71173"/>
                  </a:cubicBezTo>
                  <a:cubicBezTo>
                    <a:pt x="31750" y="108039"/>
                    <a:pt x="31750" y="144905"/>
                    <a:pt x="30480" y="181771"/>
                  </a:cubicBezTo>
                  <a:cubicBezTo>
                    <a:pt x="29210" y="243214"/>
                    <a:pt x="26670" y="302609"/>
                    <a:pt x="25400" y="364052"/>
                  </a:cubicBezTo>
                  <a:cubicBezTo>
                    <a:pt x="20320" y="429592"/>
                    <a:pt x="26670" y="2031213"/>
                    <a:pt x="29210" y="2096753"/>
                  </a:cubicBezTo>
                  <a:cubicBezTo>
                    <a:pt x="29210" y="2166388"/>
                    <a:pt x="29210" y="2238072"/>
                    <a:pt x="30480" y="2307708"/>
                  </a:cubicBezTo>
                  <a:cubicBezTo>
                    <a:pt x="30480" y="2358910"/>
                    <a:pt x="33020" y="2410113"/>
                    <a:pt x="33020" y="2461316"/>
                  </a:cubicBezTo>
                  <a:cubicBezTo>
                    <a:pt x="33020" y="2516615"/>
                    <a:pt x="33020" y="2571914"/>
                    <a:pt x="31750" y="2625727"/>
                  </a:cubicBezTo>
                  <a:cubicBezTo>
                    <a:pt x="31750" y="2629537"/>
                    <a:pt x="31750" y="2632077"/>
                    <a:pt x="31750" y="2635887"/>
                  </a:cubicBezTo>
                  <a:cubicBezTo>
                    <a:pt x="31750" y="2646046"/>
                    <a:pt x="35560" y="2649856"/>
                    <a:pt x="44450" y="2649856"/>
                  </a:cubicBezTo>
                  <a:cubicBezTo>
                    <a:pt x="100324" y="2649856"/>
                    <a:pt x="212347" y="2651127"/>
                    <a:pt x="316369" y="2651127"/>
                  </a:cubicBezTo>
                  <a:cubicBezTo>
                    <a:pt x="468400" y="2651127"/>
                    <a:pt x="628433" y="2648587"/>
                    <a:pt x="780464" y="2651127"/>
                  </a:cubicBezTo>
                  <a:cubicBezTo>
                    <a:pt x="1028515" y="2654937"/>
                    <a:pt x="1276567" y="2657477"/>
                    <a:pt x="1524618" y="2656206"/>
                  </a:cubicBezTo>
                  <a:cubicBezTo>
                    <a:pt x="1684651" y="2654937"/>
                    <a:pt x="1836682" y="2657477"/>
                    <a:pt x="1996715" y="2657477"/>
                  </a:cubicBezTo>
                  <a:cubicBezTo>
                    <a:pt x="2228763" y="2657477"/>
                    <a:pt x="2460811" y="2656206"/>
                    <a:pt x="2692859" y="2657477"/>
                  </a:cubicBezTo>
                  <a:cubicBezTo>
                    <a:pt x="3036930" y="2658746"/>
                    <a:pt x="6813709" y="2648587"/>
                    <a:pt x="7165782" y="2651127"/>
                  </a:cubicBezTo>
                  <a:cubicBezTo>
                    <a:pt x="7317813" y="2652396"/>
                    <a:pt x="7469844" y="2653667"/>
                    <a:pt x="7613874" y="2653667"/>
                  </a:cubicBezTo>
                  <a:cubicBezTo>
                    <a:pt x="7877929" y="2656206"/>
                    <a:pt x="8133982" y="2652396"/>
                    <a:pt x="8398036" y="2656206"/>
                  </a:cubicBezTo>
                  <a:cubicBezTo>
                    <a:pt x="8614081" y="2658746"/>
                    <a:pt x="8830126" y="2658746"/>
                    <a:pt x="9046170" y="2661287"/>
                  </a:cubicBezTo>
                  <a:cubicBezTo>
                    <a:pt x="9366236" y="2665096"/>
                    <a:pt x="9686302" y="2667637"/>
                    <a:pt x="10006368" y="2668906"/>
                  </a:cubicBezTo>
                  <a:cubicBezTo>
                    <a:pt x="10126393" y="2668907"/>
                    <a:pt x="10158241" y="2667637"/>
                    <a:pt x="10178561" y="26676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" name="Freeform 19"/>
          <p:cNvSpPr/>
          <p:nvPr/>
        </p:nvSpPr>
        <p:spPr>
          <a:xfrm>
            <a:off x="756000" y="11986200"/>
            <a:ext cx="1536480" cy="2372400"/>
          </a:xfrm>
          <a:custGeom>
            <a:avLst/>
            <a:gdLst/>
            <a:ahLst/>
            <a:rect l="l" t="t" r="r" b="b"/>
            <a:pathLst>
              <a:path w="1537010" h="2372591">
                <a:moveTo>
                  <a:pt x="0" y="0"/>
                </a:moveTo>
                <a:lnTo>
                  <a:pt x="1537010" y="0"/>
                </a:lnTo>
                <a:lnTo>
                  <a:pt x="1537010" y="2372591"/>
                </a:lnTo>
                <a:lnTo>
                  <a:pt x="0" y="237259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Freeform 20"/>
          <p:cNvSpPr/>
          <p:nvPr/>
        </p:nvSpPr>
        <p:spPr>
          <a:xfrm>
            <a:off x="3248640" y="735480"/>
            <a:ext cx="407520" cy="208080"/>
          </a:xfrm>
          <a:custGeom>
            <a:avLst/>
            <a:gdLst/>
            <a:ah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TextBox 21"/>
          <p:cNvSpPr/>
          <p:nvPr/>
        </p:nvSpPr>
        <p:spPr>
          <a:xfrm>
            <a:off x="199440" y="6733800"/>
            <a:ext cx="531792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1) La longueur de la  </a:t>
            </a:r>
            <a:r>
              <a:rPr b="0" lang="en-US" sz="1200" spc="-1" strike="noStrike">
                <a:solidFill>
                  <a:srgbClr val="dc4c5a"/>
                </a:solidFill>
                <a:latin typeface="Quicksand Bold"/>
              </a:rPr>
              <a:t>réglette rouge</a:t>
            </a: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 représente </a:t>
            </a:r>
            <a:r>
              <a:rPr b="0" lang="en-US" sz="1200" spc="-1" strike="noStrike">
                <a:solidFill>
                  <a:srgbClr val="000000"/>
                </a:solidFill>
                <a:latin typeface="Quicksand Bold"/>
              </a:rPr>
              <a:t>un-quart</a:t>
            </a: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 de l'unité.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61" name="TextBox 22"/>
          <p:cNvSpPr/>
          <p:nvPr/>
        </p:nvSpPr>
        <p:spPr>
          <a:xfrm>
            <a:off x="142920" y="4457880"/>
            <a:ext cx="4141080" cy="24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959"/>
              </a:lnSpc>
              <a:buNone/>
            </a:pPr>
            <a:r>
              <a:rPr b="0" lang="en-US" sz="1400" spc="-1" strike="noStrike" u="sng">
                <a:solidFill>
                  <a:srgbClr val="000000"/>
                </a:solidFill>
                <a:uFillTx/>
                <a:latin typeface="Quicksand"/>
              </a:rPr>
              <a:t>Travail 3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62" name="TextBox 23"/>
          <p:cNvSpPr/>
          <p:nvPr/>
        </p:nvSpPr>
        <p:spPr>
          <a:xfrm>
            <a:off x="2516040" y="5012640"/>
            <a:ext cx="531792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La longueur de la </a:t>
            </a:r>
            <a:r>
              <a:rPr b="0" lang="en-US" sz="1200" spc="-1" strike="noStrike">
                <a:solidFill>
                  <a:srgbClr val="0792d4"/>
                </a:solidFill>
                <a:latin typeface="Quicksand Bold"/>
              </a:rPr>
              <a:t>réglette bleue</a:t>
            </a: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 correspond à la longueur unité.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63" name="TextBox 24"/>
          <p:cNvSpPr/>
          <p:nvPr/>
        </p:nvSpPr>
        <p:spPr>
          <a:xfrm>
            <a:off x="53280" y="30960"/>
            <a:ext cx="683820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976"/>
              </a:lnSpc>
              <a:buNone/>
            </a:pPr>
            <a:r>
              <a:rPr b="0" lang="en-US" sz="2130" spc="-1" strike="noStrike">
                <a:solidFill>
                  <a:srgbClr val="000000"/>
                </a:solidFill>
                <a:latin typeface="Quicksand"/>
              </a:rPr>
              <a:t>Réglettes cuisenaires</a:t>
            </a:r>
            <a:endParaRPr b="0" lang="fr-FR" sz="2130" spc="-1" strike="noStrike">
              <a:latin typeface="Arial"/>
            </a:endParaRPr>
          </a:p>
        </p:txBody>
      </p:sp>
      <p:sp>
        <p:nvSpPr>
          <p:cNvPr id="64" name="TextBox 25"/>
          <p:cNvSpPr/>
          <p:nvPr/>
        </p:nvSpPr>
        <p:spPr>
          <a:xfrm>
            <a:off x="178560" y="707040"/>
            <a:ext cx="836280" cy="24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959"/>
              </a:lnSpc>
              <a:buNone/>
            </a:pPr>
            <a:r>
              <a:rPr b="0" lang="en-US" sz="1400" spc="-1" strike="noStrike" u="sng">
                <a:solidFill>
                  <a:srgbClr val="000000"/>
                </a:solidFill>
                <a:uFillTx/>
                <a:latin typeface="Quicksand"/>
              </a:rPr>
              <a:t>Travail 1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65" name="TextBox 26"/>
          <p:cNvSpPr/>
          <p:nvPr/>
        </p:nvSpPr>
        <p:spPr>
          <a:xfrm>
            <a:off x="201240" y="2093040"/>
            <a:ext cx="724716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2) Que vaut la longueur de la réglette choisie à la question un par rapport à l'unité ? 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66" name="TextBox 27"/>
          <p:cNvSpPr/>
          <p:nvPr/>
        </p:nvSpPr>
        <p:spPr>
          <a:xfrm>
            <a:off x="170640" y="1799640"/>
            <a:ext cx="644724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1) Quelle réglette dois-tu choisir pour partager la  réglette unité en </a:t>
            </a:r>
            <a:r>
              <a:rPr b="0" lang="en-US" sz="1200" spc="-1" strike="noStrike">
                <a:solidFill>
                  <a:srgbClr val="000000"/>
                </a:solidFill>
                <a:latin typeface="Quicksand Bold"/>
              </a:rPr>
              <a:t>huit parts égales</a:t>
            </a: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 ?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67" name="TextBox 28"/>
          <p:cNvSpPr/>
          <p:nvPr/>
        </p:nvSpPr>
        <p:spPr>
          <a:xfrm>
            <a:off x="178560" y="2586600"/>
            <a:ext cx="4141080" cy="24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959"/>
              </a:lnSpc>
              <a:buNone/>
            </a:pPr>
            <a:r>
              <a:rPr b="0" lang="en-US" sz="1400" spc="-1" strike="noStrike" u="sng">
                <a:solidFill>
                  <a:srgbClr val="000000"/>
                </a:solidFill>
                <a:uFillTx/>
                <a:latin typeface="Quicksand"/>
              </a:rPr>
              <a:t>Travail 2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68" name="TextBox 29"/>
          <p:cNvSpPr/>
          <p:nvPr/>
        </p:nvSpPr>
        <p:spPr>
          <a:xfrm>
            <a:off x="4144680" y="214560"/>
            <a:ext cx="5317920" cy="12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81"/>
              </a:lnSpc>
              <a:buNone/>
            </a:pPr>
            <a:r>
              <a:rPr b="0" lang="en-US" sz="700" spc="-1" strike="noStrike">
                <a:solidFill>
                  <a:srgbClr val="000000"/>
                </a:solidFill>
                <a:latin typeface="Quicksand"/>
              </a:rPr>
              <a:t>inspirée du document R</a:t>
            </a:r>
            <a:r>
              <a:rPr b="0" lang="en-US" sz="700" spc="-1" strike="noStrike" u="sng">
                <a:solidFill>
                  <a:srgbClr val="0000ff"/>
                </a:solidFill>
                <a:uFillTx/>
                <a:latin typeface="Quicksand"/>
                <a:hlinkClick r:id="rId6"/>
              </a:rPr>
              <a:t>A16_C3_MATH_frac_dec_annexe_1_673416</a:t>
            </a:r>
            <a:r>
              <a:rPr b="0" lang="en-US" sz="700" spc="-1" strike="noStrike">
                <a:solidFill>
                  <a:srgbClr val="000000"/>
                </a:solidFill>
                <a:latin typeface="Quicksand"/>
              </a:rPr>
              <a:t> sur Eduscol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69" name="TextBox 30"/>
          <p:cNvSpPr/>
          <p:nvPr/>
        </p:nvSpPr>
        <p:spPr>
          <a:xfrm>
            <a:off x="199440" y="6279840"/>
            <a:ext cx="862200" cy="24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959"/>
              </a:lnSpc>
              <a:buNone/>
            </a:pPr>
            <a:r>
              <a:rPr b="0" lang="en-US" sz="1400" spc="-1" strike="noStrike" u="sng">
                <a:solidFill>
                  <a:srgbClr val="000000"/>
                </a:solidFill>
                <a:uFillTx/>
                <a:latin typeface="Quicksand"/>
              </a:rPr>
              <a:t>Travail 4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70" name="TextBox 31"/>
          <p:cNvSpPr/>
          <p:nvPr/>
        </p:nvSpPr>
        <p:spPr>
          <a:xfrm>
            <a:off x="344880" y="6946560"/>
            <a:ext cx="487656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Retrouve la réglette unité qui correspond.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71" name="TextBox 32"/>
          <p:cNvSpPr/>
          <p:nvPr/>
        </p:nvSpPr>
        <p:spPr>
          <a:xfrm>
            <a:off x="2462760" y="764280"/>
            <a:ext cx="1041840" cy="1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bfbdb6"/>
                </a:solidFill>
                <a:latin typeface="Quicksand"/>
              </a:rPr>
              <a:t>Représenter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72" name="Freeform 33"/>
          <p:cNvSpPr/>
          <p:nvPr/>
        </p:nvSpPr>
        <p:spPr>
          <a:xfrm>
            <a:off x="1848600" y="735480"/>
            <a:ext cx="407520" cy="208080"/>
          </a:xfrm>
          <a:custGeom>
            <a:avLst/>
            <a:gdLst/>
            <a:ah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TextBox 34"/>
          <p:cNvSpPr/>
          <p:nvPr/>
        </p:nvSpPr>
        <p:spPr>
          <a:xfrm>
            <a:off x="1250640" y="764280"/>
            <a:ext cx="594000" cy="1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bfbdb6"/>
                </a:solidFill>
                <a:latin typeface="Quicksand"/>
              </a:rPr>
              <a:t>Chercher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74" name="Freeform 35"/>
          <p:cNvSpPr/>
          <p:nvPr/>
        </p:nvSpPr>
        <p:spPr>
          <a:xfrm>
            <a:off x="3248640" y="2615040"/>
            <a:ext cx="407520" cy="208080"/>
          </a:xfrm>
          <a:custGeom>
            <a:avLst/>
            <a:gdLst/>
            <a:ah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TextBox 36"/>
          <p:cNvSpPr/>
          <p:nvPr/>
        </p:nvSpPr>
        <p:spPr>
          <a:xfrm>
            <a:off x="2462760" y="2643840"/>
            <a:ext cx="1041840" cy="1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bfbdb6"/>
                </a:solidFill>
                <a:latin typeface="Quicksand"/>
              </a:rPr>
              <a:t>Représenter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76" name="Freeform 37"/>
          <p:cNvSpPr/>
          <p:nvPr/>
        </p:nvSpPr>
        <p:spPr>
          <a:xfrm>
            <a:off x="1848600" y="2615040"/>
            <a:ext cx="407520" cy="208080"/>
          </a:xfrm>
          <a:custGeom>
            <a:avLst/>
            <a:gdLst/>
            <a:ah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TextBox 38"/>
          <p:cNvSpPr/>
          <p:nvPr/>
        </p:nvSpPr>
        <p:spPr>
          <a:xfrm>
            <a:off x="1250640" y="2643840"/>
            <a:ext cx="594000" cy="1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bfbdb6"/>
                </a:solidFill>
                <a:latin typeface="Quicksand"/>
              </a:rPr>
              <a:t>Chercher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78" name="Freeform 39"/>
          <p:cNvSpPr/>
          <p:nvPr/>
        </p:nvSpPr>
        <p:spPr>
          <a:xfrm>
            <a:off x="3212640" y="4474800"/>
            <a:ext cx="407520" cy="208080"/>
          </a:xfrm>
          <a:custGeom>
            <a:avLst/>
            <a:gdLst/>
            <a:ah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TextBox 40"/>
          <p:cNvSpPr/>
          <p:nvPr/>
        </p:nvSpPr>
        <p:spPr>
          <a:xfrm>
            <a:off x="2426760" y="4503960"/>
            <a:ext cx="1041840" cy="1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bfbdb6"/>
                </a:solidFill>
                <a:latin typeface="Quicksand"/>
              </a:rPr>
              <a:t>Représenter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80" name="Freeform 41"/>
          <p:cNvSpPr/>
          <p:nvPr/>
        </p:nvSpPr>
        <p:spPr>
          <a:xfrm>
            <a:off x="1812600" y="4474800"/>
            <a:ext cx="407520" cy="208080"/>
          </a:xfrm>
          <a:custGeom>
            <a:avLst/>
            <a:gdLst/>
            <a:ah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TextBox 42"/>
          <p:cNvSpPr/>
          <p:nvPr/>
        </p:nvSpPr>
        <p:spPr>
          <a:xfrm>
            <a:off x="1214640" y="4503960"/>
            <a:ext cx="594000" cy="1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bfbdb6"/>
                </a:solidFill>
                <a:latin typeface="Quicksand"/>
              </a:rPr>
              <a:t>Chercher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82" name="Freeform 43"/>
          <p:cNvSpPr/>
          <p:nvPr/>
        </p:nvSpPr>
        <p:spPr>
          <a:xfrm>
            <a:off x="3269520" y="6305040"/>
            <a:ext cx="407520" cy="208080"/>
          </a:xfrm>
          <a:custGeom>
            <a:avLst/>
            <a:gdLst/>
            <a:ah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TextBox 44"/>
          <p:cNvSpPr/>
          <p:nvPr/>
        </p:nvSpPr>
        <p:spPr>
          <a:xfrm>
            <a:off x="2483640" y="6333840"/>
            <a:ext cx="1041840" cy="1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bfbdb6"/>
                </a:solidFill>
                <a:latin typeface="Quicksand"/>
              </a:rPr>
              <a:t>Représenter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84" name="Freeform 45"/>
          <p:cNvSpPr/>
          <p:nvPr/>
        </p:nvSpPr>
        <p:spPr>
          <a:xfrm>
            <a:off x="1869480" y="6305040"/>
            <a:ext cx="407520" cy="208080"/>
          </a:xfrm>
          <a:custGeom>
            <a:avLst/>
            <a:gdLst/>
            <a:ah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TextBox 46"/>
          <p:cNvSpPr/>
          <p:nvPr/>
        </p:nvSpPr>
        <p:spPr>
          <a:xfrm>
            <a:off x="1271520" y="6333840"/>
            <a:ext cx="594000" cy="1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bfbdb6"/>
                </a:solidFill>
                <a:latin typeface="Quicksand"/>
              </a:rPr>
              <a:t>Chercher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86" name="Freeform 47"/>
          <p:cNvSpPr/>
          <p:nvPr/>
        </p:nvSpPr>
        <p:spPr>
          <a:xfrm rot="16200000">
            <a:off x="5951520" y="6517080"/>
            <a:ext cx="516240" cy="825120"/>
          </a:xfrm>
          <a:custGeom>
            <a:avLst/>
            <a:gdLst/>
            <a:ahLst/>
            <a:rect l="l" t="t" r="r" b="b"/>
            <a:pathLst>
              <a:path w="516678" h="825540">
                <a:moveTo>
                  <a:pt x="0" y="0"/>
                </a:moveTo>
                <a:lnTo>
                  <a:pt x="516677" y="0"/>
                </a:lnTo>
                <a:lnTo>
                  <a:pt x="516677" y="825540"/>
                </a:lnTo>
                <a:lnTo>
                  <a:pt x="0" y="8255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TextBox 48"/>
          <p:cNvSpPr/>
          <p:nvPr/>
        </p:nvSpPr>
        <p:spPr>
          <a:xfrm>
            <a:off x="199440" y="7374240"/>
            <a:ext cx="531792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2) La longueur de la </a:t>
            </a:r>
            <a:r>
              <a:rPr b="0" lang="en-US" sz="1200" spc="-1" strike="noStrike">
                <a:solidFill>
                  <a:srgbClr val="c8c07a"/>
                </a:solidFill>
                <a:latin typeface="Quicksand Bold"/>
              </a:rPr>
              <a:t>réglette verte claire</a:t>
            </a: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 représente</a:t>
            </a:r>
            <a:r>
              <a:rPr b="0" lang="en-US" sz="1200" spc="-1" strike="noStrike">
                <a:solidFill>
                  <a:srgbClr val="000000"/>
                </a:solidFill>
                <a:latin typeface="Quicksand Bold"/>
              </a:rPr>
              <a:t> un-demi</a:t>
            </a: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 de l'unité.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88" name="TextBox 49"/>
          <p:cNvSpPr/>
          <p:nvPr/>
        </p:nvSpPr>
        <p:spPr>
          <a:xfrm>
            <a:off x="384480" y="7553520"/>
            <a:ext cx="487656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Retrouve la réglette unité qui correspond.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89" name="Freeform 50"/>
          <p:cNvSpPr/>
          <p:nvPr/>
        </p:nvSpPr>
        <p:spPr>
          <a:xfrm rot="16200000">
            <a:off x="6020280" y="7091640"/>
            <a:ext cx="477000" cy="942480"/>
          </a:xfrm>
          <a:custGeom>
            <a:avLst/>
            <a:gdLst/>
            <a:ahLst/>
            <a:rect l="l" t="t" r="r" b="b"/>
            <a:pathLst>
              <a:path w="477526" h="942991">
                <a:moveTo>
                  <a:pt x="0" y="0"/>
                </a:moveTo>
                <a:lnTo>
                  <a:pt x="477526" y="0"/>
                </a:lnTo>
                <a:lnTo>
                  <a:pt x="477526" y="942991"/>
                </a:lnTo>
                <a:lnTo>
                  <a:pt x="0" y="94299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TextBox 51"/>
          <p:cNvSpPr/>
          <p:nvPr/>
        </p:nvSpPr>
        <p:spPr>
          <a:xfrm>
            <a:off x="172800" y="3488040"/>
            <a:ext cx="671868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1) Quelle réglette dois-tu choisir pour partager la réglette unité en </a:t>
            </a:r>
            <a:r>
              <a:rPr b="0" lang="en-US" sz="1200" spc="-1" strike="noStrike">
                <a:solidFill>
                  <a:srgbClr val="000000"/>
                </a:solidFill>
                <a:latin typeface="Quicksand Bold"/>
              </a:rPr>
              <a:t>cinq parts égales </a:t>
            </a: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?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91" name="TextBox 52"/>
          <p:cNvSpPr/>
          <p:nvPr/>
        </p:nvSpPr>
        <p:spPr>
          <a:xfrm>
            <a:off x="276480" y="5423760"/>
            <a:ext cx="670464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1) Quelle réglette dois-tu choisir pour partager la réglette unité en </a:t>
            </a:r>
            <a:r>
              <a:rPr b="0" lang="en-US" sz="1200" spc="-1" strike="noStrike">
                <a:solidFill>
                  <a:srgbClr val="000000"/>
                </a:solidFill>
                <a:latin typeface="Quicksand Bold"/>
              </a:rPr>
              <a:t>trois parts égales</a:t>
            </a: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 ?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92" name="Freeform 53"/>
          <p:cNvSpPr/>
          <p:nvPr/>
        </p:nvSpPr>
        <p:spPr>
          <a:xfrm rot="16501200">
            <a:off x="6156360" y="7912800"/>
            <a:ext cx="348840" cy="679680"/>
          </a:xfrm>
          <a:custGeom>
            <a:avLst/>
            <a:gdLst/>
            <a:ahLst/>
            <a:rect l="l" t="t" r="r" b="b"/>
            <a:pathLst>
              <a:path w="349184" h="679873">
                <a:moveTo>
                  <a:pt x="0" y="0"/>
                </a:moveTo>
                <a:lnTo>
                  <a:pt x="349184" y="0"/>
                </a:lnTo>
                <a:lnTo>
                  <a:pt x="349184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TextBox 54"/>
          <p:cNvSpPr/>
          <p:nvPr/>
        </p:nvSpPr>
        <p:spPr>
          <a:xfrm>
            <a:off x="199440" y="8008560"/>
            <a:ext cx="531792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3) La longueur de la réglette </a:t>
            </a:r>
            <a:r>
              <a:rPr b="0" lang="en-US" sz="1200" spc="-1" strike="noStrike">
                <a:solidFill>
                  <a:srgbClr val="c8c07a"/>
                </a:solidFill>
                <a:latin typeface="Quicksand Bold"/>
              </a:rPr>
              <a:t>blanche</a:t>
            </a: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 représente</a:t>
            </a:r>
            <a:r>
              <a:rPr b="0" lang="en-US" sz="1200" spc="-1" strike="noStrike">
                <a:solidFill>
                  <a:srgbClr val="000000"/>
                </a:solidFill>
                <a:latin typeface="Quicksand Bold"/>
              </a:rPr>
              <a:t> un-septième </a:t>
            </a: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de l'unité.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94" name="TextBox 55"/>
          <p:cNvSpPr/>
          <p:nvPr/>
        </p:nvSpPr>
        <p:spPr>
          <a:xfrm>
            <a:off x="384480" y="8187840"/>
            <a:ext cx="487656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Retrouve la réglette unité qui correspond.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95" name="TextBox 56"/>
          <p:cNvSpPr/>
          <p:nvPr/>
        </p:nvSpPr>
        <p:spPr>
          <a:xfrm>
            <a:off x="170640" y="3848400"/>
            <a:ext cx="724716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2) Que vaut la longueur de la réglette choisie à la question un par rapport à l'unité ? 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96" name="TextBox 57"/>
          <p:cNvSpPr/>
          <p:nvPr/>
        </p:nvSpPr>
        <p:spPr>
          <a:xfrm>
            <a:off x="276480" y="5755320"/>
            <a:ext cx="724716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2) Que vaut la longueur de la réglette choisie à la question un par rapport à l'unité ?  </a:t>
            </a:r>
            <a:endParaRPr b="0" lang="fr-FR" sz="1200" spc="-1" strike="noStrike">
              <a:latin typeface="Arial"/>
            </a:endParaRPr>
          </a:p>
        </p:txBody>
      </p:sp>
      <p:grpSp>
        <p:nvGrpSpPr>
          <p:cNvPr id="97" name="Group 58"/>
          <p:cNvGrpSpPr/>
          <p:nvPr/>
        </p:nvGrpSpPr>
        <p:grpSpPr>
          <a:xfrm>
            <a:off x="86760" y="9165600"/>
            <a:ext cx="7385400" cy="1388880"/>
            <a:chOff x="86760" y="9165600"/>
            <a:chExt cx="7385400" cy="1388880"/>
          </a:xfrm>
        </p:grpSpPr>
        <p:sp>
          <p:nvSpPr>
            <p:cNvPr id="98" name="Freeform 59"/>
            <p:cNvSpPr/>
            <p:nvPr/>
          </p:nvSpPr>
          <p:spPr>
            <a:xfrm>
              <a:off x="96840" y="9177480"/>
              <a:ext cx="7364520" cy="1369440"/>
            </a:xfrm>
            <a:custGeom>
              <a:avLst/>
              <a:gdLst/>
              <a:ahLst/>
              <a:rect l="l" t="t" r="r" b="b"/>
              <a:pathLst>
                <a:path w="10173481" h="1892196">
                  <a:moveTo>
                    <a:pt x="10173481" y="1892196"/>
                  </a:moveTo>
                  <a:lnTo>
                    <a:pt x="0" y="1884576"/>
                  </a:lnTo>
                  <a:lnTo>
                    <a:pt x="0" y="669490"/>
                  </a:lnTo>
                  <a:lnTo>
                    <a:pt x="17780" y="19050"/>
                  </a:lnTo>
                  <a:lnTo>
                    <a:pt x="5071383" y="0"/>
                  </a:lnTo>
                  <a:lnTo>
                    <a:pt x="10154431" y="508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Freeform 60"/>
            <p:cNvSpPr/>
            <p:nvPr/>
          </p:nvSpPr>
          <p:spPr>
            <a:xfrm>
              <a:off x="86760" y="9165600"/>
              <a:ext cx="7385400" cy="1388880"/>
            </a:xfrm>
            <a:custGeom>
              <a:avLst/>
              <a:gdLst/>
              <a:ahLst/>
              <a:rect l="l" t="t" r="r" b="b"/>
              <a:pathLst>
                <a:path w="10202691" h="1918866">
                  <a:moveTo>
                    <a:pt x="10168401" y="21590"/>
                  </a:moveTo>
                  <a:cubicBezTo>
                    <a:pt x="10169671" y="34290"/>
                    <a:pt x="10169671" y="44450"/>
                    <a:pt x="10170941" y="54610"/>
                  </a:cubicBezTo>
                  <a:cubicBezTo>
                    <a:pt x="10173481" y="92082"/>
                    <a:pt x="10174751" y="132250"/>
                    <a:pt x="10177291" y="170984"/>
                  </a:cubicBezTo>
                  <a:cubicBezTo>
                    <a:pt x="10177291" y="226933"/>
                    <a:pt x="10189991" y="1330129"/>
                    <a:pt x="10196341" y="1386078"/>
                  </a:cubicBezTo>
                  <a:cubicBezTo>
                    <a:pt x="10202691" y="1470718"/>
                    <a:pt x="10198881" y="1556793"/>
                    <a:pt x="10198881" y="1641434"/>
                  </a:cubicBezTo>
                  <a:cubicBezTo>
                    <a:pt x="10198881" y="1716032"/>
                    <a:pt x="10200151" y="1784892"/>
                    <a:pt x="10201421" y="1857906"/>
                  </a:cubicBezTo>
                  <a:cubicBezTo>
                    <a:pt x="10201421" y="1879496"/>
                    <a:pt x="10201421" y="1893466"/>
                    <a:pt x="10201421" y="1917596"/>
                  </a:cubicBezTo>
                  <a:cubicBezTo>
                    <a:pt x="10178561" y="1917596"/>
                    <a:pt x="10158241" y="1918866"/>
                    <a:pt x="10110389" y="1917596"/>
                  </a:cubicBezTo>
                  <a:cubicBezTo>
                    <a:pt x="9590282" y="1912516"/>
                    <a:pt x="9062173" y="1918866"/>
                    <a:pt x="8542066" y="1913786"/>
                  </a:cubicBezTo>
                  <a:cubicBezTo>
                    <a:pt x="8230001" y="1909976"/>
                    <a:pt x="7925939" y="1912516"/>
                    <a:pt x="7613874" y="1909976"/>
                  </a:cubicBezTo>
                  <a:cubicBezTo>
                    <a:pt x="7469844" y="1908706"/>
                    <a:pt x="7325815" y="1907436"/>
                    <a:pt x="7181785" y="1906166"/>
                  </a:cubicBezTo>
                  <a:cubicBezTo>
                    <a:pt x="7093767" y="1906166"/>
                    <a:pt x="7013750" y="1907436"/>
                    <a:pt x="6925732" y="1907436"/>
                  </a:cubicBezTo>
                  <a:cubicBezTo>
                    <a:pt x="6701686" y="1906166"/>
                    <a:pt x="6085559" y="1907436"/>
                    <a:pt x="5861513" y="1906166"/>
                  </a:cubicBezTo>
                  <a:cubicBezTo>
                    <a:pt x="5701480" y="1904896"/>
                    <a:pt x="2500819" y="1913786"/>
                    <a:pt x="2340786" y="1912516"/>
                  </a:cubicBezTo>
                  <a:cubicBezTo>
                    <a:pt x="2300778" y="1912516"/>
                    <a:pt x="2252768" y="1913786"/>
                    <a:pt x="2212760" y="1913786"/>
                  </a:cubicBezTo>
                  <a:cubicBezTo>
                    <a:pt x="2116740" y="1913786"/>
                    <a:pt x="2028722" y="1915056"/>
                    <a:pt x="1932702" y="1915056"/>
                  </a:cubicBezTo>
                  <a:cubicBezTo>
                    <a:pt x="1692652" y="1915056"/>
                    <a:pt x="1460605" y="1913786"/>
                    <a:pt x="1220555" y="1912516"/>
                  </a:cubicBezTo>
                  <a:cubicBezTo>
                    <a:pt x="1076525" y="1911246"/>
                    <a:pt x="932496" y="1909976"/>
                    <a:pt x="796468" y="1908706"/>
                  </a:cubicBezTo>
                  <a:cubicBezTo>
                    <a:pt x="540415" y="1907436"/>
                    <a:pt x="284362" y="1906166"/>
                    <a:pt x="48260" y="1906166"/>
                  </a:cubicBezTo>
                  <a:cubicBezTo>
                    <a:pt x="38100" y="1906166"/>
                    <a:pt x="29210" y="1906166"/>
                    <a:pt x="19050" y="1904896"/>
                  </a:cubicBezTo>
                  <a:cubicBezTo>
                    <a:pt x="10160" y="1903626"/>
                    <a:pt x="5080" y="1897276"/>
                    <a:pt x="7620" y="1888386"/>
                  </a:cubicBezTo>
                  <a:cubicBezTo>
                    <a:pt x="16510" y="1856622"/>
                    <a:pt x="12700" y="1820757"/>
                    <a:pt x="11430" y="1783458"/>
                  </a:cubicBezTo>
                  <a:cubicBezTo>
                    <a:pt x="10160" y="1707425"/>
                    <a:pt x="6350" y="1632826"/>
                    <a:pt x="7620" y="1556793"/>
                  </a:cubicBezTo>
                  <a:cubicBezTo>
                    <a:pt x="5080" y="1462111"/>
                    <a:pt x="0" y="290054"/>
                    <a:pt x="7620" y="193937"/>
                  </a:cubicBezTo>
                  <a:cubicBezTo>
                    <a:pt x="8890" y="175288"/>
                    <a:pt x="7620" y="155203"/>
                    <a:pt x="8890" y="136554"/>
                  </a:cubicBezTo>
                  <a:cubicBezTo>
                    <a:pt x="10160" y="106428"/>
                    <a:pt x="12700" y="734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321" y="30480"/>
                    <a:pt x="212347" y="29210"/>
                  </a:cubicBezTo>
                  <a:cubicBezTo>
                    <a:pt x="428392" y="25400"/>
                    <a:pt x="644436" y="22860"/>
                    <a:pt x="868483" y="20320"/>
                  </a:cubicBezTo>
                  <a:cubicBezTo>
                    <a:pt x="1020514" y="17780"/>
                    <a:pt x="1172545" y="16510"/>
                    <a:pt x="1316575" y="13970"/>
                  </a:cubicBezTo>
                  <a:cubicBezTo>
                    <a:pt x="1460605" y="11430"/>
                    <a:pt x="1612636" y="8890"/>
                    <a:pt x="1756666" y="8890"/>
                  </a:cubicBezTo>
                  <a:cubicBezTo>
                    <a:pt x="1916699" y="7620"/>
                    <a:pt x="2076732" y="10160"/>
                    <a:pt x="2236765" y="8890"/>
                  </a:cubicBezTo>
                  <a:cubicBezTo>
                    <a:pt x="2436806" y="8890"/>
                    <a:pt x="6061554" y="6350"/>
                    <a:pt x="6261595" y="5080"/>
                  </a:cubicBezTo>
                  <a:cubicBezTo>
                    <a:pt x="6453635" y="3810"/>
                    <a:pt x="6645674" y="2540"/>
                    <a:pt x="6845716" y="2540"/>
                  </a:cubicBezTo>
                  <a:cubicBezTo>
                    <a:pt x="7173783" y="1270"/>
                    <a:pt x="7493850" y="0"/>
                    <a:pt x="7821917" y="0"/>
                  </a:cubicBezTo>
                  <a:cubicBezTo>
                    <a:pt x="7957945" y="0"/>
                    <a:pt x="8101975" y="2540"/>
                    <a:pt x="8238003" y="2540"/>
                  </a:cubicBezTo>
                  <a:cubicBezTo>
                    <a:pt x="8614081" y="3810"/>
                    <a:pt x="8998159" y="5080"/>
                    <a:pt x="9374237" y="7620"/>
                  </a:cubicBezTo>
                  <a:cubicBezTo>
                    <a:pt x="9574279" y="8890"/>
                    <a:pt x="9774320" y="12700"/>
                    <a:pt x="9974361" y="16510"/>
                  </a:cubicBezTo>
                  <a:cubicBezTo>
                    <a:pt x="10022371" y="16510"/>
                    <a:pt x="10070381" y="16510"/>
                    <a:pt x="10110389" y="16510"/>
                  </a:cubicBezTo>
                  <a:cubicBezTo>
                    <a:pt x="10149351" y="17780"/>
                    <a:pt x="10158241" y="20320"/>
                    <a:pt x="10168401" y="21590"/>
                  </a:cubicBezTo>
                  <a:close/>
                  <a:moveTo>
                    <a:pt x="10178561" y="1901086"/>
                  </a:moveTo>
                  <a:cubicBezTo>
                    <a:pt x="10179831" y="1884576"/>
                    <a:pt x="10181101" y="1871876"/>
                    <a:pt x="10181101" y="1859176"/>
                  </a:cubicBezTo>
                  <a:cubicBezTo>
                    <a:pt x="10179831" y="1777719"/>
                    <a:pt x="10178561" y="1701686"/>
                    <a:pt x="10178561" y="1619915"/>
                  </a:cubicBezTo>
                  <a:cubicBezTo>
                    <a:pt x="10178561" y="1582616"/>
                    <a:pt x="10181101" y="1545317"/>
                    <a:pt x="10179831" y="1508017"/>
                  </a:cubicBezTo>
                  <a:cubicBezTo>
                    <a:pt x="10179831" y="1473587"/>
                    <a:pt x="10178561" y="1437723"/>
                    <a:pt x="10177291" y="1403293"/>
                  </a:cubicBezTo>
                  <a:cubicBezTo>
                    <a:pt x="10172211" y="1350213"/>
                    <a:pt x="10160781" y="251321"/>
                    <a:pt x="10160781" y="198241"/>
                  </a:cubicBezTo>
                  <a:cubicBezTo>
                    <a:pt x="10158241" y="153769"/>
                    <a:pt x="10155701" y="107862"/>
                    <a:pt x="10153161" y="63500"/>
                  </a:cubicBezTo>
                  <a:cubicBezTo>
                    <a:pt x="10151891" y="44450"/>
                    <a:pt x="10150621" y="43180"/>
                    <a:pt x="10086384" y="41910"/>
                  </a:cubicBezTo>
                  <a:cubicBezTo>
                    <a:pt x="10062380" y="41910"/>
                    <a:pt x="10046376" y="41910"/>
                    <a:pt x="10022371" y="40640"/>
                  </a:cubicBezTo>
                  <a:cubicBezTo>
                    <a:pt x="9822330" y="36830"/>
                    <a:pt x="9614287" y="31750"/>
                    <a:pt x="9414246" y="30480"/>
                  </a:cubicBezTo>
                  <a:cubicBezTo>
                    <a:pt x="8926145" y="26670"/>
                    <a:pt x="8430043" y="25400"/>
                    <a:pt x="7941942" y="22860"/>
                  </a:cubicBezTo>
                  <a:cubicBezTo>
                    <a:pt x="7869928" y="22860"/>
                    <a:pt x="7789911" y="22860"/>
                    <a:pt x="7717896" y="22860"/>
                  </a:cubicBezTo>
                  <a:cubicBezTo>
                    <a:pt x="7597871" y="22860"/>
                    <a:pt x="7477846" y="22860"/>
                    <a:pt x="7365823" y="22860"/>
                  </a:cubicBezTo>
                  <a:cubicBezTo>
                    <a:pt x="7109770" y="22860"/>
                    <a:pt x="6853717" y="22860"/>
                    <a:pt x="6605667" y="24130"/>
                  </a:cubicBezTo>
                  <a:cubicBezTo>
                    <a:pt x="6389621" y="25400"/>
                    <a:pt x="2748870" y="29210"/>
                    <a:pt x="2532826" y="29210"/>
                  </a:cubicBezTo>
                  <a:cubicBezTo>
                    <a:pt x="2180753" y="29210"/>
                    <a:pt x="1828681" y="26670"/>
                    <a:pt x="1476608" y="33020"/>
                  </a:cubicBezTo>
                  <a:cubicBezTo>
                    <a:pt x="1292570" y="36830"/>
                    <a:pt x="1116534" y="36830"/>
                    <a:pt x="940497" y="38100"/>
                  </a:cubicBezTo>
                  <a:cubicBezTo>
                    <a:pt x="636435" y="41910"/>
                    <a:pt x="332372" y="45720"/>
                    <a:pt x="49530" y="50800"/>
                  </a:cubicBezTo>
                  <a:cubicBezTo>
                    <a:pt x="36830" y="50800"/>
                    <a:pt x="34290" y="53340"/>
                    <a:pt x="33020" y="69128"/>
                  </a:cubicBezTo>
                  <a:cubicBezTo>
                    <a:pt x="31750" y="94951"/>
                    <a:pt x="31750" y="120773"/>
                    <a:pt x="30480" y="146596"/>
                  </a:cubicBezTo>
                  <a:cubicBezTo>
                    <a:pt x="29210" y="189634"/>
                    <a:pt x="26670" y="231237"/>
                    <a:pt x="25400" y="274274"/>
                  </a:cubicBezTo>
                  <a:cubicBezTo>
                    <a:pt x="20320" y="320181"/>
                    <a:pt x="26670" y="1442026"/>
                    <a:pt x="29210" y="1487933"/>
                  </a:cubicBezTo>
                  <a:cubicBezTo>
                    <a:pt x="29210" y="1536709"/>
                    <a:pt x="29210" y="1586920"/>
                    <a:pt x="30480" y="1635695"/>
                  </a:cubicBezTo>
                  <a:cubicBezTo>
                    <a:pt x="30480" y="1671560"/>
                    <a:pt x="33020" y="1707425"/>
                    <a:pt x="33020" y="1743289"/>
                  </a:cubicBezTo>
                  <a:cubicBezTo>
                    <a:pt x="33020" y="1782023"/>
                    <a:pt x="33020" y="1820757"/>
                    <a:pt x="31750" y="1859176"/>
                  </a:cubicBezTo>
                  <a:cubicBezTo>
                    <a:pt x="31750" y="1862986"/>
                    <a:pt x="31750" y="1865526"/>
                    <a:pt x="31750" y="1869336"/>
                  </a:cubicBezTo>
                  <a:cubicBezTo>
                    <a:pt x="31750" y="1879496"/>
                    <a:pt x="35560" y="1883306"/>
                    <a:pt x="44450" y="1883306"/>
                  </a:cubicBezTo>
                  <a:cubicBezTo>
                    <a:pt x="100324" y="1883306"/>
                    <a:pt x="212347" y="1884576"/>
                    <a:pt x="316369" y="1884576"/>
                  </a:cubicBezTo>
                  <a:cubicBezTo>
                    <a:pt x="468400" y="1884576"/>
                    <a:pt x="628433" y="1882036"/>
                    <a:pt x="780464" y="1884576"/>
                  </a:cubicBezTo>
                  <a:cubicBezTo>
                    <a:pt x="1028515" y="1888386"/>
                    <a:pt x="1276567" y="1890926"/>
                    <a:pt x="1524618" y="1889656"/>
                  </a:cubicBezTo>
                  <a:cubicBezTo>
                    <a:pt x="1684651" y="1888386"/>
                    <a:pt x="1836682" y="1890926"/>
                    <a:pt x="1996715" y="1890926"/>
                  </a:cubicBezTo>
                  <a:cubicBezTo>
                    <a:pt x="2228763" y="1890926"/>
                    <a:pt x="2460811" y="1889656"/>
                    <a:pt x="2692859" y="1890926"/>
                  </a:cubicBezTo>
                  <a:cubicBezTo>
                    <a:pt x="3036930" y="1892196"/>
                    <a:pt x="6813709" y="1882036"/>
                    <a:pt x="7165782" y="1884576"/>
                  </a:cubicBezTo>
                  <a:cubicBezTo>
                    <a:pt x="7317813" y="1885846"/>
                    <a:pt x="7469844" y="1887116"/>
                    <a:pt x="7613874" y="1887116"/>
                  </a:cubicBezTo>
                  <a:cubicBezTo>
                    <a:pt x="7877929" y="1889656"/>
                    <a:pt x="8133982" y="1885846"/>
                    <a:pt x="8398036" y="1889656"/>
                  </a:cubicBezTo>
                  <a:cubicBezTo>
                    <a:pt x="8614081" y="1892196"/>
                    <a:pt x="8830126" y="1892196"/>
                    <a:pt x="9046170" y="1894736"/>
                  </a:cubicBezTo>
                  <a:cubicBezTo>
                    <a:pt x="9366236" y="1898546"/>
                    <a:pt x="9686302" y="1901086"/>
                    <a:pt x="10006368" y="1902356"/>
                  </a:cubicBezTo>
                  <a:cubicBezTo>
                    <a:pt x="10126393" y="1902356"/>
                    <a:pt x="10158241" y="1901086"/>
                    <a:pt x="10178561" y="19010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0" name="TextBox 61"/>
          <p:cNvSpPr/>
          <p:nvPr/>
        </p:nvSpPr>
        <p:spPr>
          <a:xfrm>
            <a:off x="178560" y="8839800"/>
            <a:ext cx="4141080" cy="24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959"/>
              </a:lnSpc>
              <a:buNone/>
            </a:pPr>
            <a:r>
              <a:rPr b="0" lang="en-US" sz="1400" spc="-1" strike="noStrike" u="sng">
                <a:solidFill>
                  <a:srgbClr val="000000"/>
                </a:solidFill>
                <a:uFillTx/>
                <a:latin typeface="Quicksand"/>
              </a:rPr>
              <a:t>Travail 5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1" name="Freeform 62"/>
          <p:cNvSpPr/>
          <p:nvPr/>
        </p:nvSpPr>
        <p:spPr>
          <a:xfrm>
            <a:off x="3284280" y="8871840"/>
            <a:ext cx="407520" cy="208080"/>
          </a:xfrm>
          <a:custGeom>
            <a:avLst/>
            <a:gdLst/>
            <a:ah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Freeform 63"/>
          <p:cNvSpPr/>
          <p:nvPr/>
        </p:nvSpPr>
        <p:spPr>
          <a:xfrm>
            <a:off x="1884240" y="8871840"/>
            <a:ext cx="407520" cy="208080"/>
          </a:xfrm>
          <a:custGeom>
            <a:avLst/>
            <a:gdLst/>
            <a:ah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Freeform 64"/>
          <p:cNvSpPr/>
          <p:nvPr/>
        </p:nvSpPr>
        <p:spPr>
          <a:xfrm rot="16200000">
            <a:off x="5334480" y="8670240"/>
            <a:ext cx="1468440" cy="2574720"/>
          </a:xfrm>
          <a:custGeom>
            <a:avLst/>
            <a:gdLst/>
            <a:ahLst/>
            <a:rect l="l" t="t" r="r" b="b"/>
            <a:pathLst>
              <a:path w="1468800" h="2574973">
                <a:moveTo>
                  <a:pt x="0" y="0"/>
                </a:moveTo>
                <a:lnTo>
                  <a:pt x="1468801" y="0"/>
                </a:lnTo>
                <a:lnTo>
                  <a:pt x="1468801" y="2574973"/>
                </a:lnTo>
                <a:lnTo>
                  <a:pt x="0" y="25749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TextBox 65"/>
          <p:cNvSpPr/>
          <p:nvPr/>
        </p:nvSpPr>
        <p:spPr>
          <a:xfrm>
            <a:off x="178560" y="9213840"/>
            <a:ext cx="531792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La </a:t>
            </a:r>
            <a:r>
              <a:rPr b="0" lang="en-US" sz="1200" spc="-1" strike="noStrike">
                <a:solidFill>
                  <a:srgbClr val="e19ea6"/>
                </a:solidFill>
                <a:latin typeface="Quicksand Bold"/>
              </a:rPr>
              <a:t>réglette orange</a:t>
            </a: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 correspond à deux unités de longueur.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05" name="TextBox 66"/>
          <p:cNvSpPr/>
          <p:nvPr/>
        </p:nvSpPr>
        <p:spPr>
          <a:xfrm>
            <a:off x="178560" y="9611640"/>
            <a:ext cx="443880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1)  Que vaut la longueur de la réglette blanche ?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06" name="TextBox 67"/>
          <p:cNvSpPr/>
          <p:nvPr/>
        </p:nvSpPr>
        <p:spPr>
          <a:xfrm>
            <a:off x="2498040" y="8900640"/>
            <a:ext cx="1041840" cy="1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bfbdb6"/>
                </a:solidFill>
                <a:latin typeface="Quicksand"/>
              </a:rPr>
              <a:t>Représenter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107" name="TextBox 68"/>
          <p:cNvSpPr/>
          <p:nvPr/>
        </p:nvSpPr>
        <p:spPr>
          <a:xfrm>
            <a:off x="1286280" y="8900640"/>
            <a:ext cx="594000" cy="1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bfbdb6"/>
                </a:solidFill>
                <a:latin typeface="Quicksand"/>
              </a:rPr>
              <a:t>Chercher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108" name="TextBox 69"/>
          <p:cNvSpPr/>
          <p:nvPr/>
        </p:nvSpPr>
        <p:spPr>
          <a:xfrm>
            <a:off x="5504400" y="9300600"/>
            <a:ext cx="120636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ffffff"/>
                </a:solidFill>
                <a:latin typeface="Quicksand"/>
              </a:rPr>
              <a:t>2 unités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09" name="TextBox 70"/>
          <p:cNvSpPr/>
          <p:nvPr/>
        </p:nvSpPr>
        <p:spPr>
          <a:xfrm>
            <a:off x="180000" y="9933480"/>
            <a:ext cx="443880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2)  Que vaut la longueur de la réglette rose ?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10" name="TextBox 71"/>
          <p:cNvSpPr/>
          <p:nvPr/>
        </p:nvSpPr>
        <p:spPr>
          <a:xfrm>
            <a:off x="180000" y="10255680"/>
            <a:ext cx="443880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81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Quicksand"/>
              </a:rPr>
              <a:t>3)  Que vaut la longueur de la réglette marron ? </a:t>
            </a:r>
            <a:endParaRPr b="0" lang="fr-F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2"/>
          <p:cNvSpPr/>
          <p:nvPr/>
        </p:nvSpPr>
        <p:spPr>
          <a:xfrm>
            <a:off x="63360" y="3258000"/>
            <a:ext cx="7463160" cy="2808000"/>
          </a:xfrm>
          <a:custGeom>
            <a:avLst/>
            <a:gdLst/>
            <a:ahLst/>
            <a:rect l="l" t="t" r="r" b="b"/>
            <a:pathLst>
              <a:path w="7463660" h="2808202">
                <a:moveTo>
                  <a:pt x="0" y="0"/>
                </a:moveTo>
                <a:lnTo>
                  <a:pt x="7463661" y="0"/>
                </a:lnTo>
                <a:lnTo>
                  <a:pt x="7463661" y="2808203"/>
                </a:lnTo>
                <a:lnTo>
                  <a:pt x="0" y="280820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2" name="Group 3"/>
          <p:cNvGrpSpPr/>
          <p:nvPr/>
        </p:nvGrpSpPr>
        <p:grpSpPr>
          <a:xfrm>
            <a:off x="567360" y="3245040"/>
            <a:ext cx="2267640" cy="2656080"/>
            <a:chOff x="567360" y="3245040"/>
            <a:chExt cx="2267640" cy="2656080"/>
          </a:xfrm>
        </p:grpSpPr>
        <p:sp>
          <p:nvSpPr>
            <p:cNvPr id="113" name="Freeform 4"/>
            <p:cNvSpPr/>
            <p:nvPr/>
          </p:nvSpPr>
          <p:spPr>
            <a:xfrm>
              <a:off x="567360" y="3324600"/>
              <a:ext cx="415080" cy="2576520"/>
            </a:xfrm>
            <a:custGeom>
              <a:avLst/>
              <a:gdLst/>
              <a:ahLst/>
              <a:rect l="l" t="t" r="r" b="b"/>
              <a:pathLst>
                <a:path w="148874" h="923507">
                  <a:moveTo>
                    <a:pt x="0" y="0"/>
                  </a:moveTo>
                  <a:lnTo>
                    <a:pt x="148874" y="0"/>
                  </a:lnTo>
                  <a:lnTo>
                    <a:pt x="148874" y="923507"/>
                  </a:lnTo>
                  <a:lnTo>
                    <a:pt x="0" y="92350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TextBox 5"/>
            <p:cNvSpPr/>
            <p:nvPr/>
          </p:nvSpPr>
          <p:spPr>
            <a:xfrm>
              <a:off x="567360" y="3245040"/>
              <a:ext cx="2267640" cy="234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5" name="Group 6"/>
          <p:cNvGrpSpPr/>
          <p:nvPr/>
        </p:nvGrpSpPr>
        <p:grpSpPr>
          <a:xfrm>
            <a:off x="2099160" y="3243600"/>
            <a:ext cx="5243400" cy="2733120"/>
            <a:chOff x="2099160" y="3243600"/>
            <a:chExt cx="5243400" cy="2733120"/>
          </a:xfrm>
        </p:grpSpPr>
        <p:sp>
          <p:nvSpPr>
            <p:cNvPr id="116" name="Freeform 7"/>
            <p:cNvSpPr/>
            <p:nvPr/>
          </p:nvSpPr>
          <p:spPr>
            <a:xfrm>
              <a:off x="2099160" y="3296880"/>
              <a:ext cx="5243400" cy="2679840"/>
            </a:xfrm>
            <a:custGeom>
              <a:avLst/>
              <a:gdLst/>
              <a:ahLst/>
              <a:rect l="l" t="t" r="r" b="b"/>
              <a:pathLst>
                <a:path w="1879294" h="960586">
                  <a:moveTo>
                    <a:pt x="0" y="0"/>
                  </a:moveTo>
                  <a:lnTo>
                    <a:pt x="1879294" y="0"/>
                  </a:lnTo>
                  <a:lnTo>
                    <a:pt x="1879294" y="960586"/>
                  </a:lnTo>
                  <a:lnTo>
                    <a:pt x="0" y="96058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TextBox 8"/>
            <p:cNvSpPr/>
            <p:nvPr/>
          </p:nvSpPr>
          <p:spPr>
            <a:xfrm>
              <a:off x="2099160" y="3243600"/>
              <a:ext cx="2267640" cy="23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8" name="Freeform 9"/>
          <p:cNvSpPr/>
          <p:nvPr/>
        </p:nvSpPr>
        <p:spPr>
          <a:xfrm rot="16200000">
            <a:off x="131760" y="5473080"/>
            <a:ext cx="568080" cy="488520"/>
          </a:xfrm>
          <a:custGeom>
            <a:avLst/>
            <a:gdLst/>
            <a:ahLst/>
            <a:rect l="l" t="t" r="r" b="b"/>
            <a:pathLst>
              <a:path w="568557" h="488959">
                <a:moveTo>
                  <a:pt x="0" y="0"/>
                </a:moveTo>
                <a:lnTo>
                  <a:pt x="568557" y="0"/>
                </a:lnTo>
                <a:lnTo>
                  <a:pt x="568557" y="488959"/>
                </a:lnTo>
                <a:lnTo>
                  <a:pt x="0" y="48895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Freeform 10"/>
          <p:cNvSpPr/>
          <p:nvPr/>
        </p:nvSpPr>
        <p:spPr>
          <a:xfrm rot="16200000">
            <a:off x="1298880" y="4491360"/>
            <a:ext cx="269280" cy="269280"/>
          </a:xfrm>
          <a:custGeom>
            <a:avLst/>
            <a:gdLst/>
            <a:ahLst/>
            <a:rect l="l" t="t" r="r" b="b"/>
            <a:pathLst>
              <a:path w="269534" h="269534">
                <a:moveTo>
                  <a:pt x="0" y="0"/>
                </a:moveTo>
                <a:lnTo>
                  <a:pt x="269534" y="0"/>
                </a:lnTo>
                <a:lnTo>
                  <a:pt x="269534" y="269534"/>
                </a:lnTo>
                <a:lnTo>
                  <a:pt x="0" y="26953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Freeform 11"/>
          <p:cNvSpPr/>
          <p:nvPr/>
        </p:nvSpPr>
        <p:spPr>
          <a:xfrm rot="16136400">
            <a:off x="1305720" y="4166640"/>
            <a:ext cx="259920" cy="259920"/>
          </a:xfrm>
          <a:custGeom>
            <a:avLst/>
            <a:gdLst/>
            <a:ahLst/>
            <a:rect l="l" t="t" r="r" b="b"/>
            <a:pathLst>
              <a:path w="260330" h="260330">
                <a:moveTo>
                  <a:pt x="0" y="0"/>
                </a:moveTo>
                <a:lnTo>
                  <a:pt x="260329" y="0"/>
                </a:lnTo>
                <a:lnTo>
                  <a:pt x="260329" y="260330"/>
                </a:lnTo>
                <a:lnTo>
                  <a:pt x="0" y="26033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Freeform 12"/>
          <p:cNvSpPr/>
          <p:nvPr/>
        </p:nvSpPr>
        <p:spPr>
          <a:xfrm rot="16200000">
            <a:off x="1303560" y="4853520"/>
            <a:ext cx="269280" cy="269280"/>
          </a:xfrm>
          <a:custGeom>
            <a:avLst/>
            <a:gdLst/>
            <a:ahLst/>
            <a:rect l="l" t="t" r="r" b="b"/>
            <a:pathLst>
              <a:path w="269534" h="269534">
                <a:moveTo>
                  <a:pt x="0" y="0"/>
                </a:moveTo>
                <a:lnTo>
                  <a:pt x="269534" y="0"/>
                </a:lnTo>
                <a:lnTo>
                  <a:pt x="269534" y="269534"/>
                </a:lnTo>
                <a:lnTo>
                  <a:pt x="0" y="26953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Freeform 13"/>
          <p:cNvSpPr/>
          <p:nvPr/>
        </p:nvSpPr>
        <p:spPr>
          <a:xfrm rot="17313000">
            <a:off x="1936800" y="3302280"/>
            <a:ext cx="294480" cy="280440"/>
          </a:xfrm>
          <a:custGeom>
            <a:avLst/>
            <a:gdLst/>
            <a:ahLst/>
            <a:rect l="l" t="t" r="r" b="b"/>
            <a:pathLst>
              <a:path w="294920" h="280912">
                <a:moveTo>
                  <a:pt x="0" y="0"/>
                </a:moveTo>
                <a:lnTo>
                  <a:pt x="294920" y="0"/>
                </a:lnTo>
                <a:lnTo>
                  <a:pt x="294920" y="280911"/>
                </a:lnTo>
                <a:lnTo>
                  <a:pt x="0" y="28091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Freeform 14"/>
          <p:cNvSpPr/>
          <p:nvPr/>
        </p:nvSpPr>
        <p:spPr>
          <a:xfrm rot="17313000">
            <a:off x="1935000" y="3649320"/>
            <a:ext cx="294480" cy="280440"/>
          </a:xfrm>
          <a:custGeom>
            <a:avLst/>
            <a:gdLst/>
            <a:ahLst/>
            <a:rect l="l" t="t" r="r" b="b"/>
            <a:pathLst>
              <a:path w="294920" h="280912">
                <a:moveTo>
                  <a:pt x="0" y="0"/>
                </a:moveTo>
                <a:lnTo>
                  <a:pt x="294920" y="0"/>
                </a:lnTo>
                <a:lnTo>
                  <a:pt x="294920" y="280911"/>
                </a:lnTo>
                <a:lnTo>
                  <a:pt x="0" y="28091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Freeform 15"/>
          <p:cNvSpPr/>
          <p:nvPr/>
        </p:nvSpPr>
        <p:spPr>
          <a:xfrm>
            <a:off x="48240" y="183240"/>
            <a:ext cx="7463160" cy="2808000"/>
          </a:xfrm>
          <a:custGeom>
            <a:avLst/>
            <a:gdLst/>
            <a:ahLst/>
            <a:rect l="l" t="t" r="r" b="b"/>
            <a:pathLst>
              <a:path w="7463660" h="2808202">
                <a:moveTo>
                  <a:pt x="0" y="0"/>
                </a:moveTo>
                <a:lnTo>
                  <a:pt x="7463660" y="0"/>
                </a:lnTo>
                <a:lnTo>
                  <a:pt x="7463660" y="2808202"/>
                </a:lnTo>
                <a:lnTo>
                  <a:pt x="0" y="280820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5" name="Group 16"/>
          <p:cNvGrpSpPr/>
          <p:nvPr/>
        </p:nvGrpSpPr>
        <p:grpSpPr>
          <a:xfrm>
            <a:off x="551880" y="169920"/>
            <a:ext cx="2267640" cy="2656440"/>
            <a:chOff x="551880" y="169920"/>
            <a:chExt cx="2267640" cy="2656440"/>
          </a:xfrm>
        </p:grpSpPr>
        <p:sp>
          <p:nvSpPr>
            <p:cNvPr id="126" name="Freeform 17"/>
            <p:cNvSpPr/>
            <p:nvPr/>
          </p:nvSpPr>
          <p:spPr>
            <a:xfrm>
              <a:off x="551880" y="249840"/>
              <a:ext cx="415080" cy="2576520"/>
            </a:xfrm>
            <a:custGeom>
              <a:avLst/>
              <a:gdLst/>
              <a:ahLst/>
              <a:rect l="l" t="t" r="r" b="b"/>
              <a:pathLst>
                <a:path w="148874" h="923507">
                  <a:moveTo>
                    <a:pt x="0" y="0"/>
                  </a:moveTo>
                  <a:lnTo>
                    <a:pt x="148874" y="0"/>
                  </a:lnTo>
                  <a:lnTo>
                    <a:pt x="148874" y="923507"/>
                  </a:lnTo>
                  <a:lnTo>
                    <a:pt x="0" y="92350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" name="TextBox 18"/>
            <p:cNvSpPr/>
            <p:nvPr/>
          </p:nvSpPr>
          <p:spPr>
            <a:xfrm>
              <a:off x="551880" y="169920"/>
              <a:ext cx="2267640" cy="234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8" name="Group 19"/>
          <p:cNvGrpSpPr/>
          <p:nvPr/>
        </p:nvGrpSpPr>
        <p:grpSpPr>
          <a:xfrm>
            <a:off x="2083680" y="168840"/>
            <a:ext cx="5243400" cy="2732760"/>
            <a:chOff x="2083680" y="168840"/>
            <a:chExt cx="5243400" cy="2732760"/>
          </a:xfrm>
        </p:grpSpPr>
        <p:sp>
          <p:nvSpPr>
            <p:cNvPr id="129" name="Freeform 20"/>
            <p:cNvSpPr/>
            <p:nvPr/>
          </p:nvSpPr>
          <p:spPr>
            <a:xfrm>
              <a:off x="2083680" y="221760"/>
              <a:ext cx="5243400" cy="2679840"/>
            </a:xfrm>
            <a:custGeom>
              <a:avLst/>
              <a:gdLst/>
              <a:ahLst/>
              <a:rect l="l" t="t" r="r" b="b"/>
              <a:pathLst>
                <a:path w="1879294" h="960586">
                  <a:moveTo>
                    <a:pt x="0" y="0"/>
                  </a:moveTo>
                  <a:lnTo>
                    <a:pt x="1879294" y="0"/>
                  </a:lnTo>
                  <a:lnTo>
                    <a:pt x="1879294" y="960586"/>
                  </a:lnTo>
                  <a:lnTo>
                    <a:pt x="0" y="96058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" name="TextBox 21"/>
            <p:cNvSpPr/>
            <p:nvPr/>
          </p:nvSpPr>
          <p:spPr>
            <a:xfrm>
              <a:off x="2083680" y="168840"/>
              <a:ext cx="2267640" cy="23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1" name="Freeform 22"/>
          <p:cNvSpPr/>
          <p:nvPr/>
        </p:nvSpPr>
        <p:spPr>
          <a:xfrm rot="16200000">
            <a:off x="116280" y="2398320"/>
            <a:ext cx="568080" cy="488520"/>
          </a:xfrm>
          <a:custGeom>
            <a:avLst/>
            <a:gdLst/>
            <a:ahLst/>
            <a:rect l="l" t="t" r="r" b="b"/>
            <a:pathLst>
              <a:path w="568557" h="488959">
                <a:moveTo>
                  <a:pt x="0" y="0"/>
                </a:moveTo>
                <a:lnTo>
                  <a:pt x="568558" y="0"/>
                </a:lnTo>
                <a:lnTo>
                  <a:pt x="568558" y="488959"/>
                </a:lnTo>
                <a:lnTo>
                  <a:pt x="0" y="48895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Freeform 23"/>
          <p:cNvSpPr/>
          <p:nvPr/>
        </p:nvSpPr>
        <p:spPr>
          <a:xfrm rot="16200000">
            <a:off x="1283760" y="1416600"/>
            <a:ext cx="269280" cy="269280"/>
          </a:xfrm>
          <a:custGeom>
            <a:avLst/>
            <a:gdLst/>
            <a:ahLst/>
            <a:rect l="l" t="t" r="r" b="b"/>
            <a:pathLst>
              <a:path w="269534" h="269534">
                <a:moveTo>
                  <a:pt x="0" y="0"/>
                </a:moveTo>
                <a:lnTo>
                  <a:pt x="269534" y="0"/>
                </a:lnTo>
                <a:lnTo>
                  <a:pt x="269534" y="269534"/>
                </a:lnTo>
                <a:lnTo>
                  <a:pt x="0" y="26953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Freeform 24"/>
          <p:cNvSpPr/>
          <p:nvPr/>
        </p:nvSpPr>
        <p:spPr>
          <a:xfrm rot="16136400">
            <a:off x="1290240" y="1091880"/>
            <a:ext cx="259920" cy="259920"/>
          </a:xfrm>
          <a:custGeom>
            <a:avLst/>
            <a:gdLst/>
            <a:ahLst/>
            <a:rect l="l" t="t" r="r" b="b"/>
            <a:pathLst>
              <a:path w="260330" h="260330">
                <a:moveTo>
                  <a:pt x="0" y="0"/>
                </a:moveTo>
                <a:lnTo>
                  <a:pt x="260330" y="0"/>
                </a:lnTo>
                <a:lnTo>
                  <a:pt x="260330" y="260330"/>
                </a:lnTo>
                <a:lnTo>
                  <a:pt x="0" y="26033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Freeform 25"/>
          <p:cNvSpPr/>
          <p:nvPr/>
        </p:nvSpPr>
        <p:spPr>
          <a:xfrm rot="16200000">
            <a:off x="1288080" y="1778760"/>
            <a:ext cx="269280" cy="269280"/>
          </a:xfrm>
          <a:custGeom>
            <a:avLst/>
            <a:gdLst/>
            <a:ahLst/>
            <a:rect l="l" t="t" r="r" b="b"/>
            <a:pathLst>
              <a:path w="269534" h="269534">
                <a:moveTo>
                  <a:pt x="0" y="0"/>
                </a:moveTo>
                <a:lnTo>
                  <a:pt x="269534" y="0"/>
                </a:lnTo>
                <a:lnTo>
                  <a:pt x="269534" y="269533"/>
                </a:lnTo>
                <a:lnTo>
                  <a:pt x="0" y="26953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Freeform 26"/>
          <p:cNvSpPr/>
          <p:nvPr/>
        </p:nvSpPr>
        <p:spPr>
          <a:xfrm rot="17313000">
            <a:off x="1921680" y="227160"/>
            <a:ext cx="294480" cy="280440"/>
          </a:xfrm>
          <a:custGeom>
            <a:avLst/>
            <a:gdLst/>
            <a:ahLst/>
            <a:rect l="l" t="t" r="r" b="b"/>
            <a:pathLst>
              <a:path w="294920" h="280912">
                <a:moveTo>
                  <a:pt x="0" y="0"/>
                </a:moveTo>
                <a:lnTo>
                  <a:pt x="294921" y="0"/>
                </a:lnTo>
                <a:lnTo>
                  <a:pt x="294921" y="280912"/>
                </a:lnTo>
                <a:lnTo>
                  <a:pt x="0" y="28091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Freeform 27"/>
          <p:cNvSpPr/>
          <p:nvPr/>
        </p:nvSpPr>
        <p:spPr>
          <a:xfrm>
            <a:off x="3030480" y="723600"/>
            <a:ext cx="103680" cy="259560"/>
          </a:xfrm>
          <a:custGeom>
            <a:avLst/>
            <a:gdLst/>
            <a:ahLst/>
            <a:rect l="l" t="t" r="r" b="b"/>
            <a:pathLst>
              <a:path w="103962" h="259906">
                <a:moveTo>
                  <a:pt x="0" y="0"/>
                </a:moveTo>
                <a:lnTo>
                  <a:pt x="103963" y="0"/>
                </a:lnTo>
                <a:lnTo>
                  <a:pt x="103963" y="259906"/>
                </a:lnTo>
                <a:lnTo>
                  <a:pt x="0" y="25990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Freeform 28"/>
          <p:cNvSpPr/>
          <p:nvPr/>
        </p:nvSpPr>
        <p:spPr>
          <a:xfrm>
            <a:off x="5631120" y="2230560"/>
            <a:ext cx="103680" cy="259560"/>
          </a:xfrm>
          <a:custGeom>
            <a:avLst/>
            <a:gdLst/>
            <a:ahLst/>
            <a:rect l="l" t="t" r="r" b="b"/>
            <a:pathLst>
              <a:path w="103962" h="259906">
                <a:moveTo>
                  <a:pt x="0" y="0"/>
                </a:moveTo>
                <a:lnTo>
                  <a:pt x="103962" y="0"/>
                </a:lnTo>
                <a:lnTo>
                  <a:pt x="103962" y="259906"/>
                </a:lnTo>
                <a:lnTo>
                  <a:pt x="0" y="25990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Freeform 29"/>
          <p:cNvSpPr/>
          <p:nvPr/>
        </p:nvSpPr>
        <p:spPr>
          <a:xfrm rot="16200000">
            <a:off x="3029400" y="-450000"/>
            <a:ext cx="615600" cy="2061360"/>
          </a:xfrm>
          <a:custGeom>
            <a:avLst/>
            <a:gdLst/>
            <a:ahLst/>
            <a:rect l="l" t="t" r="r" b="b"/>
            <a:pathLst>
              <a:path w="615847" h="2061694">
                <a:moveTo>
                  <a:pt x="0" y="0"/>
                </a:moveTo>
                <a:lnTo>
                  <a:pt x="615847" y="0"/>
                </a:lnTo>
                <a:lnTo>
                  <a:pt x="615847" y="2061693"/>
                </a:lnTo>
                <a:lnTo>
                  <a:pt x="0" y="20616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Freeform 30"/>
          <p:cNvSpPr/>
          <p:nvPr/>
        </p:nvSpPr>
        <p:spPr>
          <a:xfrm rot="16200000">
            <a:off x="3140280" y="705240"/>
            <a:ext cx="599400" cy="2518560"/>
          </a:xfrm>
          <a:custGeom>
            <a:avLst/>
            <a:gdLst/>
            <a:ahLst/>
            <a:rect l="l" t="t" r="r" b="b"/>
            <a:pathLst>
              <a:path w="599937" h="2519055">
                <a:moveTo>
                  <a:pt x="0" y="0"/>
                </a:moveTo>
                <a:lnTo>
                  <a:pt x="599937" y="0"/>
                </a:lnTo>
                <a:lnTo>
                  <a:pt x="599937" y="2519055"/>
                </a:lnTo>
                <a:lnTo>
                  <a:pt x="0" y="251905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Freeform 31"/>
          <p:cNvSpPr/>
          <p:nvPr/>
        </p:nvSpPr>
        <p:spPr>
          <a:xfrm rot="16070400">
            <a:off x="5280480" y="1380240"/>
            <a:ext cx="553680" cy="1066680"/>
          </a:xfrm>
          <a:custGeom>
            <a:avLst/>
            <a:gdLst/>
            <a:ahLst/>
            <a:rect l="l" t="t" r="r" b="b"/>
            <a:pathLst>
              <a:path w="554116" h="1066916">
                <a:moveTo>
                  <a:pt x="0" y="0"/>
                </a:moveTo>
                <a:lnTo>
                  <a:pt x="554116" y="0"/>
                </a:lnTo>
                <a:lnTo>
                  <a:pt x="554116" y="1066916"/>
                </a:lnTo>
                <a:lnTo>
                  <a:pt x="0" y="10669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TextBox 32"/>
          <p:cNvSpPr/>
          <p:nvPr/>
        </p:nvSpPr>
        <p:spPr>
          <a:xfrm rot="16200000">
            <a:off x="-288360" y="4169160"/>
            <a:ext cx="2377080" cy="7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070"/>
              </a:lnSpc>
              <a:buNone/>
            </a:pPr>
            <a:r>
              <a:rPr b="0" lang="en-US" sz="2190" spc="-1" strike="noStrike">
                <a:solidFill>
                  <a:srgbClr val="000000"/>
                </a:solidFill>
                <a:latin typeface="A Day Without Sun Text Bold"/>
              </a:rPr>
              <a:t>Fractions pour comparer</a:t>
            </a:r>
            <a:endParaRPr b="0" lang="fr-FR" sz="2190" spc="-1" strike="noStrike">
              <a:latin typeface="Arial"/>
            </a:endParaRPr>
          </a:p>
        </p:txBody>
      </p:sp>
      <p:sp>
        <p:nvSpPr>
          <p:cNvPr id="142" name="TextBox 33"/>
          <p:cNvSpPr/>
          <p:nvPr/>
        </p:nvSpPr>
        <p:spPr>
          <a:xfrm rot="16200000">
            <a:off x="-803160" y="4157280"/>
            <a:ext cx="220716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220"/>
              </a:lnSpc>
              <a:buNone/>
            </a:pPr>
            <a:r>
              <a:rPr b="0" lang="en-US" sz="2300" spc="-1" strike="noStrike">
                <a:solidFill>
                  <a:srgbClr val="000000"/>
                </a:solidFill>
                <a:latin typeface="Jingleberry Bold"/>
              </a:rPr>
              <a:t>Je retiens</a:t>
            </a:r>
            <a:endParaRPr b="0" lang="fr-FR" sz="2300" spc="-1" strike="noStrike">
              <a:latin typeface="Arial"/>
            </a:endParaRPr>
          </a:p>
        </p:txBody>
      </p:sp>
      <p:sp>
        <p:nvSpPr>
          <p:cNvPr id="143" name="TextBox 34"/>
          <p:cNvSpPr/>
          <p:nvPr/>
        </p:nvSpPr>
        <p:spPr>
          <a:xfrm rot="16200000">
            <a:off x="-206640" y="4503600"/>
            <a:ext cx="265320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157"/>
              </a:lnSpc>
              <a:buNone/>
            </a:pPr>
            <a:r>
              <a:rPr b="0" lang="en-US" sz="820" spc="-1" strike="noStrike">
                <a:solidFill>
                  <a:srgbClr val="000000"/>
                </a:solidFill>
                <a:latin typeface="Quicksand"/>
              </a:rPr>
              <a:t>Je m'auto-évalue sur</a:t>
            </a:r>
            <a:endParaRPr b="0" lang="fr-FR" sz="820" spc="-1" strike="noStrike">
              <a:latin typeface="Arial"/>
            </a:endParaRPr>
          </a:p>
          <a:p>
            <a:pPr algn="ctr">
              <a:lnSpc>
                <a:spcPts val="1157"/>
              </a:lnSpc>
              <a:buNone/>
            </a:pPr>
            <a:r>
              <a:rPr b="0" lang="en-US" sz="820" spc="-1" strike="noStrike">
                <a:solidFill>
                  <a:srgbClr val="000000"/>
                </a:solidFill>
                <a:latin typeface="Quicksand"/>
              </a:rPr>
              <a:t>ma compréhension et ma maîtrise de ce savoir-faire</a:t>
            </a:r>
            <a:endParaRPr b="0" lang="fr-FR" sz="820" spc="-1" strike="noStrike">
              <a:latin typeface="Arial"/>
            </a:endParaRPr>
          </a:p>
        </p:txBody>
      </p:sp>
      <p:sp>
        <p:nvSpPr>
          <p:cNvPr id="144" name="TextBox 35"/>
          <p:cNvSpPr/>
          <p:nvPr/>
        </p:nvSpPr>
        <p:spPr>
          <a:xfrm rot="16200000">
            <a:off x="-303480" y="1094040"/>
            <a:ext cx="2377080" cy="7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070"/>
              </a:lnSpc>
              <a:buNone/>
            </a:pPr>
            <a:r>
              <a:rPr b="0" lang="en-US" sz="2190" spc="-1" strike="noStrike">
                <a:solidFill>
                  <a:srgbClr val="000000"/>
                </a:solidFill>
                <a:latin typeface="A Day Without Sun Text Bold"/>
              </a:rPr>
              <a:t>Fractions pour partager</a:t>
            </a:r>
            <a:endParaRPr b="0" lang="fr-FR" sz="2190" spc="-1" strike="noStrike">
              <a:latin typeface="Arial"/>
            </a:endParaRPr>
          </a:p>
        </p:txBody>
      </p:sp>
      <p:sp>
        <p:nvSpPr>
          <p:cNvPr id="145" name="TextBox 36"/>
          <p:cNvSpPr/>
          <p:nvPr/>
        </p:nvSpPr>
        <p:spPr>
          <a:xfrm rot="16200000">
            <a:off x="-818280" y="1082160"/>
            <a:ext cx="220716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220"/>
              </a:lnSpc>
              <a:buNone/>
            </a:pPr>
            <a:r>
              <a:rPr b="0" lang="en-US" sz="2300" spc="-1" strike="noStrike">
                <a:solidFill>
                  <a:srgbClr val="000000"/>
                </a:solidFill>
                <a:latin typeface="Jingleberry Bold"/>
              </a:rPr>
              <a:t>Je retiens</a:t>
            </a:r>
            <a:endParaRPr b="0" lang="fr-FR" sz="2300" spc="-1" strike="noStrike">
              <a:latin typeface="Arial"/>
            </a:endParaRPr>
          </a:p>
        </p:txBody>
      </p:sp>
      <p:sp>
        <p:nvSpPr>
          <p:cNvPr id="146" name="TextBox 37"/>
          <p:cNvSpPr/>
          <p:nvPr/>
        </p:nvSpPr>
        <p:spPr>
          <a:xfrm rot="16200000">
            <a:off x="-221760" y="1428840"/>
            <a:ext cx="265320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157"/>
              </a:lnSpc>
              <a:buNone/>
            </a:pPr>
            <a:r>
              <a:rPr b="0" lang="en-US" sz="820" spc="-1" strike="noStrike">
                <a:solidFill>
                  <a:srgbClr val="000000"/>
                </a:solidFill>
                <a:latin typeface="Quicksand"/>
              </a:rPr>
              <a:t>Je m'auto-évalue sur</a:t>
            </a:r>
            <a:endParaRPr b="0" lang="fr-FR" sz="820" spc="-1" strike="noStrike">
              <a:latin typeface="Arial"/>
            </a:endParaRPr>
          </a:p>
          <a:p>
            <a:pPr algn="ctr">
              <a:lnSpc>
                <a:spcPts val="1157"/>
              </a:lnSpc>
              <a:buNone/>
            </a:pPr>
            <a:r>
              <a:rPr b="0" lang="en-US" sz="820" spc="-1" strike="noStrike">
                <a:solidFill>
                  <a:srgbClr val="000000"/>
                </a:solidFill>
                <a:latin typeface="Quicksand"/>
              </a:rPr>
              <a:t>ma compréhension et ma maîtrise de ce savoir-faire</a:t>
            </a:r>
            <a:endParaRPr b="0" lang="fr-FR" sz="820" spc="-1" strike="noStrike">
              <a:latin typeface="Arial"/>
            </a:endParaRPr>
          </a:p>
        </p:txBody>
      </p:sp>
      <p:sp>
        <p:nvSpPr>
          <p:cNvPr id="147" name="TextBox 38"/>
          <p:cNvSpPr/>
          <p:nvPr/>
        </p:nvSpPr>
        <p:spPr>
          <a:xfrm>
            <a:off x="5147280" y="1697040"/>
            <a:ext cx="883800" cy="15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230"/>
              </a:lnSpc>
              <a:buNone/>
            </a:pPr>
            <a:r>
              <a:rPr b="0" lang="en-US" sz="880" spc="-1" strike="noStrike">
                <a:solidFill>
                  <a:srgbClr val="ffffff"/>
                </a:solidFill>
                <a:latin typeface="Quicksand"/>
              </a:rPr>
              <a:t>1 unité</a:t>
            </a:r>
            <a:endParaRPr b="0" lang="fr-FR" sz="880" spc="-1" strike="noStrike">
              <a:latin typeface="Arial"/>
            </a:endParaRPr>
          </a:p>
        </p:txBody>
      </p:sp>
      <p:sp>
        <p:nvSpPr>
          <p:cNvPr id="148" name="TextBox 39"/>
          <p:cNvSpPr/>
          <p:nvPr/>
        </p:nvSpPr>
        <p:spPr>
          <a:xfrm>
            <a:off x="2998080" y="1745280"/>
            <a:ext cx="883800" cy="15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230"/>
              </a:lnSpc>
              <a:buNone/>
            </a:pPr>
            <a:r>
              <a:rPr b="0" lang="en-US" sz="880" spc="-1" strike="noStrike">
                <a:solidFill>
                  <a:srgbClr val="ffffff"/>
                </a:solidFill>
                <a:latin typeface="Quicksand"/>
              </a:rPr>
              <a:t>1 unité</a:t>
            </a:r>
            <a:endParaRPr b="0" lang="fr-FR" sz="880" spc="-1" strike="noStrike">
              <a:latin typeface="Arial"/>
            </a:endParaRPr>
          </a:p>
        </p:txBody>
      </p:sp>
      <p:sp>
        <p:nvSpPr>
          <p:cNvPr id="149" name="TextBox 40"/>
          <p:cNvSpPr/>
          <p:nvPr/>
        </p:nvSpPr>
        <p:spPr>
          <a:xfrm>
            <a:off x="2857320" y="401760"/>
            <a:ext cx="883800" cy="15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230"/>
              </a:lnSpc>
              <a:buNone/>
            </a:pPr>
            <a:r>
              <a:rPr b="0" lang="en-US" sz="880" spc="-1" strike="noStrike">
                <a:solidFill>
                  <a:srgbClr val="ffffff"/>
                </a:solidFill>
                <a:latin typeface="Quicksand"/>
              </a:rPr>
              <a:t>1 unité</a:t>
            </a:r>
            <a:endParaRPr b="0" lang="fr-FR" sz="880" spc="-1" strike="noStrike">
              <a:latin typeface="Arial"/>
            </a:endParaRPr>
          </a:p>
        </p:txBody>
      </p:sp>
      <p:sp>
        <p:nvSpPr>
          <p:cNvPr id="150" name="TextBox 41"/>
          <p:cNvSpPr/>
          <p:nvPr/>
        </p:nvSpPr>
        <p:spPr>
          <a:xfrm>
            <a:off x="2313360" y="911520"/>
            <a:ext cx="4919040" cy="58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539"/>
              </a:lnSpc>
              <a:buNone/>
            </a:pPr>
            <a:r>
              <a:rPr b="0" lang="en-US" sz="1100" spc="-1" strike="noStrike">
                <a:solidFill>
                  <a:srgbClr val="000000"/>
                </a:solidFill>
                <a:latin typeface="Quicksand"/>
              </a:rPr>
              <a:t> </a:t>
            </a:r>
            <a:r>
              <a:rPr b="0" lang="en-US" sz="1100" spc="-1" strike="noStrike">
                <a:solidFill>
                  <a:srgbClr val="000000"/>
                </a:solidFill>
                <a:latin typeface="Quicksand"/>
              </a:rPr>
              <a:t>L’unité est donc partagée en huit parts égales, et une réglette blanche représente une de ces parts.</a:t>
            </a:r>
            <a:endParaRPr b="0" lang="fr-FR" sz="1100" spc="-1" strike="noStrike">
              <a:latin typeface="Arial"/>
            </a:endParaRPr>
          </a:p>
          <a:p>
            <a:pPr>
              <a:lnSpc>
                <a:spcPts val="1539"/>
              </a:lnSpc>
              <a:buNone/>
            </a:pPr>
            <a:r>
              <a:rPr b="0" lang="en-US" sz="1100" spc="-1" strike="noStrike">
                <a:solidFill>
                  <a:srgbClr val="000000"/>
                </a:solidFill>
                <a:latin typeface="Quicksand"/>
              </a:rPr>
              <a:t>Chaque réglette blanche vaut donc un huitième de l’unité.</a:t>
            </a:r>
            <a:endParaRPr b="0" lang="fr-FR" sz="1100" spc="-1" strike="noStrike">
              <a:latin typeface="Arial"/>
            </a:endParaRPr>
          </a:p>
        </p:txBody>
      </p:sp>
      <p:sp>
        <p:nvSpPr>
          <p:cNvPr id="151" name="TextBox 42"/>
          <p:cNvSpPr/>
          <p:nvPr/>
        </p:nvSpPr>
        <p:spPr>
          <a:xfrm>
            <a:off x="4464720" y="374400"/>
            <a:ext cx="286236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539"/>
              </a:lnSpc>
              <a:buNone/>
            </a:pPr>
            <a:r>
              <a:rPr b="0" lang="en-US" sz="1100" spc="-1" strike="noStrike">
                <a:solidFill>
                  <a:srgbClr val="000000"/>
                </a:solidFill>
                <a:latin typeface="Quicksand"/>
              </a:rPr>
              <a:t>Il faut 8 réglettes blanches pour obtenir une unité. </a:t>
            </a:r>
            <a:endParaRPr b="0" lang="fr-FR" sz="1100" spc="-1" strike="noStrike">
              <a:latin typeface="Arial"/>
            </a:endParaRPr>
          </a:p>
        </p:txBody>
      </p:sp>
      <p:sp>
        <p:nvSpPr>
          <p:cNvPr id="152" name="TextBox 43"/>
          <p:cNvSpPr/>
          <p:nvPr/>
        </p:nvSpPr>
        <p:spPr>
          <a:xfrm>
            <a:off x="2167920" y="2283480"/>
            <a:ext cx="2735280" cy="58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539"/>
              </a:lnSpc>
              <a:buNone/>
            </a:pPr>
            <a:r>
              <a:rPr b="0" lang="en-US" sz="1100" spc="-1" strike="noStrike">
                <a:solidFill>
                  <a:srgbClr val="000000"/>
                </a:solidFill>
                <a:latin typeface="Quicksand"/>
              </a:rPr>
              <a:t>L'unité est partagée en cinq parts égales.</a:t>
            </a:r>
            <a:endParaRPr b="0" lang="fr-FR" sz="1100" spc="-1" strike="noStrike">
              <a:latin typeface="Arial"/>
            </a:endParaRPr>
          </a:p>
          <a:p>
            <a:pPr>
              <a:lnSpc>
                <a:spcPts val="1539"/>
              </a:lnSpc>
              <a:buNone/>
            </a:pPr>
            <a:r>
              <a:rPr b="0" lang="en-US" sz="1100" spc="-1" strike="noStrike">
                <a:solidFill>
                  <a:srgbClr val="000000"/>
                </a:solidFill>
                <a:latin typeface="Quicksand"/>
              </a:rPr>
              <a:t>Chaque réglette rouge vaut donc un-cinquième de l’unité.</a:t>
            </a:r>
            <a:endParaRPr b="0" lang="fr-FR" sz="1100" spc="-1" strike="noStrike">
              <a:latin typeface="Arial"/>
            </a:endParaRPr>
          </a:p>
        </p:txBody>
      </p:sp>
      <p:sp>
        <p:nvSpPr>
          <p:cNvPr id="153" name="TextBox 44"/>
          <p:cNvSpPr/>
          <p:nvPr/>
        </p:nvSpPr>
        <p:spPr>
          <a:xfrm>
            <a:off x="5036400" y="2266920"/>
            <a:ext cx="2306160" cy="58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539"/>
              </a:lnSpc>
              <a:buNone/>
            </a:pPr>
            <a:r>
              <a:rPr b="0" lang="en-US" sz="1100" spc="-1" strike="noStrike">
                <a:solidFill>
                  <a:srgbClr val="000000"/>
                </a:solidFill>
                <a:latin typeface="Quicksand"/>
              </a:rPr>
              <a:t>L'unité est partagée en deux parts égales. Chaque réglette rouge vaut donc un-demi de l’unité.</a:t>
            </a:r>
            <a:endParaRPr b="0" lang="fr-FR" sz="1100" spc="-1" strike="noStrike">
              <a:latin typeface="Arial"/>
            </a:endParaRPr>
          </a:p>
        </p:txBody>
      </p:sp>
      <p:grpSp>
        <p:nvGrpSpPr>
          <p:cNvPr id="154" name="Group 45"/>
          <p:cNvGrpSpPr/>
          <p:nvPr/>
        </p:nvGrpSpPr>
        <p:grpSpPr>
          <a:xfrm>
            <a:off x="2237760" y="3268440"/>
            <a:ext cx="2380680" cy="1042920"/>
            <a:chOff x="2237760" y="3268440"/>
            <a:chExt cx="2380680" cy="1042920"/>
          </a:xfrm>
        </p:grpSpPr>
        <p:sp>
          <p:nvSpPr>
            <p:cNvPr id="155" name="Freeform 46"/>
            <p:cNvSpPr/>
            <p:nvPr/>
          </p:nvSpPr>
          <p:spPr>
            <a:xfrm rot="16200600">
              <a:off x="2906640" y="2599560"/>
              <a:ext cx="1042560" cy="2380320"/>
            </a:xfrm>
            <a:custGeom>
              <a:avLst/>
              <a:gdLst/>
              <a:ahLst/>
              <a:rect l="l" t="t" r="r" b="b"/>
              <a:pathLst>
                <a:path w="1390621" h="3174216">
                  <a:moveTo>
                    <a:pt x="0" y="0"/>
                  </a:moveTo>
                  <a:lnTo>
                    <a:pt x="1390622" y="0"/>
                  </a:lnTo>
                  <a:lnTo>
                    <a:pt x="1390622" y="3174216"/>
                  </a:lnTo>
                  <a:lnTo>
                    <a:pt x="0" y="317421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9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TextBox 47"/>
            <p:cNvSpPr/>
            <p:nvPr/>
          </p:nvSpPr>
          <p:spPr>
            <a:xfrm rot="600">
              <a:off x="2879280" y="3342600"/>
              <a:ext cx="1234440" cy="21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718"/>
                </a:lnSpc>
                <a:buNone/>
              </a:pPr>
              <a:r>
                <a:rPr b="0" lang="en-US" sz="1220" spc="-1" strike="noStrike">
                  <a:solidFill>
                    <a:srgbClr val="ffffff"/>
                  </a:solidFill>
                  <a:latin typeface="Quicksand"/>
                </a:rPr>
                <a:t>2 unités</a:t>
              </a:r>
              <a:endParaRPr b="0" lang="fr-FR" sz="1220" spc="-1" strike="noStrike">
                <a:latin typeface="Arial"/>
              </a:endParaRPr>
            </a:p>
          </p:txBody>
        </p:sp>
        <p:sp>
          <p:nvSpPr>
            <p:cNvPr id="157" name="TextBox 48"/>
            <p:cNvSpPr/>
            <p:nvPr/>
          </p:nvSpPr>
          <p:spPr>
            <a:xfrm rot="600">
              <a:off x="2495520" y="3574440"/>
              <a:ext cx="891720" cy="21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718"/>
                </a:lnSpc>
                <a:buNone/>
              </a:pPr>
              <a:r>
                <a:rPr b="0" lang="en-US" sz="1220" spc="-1" strike="noStrike">
                  <a:solidFill>
                    <a:srgbClr val="ffffff"/>
                  </a:solidFill>
                  <a:latin typeface="Quicksand"/>
                </a:rPr>
                <a:t>1 unité</a:t>
              </a:r>
              <a:endParaRPr b="0" lang="fr-FR" sz="1220" spc="-1" strike="noStrike">
                <a:latin typeface="Arial"/>
              </a:endParaRPr>
            </a:p>
          </p:txBody>
        </p:sp>
        <p:sp>
          <p:nvSpPr>
            <p:cNvPr id="158" name="TextBox 49"/>
            <p:cNvSpPr/>
            <p:nvPr/>
          </p:nvSpPr>
          <p:spPr>
            <a:xfrm rot="600">
              <a:off x="3445920" y="3574800"/>
              <a:ext cx="891720" cy="21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718"/>
                </a:lnSpc>
                <a:buNone/>
              </a:pPr>
              <a:r>
                <a:rPr b="0" lang="en-US" sz="1220" spc="-1" strike="noStrike">
                  <a:solidFill>
                    <a:srgbClr val="ffffff"/>
                  </a:solidFill>
                  <a:latin typeface="Quicksand"/>
                </a:rPr>
                <a:t>1 unité</a:t>
              </a:r>
              <a:endParaRPr b="0" lang="fr-FR" sz="1220" spc="-1" strike="noStrike">
                <a:latin typeface="Arial"/>
              </a:endParaRPr>
            </a:p>
          </p:txBody>
        </p:sp>
      </p:grpSp>
      <p:sp>
        <p:nvSpPr>
          <p:cNvPr id="159" name="Freeform 50"/>
          <p:cNvSpPr/>
          <p:nvPr/>
        </p:nvSpPr>
        <p:spPr>
          <a:xfrm rot="16918800">
            <a:off x="2919600" y="4021200"/>
            <a:ext cx="786960" cy="2055960"/>
          </a:xfrm>
          <a:custGeom>
            <a:avLst/>
            <a:gdLst/>
            <a:ahLst/>
            <a:rect l="l" t="t" r="r" b="b"/>
            <a:pathLst>
              <a:path w="787294" h="2056260">
                <a:moveTo>
                  <a:pt x="0" y="0"/>
                </a:moveTo>
                <a:lnTo>
                  <a:pt x="787294" y="0"/>
                </a:lnTo>
                <a:lnTo>
                  <a:pt x="787294" y="2056260"/>
                </a:lnTo>
                <a:lnTo>
                  <a:pt x="0" y="20562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0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Freeform 51"/>
          <p:cNvSpPr/>
          <p:nvPr/>
        </p:nvSpPr>
        <p:spPr>
          <a:xfrm rot="14694600">
            <a:off x="2355120" y="4846320"/>
            <a:ext cx="348840" cy="679680"/>
          </a:xfrm>
          <a:custGeom>
            <a:avLst/>
            <a:gdLst/>
            <a:ahLst/>
            <a:rect l="l" t="t" r="r" b="b"/>
            <a:pathLst>
              <a:path w="349184" h="679873">
                <a:moveTo>
                  <a:pt x="0" y="0"/>
                </a:moveTo>
                <a:lnTo>
                  <a:pt x="349184" y="0"/>
                </a:lnTo>
                <a:lnTo>
                  <a:pt x="349184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Freeform 52"/>
          <p:cNvSpPr/>
          <p:nvPr/>
        </p:nvSpPr>
        <p:spPr>
          <a:xfrm rot="14694600">
            <a:off x="2584080" y="4846320"/>
            <a:ext cx="348840" cy="679680"/>
          </a:xfrm>
          <a:custGeom>
            <a:avLst/>
            <a:gdLst/>
            <a:ahLst/>
            <a:rect l="l" t="t" r="r" b="b"/>
            <a:pathLst>
              <a:path w="349184" h="679873">
                <a:moveTo>
                  <a:pt x="0" y="0"/>
                </a:moveTo>
                <a:lnTo>
                  <a:pt x="349184" y="0"/>
                </a:lnTo>
                <a:lnTo>
                  <a:pt x="349184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Freeform 53"/>
          <p:cNvSpPr/>
          <p:nvPr/>
        </p:nvSpPr>
        <p:spPr>
          <a:xfrm rot="14694600">
            <a:off x="2814120" y="4849200"/>
            <a:ext cx="348840" cy="679680"/>
          </a:xfrm>
          <a:custGeom>
            <a:avLst/>
            <a:gdLst/>
            <a:ahLst/>
            <a:rect l="l" t="t" r="r" b="b"/>
            <a:pathLst>
              <a:path w="349184" h="679873">
                <a:moveTo>
                  <a:pt x="0" y="0"/>
                </a:moveTo>
                <a:lnTo>
                  <a:pt x="349183" y="0"/>
                </a:lnTo>
                <a:lnTo>
                  <a:pt x="349183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Freeform 54"/>
          <p:cNvSpPr/>
          <p:nvPr/>
        </p:nvSpPr>
        <p:spPr>
          <a:xfrm rot="14694600">
            <a:off x="3043080" y="4849200"/>
            <a:ext cx="348840" cy="679680"/>
          </a:xfrm>
          <a:custGeom>
            <a:avLst/>
            <a:gdLst/>
            <a:ahLst/>
            <a:rect l="l" t="t" r="r" b="b"/>
            <a:pathLst>
              <a:path w="349184" h="679873">
                <a:moveTo>
                  <a:pt x="0" y="0"/>
                </a:moveTo>
                <a:lnTo>
                  <a:pt x="349183" y="0"/>
                </a:lnTo>
                <a:lnTo>
                  <a:pt x="349183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Freeform 55"/>
          <p:cNvSpPr/>
          <p:nvPr/>
        </p:nvSpPr>
        <p:spPr>
          <a:xfrm rot="14694600">
            <a:off x="3274200" y="4849200"/>
            <a:ext cx="348840" cy="679680"/>
          </a:xfrm>
          <a:custGeom>
            <a:avLst/>
            <a:gdLst/>
            <a:ahLst/>
            <a:rect l="l" t="t" r="r" b="b"/>
            <a:pathLst>
              <a:path w="349184" h="679873">
                <a:moveTo>
                  <a:pt x="0" y="0"/>
                </a:moveTo>
                <a:lnTo>
                  <a:pt x="349184" y="0"/>
                </a:lnTo>
                <a:lnTo>
                  <a:pt x="349184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Freeform 56"/>
          <p:cNvSpPr/>
          <p:nvPr/>
        </p:nvSpPr>
        <p:spPr>
          <a:xfrm rot="14694600">
            <a:off x="3503160" y="4849200"/>
            <a:ext cx="348840" cy="679680"/>
          </a:xfrm>
          <a:custGeom>
            <a:avLst/>
            <a:gdLst/>
            <a:ahLst/>
            <a:rect l="l" t="t" r="r" b="b"/>
            <a:pathLst>
              <a:path w="349184" h="679873">
                <a:moveTo>
                  <a:pt x="0" y="0"/>
                </a:moveTo>
                <a:lnTo>
                  <a:pt x="349184" y="0"/>
                </a:lnTo>
                <a:lnTo>
                  <a:pt x="349184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Freeform 57"/>
          <p:cNvSpPr/>
          <p:nvPr/>
        </p:nvSpPr>
        <p:spPr>
          <a:xfrm rot="14694600">
            <a:off x="3735360" y="4852080"/>
            <a:ext cx="348840" cy="679680"/>
          </a:xfrm>
          <a:custGeom>
            <a:avLst/>
            <a:gdLst/>
            <a:ahLst/>
            <a:rect l="l" t="t" r="r" b="b"/>
            <a:pathLst>
              <a:path w="349184" h="679873">
                <a:moveTo>
                  <a:pt x="0" y="0"/>
                </a:moveTo>
                <a:lnTo>
                  <a:pt x="349184" y="0"/>
                </a:lnTo>
                <a:lnTo>
                  <a:pt x="349184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Freeform 58"/>
          <p:cNvSpPr/>
          <p:nvPr/>
        </p:nvSpPr>
        <p:spPr>
          <a:xfrm rot="14694600">
            <a:off x="3966840" y="4846320"/>
            <a:ext cx="348840" cy="679680"/>
          </a:xfrm>
          <a:custGeom>
            <a:avLst/>
            <a:gdLst/>
            <a:ahLst/>
            <a:rect l="l" t="t" r="r" b="b"/>
            <a:pathLst>
              <a:path w="349184" h="679873">
                <a:moveTo>
                  <a:pt x="0" y="0"/>
                </a:moveTo>
                <a:lnTo>
                  <a:pt x="349184" y="0"/>
                </a:lnTo>
                <a:lnTo>
                  <a:pt x="349184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8" name="Group 59"/>
          <p:cNvGrpSpPr/>
          <p:nvPr/>
        </p:nvGrpSpPr>
        <p:grpSpPr>
          <a:xfrm>
            <a:off x="4657680" y="4375800"/>
            <a:ext cx="2377080" cy="1410480"/>
            <a:chOff x="4657680" y="4375800"/>
            <a:chExt cx="2377080" cy="1410480"/>
          </a:xfrm>
        </p:grpSpPr>
        <p:sp>
          <p:nvSpPr>
            <p:cNvPr id="169" name="Freeform 60"/>
            <p:cNvSpPr/>
            <p:nvPr/>
          </p:nvSpPr>
          <p:spPr>
            <a:xfrm rot="16905000">
              <a:off x="5133600" y="4673880"/>
              <a:ext cx="554760" cy="1397160"/>
            </a:xfrm>
            <a:custGeom>
              <a:avLst/>
              <a:gdLst/>
              <a:ahLst/>
              <a:rect l="l" t="t" r="r" b="b"/>
              <a:pathLst>
                <a:path w="739970" h="1863481">
                  <a:moveTo>
                    <a:pt x="0" y="0"/>
                  </a:moveTo>
                  <a:lnTo>
                    <a:pt x="739970" y="0"/>
                  </a:lnTo>
                  <a:lnTo>
                    <a:pt x="739970" y="1863481"/>
                  </a:lnTo>
                  <a:lnTo>
                    <a:pt x="0" y="186348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9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Freeform 61"/>
            <p:cNvSpPr/>
            <p:nvPr/>
          </p:nvSpPr>
          <p:spPr>
            <a:xfrm rot="16918800">
              <a:off x="5429520" y="3945600"/>
              <a:ext cx="695880" cy="1944360"/>
            </a:xfrm>
            <a:custGeom>
              <a:avLst/>
              <a:gdLst/>
              <a:ahLst/>
              <a:rect l="l" t="t" r="r" b="b"/>
              <a:pathLst>
                <a:path w="928168" h="2593057">
                  <a:moveTo>
                    <a:pt x="0" y="0"/>
                  </a:moveTo>
                  <a:lnTo>
                    <a:pt x="928168" y="0"/>
                  </a:lnTo>
                  <a:lnTo>
                    <a:pt x="928168" y="2593057"/>
                  </a:lnTo>
                  <a:lnTo>
                    <a:pt x="0" y="259305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0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Freeform 62"/>
            <p:cNvSpPr/>
            <p:nvPr/>
          </p:nvSpPr>
          <p:spPr>
            <a:xfrm rot="14694600">
              <a:off x="4864680" y="4771440"/>
              <a:ext cx="348840" cy="679680"/>
            </a:xfrm>
            <a:custGeom>
              <a:avLst/>
              <a:gdLst/>
              <a:ah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9" y="0"/>
                  </a:lnTo>
                  <a:lnTo>
                    <a:pt x="465579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" name="Freeform 63"/>
            <p:cNvSpPr/>
            <p:nvPr/>
          </p:nvSpPr>
          <p:spPr>
            <a:xfrm rot="14694600">
              <a:off x="5093640" y="4771440"/>
              <a:ext cx="348840" cy="679680"/>
            </a:xfrm>
            <a:custGeom>
              <a:avLst/>
              <a:gdLst/>
              <a:ah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8" y="0"/>
                  </a:lnTo>
                  <a:lnTo>
                    <a:pt x="465578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Freeform 64"/>
            <p:cNvSpPr/>
            <p:nvPr/>
          </p:nvSpPr>
          <p:spPr>
            <a:xfrm rot="14694600">
              <a:off x="5323680" y="4774320"/>
              <a:ext cx="348840" cy="679680"/>
            </a:xfrm>
            <a:custGeom>
              <a:avLst/>
              <a:gdLst/>
              <a:ah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8" y="0"/>
                  </a:lnTo>
                  <a:lnTo>
                    <a:pt x="465578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" name="Freeform 65"/>
            <p:cNvSpPr/>
            <p:nvPr/>
          </p:nvSpPr>
          <p:spPr>
            <a:xfrm rot="14694600">
              <a:off x="5552640" y="4774320"/>
              <a:ext cx="348840" cy="679680"/>
            </a:xfrm>
            <a:custGeom>
              <a:avLst/>
              <a:gdLst/>
              <a:ah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8" y="0"/>
                  </a:lnTo>
                  <a:lnTo>
                    <a:pt x="465578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Freeform 66"/>
            <p:cNvSpPr/>
            <p:nvPr/>
          </p:nvSpPr>
          <p:spPr>
            <a:xfrm rot="14694600">
              <a:off x="5783760" y="4774320"/>
              <a:ext cx="348840" cy="679680"/>
            </a:xfrm>
            <a:custGeom>
              <a:avLst/>
              <a:gdLst/>
              <a:ah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9" y="0"/>
                  </a:lnTo>
                  <a:lnTo>
                    <a:pt x="465579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Freeform 67"/>
            <p:cNvSpPr/>
            <p:nvPr/>
          </p:nvSpPr>
          <p:spPr>
            <a:xfrm rot="14694600">
              <a:off x="6013080" y="4774320"/>
              <a:ext cx="348840" cy="679680"/>
            </a:xfrm>
            <a:custGeom>
              <a:avLst/>
              <a:gdLst/>
              <a:ah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8" y="0"/>
                  </a:lnTo>
                  <a:lnTo>
                    <a:pt x="465578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Freeform 68"/>
            <p:cNvSpPr/>
            <p:nvPr/>
          </p:nvSpPr>
          <p:spPr>
            <a:xfrm rot="14694600">
              <a:off x="6244920" y="4776840"/>
              <a:ext cx="348840" cy="679680"/>
            </a:xfrm>
            <a:custGeom>
              <a:avLst/>
              <a:gdLst/>
              <a:ah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9" y="0"/>
                  </a:lnTo>
                  <a:lnTo>
                    <a:pt x="465579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Freeform 69"/>
            <p:cNvSpPr/>
            <p:nvPr/>
          </p:nvSpPr>
          <p:spPr>
            <a:xfrm rot="14694600">
              <a:off x="6478200" y="4771440"/>
              <a:ext cx="348840" cy="679680"/>
            </a:xfrm>
            <a:custGeom>
              <a:avLst/>
              <a:gdLst/>
              <a:ah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8" y="0"/>
                  </a:lnTo>
                  <a:lnTo>
                    <a:pt x="465578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Freeform 70"/>
            <p:cNvSpPr/>
            <p:nvPr/>
          </p:nvSpPr>
          <p:spPr>
            <a:xfrm rot="14694600">
              <a:off x="6019200" y="5018760"/>
              <a:ext cx="348840" cy="679680"/>
            </a:xfrm>
            <a:custGeom>
              <a:avLst/>
              <a:gdLst/>
              <a:ah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8" y="0"/>
                  </a:lnTo>
                  <a:lnTo>
                    <a:pt x="465578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9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Freeform 71"/>
            <p:cNvSpPr/>
            <p:nvPr/>
          </p:nvSpPr>
          <p:spPr>
            <a:xfrm rot="14694600">
              <a:off x="6249240" y="5021640"/>
              <a:ext cx="348840" cy="679680"/>
            </a:xfrm>
            <a:custGeom>
              <a:avLst/>
              <a:gdLst/>
              <a:ah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8" y="0"/>
                  </a:lnTo>
                  <a:lnTo>
                    <a:pt x="465578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0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Freeform 72"/>
            <p:cNvSpPr/>
            <p:nvPr/>
          </p:nvSpPr>
          <p:spPr>
            <a:xfrm rot="14694600">
              <a:off x="6473520" y="5016240"/>
              <a:ext cx="348840" cy="679680"/>
            </a:xfrm>
            <a:custGeom>
              <a:avLst/>
              <a:gdLst/>
              <a:ah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9" y="0"/>
                  </a:lnTo>
                  <a:lnTo>
                    <a:pt x="465579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2" name="TextBox 73"/>
          <p:cNvSpPr/>
          <p:nvPr/>
        </p:nvSpPr>
        <p:spPr>
          <a:xfrm>
            <a:off x="4636440" y="3495960"/>
            <a:ext cx="2789280" cy="3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Quicksand"/>
              </a:rPr>
              <a:t>Il faut 5 réglettes blanches pour obtenir une unité. 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183" name="TextBox 74"/>
          <p:cNvSpPr/>
          <p:nvPr/>
        </p:nvSpPr>
        <p:spPr>
          <a:xfrm>
            <a:off x="2341080" y="4356360"/>
            <a:ext cx="4986360" cy="3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Quicksand"/>
              </a:rPr>
              <a:t>L’unité est donc partagée en cinq parts égales, et une réglette blanche représente une de ces parts. Chaque réglette blanche vaut donc un cinquième de l’unité.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184" name="Freeform 75"/>
          <p:cNvSpPr/>
          <p:nvPr/>
        </p:nvSpPr>
        <p:spPr>
          <a:xfrm>
            <a:off x="3744720" y="5635080"/>
            <a:ext cx="170640" cy="16560"/>
          </a:xfrm>
          <a:custGeom>
            <a:avLst/>
            <a:gdLst/>
            <a:ahLst/>
            <a:rect l="l" t="t" r="r" b="b"/>
            <a:pathLst>
              <a:path w="170921" h="16959">
                <a:moveTo>
                  <a:pt x="0" y="0"/>
                </a:moveTo>
                <a:lnTo>
                  <a:pt x="170921" y="0"/>
                </a:lnTo>
                <a:lnTo>
                  <a:pt x="170921" y="16959"/>
                </a:lnTo>
                <a:lnTo>
                  <a:pt x="0" y="1695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TextBox 76"/>
          <p:cNvSpPr/>
          <p:nvPr/>
        </p:nvSpPr>
        <p:spPr>
          <a:xfrm>
            <a:off x="3804480" y="5430960"/>
            <a:ext cx="10440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78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 Day Without Sun Text Bold"/>
              </a:rPr>
              <a:t>8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86" name="TextBox 77"/>
          <p:cNvSpPr/>
          <p:nvPr/>
        </p:nvSpPr>
        <p:spPr>
          <a:xfrm>
            <a:off x="3752640" y="5624640"/>
            <a:ext cx="16416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678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 Day Without Sun Text Bold"/>
              </a:rPr>
              <a:t>5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87" name="TextBox 78"/>
          <p:cNvSpPr/>
          <p:nvPr/>
        </p:nvSpPr>
        <p:spPr>
          <a:xfrm>
            <a:off x="2242440" y="5507280"/>
            <a:ext cx="1482120" cy="1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Quicksand"/>
              </a:rPr>
              <a:t>La réglette marron vaut 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188" name="TextBox 79"/>
          <p:cNvSpPr/>
          <p:nvPr/>
        </p:nvSpPr>
        <p:spPr>
          <a:xfrm>
            <a:off x="3960000" y="5511240"/>
            <a:ext cx="611280" cy="1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Quicksand"/>
              </a:rPr>
              <a:t>de l'unité.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189" name="Freeform 80"/>
          <p:cNvSpPr/>
          <p:nvPr/>
        </p:nvSpPr>
        <p:spPr>
          <a:xfrm>
            <a:off x="6336360" y="5712480"/>
            <a:ext cx="170640" cy="16560"/>
          </a:xfrm>
          <a:custGeom>
            <a:avLst/>
            <a:gdLst/>
            <a:ahLst/>
            <a:rect l="l" t="t" r="r" b="b"/>
            <a:pathLst>
              <a:path w="170921" h="16959">
                <a:moveTo>
                  <a:pt x="0" y="0"/>
                </a:moveTo>
                <a:lnTo>
                  <a:pt x="170921" y="0"/>
                </a:lnTo>
                <a:lnTo>
                  <a:pt x="170921" y="16959"/>
                </a:lnTo>
                <a:lnTo>
                  <a:pt x="0" y="1695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TextBox 81"/>
          <p:cNvSpPr/>
          <p:nvPr/>
        </p:nvSpPr>
        <p:spPr>
          <a:xfrm>
            <a:off x="6395760" y="5508360"/>
            <a:ext cx="10440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78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 Day Without Sun Text Bold"/>
              </a:rPr>
              <a:t>3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91" name="TextBox 82"/>
          <p:cNvSpPr/>
          <p:nvPr/>
        </p:nvSpPr>
        <p:spPr>
          <a:xfrm>
            <a:off x="6343920" y="5702040"/>
            <a:ext cx="16416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678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 Day Without Sun Text Bold"/>
              </a:rPr>
              <a:t>5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92" name="TextBox 83"/>
          <p:cNvSpPr/>
          <p:nvPr/>
        </p:nvSpPr>
        <p:spPr>
          <a:xfrm>
            <a:off x="4657680" y="5586120"/>
            <a:ext cx="1482120" cy="1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Quicksand"/>
              </a:rPr>
              <a:t>La réglette marron vaut 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193" name="TextBox 84"/>
          <p:cNvSpPr/>
          <p:nvPr/>
        </p:nvSpPr>
        <p:spPr>
          <a:xfrm>
            <a:off x="6555960" y="5590080"/>
            <a:ext cx="1482120" cy="1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Quicksand"/>
              </a:rPr>
              <a:t>de l'unité.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194" name="TextBox 85"/>
          <p:cNvSpPr/>
          <p:nvPr/>
        </p:nvSpPr>
        <p:spPr>
          <a:xfrm>
            <a:off x="6152040" y="5583240"/>
            <a:ext cx="20052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678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 Day Without Sun Text Bold"/>
              </a:rPr>
              <a:t>1+</a:t>
            </a:r>
            <a:endParaRPr b="0" lang="fr-F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reeform 2"/>
          <p:cNvSpPr/>
          <p:nvPr/>
        </p:nvSpPr>
        <p:spPr>
          <a:xfrm rot="5400000">
            <a:off x="1749240" y="704520"/>
            <a:ext cx="3767400" cy="4501800"/>
          </a:xfrm>
          <a:custGeom>
            <a:avLst/>
            <a:gdLst/>
            <a:ahLst/>
            <a:rect l="l" t="t" r="r" b="b"/>
            <a:pathLst>
              <a:path w="3767809" h="4502020">
                <a:moveTo>
                  <a:pt x="0" y="0"/>
                </a:moveTo>
                <a:lnTo>
                  <a:pt x="3767809" y="0"/>
                </a:lnTo>
                <a:lnTo>
                  <a:pt x="3767809" y="4502020"/>
                </a:lnTo>
                <a:lnTo>
                  <a:pt x="0" y="45020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Freeform 3"/>
          <p:cNvSpPr/>
          <p:nvPr/>
        </p:nvSpPr>
        <p:spPr>
          <a:xfrm>
            <a:off x="1187640" y="5346000"/>
            <a:ext cx="5049720" cy="2920680"/>
          </a:xfrm>
          <a:custGeom>
            <a:avLst/>
            <a:gdLst/>
            <a:ahLst/>
            <a:rect l="l" t="t" r="r" b="b"/>
            <a:pathLst>
              <a:path w="5050052" h="2921057">
                <a:moveTo>
                  <a:pt x="0" y="0"/>
                </a:moveTo>
                <a:lnTo>
                  <a:pt x="5050051" y="0"/>
                </a:lnTo>
                <a:lnTo>
                  <a:pt x="5050051" y="2921057"/>
                </a:lnTo>
                <a:lnTo>
                  <a:pt x="0" y="292105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Freeform 4"/>
          <p:cNvSpPr/>
          <p:nvPr/>
        </p:nvSpPr>
        <p:spPr>
          <a:xfrm>
            <a:off x="1509840" y="9707400"/>
            <a:ext cx="1317960" cy="726120"/>
          </a:xfrm>
          <a:custGeom>
            <a:avLst/>
            <a:gdLst/>
            <a:ahLst/>
            <a:rect l="l" t="t" r="r" b="b"/>
            <a:pathLst>
              <a:path w="1318431" h="726554">
                <a:moveTo>
                  <a:pt x="0" y="0"/>
                </a:moveTo>
                <a:lnTo>
                  <a:pt x="1318431" y="0"/>
                </a:lnTo>
                <a:lnTo>
                  <a:pt x="1318431" y="726554"/>
                </a:lnTo>
                <a:lnTo>
                  <a:pt x="0" y="72655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Freeform 5"/>
          <p:cNvSpPr/>
          <p:nvPr/>
        </p:nvSpPr>
        <p:spPr>
          <a:xfrm>
            <a:off x="609840" y="8880840"/>
            <a:ext cx="2410920" cy="1052280"/>
          </a:xfrm>
          <a:custGeom>
            <a:avLst/>
            <a:gdLst/>
            <a:ahLst/>
            <a:rect l="l" t="t" r="r" b="b"/>
            <a:pathLst>
              <a:path w="2411173" h="1052766">
                <a:moveTo>
                  <a:pt x="0" y="0"/>
                </a:moveTo>
                <a:lnTo>
                  <a:pt x="2411173" y="0"/>
                </a:lnTo>
                <a:lnTo>
                  <a:pt x="2411173" y="1052766"/>
                </a:lnTo>
                <a:lnTo>
                  <a:pt x="0" y="105276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Freeform 6"/>
          <p:cNvSpPr/>
          <p:nvPr/>
        </p:nvSpPr>
        <p:spPr>
          <a:xfrm>
            <a:off x="3054960" y="8611560"/>
            <a:ext cx="4151520" cy="2080080"/>
          </a:xfrm>
          <a:custGeom>
            <a:avLst/>
            <a:gdLst/>
            <a:ahLst/>
            <a:rect l="l" t="t" r="r" b="b"/>
            <a:pathLst>
              <a:path w="4152047" h="2080566">
                <a:moveTo>
                  <a:pt x="0" y="0"/>
                </a:moveTo>
                <a:lnTo>
                  <a:pt x="4152047" y="0"/>
                </a:lnTo>
                <a:lnTo>
                  <a:pt x="4152047" y="2080566"/>
                </a:lnTo>
                <a:lnTo>
                  <a:pt x="0" y="208056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TextBox 7"/>
          <p:cNvSpPr/>
          <p:nvPr/>
        </p:nvSpPr>
        <p:spPr>
          <a:xfrm>
            <a:off x="53280" y="30960"/>
            <a:ext cx="683820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976"/>
              </a:lnSpc>
              <a:buNone/>
            </a:pPr>
            <a:r>
              <a:rPr b="0" lang="en-US" sz="2130" spc="-1" strike="noStrike">
                <a:solidFill>
                  <a:srgbClr val="000000"/>
                </a:solidFill>
                <a:latin typeface="Quicksand"/>
              </a:rPr>
              <a:t>Illustration du matériel à utiliser pour cette activité</a:t>
            </a:r>
            <a:endParaRPr b="0" lang="fr-FR" sz="2130" spc="-1" strike="noStrike">
              <a:latin typeface="Arial"/>
            </a:endParaRPr>
          </a:p>
        </p:txBody>
      </p:sp>
      <p:sp>
        <p:nvSpPr>
          <p:cNvPr id="201" name="TextBox 8"/>
          <p:cNvSpPr/>
          <p:nvPr/>
        </p:nvSpPr>
        <p:spPr>
          <a:xfrm>
            <a:off x="149040" y="736920"/>
            <a:ext cx="207684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984"/>
              </a:lnSpc>
              <a:buNone/>
            </a:pPr>
            <a:r>
              <a:rPr b="0" lang="en-US" sz="1410" spc="-1" strike="noStrike">
                <a:solidFill>
                  <a:srgbClr val="000000"/>
                </a:solidFill>
                <a:latin typeface="Quicksand"/>
              </a:rPr>
              <a:t>Réglettes cuisenaires</a:t>
            </a:r>
            <a:endParaRPr b="0" lang="fr-FR" sz="1410" spc="-1" strike="noStrike">
              <a:latin typeface="Arial"/>
            </a:endParaRPr>
          </a:p>
        </p:txBody>
      </p:sp>
      <p:sp>
        <p:nvSpPr>
          <p:cNvPr id="202" name="TextBox 9"/>
          <p:cNvSpPr/>
          <p:nvPr/>
        </p:nvSpPr>
        <p:spPr>
          <a:xfrm>
            <a:off x="149040" y="5113080"/>
            <a:ext cx="489492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984"/>
              </a:lnSpc>
              <a:buNone/>
            </a:pPr>
            <a:r>
              <a:rPr b="0" lang="en-US" sz="1410" spc="-1" strike="noStrike">
                <a:solidFill>
                  <a:srgbClr val="000000"/>
                </a:solidFill>
                <a:latin typeface="Quicksand"/>
              </a:rPr>
              <a:t>Barres de fractions et équivalence</a:t>
            </a:r>
            <a:endParaRPr b="0" lang="fr-FR" sz="1410" spc="-1" strike="noStrike">
              <a:latin typeface="Arial"/>
            </a:endParaRPr>
          </a:p>
        </p:txBody>
      </p:sp>
      <p:sp>
        <p:nvSpPr>
          <p:cNvPr id="203" name="TextBox 10"/>
          <p:cNvSpPr/>
          <p:nvPr/>
        </p:nvSpPr>
        <p:spPr>
          <a:xfrm>
            <a:off x="235800" y="8543160"/>
            <a:ext cx="489492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984"/>
              </a:lnSpc>
              <a:buNone/>
            </a:pPr>
            <a:r>
              <a:rPr b="0" lang="en-US" sz="1410" spc="-1" strike="noStrike">
                <a:solidFill>
                  <a:srgbClr val="000000"/>
                </a:solidFill>
                <a:latin typeface="Quicksand"/>
              </a:rPr>
              <a:t>Briques de Légo</a:t>
            </a:r>
            <a:endParaRPr b="0" lang="fr-FR" sz="141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LibreOffice/7.3.7.2$Linux_X86_64 LibreOffice_project/30$Build-2</Application>
  <AppVersion>15.0000</AppVersion>
  <Words>482</Words>
  <Paragraphs>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joanm</dc:creator>
  <dc:description/>
  <dc:identifier>DAFfRVqt0oY</dc:identifier>
  <dc:language>fr-FR</dc:language>
  <cp:lastModifiedBy/>
  <dcterms:modified xsi:type="dcterms:W3CDTF">2023-07-15T20:28:05Z</dcterms:modified>
  <cp:revision>3</cp:revision>
  <dc:subject/>
  <dc:title>Reglettes-cuisenaire_partager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Personnalisé</vt:lpwstr>
  </property>
  <property fmtid="{D5CDD505-2E9C-101B-9397-08002B2CF9AE}" pid="3" name="Slides">
    <vt:i4>3</vt:i4>
  </property>
</Properties>
</file>