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5" r:id="rId1"/>
  </p:sldMasterIdLst>
  <p:notesMasterIdLst>
    <p:notesMasterId r:id="rId19"/>
  </p:notesMasterIdLst>
  <p:handoutMasterIdLst>
    <p:handoutMasterId r:id="rId20"/>
  </p:handoutMasterIdLst>
  <p:sldIdLst>
    <p:sldId id="311" r:id="rId2"/>
    <p:sldId id="297" r:id="rId3"/>
    <p:sldId id="310" r:id="rId4"/>
    <p:sldId id="279" r:id="rId5"/>
    <p:sldId id="285" r:id="rId6"/>
    <p:sldId id="262" r:id="rId7"/>
    <p:sldId id="264" r:id="rId8"/>
    <p:sldId id="296" r:id="rId9"/>
    <p:sldId id="298" r:id="rId10"/>
    <p:sldId id="299" r:id="rId11"/>
    <p:sldId id="301" r:id="rId12"/>
    <p:sldId id="302" r:id="rId13"/>
    <p:sldId id="304" r:id="rId14"/>
    <p:sldId id="312" r:id="rId15"/>
    <p:sldId id="306" r:id="rId16"/>
    <p:sldId id="308" r:id="rId17"/>
    <p:sldId id="309" r:id="rId18"/>
  </p:sldIdLst>
  <p:sldSz cx="9144000" cy="6858000" type="screen4x3"/>
  <p:notesSz cx="6873875" cy="10063163"/>
  <p:defaultTextStyle>
    <a:defPPr>
      <a:defRPr lang="fr-FR"/>
    </a:defPPr>
    <a:lvl1pPr algn="l" rtl="0" fontAlgn="base">
      <a:spcBef>
        <a:spcPct val="0"/>
      </a:spcBef>
      <a:spcAft>
        <a:spcPct val="0"/>
      </a:spcAft>
      <a:defRPr sz="3600" kern="1200">
        <a:solidFill>
          <a:schemeClr val="tx1"/>
        </a:solidFill>
        <a:latin typeface="Arial" pitchFamily="34" charset="0"/>
        <a:ea typeface="+mn-ea"/>
        <a:cs typeface="+mn-cs"/>
      </a:defRPr>
    </a:lvl1pPr>
    <a:lvl2pPr marL="457200" algn="l" rtl="0" fontAlgn="base">
      <a:spcBef>
        <a:spcPct val="0"/>
      </a:spcBef>
      <a:spcAft>
        <a:spcPct val="0"/>
      </a:spcAft>
      <a:defRPr sz="3600" kern="1200">
        <a:solidFill>
          <a:schemeClr val="tx1"/>
        </a:solidFill>
        <a:latin typeface="Arial" pitchFamily="34" charset="0"/>
        <a:ea typeface="+mn-ea"/>
        <a:cs typeface="+mn-cs"/>
      </a:defRPr>
    </a:lvl2pPr>
    <a:lvl3pPr marL="914400" algn="l" rtl="0" fontAlgn="base">
      <a:spcBef>
        <a:spcPct val="0"/>
      </a:spcBef>
      <a:spcAft>
        <a:spcPct val="0"/>
      </a:spcAft>
      <a:defRPr sz="3600" kern="1200">
        <a:solidFill>
          <a:schemeClr val="tx1"/>
        </a:solidFill>
        <a:latin typeface="Arial" pitchFamily="34" charset="0"/>
        <a:ea typeface="+mn-ea"/>
        <a:cs typeface="+mn-cs"/>
      </a:defRPr>
    </a:lvl3pPr>
    <a:lvl4pPr marL="1371600" algn="l" rtl="0" fontAlgn="base">
      <a:spcBef>
        <a:spcPct val="0"/>
      </a:spcBef>
      <a:spcAft>
        <a:spcPct val="0"/>
      </a:spcAft>
      <a:defRPr sz="3600" kern="1200">
        <a:solidFill>
          <a:schemeClr val="tx1"/>
        </a:solidFill>
        <a:latin typeface="Arial" pitchFamily="34" charset="0"/>
        <a:ea typeface="+mn-ea"/>
        <a:cs typeface="+mn-cs"/>
      </a:defRPr>
    </a:lvl4pPr>
    <a:lvl5pPr marL="1828800" algn="l" rtl="0" fontAlgn="base">
      <a:spcBef>
        <a:spcPct val="0"/>
      </a:spcBef>
      <a:spcAft>
        <a:spcPct val="0"/>
      </a:spcAft>
      <a:defRPr sz="3600" kern="1200">
        <a:solidFill>
          <a:schemeClr val="tx1"/>
        </a:solidFill>
        <a:latin typeface="Arial" pitchFamily="34" charset="0"/>
        <a:ea typeface="+mn-ea"/>
        <a:cs typeface="+mn-cs"/>
      </a:defRPr>
    </a:lvl5pPr>
    <a:lvl6pPr marL="2286000" algn="l" defTabSz="914400" rtl="0" eaLnBrk="1" latinLnBrk="0" hangingPunct="1">
      <a:defRPr sz="3600" kern="1200">
        <a:solidFill>
          <a:schemeClr val="tx1"/>
        </a:solidFill>
        <a:latin typeface="Arial" pitchFamily="34" charset="0"/>
        <a:ea typeface="+mn-ea"/>
        <a:cs typeface="+mn-cs"/>
      </a:defRPr>
    </a:lvl6pPr>
    <a:lvl7pPr marL="2743200" algn="l" defTabSz="914400" rtl="0" eaLnBrk="1" latinLnBrk="0" hangingPunct="1">
      <a:defRPr sz="3600" kern="1200">
        <a:solidFill>
          <a:schemeClr val="tx1"/>
        </a:solidFill>
        <a:latin typeface="Arial" pitchFamily="34" charset="0"/>
        <a:ea typeface="+mn-ea"/>
        <a:cs typeface="+mn-cs"/>
      </a:defRPr>
    </a:lvl7pPr>
    <a:lvl8pPr marL="3200400" algn="l" defTabSz="914400" rtl="0" eaLnBrk="1" latinLnBrk="0" hangingPunct="1">
      <a:defRPr sz="3600" kern="1200">
        <a:solidFill>
          <a:schemeClr val="tx1"/>
        </a:solidFill>
        <a:latin typeface="Arial" pitchFamily="34" charset="0"/>
        <a:ea typeface="+mn-ea"/>
        <a:cs typeface="+mn-cs"/>
      </a:defRPr>
    </a:lvl8pPr>
    <a:lvl9pPr marL="3657600" algn="l" defTabSz="914400" rtl="0" eaLnBrk="1" latinLnBrk="0" hangingPunct="1">
      <a:defRPr sz="36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F9F9"/>
    <a:srgbClr val="F5F5F5"/>
    <a:srgbClr val="ECECEC"/>
    <a:srgbClr val="F8F8F8"/>
    <a:srgbClr val="EAEAEA"/>
    <a:srgbClr val="FF0066"/>
    <a:srgbClr val="FF5050"/>
    <a:srgbClr val="FFCCFF"/>
    <a:srgbClr val="3333CC"/>
    <a:srgbClr val="FF00FF"/>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552" autoAdjust="0"/>
  </p:normalViewPr>
  <p:slideViewPr>
    <p:cSldViewPr>
      <p:cViewPr>
        <p:scale>
          <a:sx n="75" d="100"/>
          <a:sy n="75" d="100"/>
        </p:scale>
        <p:origin x="-1236" y="-78"/>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556" y="-90"/>
      </p:cViewPr>
      <p:guideLst>
        <p:guide orient="horz" pos="3169"/>
        <p:guide pos="2165"/>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1954" name="Rectangle 2"/>
          <p:cNvSpPr>
            <a:spLocks noGrp="1" noChangeArrowheads="1"/>
          </p:cNvSpPr>
          <p:nvPr>
            <p:ph type="hdr" sz="quarter"/>
          </p:nvPr>
        </p:nvSpPr>
        <p:spPr bwMode="auto">
          <a:xfrm>
            <a:off x="0" y="0"/>
            <a:ext cx="2978150" cy="503238"/>
          </a:xfrm>
          <a:prstGeom prst="rect">
            <a:avLst/>
          </a:prstGeom>
          <a:noFill/>
          <a:ln w="9525">
            <a:noFill/>
            <a:miter lim="800000"/>
            <a:headEnd/>
            <a:tailEnd/>
          </a:ln>
          <a:effectLst/>
        </p:spPr>
        <p:txBody>
          <a:bodyPr vert="horz" wrap="square" lIns="96780" tIns="48390" rIns="96780" bIns="48390" numCol="1" anchor="t" anchorCtr="0" compatLnSpc="1">
            <a:prstTxWarp prst="textNoShape">
              <a:avLst/>
            </a:prstTxWarp>
          </a:bodyPr>
          <a:lstStyle>
            <a:lvl1pPr defTabSz="968375">
              <a:defRPr sz="1300" smtClean="0">
                <a:latin typeface="Arial" charset="0"/>
              </a:defRPr>
            </a:lvl1pPr>
          </a:lstStyle>
          <a:p>
            <a:pPr>
              <a:defRPr/>
            </a:pPr>
            <a:endParaRPr lang="fr-FR"/>
          </a:p>
        </p:txBody>
      </p:sp>
      <p:sp>
        <p:nvSpPr>
          <p:cNvPr id="381955" name="Rectangle 3"/>
          <p:cNvSpPr>
            <a:spLocks noGrp="1" noChangeArrowheads="1"/>
          </p:cNvSpPr>
          <p:nvPr>
            <p:ph type="dt" sz="quarter" idx="1"/>
          </p:nvPr>
        </p:nvSpPr>
        <p:spPr bwMode="auto">
          <a:xfrm>
            <a:off x="3894138" y="0"/>
            <a:ext cx="2978150" cy="503238"/>
          </a:xfrm>
          <a:prstGeom prst="rect">
            <a:avLst/>
          </a:prstGeom>
          <a:noFill/>
          <a:ln w="9525">
            <a:noFill/>
            <a:miter lim="800000"/>
            <a:headEnd/>
            <a:tailEnd/>
          </a:ln>
          <a:effectLst/>
        </p:spPr>
        <p:txBody>
          <a:bodyPr vert="horz" wrap="square" lIns="96780" tIns="48390" rIns="96780" bIns="48390" numCol="1" anchor="t" anchorCtr="0" compatLnSpc="1">
            <a:prstTxWarp prst="textNoShape">
              <a:avLst/>
            </a:prstTxWarp>
          </a:bodyPr>
          <a:lstStyle>
            <a:lvl1pPr algn="r" defTabSz="968375">
              <a:defRPr sz="1300" smtClean="0">
                <a:latin typeface="Arial" charset="0"/>
              </a:defRPr>
            </a:lvl1pPr>
          </a:lstStyle>
          <a:p>
            <a:pPr>
              <a:defRPr/>
            </a:pPr>
            <a:endParaRPr lang="fr-FR"/>
          </a:p>
        </p:txBody>
      </p:sp>
      <p:sp>
        <p:nvSpPr>
          <p:cNvPr id="381956" name="Rectangle 4"/>
          <p:cNvSpPr>
            <a:spLocks noGrp="1" noChangeArrowheads="1"/>
          </p:cNvSpPr>
          <p:nvPr>
            <p:ph type="ftr" sz="quarter" idx="2"/>
          </p:nvPr>
        </p:nvSpPr>
        <p:spPr bwMode="auto">
          <a:xfrm>
            <a:off x="0" y="9558338"/>
            <a:ext cx="2978150" cy="503237"/>
          </a:xfrm>
          <a:prstGeom prst="rect">
            <a:avLst/>
          </a:prstGeom>
          <a:noFill/>
          <a:ln w="9525">
            <a:noFill/>
            <a:miter lim="800000"/>
            <a:headEnd/>
            <a:tailEnd/>
          </a:ln>
          <a:effectLst/>
        </p:spPr>
        <p:txBody>
          <a:bodyPr vert="horz" wrap="square" lIns="96780" tIns="48390" rIns="96780" bIns="48390" numCol="1" anchor="b" anchorCtr="0" compatLnSpc="1">
            <a:prstTxWarp prst="textNoShape">
              <a:avLst/>
            </a:prstTxWarp>
          </a:bodyPr>
          <a:lstStyle>
            <a:lvl1pPr defTabSz="968375">
              <a:defRPr sz="1300" smtClean="0">
                <a:latin typeface="Arial" charset="0"/>
              </a:defRPr>
            </a:lvl1pPr>
          </a:lstStyle>
          <a:p>
            <a:pPr>
              <a:defRPr/>
            </a:pPr>
            <a:r>
              <a:rPr lang="fr-FR"/>
              <a:t>Présentation IGEN - Inter académiques 2010</a:t>
            </a:r>
          </a:p>
        </p:txBody>
      </p:sp>
      <p:sp>
        <p:nvSpPr>
          <p:cNvPr id="381957" name="Rectangle 5"/>
          <p:cNvSpPr>
            <a:spLocks noGrp="1" noChangeArrowheads="1"/>
          </p:cNvSpPr>
          <p:nvPr>
            <p:ph type="sldNum" sz="quarter" idx="3"/>
          </p:nvPr>
        </p:nvSpPr>
        <p:spPr bwMode="auto">
          <a:xfrm>
            <a:off x="3894138" y="9558338"/>
            <a:ext cx="2978150" cy="503237"/>
          </a:xfrm>
          <a:prstGeom prst="rect">
            <a:avLst/>
          </a:prstGeom>
          <a:noFill/>
          <a:ln w="9525">
            <a:noFill/>
            <a:miter lim="800000"/>
            <a:headEnd/>
            <a:tailEnd/>
          </a:ln>
          <a:effectLst/>
        </p:spPr>
        <p:txBody>
          <a:bodyPr vert="horz" wrap="square" lIns="96780" tIns="48390" rIns="96780" bIns="48390" numCol="1" anchor="b" anchorCtr="0" compatLnSpc="1">
            <a:prstTxWarp prst="textNoShape">
              <a:avLst/>
            </a:prstTxWarp>
          </a:bodyPr>
          <a:lstStyle>
            <a:lvl1pPr algn="r" defTabSz="968375">
              <a:defRPr sz="1300" smtClean="0">
                <a:latin typeface="Arial" charset="0"/>
              </a:defRPr>
            </a:lvl1pPr>
          </a:lstStyle>
          <a:p>
            <a:pPr>
              <a:defRPr/>
            </a:pPr>
            <a:fld id="{14CEBF87-C97F-44FF-82F0-E80C7B53E413}"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8150" cy="503238"/>
          </a:xfrm>
          <a:prstGeom prst="rect">
            <a:avLst/>
          </a:prstGeom>
          <a:noFill/>
          <a:ln w="9525">
            <a:noFill/>
            <a:miter lim="800000"/>
            <a:headEnd/>
            <a:tailEnd/>
          </a:ln>
          <a:effectLst/>
        </p:spPr>
        <p:txBody>
          <a:bodyPr vert="horz" wrap="square" lIns="96780" tIns="48390" rIns="96780" bIns="48390" numCol="1" anchor="t" anchorCtr="0" compatLnSpc="1">
            <a:prstTxWarp prst="textNoShape">
              <a:avLst/>
            </a:prstTxWarp>
          </a:bodyPr>
          <a:lstStyle>
            <a:lvl1pPr defTabSz="968375">
              <a:defRPr sz="1300" smtClean="0">
                <a:latin typeface="Arial" charset="0"/>
              </a:defRPr>
            </a:lvl1pPr>
          </a:lstStyle>
          <a:p>
            <a:pPr>
              <a:defRPr/>
            </a:pPr>
            <a:endParaRPr lang="fr-FR"/>
          </a:p>
        </p:txBody>
      </p:sp>
      <p:sp>
        <p:nvSpPr>
          <p:cNvPr id="98307" name="Rectangle 3"/>
          <p:cNvSpPr>
            <a:spLocks noGrp="1" noChangeArrowheads="1"/>
          </p:cNvSpPr>
          <p:nvPr>
            <p:ph type="dt" idx="1"/>
          </p:nvPr>
        </p:nvSpPr>
        <p:spPr bwMode="auto">
          <a:xfrm>
            <a:off x="3894138" y="0"/>
            <a:ext cx="2978150" cy="503238"/>
          </a:xfrm>
          <a:prstGeom prst="rect">
            <a:avLst/>
          </a:prstGeom>
          <a:noFill/>
          <a:ln w="9525">
            <a:noFill/>
            <a:miter lim="800000"/>
            <a:headEnd/>
            <a:tailEnd/>
          </a:ln>
          <a:effectLst/>
        </p:spPr>
        <p:txBody>
          <a:bodyPr vert="horz" wrap="square" lIns="96780" tIns="48390" rIns="96780" bIns="48390" numCol="1" anchor="t" anchorCtr="0" compatLnSpc="1">
            <a:prstTxWarp prst="textNoShape">
              <a:avLst/>
            </a:prstTxWarp>
          </a:bodyPr>
          <a:lstStyle>
            <a:lvl1pPr algn="r" defTabSz="968375">
              <a:defRPr sz="1300" smtClean="0">
                <a:latin typeface="Arial" charset="0"/>
              </a:defRPr>
            </a:lvl1pPr>
          </a:lstStyle>
          <a:p>
            <a:pPr>
              <a:defRPr/>
            </a:pPr>
            <a:endParaRPr lang="fr-FR"/>
          </a:p>
        </p:txBody>
      </p:sp>
      <p:sp>
        <p:nvSpPr>
          <p:cNvPr id="17412" name="Rectangle 4"/>
          <p:cNvSpPr>
            <a:spLocks noGrp="1" noRot="1" noChangeAspect="1" noChangeArrowheads="1" noTextEdit="1"/>
          </p:cNvSpPr>
          <p:nvPr>
            <p:ph type="sldImg" idx="2"/>
          </p:nvPr>
        </p:nvSpPr>
        <p:spPr bwMode="auto">
          <a:xfrm>
            <a:off x="920750" y="754063"/>
            <a:ext cx="5033963" cy="3775075"/>
          </a:xfrm>
          <a:prstGeom prst="rect">
            <a:avLst/>
          </a:prstGeom>
          <a:noFill/>
          <a:ln w="9525">
            <a:solidFill>
              <a:srgbClr val="000000"/>
            </a:solidFill>
            <a:miter lim="800000"/>
            <a:headEnd/>
            <a:tailEnd/>
          </a:ln>
        </p:spPr>
      </p:sp>
      <p:sp>
        <p:nvSpPr>
          <p:cNvPr id="98309" name="Rectangle 5"/>
          <p:cNvSpPr>
            <a:spLocks noGrp="1" noChangeArrowheads="1"/>
          </p:cNvSpPr>
          <p:nvPr>
            <p:ph type="body" sz="quarter" idx="3"/>
          </p:nvPr>
        </p:nvSpPr>
        <p:spPr bwMode="auto">
          <a:xfrm>
            <a:off x="687388" y="4779963"/>
            <a:ext cx="5499100" cy="4529137"/>
          </a:xfrm>
          <a:prstGeom prst="rect">
            <a:avLst/>
          </a:prstGeom>
          <a:noFill/>
          <a:ln w="9525">
            <a:noFill/>
            <a:miter lim="800000"/>
            <a:headEnd/>
            <a:tailEnd/>
          </a:ln>
          <a:effectLst/>
        </p:spPr>
        <p:txBody>
          <a:bodyPr vert="horz" wrap="square" lIns="96780" tIns="48390" rIns="96780" bIns="4839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98310" name="Rectangle 6"/>
          <p:cNvSpPr>
            <a:spLocks noGrp="1" noChangeArrowheads="1"/>
          </p:cNvSpPr>
          <p:nvPr>
            <p:ph type="ftr" sz="quarter" idx="4"/>
          </p:nvPr>
        </p:nvSpPr>
        <p:spPr bwMode="auto">
          <a:xfrm>
            <a:off x="0" y="9558338"/>
            <a:ext cx="2978150" cy="503237"/>
          </a:xfrm>
          <a:prstGeom prst="rect">
            <a:avLst/>
          </a:prstGeom>
          <a:noFill/>
          <a:ln w="9525">
            <a:noFill/>
            <a:miter lim="800000"/>
            <a:headEnd/>
            <a:tailEnd/>
          </a:ln>
          <a:effectLst/>
        </p:spPr>
        <p:txBody>
          <a:bodyPr vert="horz" wrap="square" lIns="96780" tIns="48390" rIns="96780" bIns="48390" numCol="1" anchor="b" anchorCtr="0" compatLnSpc="1">
            <a:prstTxWarp prst="textNoShape">
              <a:avLst/>
            </a:prstTxWarp>
          </a:bodyPr>
          <a:lstStyle>
            <a:lvl1pPr defTabSz="968375">
              <a:defRPr sz="1300" smtClean="0">
                <a:latin typeface="Arial" charset="0"/>
              </a:defRPr>
            </a:lvl1pPr>
          </a:lstStyle>
          <a:p>
            <a:pPr>
              <a:defRPr/>
            </a:pPr>
            <a:r>
              <a:rPr lang="fr-FR"/>
              <a:t>Présentation IGEN - Inter académiques 2010</a:t>
            </a:r>
          </a:p>
        </p:txBody>
      </p:sp>
      <p:sp>
        <p:nvSpPr>
          <p:cNvPr id="98311" name="Rectangle 7"/>
          <p:cNvSpPr>
            <a:spLocks noGrp="1" noChangeArrowheads="1"/>
          </p:cNvSpPr>
          <p:nvPr>
            <p:ph type="sldNum" sz="quarter" idx="5"/>
          </p:nvPr>
        </p:nvSpPr>
        <p:spPr bwMode="auto">
          <a:xfrm>
            <a:off x="3894138" y="9558338"/>
            <a:ext cx="2978150" cy="503237"/>
          </a:xfrm>
          <a:prstGeom prst="rect">
            <a:avLst/>
          </a:prstGeom>
          <a:noFill/>
          <a:ln w="9525">
            <a:noFill/>
            <a:miter lim="800000"/>
            <a:headEnd/>
            <a:tailEnd/>
          </a:ln>
          <a:effectLst/>
        </p:spPr>
        <p:txBody>
          <a:bodyPr vert="horz" wrap="square" lIns="96780" tIns="48390" rIns="96780" bIns="48390" numCol="1" anchor="b" anchorCtr="0" compatLnSpc="1">
            <a:prstTxWarp prst="textNoShape">
              <a:avLst/>
            </a:prstTxWarp>
          </a:bodyPr>
          <a:lstStyle>
            <a:lvl1pPr algn="r" defTabSz="968375">
              <a:defRPr sz="1300" smtClean="0">
                <a:latin typeface="Arial" charset="0"/>
              </a:defRPr>
            </a:lvl1pPr>
          </a:lstStyle>
          <a:p>
            <a:pPr>
              <a:defRPr/>
            </a:pPr>
            <a:fld id="{FEAE63EC-F71E-46CE-9C65-69CA0E98B6BD}" type="slidenum">
              <a:rPr lang="fr-FR"/>
              <a:pPr>
                <a:defRPr/>
              </a:pPr>
              <a:t>‹N°›</a:t>
            </a:fld>
            <a:endParaRPr lang="fr-FR"/>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6"/>
          <p:cNvSpPr>
            <a:spLocks noGrp="1" noChangeArrowheads="1"/>
          </p:cNvSpPr>
          <p:nvPr>
            <p:ph type="ftr" sz="quarter" idx="4"/>
          </p:nvPr>
        </p:nvSpPr>
        <p:spPr>
          <a:noFill/>
        </p:spPr>
        <p:txBody>
          <a:bodyPr/>
          <a:lstStyle/>
          <a:p>
            <a:r>
              <a:rPr lang="fr-FR">
                <a:latin typeface="Arial" pitchFamily="34" charset="0"/>
              </a:rPr>
              <a:t>Présentation IGEN - Inter académiques 2010</a:t>
            </a: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6"/>
          <p:cNvSpPr>
            <a:spLocks noGrp="1" noChangeArrowheads="1"/>
          </p:cNvSpPr>
          <p:nvPr>
            <p:ph type="ftr" sz="quarter" idx="4"/>
          </p:nvPr>
        </p:nvSpPr>
        <p:spPr>
          <a:noFill/>
        </p:spPr>
        <p:txBody>
          <a:bodyPr/>
          <a:lstStyle/>
          <a:p>
            <a:r>
              <a:rPr lang="fr-FR">
                <a:latin typeface="Arial" pitchFamily="34" charset="0"/>
              </a:rPr>
              <a:t>Présentation IGEN - Inter académiques 2010</a:t>
            </a: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r>
              <a:rPr lang="fr-FR" smtClean="0">
                <a:latin typeface="Arial" pitchFamily="34" charset="0"/>
              </a:rPr>
              <a:t>tout au long du programme comme dans ces extraits, l’autonomie des élèves dans la résolution de problèmes est préconisée. C’est un aspect important de la construction de leurs compétences</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a:xfrm>
            <a:off x="2128838" y="1484313"/>
            <a:ext cx="5395912" cy="1470025"/>
          </a:xfrm>
        </p:spPr>
        <p:txBody>
          <a:bodyPr/>
          <a:lstStyle>
            <a:lvl1pPr algn="ctr">
              <a:defRPr/>
            </a:lvl1pPr>
          </a:lstStyle>
          <a:p>
            <a:r>
              <a:rPr lang="fr-FR"/>
              <a:t>Titre</a:t>
            </a:r>
          </a:p>
        </p:txBody>
      </p:sp>
      <p:sp>
        <p:nvSpPr>
          <p:cNvPr id="43011" name="Rectangle 3"/>
          <p:cNvSpPr>
            <a:spLocks noGrp="1" noChangeArrowheads="1"/>
          </p:cNvSpPr>
          <p:nvPr>
            <p:ph type="subTitle" idx="1"/>
          </p:nvPr>
        </p:nvSpPr>
        <p:spPr>
          <a:xfrm>
            <a:off x="1835150" y="3068638"/>
            <a:ext cx="6400800" cy="1752600"/>
          </a:xfrm>
        </p:spPr>
        <p:txBody>
          <a:bodyPr/>
          <a:lstStyle>
            <a:lvl1pPr marL="0" indent="0" algn="ctr">
              <a:buFontTx/>
              <a:buNone/>
              <a:defRPr sz="2000"/>
            </a:lvl1pPr>
          </a:lstStyle>
          <a:p>
            <a:r>
              <a:rPr lang="fr-FR"/>
              <a:t>Sous-titre ou chapeau</a:t>
            </a:r>
          </a:p>
        </p:txBody>
      </p:sp>
      <p:sp>
        <p:nvSpPr>
          <p:cNvPr id="43012" name="Rectangle 4"/>
          <p:cNvSpPr>
            <a:spLocks noGrp="1" noChangeArrowheads="1"/>
          </p:cNvSpPr>
          <p:nvPr>
            <p:ph type="dt" sz="half" idx="2"/>
          </p:nvPr>
        </p:nvSpPr>
        <p:spPr/>
        <p:txBody>
          <a:bodyPr/>
          <a:lstStyle>
            <a:lvl1pPr>
              <a:defRPr/>
            </a:lvl1pPr>
          </a:lstStyle>
          <a:p>
            <a:fld id="{2498C954-EDE4-434B-97CA-E83A300F5BAA}" type="datetime1">
              <a:rPr lang="fr-FR"/>
              <a:pPr/>
              <a:t>08/02/2012</a:t>
            </a:fld>
            <a:endParaRPr lang="fr-FR"/>
          </a:p>
        </p:txBody>
      </p:sp>
      <p:sp>
        <p:nvSpPr>
          <p:cNvPr id="43013" name="Rectangle 5"/>
          <p:cNvSpPr>
            <a:spLocks noGrp="1" noChangeArrowheads="1"/>
          </p:cNvSpPr>
          <p:nvPr>
            <p:ph type="ftr" sz="quarter" idx="3"/>
          </p:nvPr>
        </p:nvSpPr>
        <p:spPr/>
        <p:txBody>
          <a:bodyPr/>
          <a:lstStyle>
            <a:lvl1pPr>
              <a:defRPr/>
            </a:lvl1pPr>
          </a:lstStyle>
          <a:p>
            <a:endParaRPr lang="fr-FR"/>
          </a:p>
        </p:txBody>
      </p:sp>
      <p:sp>
        <p:nvSpPr>
          <p:cNvPr id="43014" name="Rectangle 6"/>
          <p:cNvSpPr>
            <a:spLocks noGrp="1" noChangeArrowheads="1"/>
          </p:cNvSpPr>
          <p:nvPr>
            <p:ph type="sldNum" sz="quarter" idx="4"/>
          </p:nvPr>
        </p:nvSpPr>
        <p:spPr/>
        <p:txBody>
          <a:bodyPr/>
          <a:lstStyle>
            <a:lvl1pPr>
              <a:defRPr/>
            </a:lvl1pPr>
          </a:lstStyle>
          <a:p>
            <a:fld id="{0874C0D9-121E-4D6F-9C7B-4E87AEB8456A}" type="slidenum">
              <a:rPr lang="fr-F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7B6096D4-A6C1-4589-B589-20384C8293E7}" type="datetime1">
              <a:rPr lang="fr-FR"/>
              <a:pPr/>
              <a:t>08/02/2012</a:t>
            </a:fld>
            <a:endParaRPr lang="fr-FR"/>
          </a:p>
        </p:txBody>
      </p:sp>
      <p:sp>
        <p:nvSpPr>
          <p:cNvPr id="5" name="Espace réservé du pied de page 4"/>
          <p:cNvSpPr>
            <a:spLocks noGrp="1"/>
          </p:cNvSpPr>
          <p:nvPr>
            <p:ph type="ftr" sz="quarter" idx="11"/>
          </p:nvPr>
        </p:nvSpPr>
        <p:spPr/>
        <p:txBody>
          <a:bodyPr/>
          <a:lstStyle>
            <a:lvl1pPr>
              <a:defRPr/>
            </a:lvl1pPr>
          </a:lstStyle>
          <a:p>
            <a:r>
              <a:rPr lang="fr-FR"/>
              <a:t>Inspection Pédagogique Régionale de Mathématiques</a:t>
            </a:r>
          </a:p>
          <a:p>
            <a:endParaRPr lang="fr-FR"/>
          </a:p>
        </p:txBody>
      </p:sp>
      <p:sp>
        <p:nvSpPr>
          <p:cNvPr id="6" name="Espace réservé du numéro de diapositive 5"/>
          <p:cNvSpPr>
            <a:spLocks noGrp="1"/>
          </p:cNvSpPr>
          <p:nvPr>
            <p:ph type="sldNum" sz="quarter" idx="12"/>
          </p:nvPr>
        </p:nvSpPr>
        <p:spPr/>
        <p:txBody>
          <a:bodyPr/>
          <a:lstStyle>
            <a:lvl1pPr>
              <a:defRPr/>
            </a:lvl1pPr>
          </a:lstStyle>
          <a:p>
            <a:fld id="{FE08EB91-925A-41F4-8335-5531551C073F}" type="slidenum">
              <a:rPr lang="fr-F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77050" y="-171450"/>
            <a:ext cx="2016125" cy="6297613"/>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827088" y="-171450"/>
            <a:ext cx="5897562" cy="629761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29D27F27-5295-4BD9-93D3-9156D15334DD}" type="datetime1">
              <a:rPr lang="fr-FR"/>
              <a:pPr/>
              <a:t>08/02/2012</a:t>
            </a:fld>
            <a:endParaRPr lang="fr-FR"/>
          </a:p>
        </p:txBody>
      </p:sp>
      <p:sp>
        <p:nvSpPr>
          <p:cNvPr id="5" name="Espace réservé du pied de page 4"/>
          <p:cNvSpPr>
            <a:spLocks noGrp="1"/>
          </p:cNvSpPr>
          <p:nvPr>
            <p:ph type="ftr" sz="quarter" idx="11"/>
          </p:nvPr>
        </p:nvSpPr>
        <p:spPr/>
        <p:txBody>
          <a:bodyPr/>
          <a:lstStyle>
            <a:lvl1pPr>
              <a:defRPr/>
            </a:lvl1pPr>
          </a:lstStyle>
          <a:p>
            <a:r>
              <a:rPr lang="fr-FR"/>
              <a:t>Inspection Pédagogique Régionale de Mathématiques</a:t>
            </a:r>
          </a:p>
          <a:p>
            <a:endParaRPr lang="fr-FR"/>
          </a:p>
        </p:txBody>
      </p:sp>
      <p:sp>
        <p:nvSpPr>
          <p:cNvPr id="6" name="Espace réservé du numéro de diapositive 5"/>
          <p:cNvSpPr>
            <a:spLocks noGrp="1"/>
          </p:cNvSpPr>
          <p:nvPr>
            <p:ph type="sldNum" sz="quarter" idx="12"/>
          </p:nvPr>
        </p:nvSpPr>
        <p:spPr/>
        <p:txBody>
          <a:bodyPr/>
          <a:lstStyle>
            <a:lvl1pPr>
              <a:defRPr/>
            </a:lvl1pPr>
          </a:lstStyle>
          <a:p>
            <a:fld id="{126283EE-C21D-400F-962C-4A89DE5A8A00}" type="slidenum">
              <a:rPr lang="fr-F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2A082970-CB7F-4AE8-BBC3-B290884F20E6}" type="datetime1">
              <a:rPr lang="fr-FR"/>
              <a:pPr/>
              <a:t>08/02/2012</a:t>
            </a:fld>
            <a:endParaRPr lang="fr-FR"/>
          </a:p>
        </p:txBody>
      </p:sp>
      <p:sp>
        <p:nvSpPr>
          <p:cNvPr id="5" name="Espace réservé du pied de page 4"/>
          <p:cNvSpPr>
            <a:spLocks noGrp="1"/>
          </p:cNvSpPr>
          <p:nvPr>
            <p:ph type="ftr" sz="quarter" idx="11"/>
          </p:nvPr>
        </p:nvSpPr>
        <p:spPr/>
        <p:txBody>
          <a:bodyPr/>
          <a:lstStyle>
            <a:lvl1pPr>
              <a:defRPr/>
            </a:lvl1pPr>
          </a:lstStyle>
          <a:p>
            <a:r>
              <a:rPr lang="fr-FR"/>
              <a:t>Inspection Pédagogique Régionale de Mathématiques</a:t>
            </a:r>
          </a:p>
          <a:p>
            <a:endParaRPr lang="fr-FR"/>
          </a:p>
        </p:txBody>
      </p:sp>
      <p:sp>
        <p:nvSpPr>
          <p:cNvPr id="6" name="Espace réservé du numéro de diapositive 5"/>
          <p:cNvSpPr>
            <a:spLocks noGrp="1"/>
          </p:cNvSpPr>
          <p:nvPr>
            <p:ph type="sldNum" sz="quarter" idx="12"/>
          </p:nvPr>
        </p:nvSpPr>
        <p:spPr/>
        <p:txBody>
          <a:bodyPr/>
          <a:lstStyle>
            <a:lvl1pPr>
              <a:defRPr/>
            </a:lvl1pPr>
          </a:lstStyle>
          <a:p>
            <a:fld id="{D76EEF4D-DB4B-44A1-B79C-649C3E58AE99}" type="slidenum">
              <a:rPr lang="fr-F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fld id="{6E2D4768-6A42-4AC9-AF84-0B54E42C7C64}" type="datetime1">
              <a:rPr lang="fr-FR"/>
              <a:pPr/>
              <a:t>08/02/2012</a:t>
            </a:fld>
            <a:endParaRPr lang="fr-FR"/>
          </a:p>
        </p:txBody>
      </p:sp>
      <p:sp>
        <p:nvSpPr>
          <p:cNvPr id="5" name="Espace réservé du pied de page 4"/>
          <p:cNvSpPr>
            <a:spLocks noGrp="1"/>
          </p:cNvSpPr>
          <p:nvPr>
            <p:ph type="ftr" sz="quarter" idx="11"/>
          </p:nvPr>
        </p:nvSpPr>
        <p:spPr/>
        <p:txBody>
          <a:bodyPr/>
          <a:lstStyle>
            <a:lvl1pPr>
              <a:defRPr/>
            </a:lvl1pPr>
          </a:lstStyle>
          <a:p>
            <a:r>
              <a:rPr lang="fr-FR"/>
              <a:t>Inspection Pédagogique Régionale de Mathématiques</a:t>
            </a:r>
          </a:p>
          <a:p>
            <a:endParaRPr lang="fr-FR"/>
          </a:p>
        </p:txBody>
      </p:sp>
      <p:sp>
        <p:nvSpPr>
          <p:cNvPr id="6" name="Espace réservé du numéro de diapositive 5"/>
          <p:cNvSpPr>
            <a:spLocks noGrp="1"/>
          </p:cNvSpPr>
          <p:nvPr>
            <p:ph type="sldNum" sz="quarter" idx="12"/>
          </p:nvPr>
        </p:nvSpPr>
        <p:spPr/>
        <p:txBody>
          <a:bodyPr/>
          <a:lstStyle>
            <a:lvl1pPr>
              <a:defRPr/>
            </a:lvl1pPr>
          </a:lstStyle>
          <a:p>
            <a:fld id="{1887E1E5-CB5F-46F6-93AC-DCF57C994139}" type="slidenum">
              <a:rPr lang="fr-F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827088" y="1125538"/>
            <a:ext cx="3956050" cy="5000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935538" y="1125538"/>
            <a:ext cx="3957637" cy="5000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fld id="{74D44B96-61A4-44FF-9831-DFFAB7A7854E}" type="datetime1">
              <a:rPr lang="fr-FR"/>
              <a:pPr/>
              <a:t>08/02/2012</a:t>
            </a:fld>
            <a:endParaRPr lang="fr-FR"/>
          </a:p>
        </p:txBody>
      </p:sp>
      <p:sp>
        <p:nvSpPr>
          <p:cNvPr id="6" name="Espace réservé du pied de page 5"/>
          <p:cNvSpPr>
            <a:spLocks noGrp="1"/>
          </p:cNvSpPr>
          <p:nvPr>
            <p:ph type="ftr" sz="quarter" idx="11"/>
          </p:nvPr>
        </p:nvSpPr>
        <p:spPr/>
        <p:txBody>
          <a:bodyPr/>
          <a:lstStyle>
            <a:lvl1pPr>
              <a:defRPr/>
            </a:lvl1pPr>
          </a:lstStyle>
          <a:p>
            <a:r>
              <a:rPr lang="fr-FR"/>
              <a:t>Inspection Pédagogique Régionale de Mathématiques</a:t>
            </a:r>
          </a:p>
          <a:p>
            <a:endParaRPr lang="fr-FR"/>
          </a:p>
        </p:txBody>
      </p:sp>
      <p:sp>
        <p:nvSpPr>
          <p:cNvPr id="7" name="Espace réservé du numéro de diapositive 6"/>
          <p:cNvSpPr>
            <a:spLocks noGrp="1"/>
          </p:cNvSpPr>
          <p:nvPr>
            <p:ph type="sldNum" sz="quarter" idx="12"/>
          </p:nvPr>
        </p:nvSpPr>
        <p:spPr/>
        <p:txBody>
          <a:bodyPr/>
          <a:lstStyle>
            <a:lvl1pPr>
              <a:defRPr/>
            </a:lvl1pPr>
          </a:lstStyle>
          <a:p>
            <a:fld id="{A3AE377A-EDD8-49D7-BC02-AA764F7AF10D}" type="slidenum">
              <a:rPr lang="fr-F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fld id="{5D0EE0BB-6654-40B5-AB66-01856BA5844C}" type="datetime1">
              <a:rPr lang="fr-FR"/>
              <a:pPr/>
              <a:t>08/02/2012</a:t>
            </a:fld>
            <a:endParaRPr lang="fr-FR"/>
          </a:p>
        </p:txBody>
      </p:sp>
      <p:sp>
        <p:nvSpPr>
          <p:cNvPr id="8" name="Espace réservé du pied de page 7"/>
          <p:cNvSpPr>
            <a:spLocks noGrp="1"/>
          </p:cNvSpPr>
          <p:nvPr>
            <p:ph type="ftr" sz="quarter" idx="11"/>
          </p:nvPr>
        </p:nvSpPr>
        <p:spPr/>
        <p:txBody>
          <a:bodyPr/>
          <a:lstStyle>
            <a:lvl1pPr>
              <a:defRPr/>
            </a:lvl1pPr>
          </a:lstStyle>
          <a:p>
            <a:r>
              <a:rPr lang="fr-FR"/>
              <a:t>Inspection Pédagogique Régionale de Mathématiques</a:t>
            </a:r>
          </a:p>
          <a:p>
            <a:endParaRPr lang="fr-FR"/>
          </a:p>
        </p:txBody>
      </p:sp>
      <p:sp>
        <p:nvSpPr>
          <p:cNvPr id="9" name="Espace réservé du numéro de diapositive 8"/>
          <p:cNvSpPr>
            <a:spLocks noGrp="1"/>
          </p:cNvSpPr>
          <p:nvPr>
            <p:ph type="sldNum" sz="quarter" idx="12"/>
          </p:nvPr>
        </p:nvSpPr>
        <p:spPr/>
        <p:txBody>
          <a:bodyPr/>
          <a:lstStyle>
            <a:lvl1pPr>
              <a:defRPr/>
            </a:lvl1pPr>
          </a:lstStyle>
          <a:p>
            <a:fld id="{554DF064-FA81-4D76-9AB4-BD256228FC08}" type="slidenum">
              <a:rPr lang="fr-F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fld id="{A1951218-0CB3-409F-8CC2-A48989A556AE}" type="datetime1">
              <a:rPr lang="fr-FR"/>
              <a:pPr/>
              <a:t>08/02/2012</a:t>
            </a:fld>
            <a:endParaRPr lang="fr-FR"/>
          </a:p>
        </p:txBody>
      </p:sp>
      <p:sp>
        <p:nvSpPr>
          <p:cNvPr id="4" name="Espace réservé du pied de page 3"/>
          <p:cNvSpPr>
            <a:spLocks noGrp="1"/>
          </p:cNvSpPr>
          <p:nvPr>
            <p:ph type="ftr" sz="quarter" idx="11"/>
          </p:nvPr>
        </p:nvSpPr>
        <p:spPr/>
        <p:txBody>
          <a:bodyPr/>
          <a:lstStyle>
            <a:lvl1pPr>
              <a:defRPr/>
            </a:lvl1pPr>
          </a:lstStyle>
          <a:p>
            <a:r>
              <a:rPr lang="fr-FR"/>
              <a:t>Inspection Pédagogique Régionale de Mathématiques</a:t>
            </a:r>
          </a:p>
          <a:p>
            <a:endParaRPr lang="fr-FR"/>
          </a:p>
        </p:txBody>
      </p:sp>
      <p:sp>
        <p:nvSpPr>
          <p:cNvPr id="5" name="Espace réservé du numéro de diapositive 4"/>
          <p:cNvSpPr>
            <a:spLocks noGrp="1"/>
          </p:cNvSpPr>
          <p:nvPr>
            <p:ph type="sldNum" sz="quarter" idx="12"/>
          </p:nvPr>
        </p:nvSpPr>
        <p:spPr/>
        <p:txBody>
          <a:bodyPr/>
          <a:lstStyle>
            <a:lvl1pPr>
              <a:defRPr/>
            </a:lvl1pPr>
          </a:lstStyle>
          <a:p>
            <a:fld id="{90A2B4CB-178F-472D-8F56-F623F1FB9682}" type="slidenum">
              <a:rPr lang="fr-F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fld id="{24987901-CE13-414F-B5F5-5902FBF2C65E}" type="datetime1">
              <a:rPr lang="fr-FR"/>
              <a:pPr/>
              <a:t>08/02/2012</a:t>
            </a:fld>
            <a:endParaRPr lang="fr-FR"/>
          </a:p>
        </p:txBody>
      </p:sp>
      <p:sp>
        <p:nvSpPr>
          <p:cNvPr id="3" name="Espace réservé du pied de page 2"/>
          <p:cNvSpPr>
            <a:spLocks noGrp="1"/>
          </p:cNvSpPr>
          <p:nvPr>
            <p:ph type="ftr" sz="quarter" idx="11"/>
          </p:nvPr>
        </p:nvSpPr>
        <p:spPr/>
        <p:txBody>
          <a:bodyPr/>
          <a:lstStyle>
            <a:lvl1pPr>
              <a:defRPr/>
            </a:lvl1pPr>
          </a:lstStyle>
          <a:p>
            <a:r>
              <a:rPr lang="fr-FR"/>
              <a:t>Inspection Pédagogique Régionale de Mathématiques</a:t>
            </a:r>
          </a:p>
          <a:p>
            <a:endParaRPr lang="fr-FR"/>
          </a:p>
        </p:txBody>
      </p:sp>
      <p:sp>
        <p:nvSpPr>
          <p:cNvPr id="4" name="Espace réservé du numéro de diapositive 3"/>
          <p:cNvSpPr>
            <a:spLocks noGrp="1"/>
          </p:cNvSpPr>
          <p:nvPr>
            <p:ph type="sldNum" sz="quarter" idx="12"/>
          </p:nvPr>
        </p:nvSpPr>
        <p:spPr/>
        <p:txBody>
          <a:bodyPr/>
          <a:lstStyle>
            <a:lvl1pPr>
              <a:defRPr/>
            </a:lvl1pPr>
          </a:lstStyle>
          <a:p>
            <a:fld id="{B6AE01D3-CE50-4229-9FA1-397E3BFC3D9C}" type="slidenum">
              <a:rPr lang="fr-F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fld id="{46FD4864-EF63-46D6-BD63-96E4068C5131}" type="datetime1">
              <a:rPr lang="fr-FR"/>
              <a:pPr/>
              <a:t>08/02/2012</a:t>
            </a:fld>
            <a:endParaRPr lang="fr-FR"/>
          </a:p>
        </p:txBody>
      </p:sp>
      <p:sp>
        <p:nvSpPr>
          <p:cNvPr id="6" name="Espace réservé du pied de page 5"/>
          <p:cNvSpPr>
            <a:spLocks noGrp="1"/>
          </p:cNvSpPr>
          <p:nvPr>
            <p:ph type="ftr" sz="quarter" idx="11"/>
          </p:nvPr>
        </p:nvSpPr>
        <p:spPr/>
        <p:txBody>
          <a:bodyPr/>
          <a:lstStyle>
            <a:lvl1pPr>
              <a:defRPr/>
            </a:lvl1pPr>
          </a:lstStyle>
          <a:p>
            <a:r>
              <a:rPr lang="fr-FR"/>
              <a:t>Inspection Pédagogique Régionale de Mathématiques</a:t>
            </a:r>
          </a:p>
          <a:p>
            <a:endParaRPr lang="fr-FR"/>
          </a:p>
        </p:txBody>
      </p:sp>
      <p:sp>
        <p:nvSpPr>
          <p:cNvPr id="7" name="Espace réservé du numéro de diapositive 6"/>
          <p:cNvSpPr>
            <a:spLocks noGrp="1"/>
          </p:cNvSpPr>
          <p:nvPr>
            <p:ph type="sldNum" sz="quarter" idx="12"/>
          </p:nvPr>
        </p:nvSpPr>
        <p:spPr/>
        <p:txBody>
          <a:bodyPr/>
          <a:lstStyle>
            <a:lvl1pPr>
              <a:defRPr/>
            </a:lvl1pPr>
          </a:lstStyle>
          <a:p>
            <a:fld id="{2A47192B-6500-4DE7-B80D-027EE08CE0FF}" type="slidenum">
              <a:rPr lang="fr-F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fld id="{C17C99A1-271D-4D0C-9825-1AD0993A5C0C}" type="datetime1">
              <a:rPr lang="fr-FR"/>
              <a:pPr/>
              <a:t>08/02/2012</a:t>
            </a:fld>
            <a:endParaRPr lang="fr-FR"/>
          </a:p>
        </p:txBody>
      </p:sp>
      <p:sp>
        <p:nvSpPr>
          <p:cNvPr id="6" name="Espace réservé du pied de page 5"/>
          <p:cNvSpPr>
            <a:spLocks noGrp="1"/>
          </p:cNvSpPr>
          <p:nvPr>
            <p:ph type="ftr" sz="quarter" idx="11"/>
          </p:nvPr>
        </p:nvSpPr>
        <p:spPr/>
        <p:txBody>
          <a:bodyPr/>
          <a:lstStyle>
            <a:lvl1pPr>
              <a:defRPr/>
            </a:lvl1pPr>
          </a:lstStyle>
          <a:p>
            <a:r>
              <a:rPr lang="fr-FR"/>
              <a:t>Inspection Pédagogique Régionale de Mathématiques</a:t>
            </a:r>
          </a:p>
          <a:p>
            <a:endParaRPr lang="fr-FR"/>
          </a:p>
        </p:txBody>
      </p:sp>
      <p:sp>
        <p:nvSpPr>
          <p:cNvPr id="7" name="Espace réservé du numéro de diapositive 6"/>
          <p:cNvSpPr>
            <a:spLocks noGrp="1"/>
          </p:cNvSpPr>
          <p:nvPr>
            <p:ph type="sldNum" sz="quarter" idx="12"/>
          </p:nvPr>
        </p:nvSpPr>
        <p:spPr/>
        <p:txBody>
          <a:bodyPr/>
          <a:lstStyle>
            <a:lvl1pPr>
              <a:defRPr/>
            </a:lvl1pPr>
          </a:lstStyle>
          <a:p>
            <a:fld id="{A6D9585C-857C-44B3-A707-3EC7487863BF}" type="slidenum">
              <a:rPr lang="fr-F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bwMode="auto">
          <a:xfrm>
            <a:off x="1908175" y="-171450"/>
            <a:ext cx="6934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Titre des grandes parties</a:t>
            </a:r>
          </a:p>
        </p:txBody>
      </p:sp>
      <p:sp>
        <p:nvSpPr>
          <p:cNvPr id="41987" name="Rectangle 3"/>
          <p:cNvSpPr>
            <a:spLocks noGrp="1" noChangeArrowheads="1"/>
          </p:cNvSpPr>
          <p:nvPr>
            <p:ph type="body" idx="1"/>
          </p:nvPr>
        </p:nvSpPr>
        <p:spPr bwMode="auto">
          <a:xfrm>
            <a:off x="827088" y="1125538"/>
            <a:ext cx="8066087" cy="50006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Titre niveau 1</a:t>
            </a:r>
          </a:p>
          <a:p>
            <a:pPr lvl="1"/>
            <a:r>
              <a:rPr lang="fr-FR" smtClean="0"/>
              <a:t>Niveau 2</a:t>
            </a:r>
          </a:p>
          <a:p>
            <a:pPr lvl="2"/>
            <a:r>
              <a:rPr lang="fr-FR" smtClean="0"/>
              <a:t>Niveau 3</a:t>
            </a:r>
          </a:p>
        </p:txBody>
      </p:sp>
      <p:sp>
        <p:nvSpPr>
          <p:cNvPr id="419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880CB987-5B92-4517-84CA-DB8F59F8E81F}" type="datetime1">
              <a:rPr lang="fr-FR"/>
              <a:pPr/>
              <a:t>08/02/2012</a:t>
            </a:fld>
            <a:endParaRPr lang="fr-FR"/>
          </a:p>
        </p:txBody>
      </p:sp>
      <p:sp>
        <p:nvSpPr>
          <p:cNvPr id="419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fr-FR"/>
              <a:t>Inspection Pédagogique Régionale de Mathématiques</a:t>
            </a:r>
          </a:p>
          <a:p>
            <a:endParaRPr lang="fr-FR"/>
          </a:p>
        </p:txBody>
      </p:sp>
      <p:sp>
        <p:nvSpPr>
          <p:cNvPr id="419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1B291FF-AC34-4DB3-949C-78819291FF9B}" type="slidenum">
              <a:rPr lang="fr-FR"/>
              <a:pPr/>
              <a:t>‹N°›</a:t>
            </a:fld>
            <a:endParaRPr lang="fr-FR"/>
          </a:p>
        </p:txBody>
      </p:sp>
      <p:pic>
        <p:nvPicPr>
          <p:cNvPr id="41991" name="Image 6" descr="logomath.png"/>
          <p:cNvPicPr>
            <a:picLocks noChangeAspect="1"/>
          </p:cNvPicPr>
          <p:nvPr userDrawn="1"/>
        </p:nvPicPr>
        <p:blipFill>
          <a:blip r:embed="rId14" cstate="print"/>
          <a:srcRect/>
          <a:stretch>
            <a:fillRect/>
          </a:stretch>
        </p:blipFill>
        <p:spPr bwMode="auto">
          <a:xfrm>
            <a:off x="2411413" y="6092825"/>
            <a:ext cx="723900" cy="571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86" r:id="rId1"/>
    <p:sldLayoutId id="2147483987" r:id="rId2"/>
    <p:sldLayoutId id="2147483988" r:id="rId3"/>
    <p:sldLayoutId id="2147483989" r:id="rId4"/>
    <p:sldLayoutId id="2147483990" r:id="rId5"/>
    <p:sldLayoutId id="2147483991" r:id="rId6"/>
    <p:sldLayoutId id="2147483992" r:id="rId7"/>
    <p:sldLayoutId id="2147483993" r:id="rId8"/>
    <p:sldLayoutId id="2147483994" r:id="rId9"/>
    <p:sldLayoutId id="2147483995" r:id="rId10"/>
    <p:sldLayoutId id="2147483996" r:id="rId11"/>
  </p:sldLayoutIdLst>
  <p:hf sldNum="0" hdr="0" dt="0"/>
  <p:txStyles>
    <p:titleStyle>
      <a:lvl1pPr algn="r" rtl="0" fontAlgn="base">
        <a:spcBef>
          <a:spcPct val="0"/>
        </a:spcBef>
        <a:spcAft>
          <a:spcPct val="0"/>
        </a:spcAft>
        <a:defRPr sz="4400">
          <a:solidFill>
            <a:srgbClr val="1B7E90"/>
          </a:solidFill>
          <a:latin typeface="+mj-lt"/>
          <a:ea typeface="+mj-ea"/>
          <a:cs typeface="+mj-cs"/>
        </a:defRPr>
      </a:lvl1pPr>
      <a:lvl2pPr algn="r" rtl="0" fontAlgn="base">
        <a:spcBef>
          <a:spcPct val="0"/>
        </a:spcBef>
        <a:spcAft>
          <a:spcPct val="0"/>
        </a:spcAft>
        <a:defRPr sz="4400">
          <a:solidFill>
            <a:srgbClr val="1B7E90"/>
          </a:solidFill>
          <a:latin typeface="Arial" pitchFamily="34" charset="0"/>
        </a:defRPr>
      </a:lvl2pPr>
      <a:lvl3pPr algn="r" rtl="0" fontAlgn="base">
        <a:spcBef>
          <a:spcPct val="0"/>
        </a:spcBef>
        <a:spcAft>
          <a:spcPct val="0"/>
        </a:spcAft>
        <a:defRPr sz="4400">
          <a:solidFill>
            <a:srgbClr val="1B7E90"/>
          </a:solidFill>
          <a:latin typeface="Arial" pitchFamily="34" charset="0"/>
        </a:defRPr>
      </a:lvl3pPr>
      <a:lvl4pPr algn="r" rtl="0" fontAlgn="base">
        <a:spcBef>
          <a:spcPct val="0"/>
        </a:spcBef>
        <a:spcAft>
          <a:spcPct val="0"/>
        </a:spcAft>
        <a:defRPr sz="4400">
          <a:solidFill>
            <a:srgbClr val="1B7E90"/>
          </a:solidFill>
          <a:latin typeface="Arial" pitchFamily="34" charset="0"/>
        </a:defRPr>
      </a:lvl4pPr>
      <a:lvl5pPr algn="r" rtl="0" fontAlgn="base">
        <a:spcBef>
          <a:spcPct val="0"/>
        </a:spcBef>
        <a:spcAft>
          <a:spcPct val="0"/>
        </a:spcAft>
        <a:defRPr sz="4400">
          <a:solidFill>
            <a:srgbClr val="1B7E90"/>
          </a:solidFill>
          <a:latin typeface="Arial" pitchFamily="34" charset="0"/>
        </a:defRPr>
      </a:lvl5pPr>
      <a:lvl6pPr marL="457200" algn="r" rtl="0" fontAlgn="base">
        <a:spcBef>
          <a:spcPct val="0"/>
        </a:spcBef>
        <a:spcAft>
          <a:spcPct val="0"/>
        </a:spcAft>
        <a:defRPr sz="4400">
          <a:solidFill>
            <a:srgbClr val="1B7E90"/>
          </a:solidFill>
          <a:latin typeface="Arial" pitchFamily="34" charset="0"/>
        </a:defRPr>
      </a:lvl6pPr>
      <a:lvl7pPr marL="914400" algn="r" rtl="0" fontAlgn="base">
        <a:spcBef>
          <a:spcPct val="0"/>
        </a:spcBef>
        <a:spcAft>
          <a:spcPct val="0"/>
        </a:spcAft>
        <a:defRPr sz="4400">
          <a:solidFill>
            <a:srgbClr val="1B7E90"/>
          </a:solidFill>
          <a:latin typeface="Arial" pitchFamily="34" charset="0"/>
        </a:defRPr>
      </a:lvl7pPr>
      <a:lvl8pPr marL="1371600" algn="r" rtl="0" fontAlgn="base">
        <a:spcBef>
          <a:spcPct val="0"/>
        </a:spcBef>
        <a:spcAft>
          <a:spcPct val="0"/>
        </a:spcAft>
        <a:defRPr sz="4400">
          <a:solidFill>
            <a:srgbClr val="1B7E90"/>
          </a:solidFill>
          <a:latin typeface="Arial" pitchFamily="34" charset="0"/>
        </a:defRPr>
      </a:lvl8pPr>
      <a:lvl9pPr marL="1828800" algn="r" rtl="0" fontAlgn="base">
        <a:spcBef>
          <a:spcPct val="0"/>
        </a:spcBef>
        <a:spcAft>
          <a:spcPct val="0"/>
        </a:spcAft>
        <a:defRPr sz="4400">
          <a:solidFill>
            <a:srgbClr val="1B7E90"/>
          </a:solidFill>
          <a:latin typeface="Arial" pitchFamily="34" charset="0"/>
        </a:defRPr>
      </a:lvl9pPr>
    </p:titleStyle>
    <p:bodyStyle>
      <a:lvl1pPr marL="457200" indent="-457200" algn="l" rtl="0" fontAlgn="base">
        <a:spcBef>
          <a:spcPct val="20000"/>
        </a:spcBef>
        <a:spcAft>
          <a:spcPct val="0"/>
        </a:spcAft>
        <a:buBlip>
          <a:blip r:embed="rId15"/>
        </a:buBlip>
        <a:defRPr sz="2200">
          <a:solidFill>
            <a:srgbClr val="B41450"/>
          </a:solidFill>
          <a:latin typeface="+mn-lt"/>
          <a:ea typeface="+mn-ea"/>
          <a:cs typeface="+mn-cs"/>
        </a:defRPr>
      </a:lvl1pPr>
      <a:lvl2pPr marL="800100" indent="-342900" algn="l" rtl="0" fontAlgn="base">
        <a:spcBef>
          <a:spcPct val="20000"/>
        </a:spcBef>
        <a:spcAft>
          <a:spcPct val="0"/>
        </a:spcAft>
        <a:buClr>
          <a:srgbClr val="EA641F"/>
        </a:buClr>
        <a:buChar char="•"/>
        <a:defRPr>
          <a:solidFill>
            <a:srgbClr val="EA641F"/>
          </a:solidFill>
          <a:latin typeface="+mn-lt"/>
        </a:defRPr>
      </a:lvl2pPr>
      <a:lvl3pPr marL="1257300" indent="-342900" algn="l" rtl="0" fontAlgn="base">
        <a:spcBef>
          <a:spcPct val="20000"/>
        </a:spcBef>
        <a:spcAft>
          <a:spcPct val="0"/>
        </a:spcAft>
        <a:buClr>
          <a:schemeClr val="tx1"/>
        </a:buClr>
        <a:buChar char="•"/>
        <a:defRPr sz="1600">
          <a:solidFill>
            <a:schemeClr val="tx1"/>
          </a:solidFill>
          <a:latin typeface="+mn-lt"/>
        </a:defRPr>
      </a:lvl3pPr>
      <a:lvl4pPr marL="1752600" indent="-381000" algn="l" rtl="0" fontAlgn="base">
        <a:spcBef>
          <a:spcPct val="20000"/>
        </a:spcBef>
        <a:spcAft>
          <a:spcPct val="0"/>
        </a:spcAft>
        <a:buChar char="–"/>
        <a:defRPr sz="2000">
          <a:solidFill>
            <a:schemeClr val="tx1"/>
          </a:solidFill>
          <a:latin typeface="+mn-lt"/>
        </a:defRPr>
      </a:lvl4pPr>
      <a:lvl5pPr marL="2209800" indent="-381000" algn="l" rtl="0" fontAlgn="base">
        <a:spcBef>
          <a:spcPct val="20000"/>
        </a:spcBef>
        <a:spcAft>
          <a:spcPct val="0"/>
        </a:spcAft>
        <a:defRPr sz="2000">
          <a:solidFill>
            <a:schemeClr val="tx1"/>
          </a:solidFill>
          <a:latin typeface="+mn-lt"/>
        </a:defRPr>
      </a:lvl5pPr>
      <a:lvl6pPr marL="2667000" indent="-381000" algn="l" rtl="0" fontAlgn="base">
        <a:spcBef>
          <a:spcPct val="20000"/>
        </a:spcBef>
        <a:spcAft>
          <a:spcPct val="0"/>
        </a:spcAft>
        <a:defRPr sz="2000">
          <a:solidFill>
            <a:schemeClr val="tx1"/>
          </a:solidFill>
          <a:latin typeface="+mn-lt"/>
        </a:defRPr>
      </a:lvl6pPr>
      <a:lvl7pPr marL="3124200" indent="-381000" algn="l" rtl="0" fontAlgn="base">
        <a:spcBef>
          <a:spcPct val="20000"/>
        </a:spcBef>
        <a:spcAft>
          <a:spcPct val="0"/>
        </a:spcAft>
        <a:defRPr sz="2000">
          <a:solidFill>
            <a:schemeClr val="tx1"/>
          </a:solidFill>
          <a:latin typeface="+mn-lt"/>
        </a:defRPr>
      </a:lvl7pPr>
      <a:lvl8pPr marL="3581400" indent="-381000" algn="l" rtl="0" fontAlgn="base">
        <a:spcBef>
          <a:spcPct val="20000"/>
        </a:spcBef>
        <a:spcAft>
          <a:spcPct val="0"/>
        </a:spcAft>
        <a:defRPr sz="2000">
          <a:solidFill>
            <a:schemeClr val="tx1"/>
          </a:solidFill>
          <a:latin typeface="+mn-lt"/>
        </a:defRPr>
      </a:lvl8pPr>
      <a:lvl9pPr marL="4038600" indent="-381000" algn="l" rtl="0" fontAlgn="base">
        <a:spcBef>
          <a:spcPct val="20000"/>
        </a:spcBef>
        <a:spcAft>
          <a:spcPct val="0"/>
        </a:spcAft>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re 3"/>
          <p:cNvSpPr>
            <a:spLocks noGrp="1"/>
          </p:cNvSpPr>
          <p:nvPr>
            <p:ph type="ctrTitle"/>
          </p:nvPr>
        </p:nvSpPr>
        <p:spPr>
          <a:xfrm>
            <a:off x="1476375" y="1484313"/>
            <a:ext cx="7199313" cy="1470025"/>
          </a:xfrm>
        </p:spPr>
        <p:txBody>
          <a:bodyPr/>
          <a:lstStyle/>
          <a:p>
            <a:r>
              <a:rPr lang="fr-FR" b="1" dirty="0"/>
              <a:t>Nouveau programme de </a:t>
            </a:r>
            <a:r>
              <a:rPr lang="fr-FR" b="1" dirty="0" smtClean="0"/>
              <a:t>Terminale </a:t>
            </a:r>
            <a:r>
              <a:rPr lang="fr-FR" b="1" dirty="0"/>
              <a:t>S</a:t>
            </a:r>
          </a:p>
        </p:txBody>
      </p:sp>
      <p:sp>
        <p:nvSpPr>
          <p:cNvPr id="48131" name="Sous-titre 4"/>
          <p:cNvSpPr>
            <a:spLocks noGrp="1"/>
          </p:cNvSpPr>
          <p:nvPr>
            <p:ph type="subTitle" idx="1"/>
          </p:nvPr>
        </p:nvSpPr>
        <p:spPr>
          <a:xfrm>
            <a:off x="1835150" y="3644900"/>
            <a:ext cx="6400800" cy="1176338"/>
          </a:xfrm>
        </p:spPr>
        <p:txBody>
          <a:bodyPr/>
          <a:lstStyle/>
          <a:p>
            <a:r>
              <a:rPr lang="fr-FR"/>
              <a:t>Formation aux compétences nécessaires à la poursuite d’études scientifiques.</a:t>
            </a:r>
          </a:p>
        </p:txBody>
      </p:sp>
      <p:sp>
        <p:nvSpPr>
          <p:cNvPr id="48132" name="Espace réservé du pied de page 5"/>
          <p:cNvSpPr txBox="1">
            <a:spLocks noGrp="1"/>
          </p:cNvSpPr>
          <p:nvPr/>
        </p:nvSpPr>
        <p:spPr bwMode="auto">
          <a:xfrm>
            <a:off x="3000375" y="6215063"/>
            <a:ext cx="3233738" cy="476250"/>
          </a:xfrm>
          <a:prstGeom prst="rect">
            <a:avLst/>
          </a:prstGeom>
          <a:noFill/>
          <a:ln w="9525">
            <a:noFill/>
            <a:miter lim="800000"/>
            <a:headEnd/>
            <a:tailEnd/>
          </a:ln>
        </p:spPr>
        <p:txBody>
          <a:bodyPr/>
          <a:lstStyle/>
          <a:p>
            <a:pPr algn="ctr"/>
            <a:r>
              <a:rPr lang="fr-FR" sz="1400">
                <a:latin typeface="Univers ExtendedPS" pitchFamily="34" charset="0"/>
              </a:rPr>
              <a:t>Inspection Pédagogique Régionale de Mathématiques</a:t>
            </a:r>
          </a:p>
          <a:p>
            <a:pPr algn="ctr"/>
            <a:endParaRPr lang="fr-FR" sz="1400">
              <a:latin typeface="Univers ExtendedPS"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a:t>Inspection Pédagogique Régionale de Mathématiques</a:t>
            </a:r>
          </a:p>
          <a:p>
            <a:endParaRPr lang="fr-FR"/>
          </a:p>
        </p:txBody>
      </p:sp>
      <p:graphicFrame>
        <p:nvGraphicFramePr>
          <p:cNvPr id="10266" name="Group 26"/>
          <p:cNvGraphicFramePr>
            <a:graphicFrameLocks noGrp="1"/>
          </p:cNvGraphicFramePr>
          <p:nvPr/>
        </p:nvGraphicFramePr>
        <p:xfrm>
          <a:off x="755650" y="1196975"/>
          <a:ext cx="8135938" cy="3156585"/>
        </p:xfrm>
        <a:graphic>
          <a:graphicData uri="http://schemas.openxmlformats.org/drawingml/2006/table">
            <a:tbl>
              <a:tblPr/>
              <a:tblGrid>
                <a:gridCol w="4067175"/>
                <a:gridCol w="4068763"/>
              </a:tblGrid>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rgbClr val="FF0000"/>
                          </a:solidFill>
                          <a:effectLst/>
                          <a:latin typeface="Arial" pitchFamily="34" charset="0"/>
                        </a:rPr>
                        <a:t>Suppressions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rgbClr val="00B050"/>
                          </a:solidFill>
                          <a:effectLst/>
                          <a:latin typeface="Arial" pitchFamily="34" charset="0"/>
                        </a:rPr>
                        <a:t>Modifications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540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rgbClr val="000000"/>
                          </a:solidFill>
                          <a:effectLst/>
                          <a:latin typeface="Arial" pitchFamily="34" charset="0"/>
                        </a:rPr>
                        <a:t>La notion d’asymptote oblique n’est pas un attendu du programme.</a:t>
                      </a:r>
                      <a:endParaRPr kumimoji="0" lang="fr-FR" sz="1600" b="0" i="0" u="none" strike="noStrike" cap="none" normalizeH="0" baseline="0" dirty="0" smtClean="0">
                        <a:ln>
                          <a:noFill/>
                        </a:ln>
                        <a:solidFill>
                          <a:srgbClr val="00000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rgbClr val="000000"/>
                          </a:solidFill>
                          <a:effectLst/>
                          <a:latin typeface="Arial" pitchFamily="34" charset="0"/>
                        </a:rPr>
                        <a:t>Asymptotes parallèles à l’un des axes de coordonnées</a:t>
                      </a:r>
                      <a:endParaRPr kumimoji="0" lang="fr-FR" sz="1600" b="0" i="0" u="none" strike="noStrike" cap="none" normalizeH="0" baseline="0" dirty="0" smtClean="0">
                        <a:ln>
                          <a:noFill/>
                        </a:ln>
                        <a:solidFill>
                          <a:srgbClr val="00000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r>
              <a:tr h="365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rgbClr val="FF0066"/>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600" b="0" i="0" u="none" strike="noStrike" cap="none" normalizeH="0" baseline="0" dirty="0" smtClean="0">
                          <a:ln>
                            <a:noFill/>
                          </a:ln>
                          <a:solidFill>
                            <a:srgbClr val="000000"/>
                          </a:solidFill>
                          <a:effectLst/>
                          <a:latin typeface="Arial" pitchFamily="34" charset="0"/>
                        </a:rPr>
                        <a:t>La notion de limite n’a pas été faite en 1S et doit donc être introduite en TS.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r>
              <a:tr h="365125">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600" b="0" i="0" u="none" strike="noStrike" cap="none" normalizeH="0" baseline="0" dirty="0" smtClean="0">
                          <a:ln>
                            <a:noFill/>
                          </a:ln>
                          <a:solidFill>
                            <a:schemeClr val="tx1"/>
                          </a:solidFill>
                          <a:effectLst/>
                          <a:latin typeface="Arial" pitchFamily="34" charset="0"/>
                        </a:rPr>
                        <a:t>Suites adjacentes.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rgbClr val="FF0066"/>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smtClean="0">
                        <a:ln>
                          <a:noFill/>
                        </a:ln>
                        <a:solidFill>
                          <a:srgbClr val="00B05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r>
              <a:tr h="625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rgbClr val="FF0066"/>
                          </a:solidFill>
                          <a:effectLst/>
                          <a:latin typeface="Arial" pitchFamily="34" charset="0"/>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rgbClr val="00B05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r>
              <a:tr h="4286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rgbClr val="FF505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rgbClr val="00B05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2"/>
          <p:cNvSpPr>
            <a:spLocks noGrp="1"/>
          </p:cNvSpPr>
          <p:nvPr>
            <p:ph type="ftr" sz="quarter" idx="11"/>
          </p:nvPr>
        </p:nvSpPr>
        <p:spPr/>
        <p:txBody>
          <a:bodyPr/>
          <a:lstStyle/>
          <a:p>
            <a:r>
              <a:rPr lang="fr-FR"/>
              <a:t>Inspection Pédagogique Régionale de Mathématiques</a:t>
            </a:r>
          </a:p>
          <a:p>
            <a:endParaRPr lang="fr-FR"/>
          </a:p>
        </p:txBody>
      </p:sp>
      <p:sp>
        <p:nvSpPr>
          <p:cNvPr id="11266" name="Titre 1"/>
          <p:cNvSpPr>
            <a:spLocks noGrp="1"/>
          </p:cNvSpPr>
          <p:nvPr>
            <p:ph type="title" idx="4294967295"/>
          </p:nvPr>
        </p:nvSpPr>
        <p:spPr>
          <a:xfrm>
            <a:off x="500034" y="0"/>
            <a:ext cx="7921625" cy="765175"/>
          </a:xfrm>
        </p:spPr>
        <p:txBody>
          <a:bodyPr/>
          <a:lstStyle/>
          <a:p>
            <a:pPr algn="ctr"/>
            <a:r>
              <a:rPr lang="fr-FR" sz="3600" b="1" dirty="0"/>
              <a:t>Quelles différences en géométrie ?</a:t>
            </a:r>
          </a:p>
        </p:txBody>
      </p:sp>
      <p:sp>
        <p:nvSpPr>
          <p:cNvPr id="11267" name="Espace réservé du contenu 2"/>
          <p:cNvSpPr>
            <a:spLocks noGrp="1"/>
          </p:cNvSpPr>
          <p:nvPr>
            <p:ph idx="4294967295"/>
          </p:nvPr>
        </p:nvSpPr>
        <p:spPr>
          <a:xfrm>
            <a:off x="323850" y="1341438"/>
            <a:ext cx="8569325" cy="1150937"/>
          </a:xfrm>
        </p:spPr>
        <p:txBody>
          <a:bodyPr/>
          <a:lstStyle/>
          <a:p>
            <a:pPr>
              <a:buFontTx/>
              <a:buNone/>
            </a:pPr>
            <a:r>
              <a:rPr lang="fr-FR" sz="1800" i="1" dirty="0" smtClean="0"/>
              <a:t>Les nombres complexes sont vus essentiellement comme constituant un nouvel ensemble de nombres avec ses opérations propres.</a:t>
            </a:r>
          </a:p>
          <a:p>
            <a:pPr>
              <a:buFontTx/>
              <a:buNone/>
            </a:pPr>
            <a:r>
              <a:rPr lang="fr-FR" sz="1800" i="1" dirty="0" smtClean="0"/>
              <a:t>L’objectif de la géométrie dans l’espace est de rendre les élèves capables d’étudier des problèmes d’intersection de droites et de plans, en choisissant un cadre adapté, vectoriel ou non repéré ou non.</a:t>
            </a:r>
            <a:endParaRPr lang="fr-FR" sz="1800" i="1" dirty="0"/>
          </a:p>
        </p:txBody>
      </p:sp>
      <p:graphicFrame>
        <p:nvGraphicFramePr>
          <p:cNvPr id="11283" name="Group 19"/>
          <p:cNvGraphicFramePr>
            <a:graphicFrameLocks noGrp="1"/>
          </p:cNvGraphicFramePr>
          <p:nvPr/>
        </p:nvGraphicFramePr>
        <p:xfrm>
          <a:off x="500034" y="3857628"/>
          <a:ext cx="8137525" cy="1644651"/>
        </p:xfrm>
        <a:graphic>
          <a:graphicData uri="http://schemas.openxmlformats.org/drawingml/2006/table">
            <a:tbl>
              <a:tblPr/>
              <a:tblGrid>
                <a:gridCol w="4068762"/>
                <a:gridCol w="4068763"/>
              </a:tblGrid>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rgbClr val="FF0000"/>
                          </a:solidFill>
                          <a:effectLst/>
                          <a:latin typeface="Arial" pitchFamily="34" charset="0"/>
                        </a:rPr>
                        <a:t>Suppressions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rgbClr val="00B050"/>
                          </a:solidFill>
                          <a:effectLst/>
                          <a:latin typeface="Arial" pitchFamily="34" charset="0"/>
                        </a:rPr>
                        <a:t>Modifications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39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Arial" pitchFamily="34" charset="0"/>
                        </a:rPr>
                        <a:t>Les transformations du plan.</a:t>
                      </a:r>
                      <a:endParaRPr kumimoji="0" lang="fr-FR" sz="16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rgbClr val="00000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r>
              <a:tr h="639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Arial" pitchFamily="34" charset="0"/>
                        </a:rPr>
                        <a:t>Barycentre (déjà supprimé en 1S)</a:t>
                      </a:r>
                      <a:endParaRPr kumimoji="0" lang="fr-FR" sz="1600" b="0" i="0" u="none" strike="noStrike" cap="none" normalizeH="0" baseline="0" dirty="0" smtClean="0">
                        <a:ln>
                          <a:noFill/>
                        </a:ln>
                        <a:solidFill>
                          <a:schemeClr val="tx1"/>
                        </a:solidFill>
                        <a:effectLst/>
                        <a:latin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rgbClr val="FF000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rgbClr val="00000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r>
            </a:tbl>
          </a:graphicData>
        </a:graphic>
      </p:graphicFrame>
      <p:sp>
        <p:nvSpPr>
          <p:cNvPr id="6" name="ZoneTexte 5"/>
          <p:cNvSpPr txBox="1"/>
          <p:nvPr/>
        </p:nvSpPr>
        <p:spPr>
          <a:xfrm>
            <a:off x="428596" y="2857496"/>
            <a:ext cx="2993127" cy="461665"/>
          </a:xfrm>
          <a:prstGeom prst="rect">
            <a:avLst/>
          </a:prstGeom>
          <a:noFill/>
        </p:spPr>
        <p:txBody>
          <a:bodyPr wrap="none" rtlCol="0">
            <a:spAutoFit/>
          </a:bodyPr>
          <a:lstStyle/>
          <a:p>
            <a:r>
              <a:rPr lang="fr-FR" sz="2400" u="sng" dirty="0" smtClean="0"/>
              <a:t>Nombres complexes</a:t>
            </a:r>
            <a:endParaRPr lang="fr-FR" sz="2400" u="sng"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11"/>
          </p:nvPr>
        </p:nvSpPr>
        <p:spPr/>
        <p:txBody>
          <a:bodyPr/>
          <a:lstStyle/>
          <a:p>
            <a:r>
              <a:rPr lang="fr-FR"/>
              <a:t>Inspection Pédagogique Régionale de Mathématiques</a:t>
            </a:r>
          </a:p>
          <a:p>
            <a:endParaRPr lang="fr-FR"/>
          </a:p>
        </p:txBody>
      </p:sp>
      <p:sp>
        <p:nvSpPr>
          <p:cNvPr id="12290" name="Titre 1"/>
          <p:cNvSpPr>
            <a:spLocks noGrp="1"/>
          </p:cNvSpPr>
          <p:nvPr>
            <p:ph type="title" idx="4294967295"/>
          </p:nvPr>
        </p:nvSpPr>
        <p:spPr/>
        <p:txBody>
          <a:bodyPr/>
          <a:lstStyle/>
          <a:p>
            <a:endParaRPr lang="fr-FR" dirty="0"/>
          </a:p>
        </p:txBody>
      </p:sp>
      <p:graphicFrame>
        <p:nvGraphicFramePr>
          <p:cNvPr id="12309" name="Group 21"/>
          <p:cNvGraphicFramePr>
            <a:graphicFrameLocks noGrp="1"/>
          </p:cNvGraphicFramePr>
          <p:nvPr>
            <p:ph idx="4294967295"/>
          </p:nvPr>
        </p:nvGraphicFramePr>
        <p:xfrm>
          <a:off x="571472" y="2285992"/>
          <a:ext cx="8075612" cy="2851785"/>
        </p:xfrm>
        <a:graphic>
          <a:graphicData uri="http://schemas.openxmlformats.org/drawingml/2006/table">
            <a:tbl>
              <a:tblPr/>
              <a:tblGrid>
                <a:gridCol w="4038600"/>
                <a:gridCol w="4037012"/>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rgbClr val="FF0000"/>
                          </a:solidFill>
                          <a:effectLst/>
                          <a:latin typeface="Arial" pitchFamily="34" charset="0"/>
                        </a:rPr>
                        <a:t>Suppressions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rgbClr val="00B050"/>
                          </a:solidFill>
                          <a:effectLst/>
                          <a:latin typeface="Arial" pitchFamily="34" charset="0"/>
                        </a:rPr>
                        <a:t>Modifications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rgbClr val="000000"/>
                          </a:solidFill>
                          <a:effectLst/>
                          <a:latin typeface="Arial" pitchFamily="34" charset="0"/>
                        </a:rPr>
                        <a:t>Distance d’un point à une droite.</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rgbClr val="000000"/>
                          </a:solidFill>
                          <a:effectLst/>
                          <a:latin typeface="Arial" pitchFamily="34" charset="0"/>
                        </a:rPr>
                        <a:t>Distance d’un point à un plan.</a:t>
                      </a:r>
                      <a:endParaRPr kumimoji="0" lang="fr-FR" sz="1600" b="0" i="0" u="none" strike="noStrike" cap="none" normalizeH="0" baseline="0" dirty="0" smtClean="0">
                        <a:ln>
                          <a:noFill/>
                        </a:ln>
                        <a:solidFill>
                          <a:srgbClr val="00000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1" u="none" strike="noStrike" cap="none" normalizeH="0" baseline="0" dirty="0" smtClean="0">
                        <a:ln>
                          <a:noFill/>
                        </a:ln>
                        <a:solidFill>
                          <a:srgbClr val="00000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rgbClr val="000000"/>
                          </a:solidFill>
                          <a:effectLst/>
                          <a:latin typeface="Arial" pitchFamily="34" charset="0"/>
                        </a:rPr>
                        <a:t>Caractérisation barycentrique d’une droite, d’un plan, d’un segment, d’un triangle.</a:t>
                      </a:r>
                      <a:endParaRPr kumimoji="0" lang="fr-FR" sz="1600" b="0" i="0" u="none" strike="noStrike" cap="none" normalizeH="0" baseline="0" dirty="0" smtClean="0">
                        <a:ln>
                          <a:noFill/>
                        </a:ln>
                        <a:solidFill>
                          <a:srgbClr val="00000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rgbClr val="00000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Arial" pitchFamily="34" charset="0"/>
                        </a:rPr>
                        <a:t>Demi-espace.</a:t>
                      </a:r>
                      <a:endParaRPr kumimoji="0" lang="fr-FR" sz="16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rgbClr val="00000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kern="1200" cap="none" normalizeH="0" baseline="0" dirty="0" smtClean="0">
                        <a:ln>
                          <a:noFill/>
                        </a:ln>
                        <a:solidFill>
                          <a:srgbClr val="000000"/>
                        </a:solidFill>
                        <a:effectLst/>
                        <a:latin typeface="Arial" pitchFamily="34" charset="0"/>
                        <a:ea typeface="+mn-ea"/>
                        <a:cs typeface="+mn-cs"/>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8F8F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kern="1200" cap="none" normalizeH="0" baseline="0" dirty="0" smtClean="0">
                          <a:ln>
                            <a:noFill/>
                          </a:ln>
                          <a:solidFill>
                            <a:srgbClr val="000000"/>
                          </a:solidFill>
                          <a:effectLst/>
                          <a:latin typeface="Arial" pitchFamily="34" charset="0"/>
                          <a:ea typeface="+mn-ea"/>
                          <a:cs typeface="+mn-cs"/>
                        </a:rPr>
                        <a:t>Intersection de trois plans à voir en AP</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8F8F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chemeClr val="bg1"/>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kern="1200" cap="none" normalizeH="0" baseline="0" dirty="0" smtClean="0">
                          <a:ln>
                            <a:noFill/>
                          </a:ln>
                          <a:solidFill>
                            <a:srgbClr val="000000"/>
                          </a:solidFill>
                          <a:effectLst/>
                          <a:latin typeface="Arial" pitchFamily="34" charset="0"/>
                          <a:ea typeface="+mn-ea"/>
                          <a:cs typeface="+mn-cs"/>
                        </a:rPr>
                        <a:t>Présenter la démonstration du théorème dit « du toit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r>
            </a:tbl>
          </a:graphicData>
        </a:graphic>
      </p:graphicFrame>
      <p:sp>
        <p:nvSpPr>
          <p:cNvPr id="5" name="ZoneTexte 4"/>
          <p:cNvSpPr txBox="1"/>
          <p:nvPr/>
        </p:nvSpPr>
        <p:spPr>
          <a:xfrm>
            <a:off x="642910" y="1428736"/>
            <a:ext cx="4714908" cy="461665"/>
          </a:xfrm>
          <a:prstGeom prst="rect">
            <a:avLst/>
          </a:prstGeom>
          <a:noFill/>
        </p:spPr>
        <p:txBody>
          <a:bodyPr wrap="square" rtlCol="0">
            <a:spAutoFit/>
          </a:bodyPr>
          <a:lstStyle/>
          <a:p>
            <a:r>
              <a:rPr lang="fr-FR" sz="2400" u="sng" dirty="0" smtClean="0"/>
              <a:t>Géométrie dans l’espace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2"/>
          <p:cNvSpPr>
            <a:spLocks noGrp="1"/>
          </p:cNvSpPr>
          <p:nvPr>
            <p:ph type="ftr" sz="quarter" idx="11"/>
          </p:nvPr>
        </p:nvSpPr>
        <p:spPr/>
        <p:txBody>
          <a:bodyPr/>
          <a:lstStyle/>
          <a:p>
            <a:r>
              <a:rPr lang="fr-FR"/>
              <a:t>Inspection Pédagogique Régionale de Mathématiques</a:t>
            </a:r>
          </a:p>
          <a:p>
            <a:endParaRPr lang="fr-FR"/>
          </a:p>
        </p:txBody>
      </p:sp>
      <p:sp>
        <p:nvSpPr>
          <p:cNvPr id="13314" name="Titre 1"/>
          <p:cNvSpPr>
            <a:spLocks noGrp="1"/>
          </p:cNvSpPr>
          <p:nvPr>
            <p:ph type="title" idx="4294967295"/>
          </p:nvPr>
        </p:nvSpPr>
        <p:spPr>
          <a:xfrm>
            <a:off x="0" y="0"/>
            <a:ext cx="9144000" cy="836613"/>
          </a:xfrm>
        </p:spPr>
        <p:txBody>
          <a:bodyPr/>
          <a:lstStyle/>
          <a:p>
            <a:r>
              <a:rPr lang="fr-FR" sz="2800" b="1"/>
              <a:t>Quelles différences en probabilités et statistiques ?</a:t>
            </a:r>
          </a:p>
        </p:txBody>
      </p:sp>
      <p:sp>
        <p:nvSpPr>
          <p:cNvPr id="13315" name="Espace réservé du contenu 2"/>
          <p:cNvSpPr>
            <a:spLocks noGrp="1"/>
          </p:cNvSpPr>
          <p:nvPr>
            <p:ph idx="4294967295"/>
          </p:nvPr>
        </p:nvSpPr>
        <p:spPr>
          <a:xfrm>
            <a:off x="428596" y="1071546"/>
            <a:ext cx="8569325" cy="1444621"/>
          </a:xfrm>
        </p:spPr>
        <p:txBody>
          <a:bodyPr/>
          <a:lstStyle/>
          <a:p>
            <a:pPr>
              <a:buFontTx/>
              <a:buNone/>
            </a:pPr>
            <a:r>
              <a:rPr lang="fr-FR" sz="1800" i="1" dirty="0" smtClean="0"/>
              <a:t>On approfondit le travail en probabilités et statistique mené les années précédentes.</a:t>
            </a:r>
          </a:p>
          <a:p>
            <a:pPr>
              <a:buFontTx/>
              <a:buNone/>
            </a:pPr>
            <a:r>
              <a:rPr lang="fr-FR" sz="1800" i="1" dirty="0" smtClean="0"/>
              <a:t>Introduction des lois de probabilité à densité, en particulier la loi normale.</a:t>
            </a:r>
          </a:p>
          <a:p>
            <a:pPr>
              <a:buFontTx/>
              <a:buNone/>
            </a:pPr>
            <a:r>
              <a:rPr lang="fr-FR" sz="1800" i="1" dirty="0" smtClean="0"/>
              <a:t>Le recours aux représentations graphiques et aux simulations est indispensable.</a:t>
            </a:r>
            <a:endParaRPr lang="fr-FR" sz="1800" i="1" dirty="0"/>
          </a:p>
        </p:txBody>
      </p:sp>
      <p:graphicFrame>
        <p:nvGraphicFramePr>
          <p:cNvPr id="4" name="Tableau 3"/>
          <p:cNvGraphicFramePr>
            <a:graphicFrameLocks noGrp="1"/>
          </p:cNvGraphicFramePr>
          <p:nvPr/>
        </p:nvGraphicFramePr>
        <p:xfrm>
          <a:off x="357158" y="2571744"/>
          <a:ext cx="8137525" cy="2849572"/>
        </p:xfrm>
        <a:graphic>
          <a:graphicData uri="http://schemas.openxmlformats.org/drawingml/2006/table">
            <a:tbl>
              <a:tblPr/>
              <a:tblGrid>
                <a:gridCol w="4068762"/>
                <a:gridCol w="4068763"/>
              </a:tblGrid>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rgbClr val="FF0000"/>
                          </a:solidFill>
                          <a:effectLst/>
                          <a:latin typeface="Arial" pitchFamily="34" charset="0"/>
                        </a:rPr>
                        <a:t>Suppressions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rgbClr val="00B050"/>
                          </a:solidFill>
                          <a:effectLst/>
                          <a:latin typeface="Arial" pitchFamily="34" charset="0"/>
                        </a:rPr>
                        <a:t>Modifications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39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Arial" pitchFamily="34" charset="0"/>
                        </a:rPr>
                        <a:t>Coefficients binomiaux et loi binomiale (vus en 1S)</a:t>
                      </a:r>
                      <a:endParaRPr kumimoji="0" lang="fr-FR" sz="16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rgbClr val="00B05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r>
              <a:tr h="219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smtClean="0">
                        <a:ln>
                          <a:noFill/>
                        </a:ln>
                        <a:solidFill>
                          <a:srgbClr val="FF000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rgbClr val="000000"/>
                          </a:solidFill>
                          <a:effectLst/>
                          <a:latin typeface="Arial" pitchFamily="34" charset="0"/>
                        </a:rPr>
                        <a:t>Loi uniforme sur [a,b]</a:t>
                      </a:r>
                      <a:endParaRPr kumimoji="0" lang="fr-FR" sz="1600" b="0" i="0" u="none" strike="noStrike" cap="none" normalizeH="0" baseline="0" dirty="0" smtClean="0">
                        <a:ln>
                          <a:noFill/>
                        </a:ln>
                        <a:solidFill>
                          <a:srgbClr val="00000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r>
              <a:tr h="37592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smtClean="0">
                        <a:ln>
                          <a:noFill/>
                        </a:ln>
                        <a:solidFill>
                          <a:srgbClr val="FF000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rgbClr val="000000"/>
                          </a:solidFill>
                          <a:effectLst/>
                          <a:latin typeface="Arial" pitchFamily="34" charset="0"/>
                        </a:rPr>
                        <a:t>Espérance d’une loi exponentielle.</a:t>
                      </a:r>
                      <a:endParaRPr kumimoji="0" lang="fr-FR" sz="1600" b="0" i="0" u="none" strike="noStrike" cap="none" normalizeH="0" baseline="0" dirty="0" smtClean="0">
                        <a:ln>
                          <a:noFill/>
                        </a:ln>
                        <a:solidFill>
                          <a:srgbClr val="00000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r>
              <a:tr h="377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smtClean="0">
                        <a:ln>
                          <a:noFill/>
                        </a:ln>
                        <a:solidFill>
                          <a:srgbClr val="FF000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Arial" pitchFamily="34" charset="0"/>
                        </a:rPr>
                        <a:t>Loi normale.</a:t>
                      </a:r>
                      <a:endParaRPr kumimoji="0" lang="fr-FR" sz="16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r>
              <a:tr h="377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smtClean="0">
                        <a:ln>
                          <a:noFill/>
                        </a:ln>
                        <a:solidFill>
                          <a:srgbClr val="FF000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Arial" pitchFamily="34" charset="0"/>
                        </a:rPr>
                        <a:t>Intervalle de fluctuation</a:t>
                      </a:r>
                      <a:endParaRPr kumimoji="0" lang="fr-FR" sz="16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r>
              <a:tr h="377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smtClean="0">
                        <a:ln>
                          <a:noFill/>
                        </a:ln>
                        <a:solidFill>
                          <a:srgbClr val="FF000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Arial" pitchFamily="34" charset="0"/>
                        </a:rPr>
                        <a:t>Estimation</a:t>
                      </a:r>
                      <a:endParaRPr kumimoji="0" lang="fr-FR" sz="16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0100" y="0"/>
            <a:ext cx="6934200" cy="857232"/>
          </a:xfrm>
        </p:spPr>
        <p:txBody>
          <a:bodyPr/>
          <a:lstStyle/>
          <a:p>
            <a:pPr algn="ctr"/>
            <a:r>
              <a:rPr lang="fr-FR" sz="4000" b="1" dirty="0" smtClean="0"/>
              <a:t>Algorithmique</a:t>
            </a:r>
            <a:endParaRPr lang="fr-FR" sz="4000" dirty="0"/>
          </a:p>
        </p:txBody>
      </p:sp>
      <p:sp>
        <p:nvSpPr>
          <p:cNvPr id="3" name="Espace réservé du pied de page 2"/>
          <p:cNvSpPr>
            <a:spLocks noGrp="1"/>
          </p:cNvSpPr>
          <p:nvPr>
            <p:ph type="ftr" sz="quarter" idx="11"/>
          </p:nvPr>
        </p:nvSpPr>
        <p:spPr/>
        <p:txBody>
          <a:bodyPr/>
          <a:lstStyle/>
          <a:p>
            <a:r>
              <a:rPr lang="fr-FR" smtClean="0"/>
              <a:t>Inspection Pédagogique Régionale de Mathématiques</a:t>
            </a:r>
          </a:p>
          <a:p>
            <a:endParaRPr lang="fr-FR"/>
          </a:p>
        </p:txBody>
      </p:sp>
      <p:sp>
        <p:nvSpPr>
          <p:cNvPr id="4" name="ZoneTexte 3"/>
          <p:cNvSpPr txBox="1"/>
          <p:nvPr/>
        </p:nvSpPr>
        <p:spPr>
          <a:xfrm>
            <a:off x="500034" y="1357298"/>
            <a:ext cx="7858180" cy="1877437"/>
          </a:xfrm>
          <a:prstGeom prst="rect">
            <a:avLst/>
          </a:prstGeom>
          <a:noFill/>
        </p:spPr>
        <p:txBody>
          <a:bodyPr wrap="square" rtlCol="0">
            <a:spAutoFit/>
          </a:bodyPr>
          <a:lstStyle/>
          <a:p>
            <a:r>
              <a:rPr lang="fr-FR" sz="1800" b="1" u="sng" dirty="0" smtClean="0">
                <a:solidFill>
                  <a:srgbClr val="FF0000"/>
                </a:solidFill>
              </a:rPr>
              <a:t>Instructions élémentaires</a:t>
            </a:r>
            <a:r>
              <a:rPr lang="fr-FR" sz="1800" u="sng" dirty="0" smtClean="0"/>
              <a:t> </a:t>
            </a:r>
            <a:r>
              <a:rPr lang="fr-FR" sz="1800" dirty="0" smtClean="0"/>
              <a:t>(affectation, calcul entrée, sortie)</a:t>
            </a:r>
          </a:p>
          <a:p>
            <a:r>
              <a:rPr lang="fr-FR" sz="1800" dirty="0" smtClean="0"/>
              <a:t>Les élèves, dans le cadre d’une résolution de problèmes, doivent être capable :</a:t>
            </a:r>
          </a:p>
          <a:p>
            <a:pPr lvl="1" indent="-457200">
              <a:lnSpc>
                <a:spcPct val="90000"/>
              </a:lnSpc>
              <a:spcBef>
                <a:spcPct val="20000"/>
              </a:spcBef>
              <a:buClr>
                <a:srgbClr val="EA641F"/>
              </a:buClr>
              <a:buBlip>
                <a:blip r:embed="rId2"/>
              </a:buBlip>
            </a:pPr>
            <a:r>
              <a:rPr lang="fr-FR" sz="2000" dirty="0" smtClean="0">
                <a:solidFill>
                  <a:srgbClr val="660066"/>
                </a:solidFill>
                <a:latin typeface="Times New Roman" pitchFamily="18" charset="0"/>
              </a:rPr>
              <a:t>D’écrire une formule permettant un calcul.</a:t>
            </a:r>
          </a:p>
          <a:p>
            <a:pPr lvl="1" indent="-457200">
              <a:lnSpc>
                <a:spcPct val="90000"/>
              </a:lnSpc>
              <a:spcBef>
                <a:spcPct val="20000"/>
              </a:spcBef>
              <a:buClr>
                <a:srgbClr val="EA641F"/>
              </a:buClr>
              <a:buBlip>
                <a:blip r:embed="rId2"/>
              </a:buBlip>
            </a:pPr>
            <a:r>
              <a:rPr lang="fr-FR" sz="2000" dirty="0" smtClean="0">
                <a:solidFill>
                  <a:srgbClr val="660066"/>
                </a:solidFill>
                <a:latin typeface="Times New Roman" pitchFamily="18" charset="0"/>
              </a:rPr>
              <a:t>D’écrire un programme calculant et donnant la valeur d’une fonction, ainsi que les instructions d’entrées et sorties nécessaires au traitement.</a:t>
            </a:r>
          </a:p>
        </p:txBody>
      </p:sp>
      <p:sp>
        <p:nvSpPr>
          <p:cNvPr id="5" name="ZoneTexte 4"/>
          <p:cNvSpPr txBox="1"/>
          <p:nvPr/>
        </p:nvSpPr>
        <p:spPr>
          <a:xfrm>
            <a:off x="500034" y="3571876"/>
            <a:ext cx="8001056" cy="2431435"/>
          </a:xfrm>
          <a:prstGeom prst="rect">
            <a:avLst/>
          </a:prstGeom>
          <a:noFill/>
        </p:spPr>
        <p:txBody>
          <a:bodyPr wrap="square" rtlCol="0">
            <a:spAutoFit/>
          </a:bodyPr>
          <a:lstStyle/>
          <a:p>
            <a:r>
              <a:rPr lang="fr-FR" sz="1800" b="1" u="sng" dirty="0" smtClean="0">
                <a:solidFill>
                  <a:srgbClr val="FF0000"/>
                </a:solidFill>
              </a:rPr>
              <a:t>Boucle et itérateur, instruction conditionnelle.</a:t>
            </a:r>
          </a:p>
          <a:p>
            <a:r>
              <a:rPr lang="fr-FR" sz="1800" dirty="0" smtClean="0"/>
              <a:t>Les élèves, dans le cadre d’une résolution de problèmes, doivent être capable </a:t>
            </a:r>
            <a:r>
              <a:rPr lang="fr-FR" sz="1800" dirty="0" smtClean="0"/>
              <a:t>de:</a:t>
            </a:r>
          </a:p>
          <a:p>
            <a:pPr lvl="1" indent="-457200">
              <a:lnSpc>
                <a:spcPct val="90000"/>
              </a:lnSpc>
              <a:spcBef>
                <a:spcPct val="20000"/>
              </a:spcBef>
              <a:buClr>
                <a:srgbClr val="EA641F"/>
              </a:buClr>
              <a:buBlip>
                <a:blip r:embed="rId2"/>
              </a:buBlip>
            </a:pPr>
            <a:r>
              <a:rPr lang="fr-FR" sz="2000" dirty="0" smtClean="0">
                <a:solidFill>
                  <a:srgbClr val="660066"/>
                </a:solidFill>
                <a:latin typeface="Times New Roman" pitchFamily="18" charset="0"/>
              </a:rPr>
              <a:t>Programmer un calcul itératif, le nombre d’itérations étant donné.</a:t>
            </a:r>
          </a:p>
          <a:p>
            <a:pPr lvl="1" indent="-457200">
              <a:lnSpc>
                <a:spcPct val="90000"/>
              </a:lnSpc>
              <a:spcBef>
                <a:spcPct val="20000"/>
              </a:spcBef>
              <a:buClr>
                <a:srgbClr val="EA641F"/>
              </a:buClr>
              <a:buBlip>
                <a:blip r:embed="rId2"/>
              </a:buBlip>
            </a:pPr>
            <a:r>
              <a:rPr lang="fr-FR" sz="2000" dirty="0" smtClean="0">
                <a:solidFill>
                  <a:srgbClr val="660066"/>
                </a:solidFill>
                <a:latin typeface="Times New Roman" pitchFamily="18" charset="0"/>
              </a:rPr>
              <a:t>Programmer une instruction conditionnelle, un calcul itératif, avec une fin de boucle conditionnelle.</a:t>
            </a:r>
          </a:p>
          <a:p>
            <a:endParaRPr lang="fr-FR" sz="1800" dirty="0" smtClean="0"/>
          </a:p>
          <a:p>
            <a:endParaRPr lang="fr-FR" sz="1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2"/>
          <p:cNvSpPr>
            <a:spLocks noGrp="1"/>
          </p:cNvSpPr>
          <p:nvPr>
            <p:ph type="ftr" sz="quarter" idx="11"/>
          </p:nvPr>
        </p:nvSpPr>
        <p:spPr/>
        <p:txBody>
          <a:bodyPr/>
          <a:lstStyle/>
          <a:p>
            <a:r>
              <a:rPr lang="fr-FR"/>
              <a:t>Inspection Pédagogique Régionale de Mathématiques</a:t>
            </a:r>
          </a:p>
          <a:p>
            <a:endParaRPr lang="fr-FR"/>
          </a:p>
        </p:txBody>
      </p:sp>
      <p:sp>
        <p:nvSpPr>
          <p:cNvPr id="14338" name="Titre 1"/>
          <p:cNvSpPr>
            <a:spLocks noGrp="1"/>
          </p:cNvSpPr>
          <p:nvPr>
            <p:ph type="title" idx="4294967295"/>
          </p:nvPr>
        </p:nvSpPr>
        <p:spPr>
          <a:xfrm>
            <a:off x="857224" y="142852"/>
            <a:ext cx="7488237" cy="576263"/>
          </a:xfrm>
        </p:spPr>
        <p:txBody>
          <a:bodyPr/>
          <a:lstStyle/>
          <a:p>
            <a:pPr algn="ctr"/>
            <a:r>
              <a:rPr lang="fr-FR" sz="3600" b="1" dirty="0"/>
              <a:t>Algorithmique</a:t>
            </a:r>
          </a:p>
        </p:txBody>
      </p:sp>
      <p:sp>
        <p:nvSpPr>
          <p:cNvPr id="14339" name="Espace réservé du contenu 2"/>
          <p:cNvSpPr>
            <a:spLocks noGrp="1"/>
          </p:cNvSpPr>
          <p:nvPr>
            <p:ph idx="4294967295"/>
          </p:nvPr>
        </p:nvSpPr>
        <p:spPr>
          <a:xfrm>
            <a:off x="323850" y="1484313"/>
            <a:ext cx="8569325" cy="431800"/>
          </a:xfrm>
        </p:spPr>
        <p:txBody>
          <a:bodyPr/>
          <a:lstStyle/>
          <a:p>
            <a:pPr algn="ctr">
              <a:buFontTx/>
              <a:buNone/>
            </a:pPr>
            <a:r>
              <a:rPr lang="fr-FR" sz="1800" i="1" dirty="0">
                <a:solidFill>
                  <a:schemeClr val="tx1"/>
                </a:solidFill>
              </a:rPr>
              <a:t>Approfondissement du travail commencé en classe de </a:t>
            </a:r>
            <a:r>
              <a:rPr lang="fr-FR" sz="1800" i="1" dirty="0" smtClean="0">
                <a:solidFill>
                  <a:schemeClr val="tx1"/>
                </a:solidFill>
              </a:rPr>
              <a:t>seconde et de première.</a:t>
            </a:r>
            <a:endParaRPr lang="fr-FR" sz="1800" i="1" dirty="0">
              <a:solidFill>
                <a:schemeClr val="tx1"/>
              </a:solidFill>
            </a:endParaRPr>
          </a:p>
        </p:txBody>
      </p:sp>
      <p:graphicFrame>
        <p:nvGraphicFramePr>
          <p:cNvPr id="5" name="Tableau 4"/>
          <p:cNvGraphicFramePr>
            <a:graphicFrameLocks noGrp="1"/>
          </p:cNvGraphicFramePr>
          <p:nvPr/>
        </p:nvGraphicFramePr>
        <p:xfrm>
          <a:off x="1331913" y="2133601"/>
          <a:ext cx="6096000" cy="3461387"/>
        </p:xfrm>
        <a:graphic>
          <a:graphicData uri="http://schemas.openxmlformats.org/drawingml/2006/table">
            <a:tbl>
              <a:tblPr/>
              <a:tblGrid>
                <a:gridCol w="6096000"/>
              </a:tblGrid>
              <a:tr h="581019">
                <a:tc>
                  <a:txBody>
                    <a:bodyPr/>
                    <a:lstStyle/>
                    <a:p>
                      <a:pPr marL="452438" marR="0" lvl="0" indent="-225425" algn="ctr" defTabSz="914400" rtl="0" eaLnBrk="1" fontAlgn="base" latinLnBrk="0" hangingPunct="1">
                        <a:lnSpc>
                          <a:spcPct val="100000"/>
                        </a:lnSpc>
                        <a:spcBef>
                          <a:spcPct val="0"/>
                        </a:spcBef>
                        <a:spcAft>
                          <a:spcPct val="0"/>
                        </a:spcAft>
                        <a:buClrTx/>
                        <a:buSzTx/>
                        <a:buFontTx/>
                        <a:buNone/>
                        <a:tabLst/>
                      </a:pPr>
                      <a:r>
                        <a:rPr kumimoji="0" lang="fr-FR" sz="1600" b="1" i="0" u="sng" strike="noStrike" cap="none" normalizeH="0" baseline="0" dirty="0" smtClean="0">
                          <a:ln>
                            <a:noFill/>
                          </a:ln>
                          <a:solidFill>
                            <a:schemeClr val="tx1"/>
                          </a:solidFill>
                          <a:effectLst/>
                          <a:latin typeface="Arial" pitchFamily="34" charset="0"/>
                          <a:ea typeface="Calibri" pitchFamily="34" charset="0"/>
                          <a:cs typeface="Arial" pitchFamily="34" charset="0"/>
                        </a:rPr>
                        <a:t>Exemples d’algorithmes</a:t>
                      </a:r>
                      <a:endParaRPr kumimoji="0" lang="fr-FR" sz="1600" b="1" i="0" u="sng" strike="noStrike" cap="none" normalizeH="0" baseline="0" dirty="0" smtClean="0">
                        <a:ln>
                          <a:noFill/>
                        </a:ln>
                        <a:solidFill>
                          <a:schemeClr val="tx1"/>
                        </a:solidFill>
                        <a:effectLst/>
                        <a:latin typeface="Arial" pitchFamily="34" charset="0"/>
                        <a:ea typeface="Calibri" pitchFamily="34" charset="0"/>
                        <a:cs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9F9F9"/>
                    </a:solidFill>
                  </a:tcPr>
                </a:tc>
              </a:tr>
              <a:tr h="1143008">
                <a:tc>
                  <a:txBody>
                    <a:bodyPr/>
                    <a:lstStyle/>
                    <a:p>
                      <a:pPr marL="452438" marR="0" lvl="0" indent="-225425" algn="ctr" defTabSz="914400" rtl="0" eaLnBrk="1" fontAlgn="base" latinLnBrk="0" hangingPunct="1">
                        <a:lnSpc>
                          <a:spcPct val="100000"/>
                        </a:lnSpc>
                        <a:spcBef>
                          <a:spcPct val="0"/>
                        </a:spcBef>
                        <a:spcAft>
                          <a:spcPct val="0"/>
                        </a:spcAft>
                        <a:buClrTx/>
                        <a:buSzTx/>
                        <a:buFontTx/>
                        <a:buNone/>
                        <a:tabLst/>
                        <a:defRPr/>
                      </a:pPr>
                      <a:r>
                        <a:rPr kumimoji="0" lang="fr-FR" sz="1600" b="0" i="0" u="none" strike="noStrike" cap="none" normalizeH="0" baseline="0" dirty="0" smtClean="0">
                          <a:ln>
                            <a:noFill/>
                          </a:ln>
                          <a:solidFill>
                            <a:srgbClr val="00B050"/>
                          </a:solidFill>
                          <a:effectLst/>
                          <a:latin typeface="Arial" pitchFamily="34" charset="0"/>
                          <a:ea typeface="Calibri" pitchFamily="34" charset="0"/>
                          <a:cs typeface="Arial" pitchFamily="34" charset="0"/>
                        </a:rPr>
                        <a:t>Dans le cas d’une limite infinie, étant donnés une suite croissante (Un) et un nombre réel A, déterminer à l’aide d’un algorithme un rang à partir duquel u(n) est supérieur à A.</a:t>
                      </a:r>
                      <a:endParaRPr kumimoji="0" lang="fr-FR" sz="1600" b="0" i="0" u="none" strike="noStrike" cap="none" normalizeH="0" baseline="0" dirty="0" smtClean="0">
                        <a:ln>
                          <a:noFill/>
                        </a:ln>
                        <a:solidFill>
                          <a:srgbClr val="FFFFFF"/>
                        </a:solidFill>
                        <a:effectLst/>
                        <a:latin typeface="Arial" pitchFamily="34" charset="0"/>
                        <a:ea typeface="Calibri" pitchFamily="34" charset="0"/>
                        <a:cs typeface="Arial" pitchFamily="34" charset="0"/>
                      </a:endParaRPr>
                    </a:p>
                    <a:p>
                      <a:pPr marL="452438" marR="0" lvl="0" indent="-225425" algn="ctr"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rgbClr val="000000"/>
                        </a:solidFill>
                        <a:effectLst/>
                        <a:latin typeface="Arial" pitchFamily="34" charset="0"/>
                        <a:ea typeface="Calibri" pitchFamily="34" charset="0"/>
                        <a:cs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r>
              <a:tr h="357190">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1600" b="0" i="0" u="none" strike="noStrike" cap="none" normalizeH="0" baseline="0" dirty="0" smtClean="0">
                          <a:ln>
                            <a:noFill/>
                          </a:ln>
                          <a:solidFill>
                            <a:srgbClr val="00B050"/>
                          </a:solidFill>
                          <a:effectLst/>
                          <a:latin typeface="Arial" pitchFamily="34" charset="0"/>
                          <a:ea typeface="Calibri" pitchFamily="34" charset="0"/>
                          <a:cs typeface="Times New Roman" pitchFamily="18" charset="0"/>
                        </a:rPr>
                        <a:t>Suites récurrentes.</a:t>
                      </a:r>
                      <a:endParaRPr kumimoji="0" lang="fr-FR" sz="16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r>
              <a:tr h="563602">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1600" b="0" i="0" u="none" strike="noStrike" cap="none" normalizeH="0" baseline="0" dirty="0" smtClean="0">
                          <a:ln>
                            <a:noFill/>
                          </a:ln>
                          <a:solidFill>
                            <a:srgbClr val="00B050"/>
                          </a:solidFill>
                          <a:effectLst/>
                          <a:latin typeface="Arial" pitchFamily="34" charset="0"/>
                          <a:ea typeface="Calibri" pitchFamily="34" charset="0"/>
                          <a:cs typeface="Arial" pitchFamily="34" charset="0"/>
                        </a:rPr>
                        <a:t>Recherche de solutions de l’équation f(x)=k</a:t>
                      </a:r>
                      <a:endParaRPr kumimoji="0" lang="fr-FR" sz="1600" b="0" i="0" u="none" strike="noStrike" cap="none" normalizeH="0" baseline="0" dirty="0" smtClean="0">
                        <a:ln>
                          <a:noFill/>
                        </a:ln>
                        <a:solidFill>
                          <a:srgbClr val="000000"/>
                        </a:solidFill>
                        <a:effectLst/>
                        <a:latin typeface="Arial" pitchFamily="34" charset="0"/>
                        <a:ea typeface="Calibri"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r>
              <a:tr h="459276">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1600" b="0" i="0" u="none" strike="noStrike" cap="none" normalizeH="0" baseline="0" dirty="0" smtClean="0">
                          <a:ln>
                            <a:noFill/>
                          </a:ln>
                          <a:solidFill>
                            <a:srgbClr val="00B050"/>
                          </a:solidFill>
                          <a:effectLst/>
                          <a:latin typeface="Arial" pitchFamily="34" charset="0"/>
                          <a:ea typeface="Calibri" pitchFamily="34" charset="0"/>
                          <a:cs typeface="Times New Roman" pitchFamily="18" charset="0"/>
                        </a:rPr>
                        <a:t>Simuler une marche aléatoire</a:t>
                      </a:r>
                      <a:endParaRPr kumimoji="0" lang="fr-FR" sz="16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11"/>
          </p:nvPr>
        </p:nvSpPr>
        <p:spPr/>
        <p:txBody>
          <a:bodyPr/>
          <a:lstStyle/>
          <a:p>
            <a:r>
              <a:rPr lang="fr-FR"/>
              <a:t>Inspection Pédagogique Régionale de Mathématiques</a:t>
            </a:r>
          </a:p>
          <a:p>
            <a:endParaRPr lang="fr-FR"/>
          </a:p>
        </p:txBody>
      </p:sp>
      <p:sp>
        <p:nvSpPr>
          <p:cNvPr id="15362" name="Titre 1"/>
          <p:cNvSpPr>
            <a:spLocks noGrp="1"/>
          </p:cNvSpPr>
          <p:nvPr>
            <p:ph type="title" idx="4294967295"/>
          </p:nvPr>
        </p:nvSpPr>
        <p:spPr>
          <a:xfrm>
            <a:off x="285721" y="0"/>
            <a:ext cx="8858280" cy="836613"/>
          </a:xfrm>
        </p:spPr>
        <p:txBody>
          <a:bodyPr/>
          <a:lstStyle/>
          <a:p>
            <a:pPr algn="ctr"/>
            <a:r>
              <a:rPr lang="fr-FR" sz="3200" b="1" dirty="0"/>
              <a:t>Notations et </a:t>
            </a:r>
            <a:r>
              <a:rPr lang="fr-FR" sz="3200" b="1" dirty="0" smtClean="0"/>
              <a:t>raisonnements mathématiques</a:t>
            </a:r>
            <a:endParaRPr lang="fr-FR" sz="3200" b="1" dirty="0"/>
          </a:p>
        </p:txBody>
      </p:sp>
      <p:sp>
        <p:nvSpPr>
          <p:cNvPr id="15363" name="Espace réservé du contenu 2"/>
          <p:cNvSpPr>
            <a:spLocks noGrp="1"/>
          </p:cNvSpPr>
          <p:nvPr>
            <p:ph idx="4294967295"/>
          </p:nvPr>
        </p:nvSpPr>
        <p:spPr>
          <a:xfrm>
            <a:off x="285720" y="1928802"/>
            <a:ext cx="8569325" cy="2714644"/>
          </a:xfrm>
        </p:spPr>
        <p:txBody>
          <a:bodyPr/>
          <a:lstStyle/>
          <a:p>
            <a:pPr>
              <a:buFontTx/>
              <a:buNone/>
            </a:pPr>
            <a:r>
              <a:rPr lang="fr-FR" dirty="0" smtClean="0">
                <a:solidFill>
                  <a:srgbClr val="660066"/>
                </a:solidFill>
                <a:latin typeface="Times New Roman" pitchFamily="18" charset="0"/>
              </a:rPr>
              <a:t>Cette rubrique, consacrée à l’apprentissage des notations mathématiques et à la logique, ne doit pas faire l’objet de séances de cours spécifiques, mais doit être répartie sur toute l’année scolaire.</a:t>
            </a:r>
          </a:p>
          <a:p>
            <a:pPr>
              <a:buFontTx/>
              <a:buNone/>
            </a:pPr>
            <a:endParaRPr lang="fr-FR" dirty="0" smtClean="0">
              <a:solidFill>
                <a:srgbClr val="660066"/>
              </a:solidFill>
              <a:latin typeface="Times New Roman" pitchFamily="18" charset="0"/>
            </a:endParaRPr>
          </a:p>
          <a:p>
            <a:pPr>
              <a:buFontTx/>
              <a:buNone/>
            </a:pPr>
            <a:r>
              <a:rPr lang="fr-FR" b="1" dirty="0" smtClean="0">
                <a:solidFill>
                  <a:srgbClr val="660066"/>
                </a:solidFill>
                <a:latin typeface="Times New Roman" pitchFamily="18" charset="0"/>
              </a:rPr>
              <a:t>Le travail sur la notion d’équivalence doit naturellement être poursuivi (propriété caractéristique, raisonnement par équivalence) et l’on introduit le raisonnement par récurrence</a:t>
            </a:r>
            <a:r>
              <a:rPr lang="fr-FR" sz="2000" b="1" i="1" dirty="0" smtClean="0">
                <a:solidFill>
                  <a:schemeClr val="tx1"/>
                </a:solidFill>
              </a:rPr>
              <a:t>.</a:t>
            </a:r>
            <a:endParaRPr lang="fr-FR" sz="2000" b="1" i="1"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2"/>
          <p:cNvSpPr>
            <a:spLocks noGrp="1"/>
          </p:cNvSpPr>
          <p:nvPr>
            <p:ph type="ftr" sz="quarter" idx="11"/>
          </p:nvPr>
        </p:nvSpPr>
        <p:spPr/>
        <p:txBody>
          <a:bodyPr/>
          <a:lstStyle/>
          <a:p>
            <a:r>
              <a:rPr lang="fr-FR"/>
              <a:t>Inspection Pédagogique Régionale de Mathématiques</a:t>
            </a:r>
          </a:p>
          <a:p>
            <a:endParaRPr lang="fr-FR"/>
          </a:p>
        </p:txBody>
      </p:sp>
      <p:sp>
        <p:nvSpPr>
          <p:cNvPr id="16387" name="Rectangle 3"/>
          <p:cNvSpPr>
            <a:spLocks noGrp="1" noChangeArrowheads="1"/>
          </p:cNvSpPr>
          <p:nvPr>
            <p:ph type="body" idx="4294967295"/>
          </p:nvPr>
        </p:nvSpPr>
        <p:spPr>
          <a:xfrm>
            <a:off x="611188" y="981075"/>
            <a:ext cx="8280400" cy="4679950"/>
          </a:xfrm>
        </p:spPr>
        <p:txBody>
          <a:bodyPr/>
          <a:lstStyle/>
          <a:p>
            <a:pPr>
              <a:lnSpc>
                <a:spcPct val="90000"/>
              </a:lnSpc>
            </a:pPr>
            <a:endParaRPr lang="fr-FR" sz="2400" b="1" dirty="0">
              <a:solidFill>
                <a:srgbClr val="660066"/>
              </a:solidFill>
              <a:latin typeface="Times New Roman" pitchFamily="18" charset="0"/>
            </a:endParaRPr>
          </a:p>
          <a:p>
            <a:pPr>
              <a:lnSpc>
                <a:spcPct val="90000"/>
              </a:lnSpc>
            </a:pPr>
            <a:r>
              <a:rPr lang="fr-FR" sz="2400" b="1" dirty="0">
                <a:solidFill>
                  <a:srgbClr val="660066"/>
                </a:solidFill>
                <a:latin typeface="Times New Roman" pitchFamily="18" charset="0"/>
              </a:rPr>
              <a:t> </a:t>
            </a:r>
            <a:r>
              <a:rPr lang="fr-FR" dirty="0">
                <a:latin typeface="Times New Roman" pitchFamily="18" charset="0"/>
              </a:rPr>
              <a:t> </a:t>
            </a:r>
            <a:r>
              <a:rPr lang="fr-FR" dirty="0">
                <a:solidFill>
                  <a:srgbClr val="660066"/>
                </a:solidFill>
                <a:latin typeface="Times New Roman" pitchFamily="18" charset="0"/>
              </a:rPr>
              <a:t>Limiter l’excès de technicité et valoriser la résolution de problèmes</a:t>
            </a:r>
            <a:r>
              <a:rPr lang="fr-FR" dirty="0" smtClean="0">
                <a:solidFill>
                  <a:srgbClr val="660066"/>
                </a:solidFill>
                <a:latin typeface="Times New Roman" pitchFamily="18" charset="0"/>
              </a:rPr>
              <a:t>.</a:t>
            </a:r>
            <a:endParaRPr lang="fr-FR" dirty="0">
              <a:solidFill>
                <a:srgbClr val="660066"/>
              </a:solidFill>
              <a:latin typeface="Times New Roman" pitchFamily="18" charset="0"/>
            </a:endParaRPr>
          </a:p>
          <a:p>
            <a:pPr>
              <a:lnSpc>
                <a:spcPct val="90000"/>
              </a:lnSpc>
            </a:pPr>
            <a:r>
              <a:rPr lang="fr-FR" dirty="0">
                <a:solidFill>
                  <a:srgbClr val="660066"/>
                </a:solidFill>
                <a:latin typeface="Times New Roman" pitchFamily="18" charset="0"/>
              </a:rPr>
              <a:t> Soutenir l’utilisation de logiciels, outils de visualisation et simulation, de calcul formel ou scientifique</a:t>
            </a:r>
            <a:r>
              <a:rPr lang="fr-FR" dirty="0" smtClean="0">
                <a:solidFill>
                  <a:srgbClr val="660066"/>
                </a:solidFill>
                <a:latin typeface="Times New Roman" pitchFamily="18" charset="0"/>
              </a:rPr>
              <a:t>.</a:t>
            </a:r>
            <a:endParaRPr lang="fr-FR" dirty="0">
              <a:solidFill>
                <a:srgbClr val="660066"/>
              </a:solidFill>
              <a:latin typeface="Times New Roman" pitchFamily="18" charset="0"/>
            </a:endParaRPr>
          </a:p>
          <a:p>
            <a:pPr>
              <a:lnSpc>
                <a:spcPct val="90000"/>
              </a:lnSpc>
            </a:pPr>
            <a:r>
              <a:rPr lang="fr-FR" dirty="0">
                <a:solidFill>
                  <a:srgbClr val="660066"/>
                </a:solidFill>
                <a:latin typeface="Times New Roman" pitchFamily="18" charset="0"/>
              </a:rPr>
              <a:t> Pointer des démonstrations ayant valeurs de modèles, certaines sont des capacités attendues , elles sont repérées à l’aide du symbole : </a:t>
            </a:r>
          </a:p>
          <a:p>
            <a:pPr>
              <a:lnSpc>
                <a:spcPct val="90000"/>
              </a:lnSpc>
            </a:pPr>
            <a:r>
              <a:rPr lang="fr-FR" dirty="0">
                <a:solidFill>
                  <a:srgbClr val="660066"/>
                </a:solidFill>
                <a:latin typeface="Times New Roman" pitchFamily="18" charset="0"/>
              </a:rPr>
              <a:t> </a:t>
            </a:r>
            <a:r>
              <a:rPr lang="fr-FR" dirty="0" smtClean="0">
                <a:solidFill>
                  <a:srgbClr val="660066"/>
                </a:solidFill>
                <a:latin typeface="Times New Roman" pitchFamily="18" charset="0"/>
              </a:rPr>
              <a:t>Développer la pratique de démarches algorithmiques, à travers des activités qui sont identifiées à l’aide du symbole :</a:t>
            </a:r>
            <a:r>
              <a:rPr lang="fr-FR" dirty="0" smtClean="0">
                <a:latin typeface="Times New Roman" pitchFamily="18" charset="0"/>
              </a:rPr>
              <a:t> </a:t>
            </a:r>
          </a:p>
          <a:p>
            <a:pPr>
              <a:lnSpc>
                <a:spcPct val="90000"/>
              </a:lnSpc>
            </a:pPr>
            <a:r>
              <a:rPr lang="fr-FR" dirty="0" smtClean="0">
                <a:solidFill>
                  <a:srgbClr val="660066"/>
                </a:solidFill>
                <a:latin typeface="Times New Roman" pitchFamily="18" charset="0"/>
              </a:rPr>
              <a:t>Favoriser l’interdisciplinarité (symbole          )</a:t>
            </a:r>
          </a:p>
          <a:p>
            <a:pPr>
              <a:lnSpc>
                <a:spcPct val="90000"/>
              </a:lnSpc>
            </a:pPr>
            <a:r>
              <a:rPr lang="fr-FR" dirty="0" smtClean="0">
                <a:solidFill>
                  <a:srgbClr val="660066"/>
                </a:solidFill>
                <a:latin typeface="Times New Roman" pitchFamily="18" charset="0"/>
              </a:rPr>
              <a:t>Approfondissement possible en Accompagnement Personnalisé (symbole     )</a:t>
            </a:r>
            <a:endParaRPr lang="fr-FR" dirty="0" smtClean="0">
              <a:solidFill>
                <a:srgbClr val="660066"/>
              </a:solidFill>
              <a:latin typeface="Times New Roman" pitchFamily="18" charset="0"/>
            </a:endParaRPr>
          </a:p>
          <a:p>
            <a:pPr>
              <a:lnSpc>
                <a:spcPct val="90000"/>
              </a:lnSpc>
              <a:buClr>
                <a:srgbClr val="FF0066"/>
              </a:buClr>
              <a:buFontTx/>
              <a:buNone/>
            </a:pPr>
            <a:endParaRPr lang="fr-FR" sz="2000" dirty="0">
              <a:latin typeface="Times New Roman" pitchFamily="18" charset="0"/>
            </a:endParaRPr>
          </a:p>
          <a:p>
            <a:pPr>
              <a:lnSpc>
                <a:spcPct val="90000"/>
              </a:lnSpc>
              <a:buClr>
                <a:srgbClr val="FF0066"/>
              </a:buClr>
              <a:buFont typeface="Wingdings" pitchFamily="2" charset="2"/>
              <a:buChar char="Ø"/>
            </a:pPr>
            <a:endParaRPr lang="fr-FR" sz="2000" dirty="0">
              <a:latin typeface="Times New Roman" pitchFamily="18" charset="0"/>
            </a:endParaRPr>
          </a:p>
          <a:p>
            <a:pPr>
              <a:lnSpc>
                <a:spcPct val="90000"/>
              </a:lnSpc>
              <a:buClr>
                <a:schemeClr val="accent2"/>
              </a:buClr>
            </a:pPr>
            <a:endParaRPr lang="fr-FR" sz="2000" dirty="0">
              <a:latin typeface="Times New Roman" pitchFamily="18" charset="0"/>
            </a:endParaRPr>
          </a:p>
        </p:txBody>
      </p:sp>
      <p:sp>
        <p:nvSpPr>
          <p:cNvPr id="16386" name="Rectangle 2"/>
          <p:cNvSpPr>
            <a:spLocks noGrp="1" noChangeArrowheads="1"/>
          </p:cNvSpPr>
          <p:nvPr>
            <p:ph type="title" idx="4294967295"/>
          </p:nvPr>
        </p:nvSpPr>
        <p:spPr>
          <a:xfrm>
            <a:off x="357158" y="0"/>
            <a:ext cx="8532812" cy="735013"/>
          </a:xfrm>
        </p:spPr>
        <p:txBody>
          <a:bodyPr/>
          <a:lstStyle/>
          <a:p>
            <a:pPr algn="ctr"/>
            <a:r>
              <a:rPr lang="fr-FR" sz="3200" b="1" dirty="0"/>
              <a:t>Recommandations fortes du programme</a:t>
            </a:r>
          </a:p>
        </p:txBody>
      </p:sp>
      <p:pic>
        <p:nvPicPr>
          <p:cNvPr id="16389" name="Picture 5"/>
          <p:cNvPicPr>
            <a:picLocks noChangeAspect="1" noChangeArrowheads="1"/>
          </p:cNvPicPr>
          <p:nvPr/>
        </p:nvPicPr>
        <p:blipFill>
          <a:blip r:embed="rId2" cstate="print"/>
          <a:srcRect/>
          <a:stretch>
            <a:fillRect/>
          </a:stretch>
        </p:blipFill>
        <p:spPr bwMode="auto">
          <a:xfrm>
            <a:off x="2285984" y="3429000"/>
            <a:ext cx="288925" cy="288925"/>
          </a:xfrm>
          <a:prstGeom prst="rect">
            <a:avLst/>
          </a:prstGeom>
          <a:noFill/>
          <a:ln w="9525">
            <a:noFill/>
            <a:miter lim="800000"/>
            <a:headEnd/>
            <a:tailEnd/>
          </a:ln>
          <a:effectLst/>
        </p:spPr>
      </p:pic>
      <p:pic>
        <p:nvPicPr>
          <p:cNvPr id="16391" name="Picture 7"/>
          <p:cNvPicPr>
            <a:picLocks noChangeAspect="1" noChangeArrowheads="1"/>
          </p:cNvPicPr>
          <p:nvPr/>
        </p:nvPicPr>
        <p:blipFill>
          <a:blip r:embed="rId3" cstate="print"/>
          <a:srcRect/>
          <a:stretch>
            <a:fillRect/>
          </a:stretch>
        </p:blipFill>
        <p:spPr bwMode="auto">
          <a:xfrm>
            <a:off x="6715140" y="4071942"/>
            <a:ext cx="279400" cy="255587"/>
          </a:xfrm>
          <a:prstGeom prst="rect">
            <a:avLst/>
          </a:prstGeom>
          <a:noFill/>
          <a:ln w="9525">
            <a:noFill/>
            <a:miter lim="800000"/>
            <a:headEnd/>
            <a:tailEnd/>
          </a:ln>
          <a:effectLst/>
        </p:spPr>
      </p:pic>
      <p:cxnSp>
        <p:nvCxnSpPr>
          <p:cNvPr id="8" name="Connecteur droit avec flèche 7"/>
          <p:cNvCxnSpPr/>
          <p:nvPr/>
        </p:nvCxnSpPr>
        <p:spPr>
          <a:xfrm>
            <a:off x="5643570" y="4500570"/>
            <a:ext cx="42862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rot="10800000">
            <a:off x="5643570" y="4643446"/>
            <a:ext cx="42862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Ellipse 10"/>
          <p:cNvSpPr/>
          <p:nvPr/>
        </p:nvSpPr>
        <p:spPr>
          <a:xfrm>
            <a:off x="2214546" y="5143512"/>
            <a:ext cx="285752" cy="28575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dirty="0" smtClean="0">
                <a:solidFill>
                  <a:schemeClr val="tx1"/>
                </a:solidFill>
              </a:rPr>
              <a:t>AP</a:t>
            </a:r>
            <a:endParaRPr lang="fr-FR" sz="9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11"/>
          </p:nvPr>
        </p:nvSpPr>
        <p:spPr/>
        <p:txBody>
          <a:bodyPr/>
          <a:lstStyle/>
          <a:p>
            <a:r>
              <a:rPr lang="fr-FR"/>
              <a:t>Inspection Pédagogique Régionale de Mathématiques</a:t>
            </a:r>
          </a:p>
          <a:p>
            <a:endParaRPr lang="fr-FR"/>
          </a:p>
        </p:txBody>
      </p:sp>
      <p:sp>
        <p:nvSpPr>
          <p:cNvPr id="3074" name="Rectangle 2"/>
          <p:cNvSpPr>
            <a:spLocks noGrp="1" noChangeArrowheads="1"/>
          </p:cNvSpPr>
          <p:nvPr>
            <p:ph type="title" idx="4294967295"/>
          </p:nvPr>
        </p:nvSpPr>
        <p:spPr>
          <a:xfrm>
            <a:off x="500034" y="0"/>
            <a:ext cx="8018462" cy="865188"/>
          </a:xfrm>
        </p:spPr>
        <p:txBody>
          <a:bodyPr/>
          <a:lstStyle/>
          <a:p>
            <a:pPr algn="ctr"/>
            <a:r>
              <a:rPr lang="fr-FR" b="1" dirty="0"/>
              <a:t>Les contenus</a:t>
            </a:r>
          </a:p>
        </p:txBody>
      </p:sp>
      <p:sp>
        <p:nvSpPr>
          <p:cNvPr id="3075" name="Rectangle 3"/>
          <p:cNvSpPr>
            <a:spLocks noGrp="1" noChangeArrowheads="1"/>
          </p:cNvSpPr>
          <p:nvPr>
            <p:ph type="body" idx="4294967295"/>
          </p:nvPr>
        </p:nvSpPr>
        <p:spPr>
          <a:xfrm>
            <a:off x="1187450" y="1989138"/>
            <a:ext cx="6985000" cy="2881312"/>
          </a:xfrm>
        </p:spPr>
        <p:txBody>
          <a:bodyPr/>
          <a:lstStyle/>
          <a:p>
            <a:r>
              <a:rPr lang="fr-FR" sz="2400" b="1">
                <a:solidFill>
                  <a:srgbClr val="660066"/>
                </a:solidFill>
                <a:latin typeface="Times New Roman" pitchFamily="18" charset="0"/>
              </a:rPr>
              <a:t> </a:t>
            </a:r>
            <a:r>
              <a:rPr lang="fr-FR" sz="2800">
                <a:solidFill>
                  <a:srgbClr val="660066"/>
                </a:solidFill>
                <a:latin typeface="Times New Roman" pitchFamily="18" charset="0"/>
              </a:rPr>
              <a:t>Quelles suppressions ?</a:t>
            </a:r>
            <a:br>
              <a:rPr lang="fr-FR" sz="2800">
                <a:solidFill>
                  <a:srgbClr val="660066"/>
                </a:solidFill>
                <a:latin typeface="Times New Roman" pitchFamily="18" charset="0"/>
              </a:rPr>
            </a:br>
            <a:endParaRPr lang="fr-FR" sz="2800">
              <a:solidFill>
                <a:srgbClr val="660066"/>
              </a:solidFill>
              <a:latin typeface="Times New Roman" pitchFamily="18" charset="0"/>
            </a:endParaRPr>
          </a:p>
          <a:p>
            <a:r>
              <a:rPr lang="fr-FR" sz="2800">
                <a:solidFill>
                  <a:srgbClr val="660066"/>
                </a:solidFill>
                <a:latin typeface="Times New Roman" pitchFamily="18" charset="0"/>
              </a:rPr>
              <a:t>Quelles nouveautés ?</a:t>
            </a:r>
            <a:br>
              <a:rPr lang="fr-FR" sz="2800">
                <a:solidFill>
                  <a:srgbClr val="660066"/>
                </a:solidFill>
                <a:latin typeface="Times New Roman" pitchFamily="18" charset="0"/>
              </a:rPr>
            </a:br>
            <a:endParaRPr lang="fr-FR" sz="2800">
              <a:solidFill>
                <a:srgbClr val="660066"/>
              </a:solidFill>
              <a:latin typeface="Times New Roman" pitchFamily="18" charset="0"/>
            </a:endParaRPr>
          </a:p>
          <a:p>
            <a:r>
              <a:rPr lang="fr-FR" sz="2800">
                <a:solidFill>
                  <a:srgbClr val="660066"/>
                </a:solidFill>
                <a:latin typeface="Times New Roman" pitchFamily="18" charset="0"/>
              </a:rPr>
              <a:t>Quelles conséquences en terme de pratiques pédagogiques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11"/>
          </p:nvPr>
        </p:nvSpPr>
        <p:spPr/>
        <p:txBody>
          <a:bodyPr/>
          <a:lstStyle/>
          <a:p>
            <a:r>
              <a:rPr lang="fr-FR"/>
              <a:t>Inspection Pédagogique Régionale de Mathématiques</a:t>
            </a:r>
          </a:p>
          <a:p>
            <a:endParaRPr lang="fr-FR"/>
          </a:p>
        </p:txBody>
      </p:sp>
      <p:sp>
        <p:nvSpPr>
          <p:cNvPr id="47106" name="Titre 1"/>
          <p:cNvSpPr>
            <a:spLocks noGrp="1"/>
          </p:cNvSpPr>
          <p:nvPr>
            <p:ph type="title" idx="4294967295"/>
          </p:nvPr>
        </p:nvSpPr>
        <p:spPr>
          <a:xfrm>
            <a:off x="1000100" y="0"/>
            <a:ext cx="7308850" cy="836613"/>
          </a:xfrm>
        </p:spPr>
        <p:txBody>
          <a:bodyPr/>
          <a:lstStyle/>
          <a:p>
            <a:pPr algn="ctr"/>
            <a:r>
              <a:rPr lang="fr-FR" sz="3600" b="1" dirty="0"/>
              <a:t>Objectifs de la </a:t>
            </a:r>
            <a:r>
              <a:rPr lang="fr-FR" sz="3600" b="1" dirty="0" smtClean="0"/>
              <a:t>Terminale </a:t>
            </a:r>
            <a:r>
              <a:rPr lang="fr-FR" sz="3600" b="1" dirty="0"/>
              <a:t>S</a:t>
            </a:r>
          </a:p>
        </p:txBody>
      </p:sp>
      <p:sp>
        <p:nvSpPr>
          <p:cNvPr id="47107" name="Espace réservé du contenu 2"/>
          <p:cNvSpPr>
            <a:spLocks noGrp="1"/>
          </p:cNvSpPr>
          <p:nvPr>
            <p:ph idx="4294967295"/>
          </p:nvPr>
        </p:nvSpPr>
        <p:spPr/>
        <p:txBody>
          <a:bodyPr/>
          <a:lstStyle/>
          <a:p>
            <a:endParaRPr lang="fr-FR" dirty="0"/>
          </a:p>
          <a:p>
            <a:r>
              <a:rPr lang="fr-FR" sz="2800" dirty="0">
                <a:solidFill>
                  <a:srgbClr val="660066"/>
                </a:solidFill>
                <a:latin typeface="Times New Roman" pitchFamily="18" charset="0"/>
              </a:rPr>
              <a:t>Former aux compétences nécessaires à la poursuite d’étude scientifique</a:t>
            </a:r>
            <a:r>
              <a:rPr lang="fr-FR" sz="2800" dirty="0" smtClean="0">
                <a:solidFill>
                  <a:srgbClr val="660066"/>
                </a:solidFill>
                <a:latin typeface="Times New Roman" pitchFamily="18" charset="0"/>
              </a:rPr>
              <a:t>;</a:t>
            </a:r>
            <a:endParaRPr lang="fr-FR" dirty="0"/>
          </a:p>
          <a:p>
            <a:r>
              <a:rPr lang="fr-FR" sz="2800" dirty="0" smtClean="0">
                <a:solidFill>
                  <a:srgbClr val="660066"/>
                </a:solidFill>
                <a:latin typeface="Times New Roman" pitchFamily="18" charset="0"/>
              </a:rPr>
              <a:t>Mettre en œuvre une recherche de façon autonome.</a:t>
            </a:r>
          </a:p>
          <a:p>
            <a:r>
              <a:rPr lang="fr-FR" sz="2800" dirty="0" smtClean="0">
                <a:solidFill>
                  <a:srgbClr val="660066"/>
                </a:solidFill>
                <a:latin typeface="Times New Roman" pitchFamily="18" charset="0"/>
              </a:rPr>
              <a:t>Mener des raisonnements.</a:t>
            </a:r>
          </a:p>
          <a:p>
            <a:r>
              <a:rPr lang="fr-FR" sz="2800" dirty="0" smtClean="0">
                <a:solidFill>
                  <a:srgbClr val="660066"/>
                </a:solidFill>
                <a:latin typeface="Times New Roman" pitchFamily="18" charset="0"/>
              </a:rPr>
              <a:t>Avoir une attitude critique vis-à-vis des résultats obtenus.</a:t>
            </a:r>
          </a:p>
          <a:p>
            <a:r>
              <a:rPr lang="fr-FR" sz="2800" dirty="0" smtClean="0">
                <a:solidFill>
                  <a:srgbClr val="660066"/>
                </a:solidFill>
                <a:latin typeface="Times New Roman" pitchFamily="18" charset="0"/>
              </a:rPr>
              <a:t>Communiquer à l’écrit et à l’oral.</a:t>
            </a:r>
            <a:endParaRPr lang="fr-FR" sz="2800" dirty="0">
              <a:solidFill>
                <a:srgbClr val="660066"/>
              </a:solidFill>
              <a:latin typeface="Times New Roman" pitchFamily="18" charset="0"/>
            </a:endParaRPr>
          </a:p>
          <a:p>
            <a:pPr>
              <a:buNone/>
            </a:pPr>
            <a:endParaRPr lang="fr-FR" sz="2800" dirty="0">
              <a:solidFill>
                <a:srgbClr val="660066"/>
              </a:solidFill>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11"/>
          </p:nvPr>
        </p:nvSpPr>
        <p:spPr/>
        <p:txBody>
          <a:bodyPr/>
          <a:lstStyle/>
          <a:p>
            <a:r>
              <a:rPr lang="fr-FR"/>
              <a:t>Inspection Pédagogique Régionale de Mathématiques</a:t>
            </a:r>
          </a:p>
          <a:p>
            <a:endParaRPr lang="fr-FR"/>
          </a:p>
        </p:txBody>
      </p:sp>
      <p:sp>
        <p:nvSpPr>
          <p:cNvPr id="5122" name="Rectangle 2"/>
          <p:cNvSpPr>
            <a:spLocks noGrp="1" noChangeArrowheads="1"/>
          </p:cNvSpPr>
          <p:nvPr>
            <p:ph type="title" idx="4294967295"/>
          </p:nvPr>
        </p:nvSpPr>
        <p:spPr>
          <a:xfrm>
            <a:off x="1500166" y="0"/>
            <a:ext cx="6186493" cy="827088"/>
          </a:xfrm>
        </p:spPr>
        <p:txBody>
          <a:bodyPr/>
          <a:lstStyle/>
          <a:p>
            <a:pPr algn="ctr"/>
            <a:r>
              <a:rPr lang="fr-FR" sz="3600" b="1" dirty="0" smtClean="0"/>
              <a:t>Utilisation d’outils </a:t>
            </a:r>
            <a:r>
              <a:rPr lang="fr-FR" sz="3600" b="1" dirty="0"/>
              <a:t>logiciels</a:t>
            </a:r>
          </a:p>
        </p:txBody>
      </p:sp>
      <p:sp>
        <p:nvSpPr>
          <p:cNvPr id="5123" name="Rectangle 3"/>
          <p:cNvSpPr>
            <a:spLocks noGrp="1" noChangeArrowheads="1"/>
          </p:cNvSpPr>
          <p:nvPr>
            <p:ph type="body" idx="4294967295"/>
          </p:nvPr>
        </p:nvSpPr>
        <p:spPr>
          <a:xfrm>
            <a:off x="395288" y="1125538"/>
            <a:ext cx="8435975" cy="3746500"/>
          </a:xfrm>
        </p:spPr>
        <p:txBody>
          <a:bodyPr/>
          <a:lstStyle/>
          <a:p>
            <a:endParaRPr lang="fr-FR" b="1" dirty="0">
              <a:solidFill>
                <a:srgbClr val="660066"/>
              </a:solidFill>
              <a:latin typeface="Times New Roman" pitchFamily="18" charset="0"/>
            </a:endParaRPr>
          </a:p>
          <a:p>
            <a:r>
              <a:rPr lang="fr-FR" sz="2700" dirty="0">
                <a:solidFill>
                  <a:srgbClr val="660066"/>
                </a:solidFill>
                <a:latin typeface="Times New Roman" pitchFamily="18" charset="0"/>
              </a:rPr>
              <a:t>Outils de visualisation, simulation, calcul (formel et scientifique)</a:t>
            </a:r>
          </a:p>
          <a:p>
            <a:pPr>
              <a:buNone/>
            </a:pPr>
            <a:endParaRPr lang="fr-FR" sz="2700" dirty="0">
              <a:solidFill>
                <a:srgbClr val="660066"/>
              </a:solidFill>
              <a:latin typeface="Times New Roman" pitchFamily="18" charset="0"/>
            </a:endParaRPr>
          </a:p>
          <a:p>
            <a:r>
              <a:rPr lang="fr-FR" sz="2700" dirty="0">
                <a:solidFill>
                  <a:srgbClr val="660066"/>
                </a:solidFill>
                <a:latin typeface="Times New Roman" pitchFamily="18" charset="0"/>
              </a:rPr>
              <a:t>Favoriser une démarche d’investigation : </a:t>
            </a:r>
            <a:r>
              <a:rPr lang="fr-FR" i="1" dirty="0">
                <a:solidFill>
                  <a:srgbClr val="660066"/>
                </a:solidFill>
                <a:latin typeface="Times New Roman" pitchFamily="18" charset="0"/>
              </a:rPr>
              <a:t>l’utilisation de calcul formel limite le temps consacré aux calculs techniques et permet de se concentrer sur les raisonnements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p:cNvSpPr>
            <a:spLocks noGrp="1"/>
          </p:cNvSpPr>
          <p:nvPr>
            <p:ph type="ftr" sz="quarter" idx="11"/>
          </p:nvPr>
        </p:nvSpPr>
        <p:spPr/>
        <p:txBody>
          <a:bodyPr/>
          <a:lstStyle/>
          <a:p>
            <a:r>
              <a:rPr lang="fr-FR"/>
              <a:t>Inspection Pédagogique Régionale de Mathématiques</a:t>
            </a:r>
          </a:p>
          <a:p>
            <a:endParaRPr lang="fr-FR"/>
          </a:p>
        </p:txBody>
      </p:sp>
      <p:sp>
        <p:nvSpPr>
          <p:cNvPr id="6146" name="Rectangle 2"/>
          <p:cNvSpPr>
            <a:spLocks noGrp="1" noChangeArrowheads="1"/>
          </p:cNvSpPr>
          <p:nvPr>
            <p:ph type="title"/>
          </p:nvPr>
        </p:nvSpPr>
        <p:spPr>
          <a:xfrm>
            <a:off x="1214414" y="0"/>
            <a:ext cx="6934200" cy="857232"/>
          </a:xfrm>
        </p:spPr>
        <p:txBody>
          <a:bodyPr/>
          <a:lstStyle/>
          <a:p>
            <a:pPr algn="ctr"/>
            <a:r>
              <a:rPr lang="fr-FR" sz="3600" b="1" dirty="0"/>
              <a:t>Evaluation</a:t>
            </a:r>
          </a:p>
        </p:txBody>
      </p:sp>
      <p:sp>
        <p:nvSpPr>
          <p:cNvPr id="6147" name="Rectangle 3"/>
          <p:cNvSpPr>
            <a:spLocks noGrp="1" noChangeArrowheads="1"/>
          </p:cNvSpPr>
          <p:nvPr>
            <p:ph type="body" idx="1"/>
          </p:nvPr>
        </p:nvSpPr>
        <p:spPr/>
        <p:txBody>
          <a:bodyPr/>
          <a:lstStyle/>
          <a:p>
            <a:pPr>
              <a:lnSpc>
                <a:spcPct val="90000"/>
              </a:lnSpc>
            </a:pPr>
            <a:endParaRPr lang="fr-FR" sz="2800" b="1" dirty="0" smtClean="0">
              <a:solidFill>
                <a:srgbClr val="660066"/>
              </a:solidFill>
              <a:latin typeface="Times New Roman" pitchFamily="18" charset="0"/>
            </a:endParaRPr>
          </a:p>
          <a:p>
            <a:pPr>
              <a:lnSpc>
                <a:spcPct val="90000"/>
              </a:lnSpc>
            </a:pPr>
            <a:r>
              <a:rPr lang="fr-FR" sz="2800" dirty="0" smtClean="0">
                <a:solidFill>
                  <a:srgbClr val="660066"/>
                </a:solidFill>
                <a:latin typeface="Times New Roman" pitchFamily="18" charset="0"/>
              </a:rPr>
              <a:t>Fréquents, de longueur raisonnable et de nature variée, les travaux hors du temps scolaire contribuent à la formation des élèves et sont absolument essentiels à leur progression.</a:t>
            </a:r>
          </a:p>
          <a:p>
            <a:pPr>
              <a:lnSpc>
                <a:spcPct val="90000"/>
              </a:lnSpc>
            </a:pPr>
            <a:endParaRPr lang="fr-FR" sz="2800" dirty="0" smtClean="0">
              <a:solidFill>
                <a:srgbClr val="660066"/>
              </a:solidFill>
              <a:latin typeface="Times New Roman" pitchFamily="18" charset="0"/>
            </a:endParaRPr>
          </a:p>
          <a:p>
            <a:pPr>
              <a:lnSpc>
                <a:spcPct val="90000"/>
              </a:lnSpc>
            </a:pPr>
            <a:r>
              <a:rPr lang="fr-FR" sz="2800" dirty="0" smtClean="0">
                <a:solidFill>
                  <a:srgbClr val="660066"/>
                </a:solidFill>
                <a:latin typeface="Times New Roman" pitchFamily="18" charset="0"/>
              </a:rPr>
              <a:t>En particulier, l’aptitude à mobiliser l’outil informatique dans le cadre de la résolution de problèmes est à évaluer.</a:t>
            </a:r>
            <a:r>
              <a:rPr lang="fr-FR" sz="3200" b="1" dirty="0">
                <a:solidFill>
                  <a:srgbClr val="660066"/>
                </a:solidFill>
                <a:latin typeface="Times New Roman" pitchFamily="18" charset="0"/>
              </a:rPr>
              <a:t/>
            </a:r>
            <a:br>
              <a:rPr lang="fr-FR" sz="3200" b="1" dirty="0">
                <a:solidFill>
                  <a:srgbClr val="660066"/>
                </a:solidFill>
                <a:latin typeface="Times New Roman" pitchFamily="18" charset="0"/>
              </a:rPr>
            </a:br>
            <a:endParaRPr lang="fr-FR" sz="3200" b="1" dirty="0">
              <a:solidFill>
                <a:srgbClr val="660066"/>
              </a:solidFill>
              <a:latin typeface="Times New Roman" pitchFamily="18" charset="0"/>
            </a:endParaRPr>
          </a:p>
          <a:p>
            <a:pPr>
              <a:buFontTx/>
              <a:buNone/>
            </a:pPr>
            <a:r>
              <a:rPr lang="fr-FR" sz="2600" dirty="0">
                <a:solidFill>
                  <a:srgbClr val="3333CC"/>
                </a:solidFill>
                <a:latin typeface="Times New Roman" pitchFamily="18" charset="0"/>
              </a:rPr>
              <a:t> </a:t>
            </a:r>
            <a:endParaRPr lang="fr-FR" sz="2600" dirty="0">
              <a:solidFill>
                <a:srgbClr val="660066"/>
              </a:solidFill>
              <a:latin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11"/>
          </p:nvPr>
        </p:nvSpPr>
        <p:spPr/>
        <p:txBody>
          <a:bodyPr/>
          <a:lstStyle/>
          <a:p>
            <a:r>
              <a:rPr lang="fr-FR"/>
              <a:t>Inspection Pédagogique Régionale de Mathématiques</a:t>
            </a:r>
          </a:p>
          <a:p>
            <a:endParaRPr lang="fr-FR"/>
          </a:p>
        </p:txBody>
      </p:sp>
      <p:sp>
        <p:nvSpPr>
          <p:cNvPr id="4098" name="Rectangle 2"/>
          <p:cNvSpPr>
            <a:spLocks noGrp="1" noChangeArrowheads="1"/>
          </p:cNvSpPr>
          <p:nvPr>
            <p:ph type="title" idx="4294967295"/>
          </p:nvPr>
        </p:nvSpPr>
        <p:spPr>
          <a:xfrm>
            <a:off x="214282" y="0"/>
            <a:ext cx="8601075" cy="1012825"/>
          </a:xfrm>
        </p:spPr>
        <p:txBody>
          <a:bodyPr/>
          <a:lstStyle/>
          <a:p>
            <a:pPr algn="ctr"/>
            <a:r>
              <a:rPr lang="fr-FR" sz="3600" b="1" dirty="0" smtClean="0"/>
              <a:t>Organisation du programme</a:t>
            </a:r>
            <a:endParaRPr lang="fr-FR" b="1" dirty="0">
              <a:latin typeface="Times New Roman" pitchFamily="18" charset="0"/>
            </a:endParaRPr>
          </a:p>
        </p:txBody>
      </p:sp>
      <p:sp>
        <p:nvSpPr>
          <p:cNvPr id="4099" name="Rectangle 3"/>
          <p:cNvSpPr>
            <a:spLocks noGrp="1" noChangeArrowheads="1"/>
          </p:cNvSpPr>
          <p:nvPr>
            <p:ph type="body" idx="4294967295"/>
          </p:nvPr>
        </p:nvSpPr>
        <p:spPr>
          <a:xfrm>
            <a:off x="468313" y="1196975"/>
            <a:ext cx="8388350" cy="4248150"/>
          </a:xfrm>
        </p:spPr>
        <p:txBody>
          <a:bodyPr/>
          <a:lstStyle/>
          <a:p>
            <a:pPr>
              <a:lnSpc>
                <a:spcPct val="90000"/>
              </a:lnSpc>
              <a:buNone/>
            </a:pPr>
            <a:endParaRPr lang="fr-FR" sz="2800" b="1" dirty="0" smtClean="0">
              <a:solidFill>
                <a:srgbClr val="660066"/>
              </a:solidFill>
              <a:latin typeface="Times New Roman" pitchFamily="18" charset="0"/>
            </a:endParaRPr>
          </a:p>
          <a:p>
            <a:pPr>
              <a:lnSpc>
                <a:spcPct val="90000"/>
              </a:lnSpc>
              <a:buNone/>
            </a:pPr>
            <a:r>
              <a:rPr lang="fr-FR" sz="2800" dirty="0" smtClean="0">
                <a:solidFill>
                  <a:srgbClr val="660066"/>
                </a:solidFill>
                <a:latin typeface="Times New Roman" pitchFamily="18" charset="0"/>
              </a:rPr>
              <a:t>A titre indicatif, le programme de Terminale S pourrait se décomposer ainsi :</a:t>
            </a:r>
          </a:p>
          <a:p>
            <a:pPr>
              <a:lnSpc>
                <a:spcPct val="90000"/>
              </a:lnSpc>
              <a:buNone/>
            </a:pPr>
            <a:endParaRPr lang="fr-FR" sz="3200" dirty="0" smtClean="0">
              <a:solidFill>
                <a:srgbClr val="660066"/>
              </a:solidFill>
              <a:latin typeface="Times New Roman" pitchFamily="18" charset="0"/>
            </a:endParaRPr>
          </a:p>
          <a:p>
            <a:pPr marL="457200" lvl="1" indent="-457200">
              <a:lnSpc>
                <a:spcPct val="90000"/>
              </a:lnSpc>
              <a:buBlip>
                <a:blip r:embed="rId3"/>
              </a:buBlip>
            </a:pPr>
            <a:r>
              <a:rPr lang="fr-FR" sz="2800" dirty="0" smtClean="0">
                <a:solidFill>
                  <a:srgbClr val="660066"/>
                </a:solidFill>
                <a:latin typeface="Times New Roman" pitchFamily="18" charset="0"/>
                <a:ea typeface="+mn-ea"/>
                <a:cs typeface="+mn-cs"/>
              </a:rPr>
              <a:t>La moitié du temps à l’analyse.</a:t>
            </a:r>
          </a:p>
          <a:p>
            <a:pPr marL="457200" lvl="1" indent="-457200">
              <a:lnSpc>
                <a:spcPct val="90000"/>
              </a:lnSpc>
              <a:buBlip>
                <a:blip r:embed="rId3"/>
              </a:buBlip>
            </a:pPr>
            <a:r>
              <a:rPr lang="fr-FR" sz="2800" dirty="0" smtClean="0">
                <a:solidFill>
                  <a:srgbClr val="660066"/>
                </a:solidFill>
                <a:latin typeface="Times New Roman" pitchFamily="18" charset="0"/>
                <a:ea typeface="+mn-ea"/>
                <a:cs typeface="+mn-cs"/>
              </a:rPr>
              <a:t>Un quart du temps à la géométrie.</a:t>
            </a:r>
          </a:p>
          <a:p>
            <a:pPr marL="457200" lvl="1" indent="-457200">
              <a:lnSpc>
                <a:spcPct val="90000"/>
              </a:lnSpc>
              <a:buBlip>
                <a:blip r:embed="rId3"/>
              </a:buBlip>
            </a:pPr>
            <a:r>
              <a:rPr lang="fr-FR" sz="2800" dirty="0" smtClean="0">
                <a:solidFill>
                  <a:srgbClr val="660066"/>
                </a:solidFill>
                <a:latin typeface="Times New Roman" pitchFamily="18" charset="0"/>
                <a:ea typeface="+mn-ea"/>
                <a:cs typeface="+mn-cs"/>
              </a:rPr>
              <a:t>Un quart du temps aux probabilités-statistique.</a:t>
            </a:r>
          </a:p>
          <a:p>
            <a:pPr>
              <a:lnSpc>
                <a:spcPct val="90000"/>
              </a:lnSpc>
              <a:buNone/>
            </a:pPr>
            <a:endParaRPr lang="fr-FR" sz="2400" b="1" dirty="0">
              <a:solidFill>
                <a:srgbClr val="660066"/>
              </a:solidFill>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11"/>
          </p:nvPr>
        </p:nvSpPr>
        <p:spPr/>
        <p:txBody>
          <a:bodyPr/>
          <a:lstStyle/>
          <a:p>
            <a:r>
              <a:rPr lang="fr-FR"/>
              <a:t>Inspection Pédagogique Régionale de Mathématiques</a:t>
            </a:r>
          </a:p>
          <a:p>
            <a:endParaRPr lang="fr-FR"/>
          </a:p>
        </p:txBody>
      </p:sp>
      <p:sp>
        <p:nvSpPr>
          <p:cNvPr id="8194" name="Rectangle 2"/>
          <p:cNvSpPr>
            <a:spLocks noGrp="1" noChangeArrowheads="1"/>
          </p:cNvSpPr>
          <p:nvPr>
            <p:ph type="title" idx="4294967295"/>
          </p:nvPr>
        </p:nvSpPr>
        <p:spPr>
          <a:xfrm>
            <a:off x="0" y="0"/>
            <a:ext cx="9036050" cy="749300"/>
          </a:xfrm>
        </p:spPr>
        <p:txBody>
          <a:bodyPr/>
          <a:lstStyle/>
          <a:p>
            <a:pPr algn="ctr"/>
            <a:r>
              <a:rPr lang="fr-FR" sz="3600" b="1" dirty="0"/>
              <a:t>Les domaines du programme de </a:t>
            </a:r>
            <a:r>
              <a:rPr lang="fr-FR" sz="3600" b="1" dirty="0" smtClean="0"/>
              <a:t>Term S</a:t>
            </a:r>
            <a:endParaRPr lang="fr-FR" sz="3600" b="1" dirty="0"/>
          </a:p>
        </p:txBody>
      </p:sp>
      <p:sp>
        <p:nvSpPr>
          <p:cNvPr id="8195" name="Rectangle 3"/>
          <p:cNvSpPr>
            <a:spLocks noGrp="1" noChangeArrowheads="1"/>
          </p:cNvSpPr>
          <p:nvPr>
            <p:ph type="body" idx="4294967295"/>
          </p:nvPr>
        </p:nvSpPr>
        <p:spPr>
          <a:xfrm>
            <a:off x="1116013" y="908050"/>
            <a:ext cx="7416800" cy="4826000"/>
          </a:xfrm>
        </p:spPr>
        <p:txBody>
          <a:bodyPr/>
          <a:lstStyle/>
          <a:p>
            <a:pPr>
              <a:lnSpc>
                <a:spcPct val="90000"/>
              </a:lnSpc>
              <a:buClr>
                <a:srgbClr val="FF0066"/>
              </a:buClr>
              <a:buFont typeface="Wingdings" pitchFamily="2" charset="2"/>
              <a:buNone/>
            </a:pPr>
            <a:endParaRPr lang="fr-FR" sz="900" dirty="0"/>
          </a:p>
          <a:p>
            <a:pPr>
              <a:lnSpc>
                <a:spcPct val="90000"/>
              </a:lnSpc>
            </a:pPr>
            <a:r>
              <a:rPr lang="fr-FR" sz="3200" b="1" dirty="0">
                <a:solidFill>
                  <a:srgbClr val="660066"/>
                </a:solidFill>
                <a:latin typeface="Times New Roman" pitchFamily="18" charset="0"/>
              </a:rPr>
              <a:t>Analyse</a:t>
            </a:r>
          </a:p>
          <a:p>
            <a:pPr>
              <a:lnSpc>
                <a:spcPct val="90000"/>
              </a:lnSpc>
              <a:buClr>
                <a:srgbClr val="FF0066"/>
              </a:buClr>
              <a:buFontTx/>
              <a:buNone/>
            </a:pPr>
            <a:r>
              <a:rPr lang="fr-FR" sz="2400" dirty="0" smtClean="0">
                <a:solidFill>
                  <a:srgbClr val="3333CC"/>
                </a:solidFill>
                <a:latin typeface="Times New Roman" pitchFamily="18" charset="0"/>
              </a:rPr>
              <a:t>Limites, asymptotes, suites, fonctions, intégrations.</a:t>
            </a:r>
            <a:r>
              <a:rPr lang="fr-FR" sz="2400" dirty="0">
                <a:solidFill>
                  <a:srgbClr val="3333CC"/>
                </a:solidFill>
                <a:latin typeface="Times New Roman" pitchFamily="18" charset="0"/>
              </a:rPr>
              <a:t/>
            </a:r>
            <a:br>
              <a:rPr lang="fr-FR" sz="2400" dirty="0">
                <a:solidFill>
                  <a:srgbClr val="3333CC"/>
                </a:solidFill>
                <a:latin typeface="Times New Roman" pitchFamily="18" charset="0"/>
              </a:rPr>
            </a:br>
            <a:endParaRPr lang="fr-FR" dirty="0"/>
          </a:p>
          <a:p>
            <a:pPr>
              <a:lnSpc>
                <a:spcPct val="90000"/>
              </a:lnSpc>
            </a:pPr>
            <a:r>
              <a:rPr lang="fr-FR" sz="3200" b="1" dirty="0">
                <a:solidFill>
                  <a:srgbClr val="660066"/>
                </a:solidFill>
                <a:latin typeface="Times New Roman" pitchFamily="18" charset="0"/>
              </a:rPr>
              <a:t>Géométrie</a:t>
            </a:r>
          </a:p>
          <a:p>
            <a:pPr>
              <a:lnSpc>
                <a:spcPct val="90000"/>
              </a:lnSpc>
              <a:buClr>
                <a:srgbClr val="FF0066"/>
              </a:buClr>
              <a:buFontTx/>
              <a:buNone/>
            </a:pPr>
            <a:r>
              <a:rPr lang="fr-FR" sz="2400" dirty="0" smtClean="0">
                <a:solidFill>
                  <a:srgbClr val="3333CC"/>
                </a:solidFill>
                <a:latin typeface="Times New Roman" pitchFamily="18" charset="0"/>
              </a:rPr>
              <a:t>Nombres complexes, produit scalaire, géométrie dans l’espace.</a:t>
            </a:r>
            <a:endParaRPr lang="fr-FR" sz="2400" dirty="0">
              <a:solidFill>
                <a:srgbClr val="3333CC"/>
              </a:solidFill>
              <a:latin typeface="Times New Roman" pitchFamily="18" charset="0"/>
            </a:endParaRPr>
          </a:p>
          <a:p>
            <a:pPr>
              <a:lnSpc>
                <a:spcPct val="90000"/>
              </a:lnSpc>
              <a:buClr>
                <a:srgbClr val="FF0066"/>
              </a:buClr>
              <a:buFontTx/>
              <a:buNone/>
            </a:pPr>
            <a:endParaRPr lang="fr-FR" dirty="0"/>
          </a:p>
          <a:p>
            <a:pPr>
              <a:lnSpc>
                <a:spcPct val="90000"/>
              </a:lnSpc>
            </a:pPr>
            <a:r>
              <a:rPr lang="fr-FR" sz="3200" b="1" dirty="0">
                <a:solidFill>
                  <a:srgbClr val="660066"/>
                </a:solidFill>
                <a:latin typeface="Times New Roman" pitchFamily="18" charset="0"/>
              </a:rPr>
              <a:t>Statistiques et Probabilités</a:t>
            </a:r>
          </a:p>
          <a:p>
            <a:pPr>
              <a:lnSpc>
                <a:spcPct val="90000"/>
              </a:lnSpc>
              <a:buClr>
                <a:srgbClr val="FF0066"/>
              </a:buClr>
              <a:buFontTx/>
              <a:buNone/>
            </a:pPr>
            <a:r>
              <a:rPr lang="fr-FR" sz="2400" dirty="0" smtClean="0">
                <a:solidFill>
                  <a:srgbClr val="3333CC"/>
                </a:solidFill>
                <a:latin typeface="Times New Roman" pitchFamily="18" charset="0"/>
              </a:rPr>
              <a:t>Conditionnement. Loi uniforme. Loi exponentielle. Loi normale. Intervalle de fluctuation. Estimation.</a:t>
            </a:r>
            <a:endParaRPr lang="fr-FR" sz="2400" dirty="0">
              <a:solidFill>
                <a:srgbClr val="3333CC"/>
              </a:solidFill>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11"/>
          </p:nvPr>
        </p:nvSpPr>
        <p:spPr/>
        <p:txBody>
          <a:bodyPr/>
          <a:lstStyle/>
          <a:p>
            <a:r>
              <a:rPr lang="fr-FR"/>
              <a:t>Inspection Pédagogique Régionale de Mathématiques</a:t>
            </a:r>
          </a:p>
          <a:p>
            <a:endParaRPr lang="fr-FR"/>
          </a:p>
        </p:txBody>
      </p:sp>
      <p:sp>
        <p:nvSpPr>
          <p:cNvPr id="7170" name="Rectangle 2"/>
          <p:cNvSpPr>
            <a:spLocks noGrp="1" noChangeArrowheads="1"/>
          </p:cNvSpPr>
          <p:nvPr>
            <p:ph type="title" idx="4294967295"/>
          </p:nvPr>
        </p:nvSpPr>
        <p:spPr>
          <a:xfrm>
            <a:off x="647700" y="0"/>
            <a:ext cx="8496300" cy="782638"/>
          </a:xfrm>
        </p:spPr>
        <p:txBody>
          <a:bodyPr/>
          <a:lstStyle/>
          <a:p>
            <a:pPr algn="ctr"/>
            <a:r>
              <a:rPr lang="fr-FR"/>
              <a:t>Commun à tous les</a:t>
            </a:r>
            <a:r>
              <a:rPr lang="fr-FR" sz="4100" b="1">
                <a:solidFill>
                  <a:schemeClr val="bg2"/>
                </a:solidFill>
                <a:latin typeface="Times New Roman" pitchFamily="18" charset="0"/>
              </a:rPr>
              <a:t> </a:t>
            </a:r>
            <a:r>
              <a:rPr lang="fr-FR"/>
              <a:t>programmes</a:t>
            </a:r>
          </a:p>
        </p:txBody>
      </p:sp>
      <p:sp>
        <p:nvSpPr>
          <p:cNvPr id="7171" name="Rectangle 3"/>
          <p:cNvSpPr>
            <a:spLocks noGrp="1" noChangeArrowheads="1"/>
          </p:cNvSpPr>
          <p:nvPr>
            <p:ph type="body" idx="4294967295"/>
          </p:nvPr>
        </p:nvSpPr>
        <p:spPr>
          <a:xfrm>
            <a:off x="611188" y="1557338"/>
            <a:ext cx="8210550" cy="2233612"/>
          </a:xfrm>
        </p:spPr>
        <p:txBody>
          <a:bodyPr/>
          <a:lstStyle/>
          <a:p>
            <a:r>
              <a:rPr lang="fr-FR" sz="3500" dirty="0">
                <a:solidFill>
                  <a:srgbClr val="660066"/>
                </a:solidFill>
                <a:latin typeface="Times New Roman" pitchFamily="18" charset="0"/>
              </a:rPr>
              <a:t>Algorithmique</a:t>
            </a:r>
            <a:br>
              <a:rPr lang="fr-FR" sz="3500" dirty="0">
                <a:solidFill>
                  <a:srgbClr val="660066"/>
                </a:solidFill>
                <a:latin typeface="Times New Roman" pitchFamily="18" charset="0"/>
              </a:rPr>
            </a:br>
            <a:endParaRPr lang="fr-FR" sz="3500" dirty="0">
              <a:solidFill>
                <a:srgbClr val="660066"/>
              </a:solidFill>
              <a:latin typeface="Times New Roman" pitchFamily="18" charset="0"/>
            </a:endParaRPr>
          </a:p>
          <a:p>
            <a:r>
              <a:rPr lang="fr-FR" sz="3500" dirty="0">
                <a:solidFill>
                  <a:srgbClr val="660066"/>
                </a:solidFill>
                <a:latin typeface="Times New Roman" pitchFamily="18" charset="0"/>
              </a:rPr>
              <a:t> Raisonnement et langage mathématique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2"/>
          <p:cNvSpPr>
            <a:spLocks noGrp="1"/>
          </p:cNvSpPr>
          <p:nvPr>
            <p:ph type="ftr" sz="quarter" idx="11"/>
          </p:nvPr>
        </p:nvSpPr>
        <p:spPr/>
        <p:txBody>
          <a:bodyPr/>
          <a:lstStyle/>
          <a:p>
            <a:r>
              <a:rPr lang="fr-FR"/>
              <a:t>Inspection Pédagogique Régionale de Mathématiques</a:t>
            </a:r>
          </a:p>
          <a:p>
            <a:endParaRPr lang="fr-FR"/>
          </a:p>
        </p:txBody>
      </p:sp>
      <p:sp>
        <p:nvSpPr>
          <p:cNvPr id="9218" name="Titre 1"/>
          <p:cNvSpPr>
            <a:spLocks noGrp="1"/>
          </p:cNvSpPr>
          <p:nvPr>
            <p:ph type="title" idx="4294967295"/>
          </p:nvPr>
        </p:nvSpPr>
        <p:spPr>
          <a:xfrm>
            <a:off x="785786" y="0"/>
            <a:ext cx="7704138" cy="836613"/>
          </a:xfrm>
        </p:spPr>
        <p:txBody>
          <a:bodyPr/>
          <a:lstStyle/>
          <a:p>
            <a:pPr algn="ctr"/>
            <a:r>
              <a:rPr lang="fr-FR" sz="3600" b="1" dirty="0"/>
              <a:t>Quelles</a:t>
            </a:r>
            <a:r>
              <a:rPr lang="fr-FR" b="1" dirty="0">
                <a:solidFill>
                  <a:schemeClr val="bg2"/>
                </a:solidFill>
                <a:latin typeface="Times New Roman" pitchFamily="18" charset="0"/>
              </a:rPr>
              <a:t> </a:t>
            </a:r>
            <a:r>
              <a:rPr lang="fr-FR" sz="3600" b="1" dirty="0"/>
              <a:t>différences en analyse ?</a:t>
            </a:r>
          </a:p>
        </p:txBody>
      </p:sp>
      <p:sp>
        <p:nvSpPr>
          <p:cNvPr id="9219" name="Espace réservé du contenu 2"/>
          <p:cNvSpPr>
            <a:spLocks noGrp="1"/>
          </p:cNvSpPr>
          <p:nvPr>
            <p:ph idx="4294967295"/>
          </p:nvPr>
        </p:nvSpPr>
        <p:spPr>
          <a:xfrm>
            <a:off x="468313" y="1412875"/>
            <a:ext cx="8424862" cy="936625"/>
          </a:xfrm>
        </p:spPr>
        <p:txBody>
          <a:bodyPr/>
          <a:lstStyle/>
          <a:p>
            <a:pPr algn="ctr">
              <a:buFontTx/>
              <a:buNone/>
            </a:pPr>
            <a:r>
              <a:rPr lang="fr-FR" sz="2000" i="1" dirty="0"/>
              <a:t>Le programme s’inscrit, comme celui de la classe de </a:t>
            </a:r>
            <a:r>
              <a:rPr lang="fr-FR" sz="2000" i="1" dirty="0" smtClean="0"/>
              <a:t>première, </a:t>
            </a:r>
            <a:r>
              <a:rPr lang="fr-FR" sz="2000" i="1" dirty="0"/>
              <a:t>dans le cadre de la résolution de problèmes.</a:t>
            </a:r>
          </a:p>
        </p:txBody>
      </p:sp>
      <p:graphicFrame>
        <p:nvGraphicFramePr>
          <p:cNvPr id="9244" name="Group 28"/>
          <p:cNvGraphicFramePr>
            <a:graphicFrameLocks noGrp="1"/>
          </p:cNvGraphicFramePr>
          <p:nvPr/>
        </p:nvGraphicFramePr>
        <p:xfrm>
          <a:off x="357158" y="2143116"/>
          <a:ext cx="8137525" cy="3902393"/>
        </p:xfrm>
        <a:graphic>
          <a:graphicData uri="http://schemas.openxmlformats.org/drawingml/2006/table">
            <a:tbl>
              <a:tblPr/>
              <a:tblGrid>
                <a:gridCol w="4068762"/>
                <a:gridCol w="4068763"/>
              </a:tblGrid>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rgbClr val="FF0000"/>
                          </a:solidFill>
                          <a:effectLst/>
                          <a:latin typeface="Arial" pitchFamily="34" charset="0"/>
                        </a:rPr>
                        <a:t>Suppressions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rgbClr val="00B050"/>
                          </a:solidFill>
                          <a:effectLst/>
                          <a:latin typeface="Arial" pitchFamily="34" charset="0"/>
                        </a:rPr>
                        <a:t>Modifications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39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rgbClr val="000000"/>
                          </a:solidFill>
                          <a:effectLst/>
                          <a:latin typeface="Arial" pitchFamily="34" charset="0"/>
                        </a:rPr>
                        <a:t>Démonstration du théorème des gendarmes pour les fonctions.</a:t>
                      </a:r>
                      <a:endParaRPr kumimoji="0" lang="fr-FR" sz="1600" b="0" i="0" u="none" strike="noStrike" cap="none" normalizeH="0" baseline="0" dirty="0" smtClean="0">
                        <a:ln>
                          <a:noFill/>
                        </a:ln>
                        <a:solidFill>
                          <a:srgbClr val="00000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Arial" pitchFamily="34" charset="0"/>
                        </a:rPr>
                        <a:t>Théorème des gendarmes admis.</a:t>
                      </a:r>
                      <a:endParaRPr kumimoji="0" lang="fr-FR" sz="1600" b="0" i="1"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r>
              <a:tr h="365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rgbClr val="000000"/>
                          </a:solidFill>
                          <a:effectLst/>
                          <a:latin typeface="Arial" pitchFamily="34" charset="0"/>
                        </a:rPr>
                        <a:t>Démonstration de la dérivation d’une fonction composée.</a:t>
                      </a:r>
                      <a:endParaRPr kumimoji="0" lang="fr-FR" sz="1600" b="0" i="1" u="none" strike="noStrike" cap="none" normalizeH="0" baseline="0" dirty="0" smtClean="0">
                        <a:ln>
                          <a:noFill/>
                        </a:ln>
                        <a:solidFill>
                          <a:srgbClr val="00000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Arial" pitchFamily="34" charset="0"/>
                        </a:rPr>
                        <a:t>Dérivée de Racine(u), ln(u)...etc.</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Arial" pitchFamily="34" charset="0"/>
                        </a:rPr>
                        <a:t>A partir d’exemples on met en évidence une expression de la dérivée de f(u(x)).</a:t>
                      </a:r>
                      <a:endParaRPr kumimoji="0" lang="fr-FR" sz="16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r>
              <a:tr h="365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rgbClr val="000000"/>
                          </a:solidFill>
                          <a:effectLst/>
                          <a:latin typeface="Arial" pitchFamily="34" charset="0"/>
                        </a:rPr>
                        <a:t>Fonctions (a)^x. </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rgbClr val="000000"/>
                          </a:solidFill>
                          <a:effectLst/>
                          <a:latin typeface="Arial" pitchFamily="34" charset="0"/>
                        </a:rPr>
                        <a:t>Croissance comparée des fonctions exponentielles, puissances entières et logarithme.</a:t>
                      </a:r>
                      <a:endParaRPr kumimoji="0" lang="fr-FR" sz="1600" b="0" i="0" u="none" strike="noStrike" cap="none" normalizeH="0" baseline="0" dirty="0" smtClean="0">
                        <a:ln>
                          <a:noFill/>
                        </a:ln>
                        <a:solidFill>
                          <a:srgbClr val="00000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Arial" pitchFamily="34" charset="0"/>
                        </a:rPr>
                        <a:t>Connaître la dérivée des fonctions sinus et cosinus.</a:t>
                      </a:r>
                      <a:endParaRPr kumimoji="0" lang="fr-FR" sz="16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r>
              <a:tr h="4286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Arial" pitchFamily="34" charset="0"/>
                        </a:rPr>
                        <a:t>Equations différentielles.</a:t>
                      </a:r>
                      <a:endParaRPr kumimoji="0" lang="fr-FR" sz="16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rgbClr val="00000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F9F9"/>
                    </a:solidFill>
                  </a:tcPr>
                </a:tc>
              </a:tr>
              <a:tr h="4286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rgbClr val="FF505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rgbClr val="000000"/>
                          </a:solidFill>
                          <a:effectLst/>
                          <a:latin typeface="Arial" pitchFamily="34" charset="0"/>
                        </a:rPr>
                        <a:t>L’intégration par parties n’est pas un attendu du programme.</a:t>
                      </a:r>
                      <a:endParaRPr kumimoji="0" lang="fr-FR" sz="1600" b="0" i="0" u="none" strike="noStrike" cap="none" normalizeH="0" baseline="0" dirty="0" smtClean="0">
                        <a:ln>
                          <a:noFill/>
                        </a:ln>
                        <a:solidFill>
                          <a:srgbClr val="000000"/>
                        </a:solidFill>
                        <a:effectLst/>
                        <a:latin typeface="Arial"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modele-pwpt">
  <a:themeElements>
    <a:clrScheme name="modele-pwp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modele-pwp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ele-pwp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ele-pwp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ele-pwp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ele-pwp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ele-pwp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ele-pwp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ele-pwp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ele-pwp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ele-pwp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ele-pwp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ele-pwp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ele-pwp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modele-pwpt</Template>
  <TotalTime>1232</TotalTime>
  <Words>1027</Words>
  <Application>Microsoft Office PowerPoint</Application>
  <PresentationFormat>Affichage à l'écran (4:3)</PresentationFormat>
  <Paragraphs>143</Paragraphs>
  <Slides>17</Slides>
  <Notes>2</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modele-pwpt</vt:lpstr>
      <vt:lpstr>Nouveau programme de Terminale S</vt:lpstr>
      <vt:lpstr>Les contenus</vt:lpstr>
      <vt:lpstr>Objectifs de la Terminale S</vt:lpstr>
      <vt:lpstr>Utilisation d’outils logiciels</vt:lpstr>
      <vt:lpstr>Evaluation</vt:lpstr>
      <vt:lpstr>Organisation du programme</vt:lpstr>
      <vt:lpstr>Les domaines du programme de Term S</vt:lpstr>
      <vt:lpstr>Commun à tous les programmes</vt:lpstr>
      <vt:lpstr>Quelles différences en analyse ?</vt:lpstr>
      <vt:lpstr>Diapositive 10</vt:lpstr>
      <vt:lpstr>Quelles différences en géométrie ?</vt:lpstr>
      <vt:lpstr>Diapositive 12</vt:lpstr>
      <vt:lpstr>Quelles différences en probabilités et statistiques ?</vt:lpstr>
      <vt:lpstr>Algorithmique</vt:lpstr>
      <vt:lpstr>Algorithmique</vt:lpstr>
      <vt:lpstr>Notations et raisonnements mathématiques</vt:lpstr>
      <vt:lpstr>Recommandations fortes du programme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 académiques  ------ 17 – 18 novembre</dc:title>
  <dc:creator>men</dc:creator>
  <cp:lastModifiedBy>Michel</cp:lastModifiedBy>
  <cp:revision>106</cp:revision>
  <dcterms:created xsi:type="dcterms:W3CDTF">2009-11-14T07:16:50Z</dcterms:created>
  <dcterms:modified xsi:type="dcterms:W3CDTF">2012-02-08T17:04:48Z</dcterms:modified>
</cp:coreProperties>
</file>