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84" r:id="rId3"/>
    <p:sldId id="273" r:id="rId4"/>
    <p:sldId id="276" r:id="rId5"/>
    <p:sldId id="280" r:id="rId6"/>
    <p:sldId id="277" r:id="rId7"/>
    <p:sldId id="282" r:id="rId8"/>
    <p:sldId id="283" r:id="rId9"/>
    <p:sldId id="281" r:id="rId10"/>
    <p:sldId id="279" r:id="rId11"/>
    <p:sldId id="256" r:id="rId12"/>
    <p:sldId id="266" r:id="rId13"/>
    <p:sldId id="267" r:id="rId14"/>
    <p:sldId id="258" r:id="rId15"/>
    <p:sldId id="261" r:id="rId16"/>
    <p:sldId id="259" r:id="rId17"/>
    <p:sldId id="260" r:id="rId18"/>
    <p:sldId id="269" r:id="rId19"/>
    <p:sldId id="268" r:id="rId20"/>
    <p:sldId id="263" r:id="rId21"/>
    <p:sldId id="262" r:id="rId22"/>
    <p:sldId id="270" r:id="rId23"/>
    <p:sldId id="271" r:id="rId24"/>
    <p:sldId id="264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D591-5B2A-41D6-B8AA-E0B96A38250C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7E9F-62D4-4E8F-8D7D-17813889A1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153B-7B93-41E8-AA84-8F418DCF0BCB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BBCD-8186-4F80-9D7D-73DCBD5C1A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56F87-4F50-4226-83E0-7C8770AD7C2E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2453-C969-4A86-9441-5C37A0ACA1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3A46-7E73-4554-88A1-2ED7448962F2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74C5-5A7F-4BF8-B2E1-345F27C6BE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7E63-D3CE-4E85-AC2A-0C1613AB4880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72BE-0E9F-4E66-9549-28F3B2A725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F960-71A9-43E2-B972-D1C82FD68DF5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E7CD-5BE1-481D-9402-F85B649358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4322-A5ED-4F3B-9A84-09C3303F1569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32C8-B923-4F2C-B8D0-970D056FEA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7896-BD98-4CF7-8347-BEE9D5B529C1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AD10-0BFE-4136-B79D-E99F02D36F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FEB-B24F-4F81-B395-70831AF5B244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3BD2-E3BE-4A12-AB83-DAEC336D22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1131-E2FD-48E0-80C8-E4B2224260DD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6701-B417-44D9-B529-9F400D52FD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6B4B-BD2E-4A89-9FFA-D3ED40F1F50C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651F-1658-4496-BB52-EA06758A72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29467F-2F03-4D54-B7A0-68A385325769}" type="datetimeFigureOut">
              <a:rPr lang="fr-FR"/>
              <a:pPr>
                <a:defRPr/>
              </a:pPr>
              <a:t>09/05/2011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43D954-3FE7-4D7C-A508-D7A10FD557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Statistiques et probabilité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smtClean="0"/>
              <a:t>Au collège : 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565400"/>
            <a:ext cx="8569325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r>
              <a:rPr lang="fr-FR" smtClean="0"/>
              <a:t>Explication de l’intervalle de fluctuation de la classe de seconde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pPr eaLnBrk="1" hangingPunct="1"/>
            <a:r>
              <a:rPr lang="fr-FR" u="sng" dirty="0" smtClean="0"/>
              <a:t>Nouveau programme en 1</a:t>
            </a:r>
            <a:r>
              <a:rPr lang="fr-FR" u="sng" baseline="30000" dirty="0" smtClean="0"/>
              <a:t>ère</a:t>
            </a:r>
            <a:r>
              <a:rPr lang="fr-FR" u="sng" dirty="0" smtClean="0"/>
              <a:t> S </a:t>
            </a:r>
            <a:br>
              <a:rPr lang="fr-FR" u="sng" dirty="0" smtClean="0"/>
            </a:br>
            <a:r>
              <a:rPr lang="fr-FR" u="sng" dirty="0" smtClean="0"/>
              <a:t>Statistiques et probabilité </a:t>
            </a:r>
            <a:r>
              <a:rPr lang="fr-FR" dirty="0" smtClean="0"/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088" y="2205038"/>
            <a:ext cx="7129462" cy="3760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3200" dirty="0">
                <a:solidFill>
                  <a:schemeClr val="tx1">
                    <a:tint val="75000"/>
                  </a:schemeClr>
                </a:solidFill>
              </a:rPr>
              <a:t>Les points majeurs :</a:t>
            </a:r>
          </a:p>
          <a:p>
            <a:pPr algn="ctr">
              <a:spcBef>
                <a:spcPct val="20000"/>
              </a:spcBef>
              <a:defRPr/>
            </a:pPr>
            <a:endParaRPr lang="fr-FR" sz="3200" dirty="0">
              <a:solidFill>
                <a:schemeClr val="tx1">
                  <a:tint val="75000"/>
                </a:schemeClr>
              </a:solidFill>
            </a:endParaRPr>
          </a:p>
          <a:p>
            <a:pPr lvl="1" algn="ctr">
              <a:spcBef>
                <a:spcPct val="20000"/>
              </a:spcBef>
              <a:defRPr/>
            </a:pPr>
            <a:r>
              <a:rPr lang="fr-FR" sz="2800" dirty="0">
                <a:solidFill>
                  <a:schemeClr val="tx1">
                    <a:tint val="75000"/>
                  </a:schemeClr>
                </a:solidFill>
              </a:rPr>
              <a:t>La loi géométrique tronquée</a:t>
            </a:r>
          </a:p>
          <a:p>
            <a:pPr lvl="1" algn="ctr">
              <a:spcBef>
                <a:spcPct val="20000"/>
              </a:spcBef>
              <a:defRPr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 lvl="1" algn="ctr">
              <a:spcBef>
                <a:spcPct val="20000"/>
              </a:spcBef>
              <a:defRPr/>
            </a:pPr>
            <a:r>
              <a:rPr lang="fr-FR" sz="2800" dirty="0">
                <a:solidFill>
                  <a:schemeClr val="tx1">
                    <a:tint val="75000"/>
                  </a:schemeClr>
                </a:solidFill>
              </a:rPr>
              <a:t>La loi binomiale</a:t>
            </a:r>
          </a:p>
          <a:p>
            <a:pPr lvl="1" algn="ctr">
              <a:spcBef>
                <a:spcPct val="20000"/>
              </a:spcBef>
              <a:defRPr/>
            </a:pPr>
            <a:endParaRPr lang="fr-FR" sz="2800" dirty="0">
              <a:solidFill>
                <a:schemeClr val="tx1">
                  <a:tint val="75000"/>
                </a:schemeClr>
              </a:solidFill>
            </a:endParaRPr>
          </a:p>
          <a:p>
            <a:pPr lvl="1" algn="ctr">
              <a:spcBef>
                <a:spcPct val="20000"/>
              </a:spcBef>
              <a:defRPr/>
            </a:pPr>
            <a:r>
              <a:rPr lang="en-US" sz="2800" dirty="0" err="1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Échantillonnage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prise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 de decision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3" y="1484313"/>
            <a:ext cx="7993062" cy="3816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87450" y="1484313"/>
          <a:ext cx="684076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504504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CONTENUS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CAPACITES</a:t>
                      </a:r>
                      <a:r>
                        <a:rPr lang="fr-FR" baseline="0" dirty="0" smtClean="0"/>
                        <a:t>  ATTENDUES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Modèle de la répétition d’expériences identiques et indépendantes à deux ou trois issues.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 smtClean="0"/>
                        <a:t> Représenter la répétition d’expériences identiques et indépendantes par un arbre pondéré.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 smtClean="0"/>
                        <a:t> Utiliser cette représentation pour déterminer la loi d’une variable aléatoire associée à une telle situation.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Pour la répétition d’expériences identiques et indépendantes, la probabilité d’une liste de résultats est le produit des probabilités de chaque résultats.</a:t>
                      </a:r>
                    </a:p>
                    <a:p>
                      <a:r>
                        <a:rPr lang="fr-FR" sz="1200" dirty="0" smtClean="0"/>
                        <a:t>La notion de probabilité conditionnelle est hors programme.</a:t>
                      </a:r>
                    </a:p>
                    <a:p>
                      <a:r>
                        <a:rPr lang="fr-FR" sz="1200" dirty="0" smtClean="0"/>
                        <a:t>On peut aussi traiter quelques situations autour de la loi géométrique tronquée.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sz="1200" dirty="0" smtClean="0"/>
                        <a:t> On peut simuler la loi géométrique tronquée avec un algorithme.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825" y="981075"/>
            <a:ext cx="821055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400" b="1" u="sng" dirty="0">
                <a:latin typeface="+mn-lt"/>
              </a:rPr>
              <a:t>Loi géométrique tronquée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Les situations de répétitions d'une expérience aléatoire, dans des conditions d'indépendance constituent un élément fort du programme de première.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L'introduction de la loi géométrique tronquée présente de nombreux avantages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    – travailler sur des répétitions d'une expérience de Bernoulli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    – envisager ces répétitions sous l'angle algorithmique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    – présenter une situation d'arbre pour lequel tous les chemins n'ont pas la même longueur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    – exploiter dans un autre cadre les propriétés des suites géométriques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+mn-lt"/>
              </a:rPr>
              <a:t>     – exploiter dans un autre cadre des résultats sur la dérivation.</a:t>
            </a:r>
            <a:endParaRPr lang="fr-F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e 32"/>
          <p:cNvGrpSpPr>
            <a:grpSpLocks/>
          </p:cNvGrpSpPr>
          <p:nvPr/>
        </p:nvGrpSpPr>
        <p:grpSpPr bwMode="auto">
          <a:xfrm>
            <a:off x="250825" y="3429000"/>
            <a:ext cx="8640763" cy="3089275"/>
            <a:chOff x="323850" y="260350"/>
            <a:chExt cx="8640464" cy="3089235"/>
          </a:xfrm>
        </p:grpSpPr>
        <p:sp>
          <p:nvSpPr>
            <p:cNvPr id="16388" name="ZoneTexte 1"/>
            <p:cNvSpPr txBox="1">
              <a:spLocks noChangeArrowheads="1"/>
            </p:cNvSpPr>
            <p:nvPr/>
          </p:nvSpPr>
          <p:spPr bwMode="auto">
            <a:xfrm>
              <a:off x="395288" y="333375"/>
              <a:ext cx="82089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6389" name="ZoneTexte 3"/>
            <p:cNvSpPr txBox="1">
              <a:spLocks noChangeArrowheads="1"/>
            </p:cNvSpPr>
            <p:nvPr/>
          </p:nvSpPr>
          <p:spPr bwMode="auto">
            <a:xfrm>
              <a:off x="323850" y="333375"/>
              <a:ext cx="8424863" cy="3016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u="sng">
                  <a:latin typeface="Calibri" pitchFamily="34" charset="0"/>
                </a:rPr>
                <a:t>Exemple pour n=4</a:t>
              </a:r>
            </a:p>
            <a:p>
              <a:endParaRPr lang="fr-FR">
                <a:latin typeface="Calibri" pitchFamily="34" charset="0"/>
              </a:endParaRPr>
            </a:p>
            <a:p>
              <a:endParaRPr lang="fr-FR">
                <a:latin typeface="Calibri" pitchFamily="34" charset="0"/>
              </a:endParaRPr>
            </a:p>
            <a:p>
              <a:r>
                <a:rPr lang="fr-FR" sz="2000" u="sng">
                  <a:latin typeface="Calibri" pitchFamily="34" charset="0"/>
                </a:rPr>
                <a:t>Déterminons la loi de X.</a:t>
              </a:r>
            </a:p>
            <a:p>
              <a:r>
                <a:rPr lang="fr-FR" sz="2000">
                  <a:latin typeface="Calibri" pitchFamily="34" charset="0"/>
                </a:rPr>
                <a:t> X = 0 si aucun succès n'a été obtenu donc avec l'outil arbre: P(X = 0) = (1-p)</a:t>
              </a:r>
            </a:p>
            <a:p>
              <a:r>
                <a:rPr lang="fr-FR" sz="2000">
                  <a:latin typeface="Calibri" pitchFamily="34" charset="0"/>
                </a:rPr>
                <a:t>Pour 1≤ k ≤ n, avec l'arbre, le premier succès est obtenu à l'étape k pour le chemin qui présente dans l'ordre (k – 1) échecs et un succès d'où : </a:t>
              </a:r>
            </a:p>
            <a:p>
              <a:r>
                <a:rPr lang="fr-FR" sz="2000">
                  <a:latin typeface="Calibri" pitchFamily="34" charset="0"/>
                </a:rPr>
                <a:t>	P(X = k) = (1 – p)   p</a:t>
              </a:r>
            </a:p>
            <a:p>
              <a:endParaRPr lang="fr-FR">
                <a:latin typeface="Calibri" pitchFamily="34" charset="0"/>
              </a:endParaRPr>
            </a:p>
            <a:p>
              <a:endParaRPr lang="fr-FR">
                <a:latin typeface="Calibri" pitchFamily="34" charset="0"/>
              </a:endParaRPr>
            </a:p>
          </p:txBody>
        </p:sp>
        <p:cxnSp>
          <p:nvCxnSpPr>
            <p:cNvPr id="6" name="Connecteur droit 5"/>
            <p:cNvCxnSpPr/>
            <p:nvPr/>
          </p:nvCxnSpPr>
          <p:spPr>
            <a:xfrm flipV="1">
              <a:off x="2700256" y="476247"/>
              <a:ext cx="503220" cy="2158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2700256" y="692144"/>
              <a:ext cx="503220" cy="144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2" name="ZoneTexte 12"/>
            <p:cNvSpPr txBox="1">
              <a:spLocks noChangeArrowheads="1"/>
            </p:cNvSpPr>
            <p:nvPr/>
          </p:nvSpPr>
          <p:spPr bwMode="auto">
            <a:xfrm>
              <a:off x="3203575" y="260350"/>
              <a:ext cx="730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</a:t>
              </a:r>
            </a:p>
          </p:txBody>
        </p:sp>
        <p:sp>
          <p:nvSpPr>
            <p:cNvPr id="16393" name="ZoneTexte 13"/>
            <p:cNvSpPr txBox="1">
              <a:spLocks noChangeArrowheads="1"/>
            </p:cNvSpPr>
            <p:nvPr/>
          </p:nvSpPr>
          <p:spPr bwMode="auto">
            <a:xfrm>
              <a:off x="3203575" y="620713"/>
              <a:ext cx="730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e</a:t>
              </a:r>
            </a:p>
          </p:txBody>
        </p:sp>
        <p:cxnSp>
          <p:nvCxnSpPr>
            <p:cNvPr id="16" name="Connecteur droit 15"/>
            <p:cNvCxnSpPr>
              <a:stCxn id="16393" idx="3"/>
            </p:cNvCxnSpPr>
            <p:nvPr/>
          </p:nvCxnSpPr>
          <p:spPr>
            <a:xfrm flipV="1">
              <a:off x="3276498" y="620708"/>
              <a:ext cx="503221" cy="184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3347933" y="836606"/>
              <a:ext cx="431785" cy="103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6" name="ZoneTexte 19"/>
            <p:cNvSpPr txBox="1">
              <a:spLocks noChangeArrowheads="1"/>
            </p:cNvSpPr>
            <p:nvPr/>
          </p:nvSpPr>
          <p:spPr bwMode="auto">
            <a:xfrm>
              <a:off x="3779838" y="404813"/>
              <a:ext cx="714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</a:t>
              </a:r>
            </a:p>
          </p:txBody>
        </p:sp>
        <p:sp>
          <p:nvSpPr>
            <p:cNvPr id="16397" name="ZoneTexte 20"/>
            <p:cNvSpPr txBox="1">
              <a:spLocks noChangeArrowheads="1"/>
            </p:cNvSpPr>
            <p:nvPr/>
          </p:nvSpPr>
          <p:spPr bwMode="auto">
            <a:xfrm>
              <a:off x="3779838" y="765175"/>
              <a:ext cx="714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e</a:t>
              </a:r>
            </a:p>
          </p:txBody>
        </p:sp>
        <p:cxnSp>
          <p:nvCxnSpPr>
            <p:cNvPr id="23" name="Connecteur droit 22"/>
            <p:cNvCxnSpPr/>
            <p:nvPr/>
          </p:nvCxnSpPr>
          <p:spPr>
            <a:xfrm flipV="1">
              <a:off x="3995611" y="836606"/>
              <a:ext cx="431785" cy="144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3995611" y="981066"/>
              <a:ext cx="431785" cy="144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0" name="ZoneTexte 26"/>
            <p:cNvSpPr txBox="1">
              <a:spLocks noChangeArrowheads="1"/>
            </p:cNvSpPr>
            <p:nvPr/>
          </p:nvSpPr>
          <p:spPr bwMode="auto">
            <a:xfrm>
              <a:off x="4427538" y="620713"/>
              <a:ext cx="730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</a:t>
              </a:r>
            </a:p>
          </p:txBody>
        </p:sp>
        <p:sp>
          <p:nvSpPr>
            <p:cNvPr id="16401" name="ZoneTexte 27"/>
            <p:cNvSpPr txBox="1">
              <a:spLocks noChangeArrowheads="1"/>
            </p:cNvSpPr>
            <p:nvPr/>
          </p:nvSpPr>
          <p:spPr bwMode="auto">
            <a:xfrm>
              <a:off x="4427538" y="908050"/>
              <a:ext cx="730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e</a:t>
              </a:r>
            </a:p>
          </p:txBody>
        </p:sp>
        <p:cxnSp>
          <p:nvCxnSpPr>
            <p:cNvPr id="30" name="Connecteur droit 29"/>
            <p:cNvCxnSpPr/>
            <p:nvPr/>
          </p:nvCxnSpPr>
          <p:spPr>
            <a:xfrm flipV="1">
              <a:off x="4643289" y="981066"/>
              <a:ext cx="433372" cy="144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4643289" y="1125527"/>
              <a:ext cx="433372" cy="142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4" name="ZoneTexte 34"/>
            <p:cNvSpPr txBox="1">
              <a:spLocks noChangeArrowheads="1"/>
            </p:cNvSpPr>
            <p:nvPr/>
          </p:nvSpPr>
          <p:spPr bwMode="auto">
            <a:xfrm>
              <a:off x="5076825" y="765175"/>
              <a:ext cx="714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</a:t>
              </a:r>
            </a:p>
          </p:txBody>
        </p:sp>
        <p:sp>
          <p:nvSpPr>
            <p:cNvPr id="16405" name="ZoneTexte 35"/>
            <p:cNvSpPr txBox="1">
              <a:spLocks noChangeArrowheads="1"/>
            </p:cNvSpPr>
            <p:nvPr/>
          </p:nvSpPr>
          <p:spPr bwMode="auto">
            <a:xfrm>
              <a:off x="5076825" y="1052513"/>
              <a:ext cx="714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>
                  <a:latin typeface="Calibri" pitchFamily="34" charset="0"/>
                </a:rPr>
                <a:t>e</a:t>
              </a:r>
            </a:p>
          </p:txBody>
        </p:sp>
        <p:sp>
          <p:nvSpPr>
            <p:cNvPr id="16406" name="ZoneTexte 37"/>
            <p:cNvSpPr txBox="1">
              <a:spLocks noChangeArrowheads="1"/>
            </p:cNvSpPr>
            <p:nvPr/>
          </p:nvSpPr>
          <p:spPr bwMode="auto">
            <a:xfrm>
              <a:off x="2843213" y="692150"/>
              <a:ext cx="649287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1-p</a:t>
              </a:r>
            </a:p>
          </p:txBody>
        </p:sp>
        <p:sp>
          <p:nvSpPr>
            <p:cNvPr id="16407" name="ZoneTexte 38"/>
            <p:cNvSpPr txBox="1">
              <a:spLocks noChangeArrowheads="1"/>
            </p:cNvSpPr>
            <p:nvPr/>
          </p:nvSpPr>
          <p:spPr bwMode="auto">
            <a:xfrm>
              <a:off x="2843213" y="404813"/>
              <a:ext cx="720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</a:p>
          </p:txBody>
        </p:sp>
        <p:sp>
          <p:nvSpPr>
            <p:cNvPr id="16408" name="ZoneTexte 39"/>
            <p:cNvSpPr txBox="1">
              <a:spLocks noChangeArrowheads="1"/>
            </p:cNvSpPr>
            <p:nvPr/>
          </p:nvSpPr>
          <p:spPr bwMode="auto">
            <a:xfrm>
              <a:off x="3419475" y="549275"/>
              <a:ext cx="36036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</a:p>
          </p:txBody>
        </p:sp>
        <p:sp>
          <p:nvSpPr>
            <p:cNvPr id="16409" name="ZoneTexte 40"/>
            <p:cNvSpPr txBox="1">
              <a:spLocks noChangeArrowheads="1"/>
            </p:cNvSpPr>
            <p:nvPr/>
          </p:nvSpPr>
          <p:spPr bwMode="auto">
            <a:xfrm>
              <a:off x="3419475" y="836613"/>
              <a:ext cx="720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1-p</a:t>
              </a:r>
            </a:p>
          </p:txBody>
        </p:sp>
        <p:sp>
          <p:nvSpPr>
            <p:cNvPr id="16410" name="ZoneTexte 41"/>
            <p:cNvSpPr txBox="1">
              <a:spLocks noChangeArrowheads="1"/>
            </p:cNvSpPr>
            <p:nvPr/>
          </p:nvSpPr>
          <p:spPr bwMode="auto">
            <a:xfrm>
              <a:off x="4140200" y="765175"/>
              <a:ext cx="50323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</a:p>
          </p:txBody>
        </p:sp>
        <p:sp>
          <p:nvSpPr>
            <p:cNvPr id="16411" name="ZoneTexte 42"/>
            <p:cNvSpPr txBox="1">
              <a:spLocks noChangeArrowheads="1"/>
            </p:cNvSpPr>
            <p:nvPr/>
          </p:nvSpPr>
          <p:spPr bwMode="auto">
            <a:xfrm>
              <a:off x="4067175" y="981075"/>
              <a:ext cx="5048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1-p</a:t>
              </a:r>
            </a:p>
          </p:txBody>
        </p:sp>
        <p:sp>
          <p:nvSpPr>
            <p:cNvPr id="16412" name="ZoneTexte 43"/>
            <p:cNvSpPr txBox="1">
              <a:spLocks noChangeArrowheads="1"/>
            </p:cNvSpPr>
            <p:nvPr/>
          </p:nvSpPr>
          <p:spPr bwMode="auto">
            <a:xfrm>
              <a:off x="4716463" y="908050"/>
              <a:ext cx="4318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</a:p>
          </p:txBody>
        </p:sp>
        <p:sp>
          <p:nvSpPr>
            <p:cNvPr id="16413" name="ZoneTexte 44"/>
            <p:cNvSpPr txBox="1">
              <a:spLocks noChangeArrowheads="1"/>
            </p:cNvSpPr>
            <p:nvPr/>
          </p:nvSpPr>
          <p:spPr bwMode="auto">
            <a:xfrm>
              <a:off x="4716463" y="1125538"/>
              <a:ext cx="6477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solidFill>
                    <a:srgbClr val="FF0000"/>
                  </a:solidFill>
                  <a:latin typeface="Calibri" pitchFamily="34" charset="0"/>
                </a:rPr>
                <a:t>1-p</a:t>
              </a:r>
            </a:p>
          </p:txBody>
        </p:sp>
        <p:sp>
          <p:nvSpPr>
            <p:cNvPr id="16414" name="ZoneTexte 45"/>
            <p:cNvSpPr txBox="1">
              <a:spLocks noChangeArrowheads="1"/>
            </p:cNvSpPr>
            <p:nvPr/>
          </p:nvSpPr>
          <p:spPr bwMode="auto">
            <a:xfrm>
              <a:off x="8100714" y="1412478"/>
              <a:ext cx="8636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n</a:t>
              </a:r>
            </a:p>
          </p:txBody>
        </p:sp>
        <p:sp>
          <p:nvSpPr>
            <p:cNvPr id="16415" name="ZoneTexte 46"/>
            <p:cNvSpPr txBox="1">
              <a:spLocks noChangeArrowheads="1"/>
            </p:cNvSpPr>
            <p:nvPr/>
          </p:nvSpPr>
          <p:spPr bwMode="auto">
            <a:xfrm>
              <a:off x="2916138" y="2348582"/>
              <a:ext cx="10086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k-1</a:t>
              </a:r>
            </a:p>
          </p:txBody>
        </p:sp>
      </p:grpSp>
      <p:sp>
        <p:nvSpPr>
          <p:cNvPr id="16387" name="ZoneTexte 33"/>
          <p:cNvSpPr txBox="1">
            <a:spLocks noChangeArrowheads="1"/>
          </p:cNvSpPr>
          <p:nvPr/>
        </p:nvSpPr>
        <p:spPr bwMode="auto">
          <a:xfrm>
            <a:off x="323850" y="404813"/>
            <a:ext cx="813593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>
                <a:latin typeface="Calibri" pitchFamily="34" charset="0"/>
              </a:rPr>
              <a:t>Définition</a:t>
            </a:r>
          </a:p>
          <a:p>
            <a:r>
              <a:rPr lang="fr-FR" sz="2000" dirty="0">
                <a:latin typeface="Calibri" pitchFamily="34" charset="0"/>
              </a:rPr>
              <a:t>Soit p un réel de l'intervalle ]0, 1[ et n un entier naturel non nul. On considère l'expérience aléatoire qui consiste à répéter dans des conditions identiques une expérience de Bernoulli de paramètre p avec au maximum n répétitions et arrêt du processus au premier succès.</a:t>
            </a:r>
          </a:p>
          <a:p>
            <a:r>
              <a:rPr lang="fr-FR" sz="2000" dirty="0">
                <a:latin typeface="Calibri" pitchFamily="34" charset="0"/>
              </a:rPr>
              <a:t>On appelle loi géométrique tronquée de paramètres n et p la loi de la variable aléatoire X  définie par :</a:t>
            </a:r>
          </a:p>
          <a:p>
            <a:r>
              <a:rPr lang="fr-FR" sz="2000" dirty="0">
                <a:latin typeface="Calibri" pitchFamily="34" charset="0"/>
              </a:rPr>
              <a:t>	 X = 0 si aucun succès n'a été obtenu ;</a:t>
            </a:r>
          </a:p>
          <a:p>
            <a:r>
              <a:rPr lang="fr-FR" sz="2000" dirty="0">
                <a:latin typeface="Calibri" pitchFamily="34" charset="0"/>
              </a:rPr>
              <a:t>                  pour 1≤ k ≤ n, X = k si le premier succès est obtenu à l'étape k.</a:t>
            </a: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353425" cy="6264275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84213" y="333375"/>
          <a:ext cx="763284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520280"/>
                <a:gridCol w="280831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CONTENUS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CAPACITES</a:t>
                      </a:r>
                      <a:r>
                        <a:rPr lang="fr-FR" baseline="0" dirty="0" smtClean="0"/>
                        <a:t>  ATTENDUES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COMMENTAIRES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Epreuve</a:t>
                      </a:r>
                      <a:r>
                        <a:rPr lang="fr-FR" sz="1200" baseline="0" dirty="0" smtClean="0"/>
                        <a:t> de Bernoulli, loi de Bernoulli.</a:t>
                      </a:r>
                    </a:p>
                    <a:p>
                      <a:r>
                        <a:rPr lang="fr-FR" sz="1200" baseline="0" dirty="0" smtClean="0"/>
                        <a:t>Schéma de Bernoulli, loi binomiale (loi du nombre de succès)</a:t>
                      </a:r>
                    </a:p>
                    <a:p>
                      <a:r>
                        <a:rPr lang="fr-FR" sz="1200" baseline="0" dirty="0" smtClean="0"/>
                        <a:t>Coefficients binomiaux, triangle de Pascal.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Reconnaître des situations relevant de la loi binomiale.</a:t>
                      </a:r>
                    </a:p>
                    <a:p>
                      <a:r>
                        <a:rPr lang="fr-FR" sz="1200" dirty="0" smtClean="0"/>
                        <a:t>Calculer une probabilité dans le cadre de</a:t>
                      </a:r>
                      <a:r>
                        <a:rPr lang="fr-FR" sz="1200" baseline="0" dirty="0" smtClean="0"/>
                        <a:t> la loi binomiale.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Démontrer que : (    ) + (      ) = (       )</a:t>
                      </a:r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Représenter graphiquement la loi binomiale.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 représentation à l’aide d’un arbre est privilégiée : il s’agit ici d’installer une représentation mentale efficace. On peut ainsi 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/>
                        <a:t> Faciliter la découverte de la loi binomiale pour des petites valeurs de n (n</a:t>
                      </a:r>
                      <a:r>
                        <a:rPr lang="fr-FR" sz="1200" dirty="0" smtClean="0">
                          <a:latin typeface="Cmath"/>
                        </a:rPr>
                        <a:t>≤4);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latin typeface="Cmath"/>
                        </a:rPr>
                        <a:t> Introduire</a:t>
                      </a:r>
                      <a:r>
                        <a:rPr lang="fr-FR" sz="1200" baseline="0" dirty="0" smtClean="0">
                          <a:latin typeface="Cmath"/>
                        </a:rPr>
                        <a:t> le coefficient binomial    (  ) comme nombre de chemins de l’arbre réalisant k succès pour n répétitions;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>
                          <a:latin typeface="Cmath"/>
                        </a:rPr>
                        <a:t> Etablir enfin la formule générale de la loi binomiale.</a:t>
                      </a:r>
                    </a:p>
                    <a:p>
                      <a:pPr>
                        <a:buFontTx/>
                        <a:buNone/>
                      </a:pPr>
                      <a:endParaRPr lang="fr-FR" sz="1200" baseline="0" dirty="0" smtClean="0">
                        <a:latin typeface="Cmath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fr-FR" sz="1200" dirty="0" smtClean="0"/>
                        <a:t>Cette égalité est établie en raisonnant sur le nombre de chemin réalisant k+1 succès pour n+1 répétitions.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1200" dirty="0" smtClean="0"/>
                        <a:t>On établit également la propriété de symétrie des coefficients binomiaux.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1200" dirty="0" smtClean="0"/>
                        <a:t>L’utilisation des coefficients binomiaux dans des problèmes de dénombrement et leur écriture à l’aide des factorielles ne sont pas des attendus du programme. En pratique, on utilise une calculatrice ou un logiciel pour obtenir les valeurs des coefficients binomiaux, calculer directement</a:t>
                      </a:r>
                      <a:r>
                        <a:rPr lang="fr-FR" sz="1200" baseline="0" dirty="0" smtClean="0"/>
                        <a:t> des probabilités et représenter graphiquement la loi binomiale.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26" name="ZoneTexte 4"/>
          <p:cNvSpPr txBox="1">
            <a:spLocks noChangeArrowheads="1"/>
          </p:cNvSpPr>
          <p:nvPr/>
        </p:nvSpPr>
        <p:spPr bwMode="auto">
          <a:xfrm>
            <a:off x="8027988" y="1989138"/>
            <a:ext cx="144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n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17427" name="ZoneTexte 5"/>
          <p:cNvSpPr txBox="1">
            <a:spLocks noChangeArrowheads="1"/>
          </p:cNvSpPr>
          <p:nvPr/>
        </p:nvSpPr>
        <p:spPr bwMode="auto">
          <a:xfrm>
            <a:off x="4140200" y="3284538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n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17428" name="ZoneTexte 6"/>
          <p:cNvSpPr txBox="1">
            <a:spLocks noChangeArrowheads="1"/>
          </p:cNvSpPr>
          <p:nvPr/>
        </p:nvSpPr>
        <p:spPr bwMode="auto">
          <a:xfrm>
            <a:off x="4500563" y="3284538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n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k+1</a:t>
            </a:r>
          </a:p>
        </p:txBody>
      </p:sp>
      <p:sp>
        <p:nvSpPr>
          <p:cNvPr id="17429" name="ZoneTexte 7"/>
          <p:cNvSpPr txBox="1">
            <a:spLocks noChangeArrowheads="1"/>
          </p:cNvSpPr>
          <p:nvPr/>
        </p:nvSpPr>
        <p:spPr bwMode="auto">
          <a:xfrm>
            <a:off x="4932363" y="3284538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n+1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k+1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1"/>
          <p:cNvSpPr txBox="1">
            <a:spLocks noChangeArrowheads="1"/>
          </p:cNvSpPr>
          <p:nvPr/>
        </p:nvSpPr>
        <p:spPr bwMode="auto">
          <a:xfrm>
            <a:off x="539750" y="404813"/>
            <a:ext cx="82089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Loi binomiale</a:t>
            </a:r>
          </a:p>
          <a:p>
            <a:r>
              <a:rPr lang="fr-FR">
                <a:latin typeface="Calibri" pitchFamily="34" charset="0"/>
              </a:rPr>
              <a:t>1 – </a:t>
            </a:r>
            <a:r>
              <a:rPr lang="fr-FR" u="sng">
                <a:latin typeface="Calibri" pitchFamily="34" charset="0"/>
              </a:rPr>
              <a:t>Découverte de la loi binomiale et introduction des coefficients binomiaux</a:t>
            </a:r>
          </a:p>
          <a:p>
            <a:r>
              <a:rPr lang="fr-FR">
                <a:latin typeface="Calibri" pitchFamily="34" charset="0"/>
              </a:rPr>
              <a:t>      Répétition d'une épreuve de Bernoulli de paramètre p quelconque</a:t>
            </a:r>
          </a:p>
          <a:p>
            <a:r>
              <a:rPr lang="fr-FR">
                <a:latin typeface="Calibri" pitchFamily="34" charset="0"/>
              </a:rPr>
              <a:t>      On répète 4 fois cette épreuve.</a:t>
            </a:r>
          </a:p>
          <a:p>
            <a:r>
              <a:rPr lang="fr-FR">
                <a:latin typeface="Calibri" pitchFamily="34" charset="0"/>
              </a:rPr>
              <a:t>      Nous représentons cette répétition par un arbre pondéré à 4 niveaux.</a:t>
            </a:r>
          </a:p>
        </p:txBody>
      </p:sp>
      <p:sp>
        <p:nvSpPr>
          <p:cNvPr id="18435" name="ZoneTexte 72"/>
          <p:cNvSpPr txBox="1">
            <a:spLocks noChangeArrowheads="1"/>
          </p:cNvSpPr>
          <p:nvPr/>
        </p:nvSpPr>
        <p:spPr bwMode="auto">
          <a:xfrm>
            <a:off x="1476375" y="2060575"/>
            <a:ext cx="71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4</a:t>
            </a:r>
          </a:p>
          <a:p>
            <a:r>
              <a:rPr lang="fr-FR" sz="1200">
                <a:latin typeface="Calibri" pitchFamily="34" charset="0"/>
              </a:rPr>
              <a:t>1</a:t>
            </a:r>
          </a:p>
        </p:txBody>
      </p:sp>
      <p:sp>
        <p:nvSpPr>
          <p:cNvPr id="18436" name="ZoneTexte 73"/>
          <p:cNvSpPr txBox="1">
            <a:spLocks noChangeArrowheads="1"/>
          </p:cNvSpPr>
          <p:nvPr/>
        </p:nvSpPr>
        <p:spPr bwMode="auto">
          <a:xfrm>
            <a:off x="2124075" y="2420938"/>
            <a:ext cx="287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4</a:t>
            </a:r>
          </a:p>
          <a:p>
            <a:r>
              <a:rPr lang="fr-FR" sz="1200">
                <a:latin typeface="Calibri" pitchFamily="34" charset="0"/>
              </a:rPr>
              <a:t>1</a:t>
            </a:r>
          </a:p>
        </p:txBody>
      </p:sp>
      <p:sp>
        <p:nvSpPr>
          <p:cNvPr id="18437" name="ZoneTexte 74"/>
          <p:cNvSpPr txBox="1">
            <a:spLocks noChangeArrowheads="1"/>
          </p:cNvSpPr>
          <p:nvPr/>
        </p:nvSpPr>
        <p:spPr bwMode="auto">
          <a:xfrm>
            <a:off x="539750" y="2060575"/>
            <a:ext cx="8353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On note </a:t>
            </a:r>
            <a:r>
              <a:rPr lang="fr-FR" sz="2400">
                <a:latin typeface="Calibri" pitchFamily="34" charset="0"/>
              </a:rPr>
              <a:t>( )</a:t>
            </a:r>
            <a:r>
              <a:rPr lang="fr-FR">
                <a:latin typeface="Calibri" pitchFamily="34" charset="0"/>
              </a:rPr>
              <a:t> et on lit « 1 parmi 4 » le nombre de chemins qui conduisent à 1 succès exactement.  Ici </a:t>
            </a:r>
            <a:r>
              <a:rPr lang="fr-FR" sz="2400">
                <a:latin typeface="Calibri" pitchFamily="34" charset="0"/>
              </a:rPr>
              <a:t>( ) </a:t>
            </a:r>
            <a:r>
              <a:rPr lang="fr-FR">
                <a:latin typeface="Calibri" pitchFamily="34" charset="0"/>
              </a:rPr>
              <a:t>= 4</a:t>
            </a: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18438" name="ZoneTexte 78"/>
          <p:cNvSpPr txBox="1">
            <a:spLocks noChangeArrowheads="1"/>
          </p:cNvSpPr>
          <p:nvPr/>
        </p:nvSpPr>
        <p:spPr bwMode="auto">
          <a:xfrm>
            <a:off x="468313" y="3141663"/>
            <a:ext cx="78486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On décide cette fois de répéter 5 fois cette épreuve de Bernoulli  et on note toujours X la variable aléatoire correspondant au nombre de succès obtenus à l’issue des 5 répétitions.</a:t>
            </a:r>
          </a:p>
          <a:p>
            <a:r>
              <a:rPr lang="fr-FR">
                <a:latin typeface="Calibri" pitchFamily="34" charset="0"/>
              </a:rPr>
              <a:t>La répétition de l’arbre devient fastidieuse.</a:t>
            </a:r>
          </a:p>
          <a:p>
            <a:r>
              <a:rPr lang="fr-FR">
                <a:latin typeface="Calibri" pitchFamily="34" charset="0"/>
              </a:rPr>
              <a:t>Nous allons déterminer le nombre (  ) « 2 parmi 5 » le nombre de chemins qui conduisent à 2 succès.</a:t>
            </a:r>
          </a:p>
          <a:p>
            <a:r>
              <a:rPr lang="fr-FR">
                <a:latin typeface="Calibri" pitchFamily="34" charset="0"/>
              </a:rPr>
              <a:t>Déterminons ce nombre en utilisant l’arbre déjà réalisé pour 4 répétitions.</a:t>
            </a: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18439" name="ZoneTexte 80"/>
          <p:cNvSpPr txBox="1">
            <a:spLocks noChangeArrowheads="1"/>
          </p:cNvSpPr>
          <p:nvPr/>
        </p:nvSpPr>
        <p:spPr bwMode="auto">
          <a:xfrm>
            <a:off x="3779838" y="4221163"/>
            <a:ext cx="2873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>
                <a:latin typeface="Calibri" pitchFamily="34" charset="0"/>
              </a:rPr>
              <a:t>5</a:t>
            </a:r>
          </a:p>
          <a:p>
            <a:r>
              <a:rPr lang="fr-FR" sz="1100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e 16"/>
          <p:cNvGrpSpPr>
            <a:grpSpLocks/>
          </p:cNvGrpSpPr>
          <p:nvPr/>
        </p:nvGrpSpPr>
        <p:grpSpPr bwMode="auto">
          <a:xfrm>
            <a:off x="468313" y="1557338"/>
            <a:ext cx="8353425" cy="3170237"/>
            <a:chOff x="539750" y="476250"/>
            <a:chExt cx="8352730" cy="3170167"/>
          </a:xfrm>
        </p:grpSpPr>
        <p:sp>
          <p:nvSpPr>
            <p:cNvPr id="19459" name="ZoneTexte 1"/>
            <p:cNvSpPr txBox="1">
              <a:spLocks noChangeArrowheads="1"/>
            </p:cNvSpPr>
            <p:nvPr/>
          </p:nvSpPr>
          <p:spPr bwMode="auto">
            <a:xfrm>
              <a:off x="539750" y="476250"/>
              <a:ext cx="8352730" cy="3170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>
                  <a:latin typeface="Calibri" pitchFamily="34" charset="0"/>
                </a:rPr>
                <a:t>Il y a 2 façons d’obtenir 2 succès suivant qu’à la dernière étape on obtient un succès ou un échec.</a:t>
              </a:r>
            </a:p>
            <a:p>
              <a:pPr>
                <a:buFont typeface="Wingdings" pitchFamily="2" charset="2"/>
                <a:buChar char="Ø"/>
              </a:pPr>
              <a:r>
                <a:rPr lang="fr-FR" sz="2000">
                  <a:latin typeface="Calibri" pitchFamily="34" charset="0"/>
                </a:rPr>
                <a:t> Si la dernière étape donne un échec, il faut compter les chemins qui au niveau précédent conduisaient déjà à 2 succès. Avec l’arbre déjà réalisé, on sait que 6 chemins sont dans ce cas.</a:t>
              </a:r>
            </a:p>
            <a:p>
              <a:pPr>
                <a:buFont typeface="Wingdings" pitchFamily="2" charset="2"/>
                <a:buChar char="Ø"/>
              </a:pPr>
              <a:r>
                <a:rPr lang="fr-FR" sz="2000">
                  <a:latin typeface="Calibri" pitchFamily="34" charset="0"/>
                </a:rPr>
                <a:t> Si la dernière étape donne un succès, il faut compter les chemins qui au niveau précédent conduisaient à un seul succès. Avec l’arbre déjà réalisé, on sait que 4 chemins sont dans ce cas.</a:t>
              </a:r>
            </a:p>
            <a:p>
              <a:r>
                <a:rPr lang="fr-FR" sz="2000">
                  <a:latin typeface="Calibri" pitchFamily="34" charset="0"/>
                </a:rPr>
                <a:t>En conclusion, 6+4=10 chemins de l’arbre des 5 répétitions conduisent à 2 succès, soit avec les notations introduites : (  ) = (  ) + (  )</a:t>
              </a:r>
            </a:p>
          </p:txBody>
        </p:sp>
        <p:sp>
          <p:nvSpPr>
            <p:cNvPr id="19460" name="ZoneTexte 2"/>
            <p:cNvSpPr txBox="1">
              <a:spLocks noChangeArrowheads="1"/>
            </p:cNvSpPr>
            <p:nvPr/>
          </p:nvSpPr>
          <p:spPr bwMode="auto">
            <a:xfrm>
              <a:off x="5076056" y="3212976"/>
              <a:ext cx="2159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100">
                  <a:latin typeface="Calibri" pitchFamily="34" charset="0"/>
                </a:rPr>
                <a:t>5</a:t>
              </a:r>
              <a:endParaRPr lang="fr-FR" sz="1100" b="1">
                <a:latin typeface="Calibri" pitchFamily="34" charset="0"/>
              </a:endParaRPr>
            </a:p>
            <a:p>
              <a:r>
                <a:rPr lang="fr-FR" sz="1100">
                  <a:latin typeface="Calibri" pitchFamily="34" charset="0"/>
                </a:rPr>
                <a:t>2</a:t>
              </a:r>
            </a:p>
          </p:txBody>
        </p:sp>
        <p:sp>
          <p:nvSpPr>
            <p:cNvPr id="19461" name="ZoneTexte 3"/>
            <p:cNvSpPr txBox="1">
              <a:spLocks noChangeArrowheads="1"/>
            </p:cNvSpPr>
            <p:nvPr/>
          </p:nvSpPr>
          <p:spPr bwMode="auto">
            <a:xfrm>
              <a:off x="5580112" y="3212976"/>
              <a:ext cx="2159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100">
                  <a:latin typeface="Calibri" pitchFamily="34" charset="0"/>
                </a:rPr>
                <a:t>4</a:t>
              </a:r>
            </a:p>
            <a:p>
              <a:r>
                <a:rPr lang="fr-FR" sz="1100">
                  <a:latin typeface="Calibri" pitchFamily="34" charset="0"/>
                </a:rPr>
                <a:t>2</a:t>
              </a:r>
            </a:p>
          </p:txBody>
        </p:sp>
        <p:sp>
          <p:nvSpPr>
            <p:cNvPr id="19462" name="ZoneTexte 4"/>
            <p:cNvSpPr txBox="1">
              <a:spLocks noChangeArrowheads="1"/>
            </p:cNvSpPr>
            <p:nvPr/>
          </p:nvSpPr>
          <p:spPr bwMode="auto">
            <a:xfrm>
              <a:off x="6084168" y="3212976"/>
              <a:ext cx="217487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100">
                  <a:latin typeface="Calibri" pitchFamily="34" charset="0"/>
                </a:rPr>
                <a:t>4</a:t>
              </a:r>
            </a:p>
            <a:p>
              <a:r>
                <a:rPr lang="fr-FR" sz="1100">
                  <a:latin typeface="Calibri" pitchFamily="34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2875"/>
            <a:ext cx="7138988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 1"/>
          <p:cNvGrpSpPr>
            <a:grpSpLocks/>
          </p:cNvGrpSpPr>
          <p:nvPr/>
        </p:nvGrpSpPr>
        <p:grpSpPr bwMode="auto">
          <a:xfrm>
            <a:off x="395288" y="476250"/>
            <a:ext cx="7561262" cy="4156075"/>
            <a:chOff x="539180" y="2349649"/>
            <a:chExt cx="7561262" cy="4154984"/>
          </a:xfrm>
        </p:grpSpPr>
        <p:sp>
          <p:nvSpPr>
            <p:cNvPr id="3" name="ZoneTexte 2"/>
            <p:cNvSpPr txBox="1"/>
            <p:nvPr/>
          </p:nvSpPr>
          <p:spPr>
            <a:xfrm>
              <a:off x="539180" y="2349649"/>
              <a:ext cx="7561262" cy="41549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fr-FR" sz="2400" b="1" u="sng" dirty="0">
                  <a:latin typeface="+mn-lt"/>
                </a:rPr>
                <a:t>Formule générale de la loi binomiale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+mn-lt"/>
                </a:rPr>
                <a:t>La probabilité de chacun des chemins qui réalisent exactement </a:t>
              </a:r>
              <a:r>
                <a:rPr lang="fr-FR" sz="2400" i="1" dirty="0">
                  <a:latin typeface="+mn-lt"/>
                </a:rPr>
                <a:t>k </a:t>
              </a:r>
              <a:r>
                <a:rPr lang="fr-FR" sz="2400" dirty="0">
                  <a:latin typeface="+mn-lt"/>
                </a:rPr>
                <a:t>succès est </a:t>
              </a:r>
              <a:r>
                <a:rPr lang="fr-FR" sz="2400" i="1" dirty="0">
                  <a:latin typeface="+mn-lt"/>
                </a:rPr>
                <a:t>p </a:t>
              </a:r>
              <a:r>
                <a:rPr lang="fr-FR" sz="2400" dirty="0">
                  <a:latin typeface="+mn-lt"/>
                </a:rPr>
                <a:t>(1 – </a:t>
              </a:r>
              <a:r>
                <a:rPr lang="fr-FR" sz="2400" i="1" dirty="0">
                  <a:latin typeface="+mn-lt"/>
                </a:rPr>
                <a:t>p</a:t>
              </a:r>
              <a:r>
                <a:rPr lang="fr-FR" sz="2400" dirty="0">
                  <a:latin typeface="+mn-lt"/>
                </a:rPr>
                <a:t>)  .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4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+mn-lt"/>
                </a:rPr>
                <a:t>On obtient donc 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+mn-lt"/>
                </a:rPr>
                <a:t>soient un  entier naturel </a:t>
              </a:r>
              <a:r>
                <a:rPr lang="fr-FR" sz="2400" i="1" dirty="0">
                  <a:latin typeface="+mn-lt"/>
                </a:rPr>
                <a:t>n  </a:t>
              </a:r>
              <a:r>
                <a:rPr lang="fr-FR" sz="2400" dirty="0">
                  <a:latin typeface="+mn-lt"/>
                </a:rPr>
                <a:t>et  un  réel </a:t>
              </a:r>
              <a:r>
                <a:rPr lang="fr-FR" sz="2400" i="1" dirty="0">
                  <a:latin typeface="+mn-lt"/>
                </a:rPr>
                <a:t>p  </a:t>
              </a:r>
              <a:r>
                <a:rPr lang="fr-FR" sz="2400" dirty="0">
                  <a:latin typeface="+mn-lt"/>
                </a:rPr>
                <a:t>de l'intervalle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+mn-lt"/>
                </a:rPr>
                <a:t>[0,  1]. La variable aléatoire </a:t>
              </a:r>
              <a:r>
                <a:rPr lang="fr-FR" sz="2400" i="1" dirty="0">
                  <a:latin typeface="+mn-lt"/>
                </a:rPr>
                <a:t>X </a:t>
              </a:r>
              <a:r>
                <a:rPr lang="fr-FR" sz="2400" dirty="0">
                  <a:latin typeface="+mn-lt"/>
                </a:rPr>
                <a:t>correspondant au nombre de succès dans la répétition de </a:t>
              </a:r>
              <a:r>
                <a:rPr lang="fr-FR" sz="2400" i="1" dirty="0">
                  <a:latin typeface="+mn-lt"/>
                </a:rPr>
                <a:t>n </a:t>
              </a:r>
              <a:r>
                <a:rPr lang="fr-FR" sz="2400" dirty="0">
                  <a:latin typeface="+mn-lt"/>
                </a:rPr>
                <a:t>épreuves de Bernoulli de paramètre </a:t>
              </a:r>
              <a:r>
                <a:rPr lang="fr-FR" sz="2400" i="1" dirty="0">
                  <a:latin typeface="+mn-lt"/>
                </a:rPr>
                <a:t>p </a:t>
              </a:r>
              <a:r>
                <a:rPr lang="fr-FR" sz="2400" dirty="0">
                  <a:latin typeface="+mn-lt"/>
                </a:rPr>
                <a:t>suit la loi binomiale </a:t>
              </a:r>
              <a:r>
                <a:rPr lang="fr-FR" sz="2400" dirty="0">
                  <a:latin typeface="+mn-lt"/>
                  <a:sym typeface="Euclid Math One"/>
                </a:rPr>
                <a:t>B(</a:t>
              </a:r>
              <a:r>
                <a:rPr lang="fr-FR" sz="2400" i="1" dirty="0">
                  <a:latin typeface="+mn-lt"/>
                </a:rPr>
                <a:t>n</a:t>
              </a:r>
              <a:r>
                <a:rPr lang="fr-FR" sz="2400" dirty="0">
                  <a:latin typeface="+mn-lt"/>
                </a:rPr>
                <a:t>, </a:t>
              </a:r>
              <a:r>
                <a:rPr lang="fr-FR" sz="2400" i="1" dirty="0">
                  <a:latin typeface="+mn-lt"/>
                </a:rPr>
                <a:t>p</a:t>
              </a:r>
              <a:r>
                <a:rPr lang="fr-FR" sz="2400" dirty="0">
                  <a:latin typeface="+mn-lt"/>
                </a:rPr>
                <a:t>) avec pour tout entier </a:t>
              </a:r>
              <a:r>
                <a:rPr lang="fr-FR" sz="2400" i="1" dirty="0">
                  <a:latin typeface="+mn-lt"/>
                </a:rPr>
                <a:t>k </a:t>
              </a:r>
              <a:r>
                <a:rPr lang="fr-FR" sz="2400" dirty="0">
                  <a:latin typeface="+mn-lt"/>
                </a:rPr>
                <a:t>compris entre 0 et </a:t>
              </a:r>
              <a:r>
                <a:rPr lang="fr-FR" sz="2400" i="1" dirty="0">
                  <a:latin typeface="+mn-lt"/>
                </a:rPr>
                <a:t>n </a:t>
              </a:r>
              <a:r>
                <a:rPr lang="fr-FR" sz="2400" dirty="0">
                  <a:latin typeface="+mn-lt"/>
                </a:rPr>
                <a:t>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latin typeface="+mn-lt"/>
                </a:rPr>
                <a:t>p(X=k) = (   )p (1-p)</a:t>
              </a:r>
            </a:p>
          </p:txBody>
        </p:sp>
        <p:sp>
          <p:nvSpPr>
            <p:cNvPr id="21508" name="ZoneTexte 9"/>
            <p:cNvSpPr txBox="1">
              <a:spLocks noChangeArrowheads="1"/>
            </p:cNvSpPr>
            <p:nvPr/>
          </p:nvSpPr>
          <p:spPr bwMode="auto">
            <a:xfrm>
              <a:off x="2123356" y="6022057"/>
              <a:ext cx="2159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k</a:t>
              </a:r>
            </a:p>
          </p:txBody>
        </p:sp>
        <p:sp>
          <p:nvSpPr>
            <p:cNvPr id="21509" name="ZoneTexte 10"/>
            <p:cNvSpPr txBox="1">
              <a:spLocks noChangeArrowheads="1"/>
            </p:cNvSpPr>
            <p:nvPr/>
          </p:nvSpPr>
          <p:spPr bwMode="auto">
            <a:xfrm>
              <a:off x="2843436" y="6022057"/>
              <a:ext cx="360363" cy="244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n-k</a:t>
              </a:r>
            </a:p>
          </p:txBody>
        </p:sp>
        <p:sp>
          <p:nvSpPr>
            <p:cNvPr id="21510" name="ZoneTexte 11"/>
            <p:cNvSpPr txBox="1">
              <a:spLocks noChangeArrowheads="1"/>
            </p:cNvSpPr>
            <p:nvPr/>
          </p:nvSpPr>
          <p:spPr bwMode="auto">
            <a:xfrm>
              <a:off x="3779540" y="3069729"/>
              <a:ext cx="2159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k</a:t>
              </a:r>
            </a:p>
          </p:txBody>
        </p:sp>
        <p:sp>
          <p:nvSpPr>
            <p:cNvPr id="21511" name="ZoneTexte 12"/>
            <p:cNvSpPr txBox="1">
              <a:spLocks noChangeArrowheads="1"/>
            </p:cNvSpPr>
            <p:nvPr/>
          </p:nvSpPr>
          <p:spPr bwMode="auto">
            <a:xfrm>
              <a:off x="4571628" y="3069729"/>
              <a:ext cx="360363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n-k</a:t>
              </a:r>
            </a:p>
          </p:txBody>
        </p:sp>
        <p:sp>
          <p:nvSpPr>
            <p:cNvPr id="21512" name="ZoneTexte 13"/>
            <p:cNvSpPr txBox="1">
              <a:spLocks noChangeArrowheads="1"/>
            </p:cNvSpPr>
            <p:nvPr/>
          </p:nvSpPr>
          <p:spPr bwMode="auto">
            <a:xfrm>
              <a:off x="1835324" y="6022057"/>
              <a:ext cx="1428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>
                  <a:latin typeface="Calibri" pitchFamily="34" charset="0"/>
                </a:rPr>
                <a:t>n</a:t>
              </a:r>
            </a:p>
            <a:p>
              <a:r>
                <a:rPr lang="fr-FR" sz="120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Continuité dans les apprentissages.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Apprentissage progressif des arbres pondérés de la troisième à la première. (Cette notion est essentielle à la bonne compréhension des probabilités.)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95288" y="1125538"/>
          <a:ext cx="83529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083"/>
                <a:gridCol w="2727487"/>
                <a:gridCol w="3409357"/>
              </a:tblGrid>
              <a:tr h="316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CONTENUS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CAPACITES</a:t>
                      </a:r>
                      <a:r>
                        <a:rPr lang="fr-FR" baseline="0" dirty="0" smtClean="0"/>
                        <a:t>  ATTENDUES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COMMENTAIRES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2419361">
                <a:tc>
                  <a:txBody>
                    <a:bodyPr/>
                    <a:lstStyle/>
                    <a:p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Échantillonnage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Utilisation de la loi binomiale pour une prise de décision à partir d’une fréquence. 	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Exploiter l’intervalle de fluctuation à un seuil donné, déterminé à l’aide de la loi binomiale, pour rejeter ou non une hypothèse sur une proportion 	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L’objectif est d’amener les élèves à expérimenter la notion de « différence significative » par rapport à une valeur attendue et à remarquer que, pour une taille de l’échantillon importante, on conforte les résultats vus en classe de seconde.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L’intervalle de fluctuation peut être déterminé à l’aide d’un tableur ou d’un algorithme. </a:t>
                      </a:r>
                    </a:p>
                    <a:p>
                      <a:endParaRPr lang="fr-FR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vocabulaire des tests (test d’hypothèse, hypothèse nulle, risque de première espèce) est hors programme. 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865188"/>
          </a:xfrm>
        </p:spPr>
        <p:txBody>
          <a:bodyPr/>
          <a:lstStyle/>
          <a:p>
            <a:pPr eaLnBrk="1" hangingPunct="1"/>
            <a:r>
              <a:rPr lang="fr-FR" smtClean="0"/>
              <a:t>Fluctuation d’échantillonnage</a:t>
            </a:r>
          </a:p>
        </p:txBody>
      </p:sp>
      <p:sp>
        <p:nvSpPr>
          <p:cNvPr id="23555" name="Sous-titre 2"/>
          <p:cNvSpPr>
            <a:spLocks noGrp="1"/>
          </p:cNvSpPr>
          <p:nvPr>
            <p:ph type="subTitle" idx="1"/>
          </p:nvPr>
        </p:nvSpPr>
        <p:spPr>
          <a:xfrm>
            <a:off x="250825" y="981075"/>
            <a:ext cx="8642350" cy="6477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fr-FR" sz="2800" u="sng" smtClean="0">
                <a:solidFill>
                  <a:schemeClr val="tx1"/>
                </a:solidFill>
              </a:rPr>
              <a:t>Positionnement du problème à l’aide d’un exemple.</a:t>
            </a:r>
          </a:p>
        </p:txBody>
      </p:sp>
      <p:sp>
        <p:nvSpPr>
          <p:cNvPr id="23556" name="ZoneTexte 3"/>
          <p:cNvSpPr txBox="1">
            <a:spLocks noChangeArrowheads="1"/>
          </p:cNvSpPr>
          <p:nvPr/>
        </p:nvSpPr>
        <p:spPr bwMode="auto">
          <a:xfrm>
            <a:off x="250825" y="1557338"/>
            <a:ext cx="86423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Calibri" pitchFamily="34" charset="0"/>
              </a:rPr>
              <a:t>Un médecin de santé publique veut savoir si, dans sa région, le pourcentage d’habitants atteints d’hypertension artérielle est égal à la valeur de 16 % récemment publiée pour des populations semblables. </a:t>
            </a:r>
          </a:p>
          <a:p>
            <a:r>
              <a:rPr lang="fr-FR" sz="2000">
                <a:latin typeface="Calibri" pitchFamily="34" charset="0"/>
              </a:rPr>
              <a:t>En notant </a:t>
            </a:r>
            <a:r>
              <a:rPr lang="fr-FR" sz="2000" i="1">
                <a:latin typeface="Calibri" pitchFamily="34" charset="0"/>
              </a:rPr>
              <a:t>p </a:t>
            </a:r>
            <a:r>
              <a:rPr lang="fr-FR" sz="2000">
                <a:latin typeface="Calibri" pitchFamily="34" charset="0"/>
              </a:rPr>
              <a:t>la proportion d’hypertendus dans la population de sa région, le médecin formule l’hypothèse </a:t>
            </a:r>
            <a:r>
              <a:rPr lang="fr-FR" sz="2000" i="1">
                <a:latin typeface="Calibri" pitchFamily="34" charset="0"/>
              </a:rPr>
              <a:t>p </a:t>
            </a:r>
            <a:r>
              <a:rPr lang="fr-FR" sz="2000">
                <a:latin typeface="Calibri" pitchFamily="34" charset="0"/>
              </a:rPr>
              <a:t>= 0,16. </a:t>
            </a:r>
          </a:p>
          <a:p>
            <a:r>
              <a:rPr lang="fr-FR" sz="2000">
                <a:latin typeface="Calibri" pitchFamily="34" charset="0"/>
              </a:rPr>
              <a:t>Pour vérifier cette hypothèse, le médecin constitue un échantillon de </a:t>
            </a:r>
            <a:r>
              <a:rPr lang="fr-FR" sz="2000" i="1">
                <a:latin typeface="Calibri" pitchFamily="34" charset="0"/>
              </a:rPr>
              <a:t>n </a:t>
            </a:r>
            <a:r>
              <a:rPr lang="fr-FR" sz="2000">
                <a:latin typeface="Calibri" pitchFamily="34" charset="0"/>
              </a:rPr>
              <a:t>= 100 habitants de la région, dont il détermine la fréquence  </a:t>
            </a:r>
            <a:r>
              <a:rPr lang="fr-FR" sz="2000" i="1">
                <a:latin typeface="Calibri" pitchFamily="34" charset="0"/>
              </a:rPr>
              <a:t>f </a:t>
            </a:r>
            <a:r>
              <a:rPr lang="fr-FR" sz="2000">
                <a:latin typeface="Calibri" pitchFamily="34" charset="0"/>
              </a:rPr>
              <a:t>d’hypertendus (l’échantillon est prélevé au hasard et la population est suffisamment importante pour considérer qu’il s’agit de tirages avec remise).</a:t>
            </a:r>
          </a:p>
          <a:p>
            <a:r>
              <a:rPr lang="fr-FR" sz="2000">
                <a:latin typeface="Calibri" pitchFamily="34" charset="0"/>
              </a:rPr>
              <a:t>Lorsque  la  proportion  dans  la  population  vaut  </a:t>
            </a:r>
            <a:r>
              <a:rPr lang="fr-FR" sz="2000" i="1">
                <a:latin typeface="Calibri" pitchFamily="34" charset="0"/>
              </a:rPr>
              <a:t>p  </a:t>
            </a:r>
            <a:r>
              <a:rPr lang="fr-FR" sz="2000">
                <a:latin typeface="Calibri" pitchFamily="34" charset="0"/>
              </a:rPr>
              <a:t>=  0,16,  la  variable  aléatoire  </a:t>
            </a:r>
            <a:r>
              <a:rPr lang="fr-FR" sz="2000" i="1">
                <a:latin typeface="Calibri" pitchFamily="34" charset="0"/>
              </a:rPr>
              <a:t>X </a:t>
            </a:r>
            <a:r>
              <a:rPr lang="fr-FR" sz="2000">
                <a:latin typeface="Calibri" pitchFamily="34" charset="0"/>
              </a:rPr>
              <a:t>correspondant au nombre d’hypertendus observé dans un échantillon aléatoire de taille </a:t>
            </a:r>
            <a:r>
              <a:rPr lang="fr-FR" sz="2000" i="1">
                <a:latin typeface="Calibri" pitchFamily="34" charset="0"/>
              </a:rPr>
              <a:t>n </a:t>
            </a:r>
            <a:r>
              <a:rPr lang="fr-FR" sz="2000">
                <a:latin typeface="Calibri" pitchFamily="34" charset="0"/>
              </a:rPr>
              <a:t>= 100, suit la loi binomiale de paramètres </a:t>
            </a:r>
            <a:r>
              <a:rPr lang="fr-FR" sz="2000" i="1">
                <a:latin typeface="Calibri" pitchFamily="34" charset="0"/>
              </a:rPr>
              <a:t>n </a:t>
            </a:r>
            <a:r>
              <a:rPr lang="fr-FR" sz="2000">
                <a:latin typeface="Calibri" pitchFamily="34" charset="0"/>
              </a:rPr>
              <a:t>= 100 et </a:t>
            </a:r>
            <a:r>
              <a:rPr lang="fr-FR" sz="2000" i="1">
                <a:latin typeface="Calibri" pitchFamily="34" charset="0"/>
              </a:rPr>
              <a:t>p </a:t>
            </a:r>
            <a:r>
              <a:rPr lang="fr-FR" sz="2000">
                <a:latin typeface="Calibri" pitchFamily="34" charset="0"/>
              </a:rPr>
              <a:t>= 0,16.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23850" y="188913"/>
            <a:ext cx="273526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On cherche à partager l’intervalle [0, 100], où </a:t>
            </a:r>
            <a:r>
              <a:rPr lang="fr-FR" i="1">
                <a:latin typeface="Calibri" pitchFamily="34" charset="0"/>
              </a:rPr>
              <a:t>X </a:t>
            </a:r>
            <a:r>
              <a:rPr lang="fr-FR">
                <a:latin typeface="Calibri" pitchFamily="34" charset="0"/>
              </a:rPr>
              <a:t>prend ses valeurs, en trois intervalles [0, </a:t>
            </a:r>
            <a:r>
              <a:rPr lang="fr-FR" i="1">
                <a:latin typeface="Calibri" pitchFamily="34" charset="0"/>
              </a:rPr>
              <a:t>a </a:t>
            </a:r>
            <a:r>
              <a:rPr lang="fr-FR">
                <a:latin typeface="Calibri" pitchFamily="34" charset="0"/>
              </a:rPr>
              <a:t>– 1], [</a:t>
            </a:r>
            <a:r>
              <a:rPr lang="fr-FR" i="1">
                <a:latin typeface="Calibri" pitchFamily="34" charset="0"/>
              </a:rPr>
              <a:t>a</a:t>
            </a:r>
            <a:r>
              <a:rPr lang="fr-FR">
                <a:latin typeface="Calibri" pitchFamily="34" charset="0"/>
              </a:rPr>
              <a:t>, </a:t>
            </a:r>
            <a:r>
              <a:rPr lang="fr-FR" i="1">
                <a:latin typeface="Calibri" pitchFamily="34" charset="0"/>
              </a:rPr>
              <a:t>b</a:t>
            </a:r>
            <a:r>
              <a:rPr lang="fr-FR">
                <a:latin typeface="Calibri" pitchFamily="34" charset="0"/>
              </a:rPr>
              <a:t>] et [</a:t>
            </a:r>
            <a:r>
              <a:rPr lang="fr-FR" i="1">
                <a:latin typeface="Calibri" pitchFamily="34" charset="0"/>
              </a:rPr>
              <a:t>b  </a:t>
            </a:r>
            <a:r>
              <a:rPr lang="fr-FR">
                <a:latin typeface="Calibri" pitchFamily="34" charset="0"/>
              </a:rPr>
              <a:t>+  1,  100] de sorte que </a:t>
            </a:r>
            <a:r>
              <a:rPr lang="fr-FR" i="1">
                <a:latin typeface="Calibri" pitchFamily="34" charset="0"/>
              </a:rPr>
              <a:t>X  </a:t>
            </a:r>
            <a:r>
              <a:rPr lang="fr-FR">
                <a:latin typeface="Calibri" pitchFamily="34" charset="0"/>
              </a:rPr>
              <a:t>prenne ses  valeurs dans chacun des intervalles extrêmes avec une probabilité proche de 0,025, sans dépasser cette valeur.</a:t>
            </a:r>
          </a:p>
          <a:p>
            <a:r>
              <a:rPr lang="fr-FR">
                <a:latin typeface="Calibri" pitchFamily="34" charset="0"/>
              </a:rPr>
              <a:t>En tabulant les probabilités cumulées </a:t>
            </a:r>
            <a:r>
              <a:rPr lang="fr-FR" i="1">
                <a:latin typeface="Calibri" pitchFamily="34" charset="0"/>
              </a:rPr>
              <a:t>P</a:t>
            </a:r>
            <a:r>
              <a:rPr lang="fr-FR">
                <a:latin typeface="Calibri" pitchFamily="34" charset="0"/>
              </a:rPr>
              <a:t>(</a:t>
            </a:r>
            <a:r>
              <a:rPr lang="fr-FR" i="1">
                <a:latin typeface="Calibri" pitchFamily="34" charset="0"/>
              </a:rPr>
              <a:t>X </a:t>
            </a:r>
            <a:r>
              <a:rPr lang="fr-FR" i="1">
                <a:latin typeface="Cmath" pitchFamily="2" charset="0"/>
              </a:rPr>
              <a:t>&lt;= </a:t>
            </a:r>
            <a:r>
              <a:rPr lang="fr-FR" i="1">
                <a:latin typeface="Calibri" pitchFamily="34" charset="0"/>
              </a:rPr>
              <a:t>k</a:t>
            </a:r>
            <a:r>
              <a:rPr lang="fr-FR">
                <a:latin typeface="Calibri" pitchFamily="34" charset="0"/>
              </a:rPr>
              <a:t>), pour </a:t>
            </a:r>
            <a:r>
              <a:rPr lang="fr-FR" i="1">
                <a:latin typeface="Calibri" pitchFamily="34" charset="0"/>
              </a:rPr>
              <a:t>k </a:t>
            </a:r>
            <a:r>
              <a:rPr lang="fr-FR">
                <a:latin typeface="Calibri" pitchFamily="34" charset="0"/>
              </a:rPr>
              <a:t>allant de 0 à 100, il suffit de déterminer le plus petit entier </a:t>
            </a:r>
            <a:r>
              <a:rPr lang="fr-FR" i="1">
                <a:latin typeface="Calibri" pitchFamily="34" charset="0"/>
              </a:rPr>
              <a:t>a </a:t>
            </a:r>
            <a:r>
              <a:rPr lang="fr-FR">
                <a:latin typeface="Calibri" pitchFamily="34" charset="0"/>
              </a:rPr>
              <a:t>tel que </a:t>
            </a:r>
          </a:p>
          <a:p>
            <a:r>
              <a:rPr lang="fr-FR" i="1">
                <a:latin typeface="Calibri" pitchFamily="34" charset="0"/>
              </a:rPr>
              <a:t>P</a:t>
            </a:r>
            <a:r>
              <a:rPr lang="fr-FR">
                <a:latin typeface="Calibri" pitchFamily="34" charset="0"/>
              </a:rPr>
              <a:t>(</a:t>
            </a:r>
            <a:r>
              <a:rPr lang="fr-FR" i="1">
                <a:latin typeface="Calibri" pitchFamily="34" charset="0"/>
              </a:rPr>
              <a:t>X </a:t>
            </a:r>
            <a:r>
              <a:rPr lang="fr-FR" i="1">
                <a:latin typeface="Cmath" pitchFamily="2" charset="0"/>
              </a:rPr>
              <a:t>&lt;= </a:t>
            </a:r>
            <a:r>
              <a:rPr lang="fr-FR" i="1">
                <a:latin typeface="Calibri" pitchFamily="34" charset="0"/>
              </a:rPr>
              <a:t>a</a:t>
            </a:r>
            <a:r>
              <a:rPr lang="fr-FR">
                <a:latin typeface="Calibri" pitchFamily="34" charset="0"/>
              </a:rPr>
              <a:t>) &gt; 0,025 </a:t>
            </a:r>
          </a:p>
          <a:p>
            <a:r>
              <a:rPr lang="fr-FR">
                <a:latin typeface="Calibri" pitchFamily="34" charset="0"/>
              </a:rPr>
              <a:t>et le plus petit entier </a:t>
            </a:r>
            <a:r>
              <a:rPr lang="fr-FR" i="1">
                <a:latin typeface="Calibri" pitchFamily="34" charset="0"/>
              </a:rPr>
              <a:t>b </a:t>
            </a:r>
            <a:r>
              <a:rPr lang="fr-FR">
                <a:latin typeface="Calibri" pitchFamily="34" charset="0"/>
              </a:rPr>
              <a:t>tel que </a:t>
            </a:r>
            <a:r>
              <a:rPr lang="fr-FR" i="1">
                <a:latin typeface="Calibri" pitchFamily="34" charset="0"/>
              </a:rPr>
              <a:t>P</a:t>
            </a:r>
            <a:r>
              <a:rPr lang="fr-FR">
                <a:latin typeface="Calibri" pitchFamily="34" charset="0"/>
              </a:rPr>
              <a:t>(</a:t>
            </a:r>
            <a:r>
              <a:rPr lang="fr-FR" i="1">
                <a:latin typeface="Calibri" pitchFamily="34" charset="0"/>
              </a:rPr>
              <a:t>X</a:t>
            </a:r>
            <a:r>
              <a:rPr lang="fr-FR" i="1">
                <a:latin typeface="Cmath" pitchFamily="2" charset="0"/>
              </a:rPr>
              <a:t>&lt;=</a:t>
            </a:r>
            <a:r>
              <a:rPr lang="fr-FR" i="1">
                <a:latin typeface="Calibri" pitchFamily="34" charset="0"/>
              </a:rPr>
              <a:t>b</a:t>
            </a:r>
            <a:r>
              <a:rPr lang="fr-FR">
                <a:latin typeface="Calibri" pitchFamily="34" charset="0"/>
              </a:rPr>
              <a:t>)</a:t>
            </a:r>
            <a:r>
              <a:rPr lang="fr-FR">
                <a:latin typeface="Cmath" pitchFamily="2" charset="0"/>
              </a:rPr>
              <a:t>&gt;</a:t>
            </a:r>
            <a:r>
              <a:rPr lang="fr-FR">
                <a:latin typeface="Calibri" pitchFamily="34" charset="0"/>
              </a:rPr>
              <a:t>0,975.</a:t>
            </a:r>
          </a:p>
          <a:p>
            <a:r>
              <a:rPr lang="fr-FR">
                <a:latin typeface="Calibri" pitchFamily="34" charset="0"/>
              </a:rPr>
              <a:t>On lit </a:t>
            </a:r>
            <a:r>
              <a:rPr lang="fr-FR" i="1">
                <a:latin typeface="Calibri" pitchFamily="34" charset="0"/>
              </a:rPr>
              <a:t>a </a:t>
            </a:r>
            <a:r>
              <a:rPr lang="fr-FR">
                <a:latin typeface="Calibri" pitchFamily="34" charset="0"/>
              </a:rPr>
              <a:t>= 9 et </a:t>
            </a:r>
            <a:r>
              <a:rPr lang="fr-FR" i="1">
                <a:latin typeface="Calibri" pitchFamily="34" charset="0"/>
              </a:rPr>
              <a:t>b </a:t>
            </a:r>
            <a:r>
              <a:rPr lang="fr-FR">
                <a:latin typeface="Calibri" pitchFamily="34" charset="0"/>
              </a:rPr>
              <a:t>= 23.</a:t>
            </a:r>
          </a:p>
          <a:p>
            <a:endParaRPr lang="fr-FR" sz="2000">
              <a:latin typeface="Calibri" pitchFamily="34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lum bright="-20000" contrast="40000"/>
          </a:blip>
          <a:srcRect t="10031" r="31226" b="10229"/>
          <a:stretch>
            <a:fillRect/>
          </a:stretch>
        </p:blipFill>
        <p:spPr>
          <a:xfrm>
            <a:off x="3103563" y="908050"/>
            <a:ext cx="6040437" cy="4530725"/>
          </a:xfrm>
          <a:noFill/>
          <a:ln w="31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prstClr val="white"/>
                </a:solidFill>
              </a:rPr>
              <a:t>La règle de décision est la suivante : si la fréquence observée  </a:t>
            </a:r>
            <a:r>
              <a:rPr lang="fr-FR" sz="2000" i="1" dirty="0" smtClean="0">
                <a:solidFill>
                  <a:prstClr val="white"/>
                </a:solidFill>
              </a:rPr>
              <a:t>f </a:t>
            </a:r>
            <a:r>
              <a:rPr lang="fr-FR" sz="2000" dirty="0" smtClean="0">
                <a:solidFill>
                  <a:prstClr val="white"/>
                </a:solidFill>
              </a:rPr>
              <a:t>appartient à l’intervalle de fluctuation à (au moins) 95 %    </a:t>
            </a:r>
            <a:r>
              <a:rPr lang="fr-FR" sz="2000" dirty="0" smtClean="0">
                <a:solidFill>
                  <a:prstClr val="white"/>
                </a:solidFill>
                <a:latin typeface="Cmath"/>
              </a:rPr>
              <a:t>[a/n , b/n]</a:t>
            </a:r>
            <a:r>
              <a:rPr lang="fr-FR" sz="2000" dirty="0" smtClean="0">
                <a:solidFill>
                  <a:prstClr val="white"/>
                </a:solidFill>
              </a:rPr>
              <a:t>= [0,09 ; 0,23], on considère que l’hypothèse selon laquelle la proportion d’hypertendus dans la population est </a:t>
            </a:r>
            <a:r>
              <a:rPr lang="fr-FR" sz="2000" i="1" dirty="0" smtClean="0">
                <a:solidFill>
                  <a:prstClr val="white"/>
                </a:solidFill>
              </a:rPr>
              <a:t>p </a:t>
            </a:r>
            <a:r>
              <a:rPr lang="fr-FR" sz="2000" dirty="0" smtClean="0">
                <a:solidFill>
                  <a:prstClr val="white"/>
                </a:solidFill>
              </a:rPr>
              <a:t>= 0,16 n’est pas remise en question et on l’accepte ; sinon, on rejette l’hypothèse selon laquelle cette proportion vaut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i="1" dirty="0" smtClean="0">
                <a:solidFill>
                  <a:prstClr val="white"/>
                </a:solidFill>
              </a:rPr>
              <a:t>p </a:t>
            </a:r>
            <a:r>
              <a:rPr lang="fr-FR" sz="2000" dirty="0" smtClean="0">
                <a:solidFill>
                  <a:prstClr val="white"/>
                </a:solidFill>
              </a:rPr>
              <a:t>= 0,16.</a:t>
            </a:r>
          </a:p>
          <a:p>
            <a:pPr eaLnBrk="1" hangingPunct="1">
              <a:defRPr/>
            </a:pPr>
            <a:endParaRPr lang="fr-FR" dirty="0"/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1331913" y="2492375"/>
            <a:ext cx="6624637" cy="4033838"/>
            <a:chOff x="2601" y="3964"/>
            <a:chExt cx="6733" cy="4170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2601" y="3964"/>
            <a:ext cx="6733" cy="3240"/>
          </p:xfrm>
          <a:graphic>
            <a:graphicData uri="http://schemas.openxmlformats.org/presentationml/2006/ole">
              <p:oleObj spid="_x0000_s1026" name="Graphique" r:id="rId3" imgW="4267200" imgH="2057400" progId="Excel.Chart.8">
                <p:embed/>
              </p:oleObj>
            </a:graphicData>
          </a:graphic>
        </p:graphicFrame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3142" y="7023"/>
              <a:ext cx="1439" cy="1081"/>
            </a:xfrm>
            <a:prstGeom prst="borderCallout1">
              <a:avLst>
                <a:gd name="adj1" fmla="val 16667"/>
                <a:gd name="adj2" fmla="val 108333"/>
                <a:gd name="adj3" fmla="val -37500"/>
                <a:gd name="adj4" fmla="val 1135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kern="0">
                  <a:solidFill>
                    <a:sysClr val="windowText" lastClr="000000"/>
                  </a:solidFill>
                </a:rPr>
                <a:t>Zone de rejet à gauche : au plus 2,5 %</a:t>
              </a: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7282" y="7054"/>
              <a:ext cx="1439" cy="1080"/>
            </a:xfrm>
            <a:prstGeom prst="borderCallout1">
              <a:avLst>
                <a:gd name="adj1" fmla="val 16667"/>
                <a:gd name="adj2" fmla="val -8333"/>
                <a:gd name="adj3" fmla="val -41667"/>
                <a:gd name="adj4" fmla="val -2812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kern="0">
                  <a:solidFill>
                    <a:sysClr val="windowText" lastClr="000000"/>
                  </a:solidFill>
                </a:rPr>
                <a:t>Zone de rejet à droite : au plus 2,5 %</a:t>
              </a: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AutoShape 9"/>
            <p:cNvSpPr>
              <a:spLocks/>
            </p:cNvSpPr>
            <p:nvPr/>
          </p:nvSpPr>
          <p:spPr bwMode="auto">
            <a:xfrm>
              <a:off x="7101" y="4863"/>
              <a:ext cx="1439" cy="1080"/>
            </a:xfrm>
            <a:prstGeom prst="borderCallout1">
              <a:avLst>
                <a:gd name="adj1" fmla="val 16667"/>
                <a:gd name="adj2" fmla="val -8333"/>
                <a:gd name="adj3" fmla="val 125000"/>
                <a:gd name="adj4" fmla="val -937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kern="0">
                  <a:solidFill>
                    <a:sysClr val="windowText" lastClr="000000"/>
                  </a:solidFill>
                </a:rPr>
                <a:t>Intervalle de fluctuation : au moins 95 %</a:t>
              </a: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611" y="7023"/>
              <a:ext cx="899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i="1" kern="0">
                  <a:solidFill>
                    <a:sysClr val="windowText" lastClr="000000"/>
                  </a:solidFill>
                </a:rPr>
                <a:t>  a</a:t>
              </a: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6291" y="705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i="1" kern="0">
                  <a:solidFill>
                    <a:sysClr val="windowText" lastClr="000000"/>
                  </a:solidFill>
                </a:rPr>
                <a:t> b</a:t>
              </a: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V="1">
              <a:off x="6546" y="6573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V="1">
              <a:off x="4910" y="6573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850" y="333375"/>
            <a:ext cx="8569325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b="1" u="sng" dirty="0">
                <a:latin typeface="+mn-lt"/>
              </a:rPr>
              <a:t>Définition de l’intervalle de fluctuation à 95 % déterminé dans une situation bilatérale à l’aide de la loi binomiale</a:t>
            </a:r>
            <a:endParaRPr lang="fr-FR" u="sng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u="sng" dirty="0">
                <a:latin typeface="+mn-lt"/>
              </a:rPr>
              <a:t>Définition </a:t>
            </a:r>
            <a:r>
              <a:rPr lang="fr-FR" dirty="0">
                <a:latin typeface="+mn-lt"/>
              </a:rPr>
              <a:t>:  l’intervalle  de  fluctuation  à  95 %  d’une  fréquence  correspondant  à  la réalisation, sur  un  échantillon aléatoire de  taille  </a:t>
            </a:r>
            <a:r>
              <a:rPr lang="fr-FR" i="1" dirty="0">
                <a:latin typeface="+mn-lt"/>
              </a:rPr>
              <a:t>n</a:t>
            </a:r>
            <a:r>
              <a:rPr lang="fr-FR" dirty="0">
                <a:latin typeface="+mn-lt"/>
              </a:rPr>
              <a:t>,  d’une  variable aléatoire </a:t>
            </a:r>
            <a:r>
              <a:rPr lang="fr-FR" i="1" dirty="0">
                <a:latin typeface="+mn-lt"/>
              </a:rPr>
              <a:t>X  </a:t>
            </a:r>
            <a:r>
              <a:rPr lang="fr-FR" dirty="0">
                <a:latin typeface="+mn-lt"/>
              </a:rPr>
              <a:t>de  loi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binomiale, est l’intervalle  [</a:t>
            </a:r>
            <a:r>
              <a:rPr lang="fr-FR" i="1" dirty="0">
                <a:latin typeface="+mn-lt"/>
              </a:rPr>
              <a:t>a/n , b/n</a:t>
            </a:r>
            <a:r>
              <a:rPr lang="fr-FR" i="1" dirty="0">
                <a:latin typeface="Cmath"/>
              </a:rPr>
              <a:t>]</a:t>
            </a:r>
            <a:r>
              <a:rPr lang="fr-FR" i="1" dirty="0">
                <a:latin typeface="+mn-lt"/>
              </a:rPr>
              <a:t>  </a:t>
            </a:r>
            <a:r>
              <a:rPr lang="fr-FR" dirty="0">
                <a:latin typeface="+mn-lt"/>
              </a:rPr>
              <a:t>défini par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i="1" dirty="0">
                <a:latin typeface="+mn-lt"/>
              </a:rPr>
              <a:t> a </a:t>
            </a:r>
            <a:r>
              <a:rPr lang="fr-FR" dirty="0">
                <a:latin typeface="+mn-lt"/>
              </a:rPr>
              <a:t>est le plus petit entier tel que </a:t>
            </a:r>
            <a:r>
              <a:rPr lang="fr-FR" i="1" dirty="0">
                <a:latin typeface="+mn-lt"/>
              </a:rPr>
              <a:t>P</a:t>
            </a:r>
            <a:r>
              <a:rPr lang="fr-FR" dirty="0">
                <a:latin typeface="+mn-lt"/>
              </a:rPr>
              <a:t>(</a:t>
            </a:r>
            <a:r>
              <a:rPr lang="fr-FR" i="1" dirty="0">
                <a:latin typeface="+mn-lt"/>
              </a:rPr>
              <a:t>X </a:t>
            </a:r>
            <a:r>
              <a:rPr lang="fr-FR" i="1" dirty="0">
                <a:latin typeface="Cmath"/>
              </a:rPr>
              <a:t>&lt;= </a:t>
            </a:r>
            <a:r>
              <a:rPr lang="fr-FR" i="1" dirty="0">
                <a:latin typeface="+mn-lt"/>
              </a:rPr>
              <a:t>a</a:t>
            </a:r>
            <a:r>
              <a:rPr lang="fr-FR" dirty="0">
                <a:latin typeface="+mn-lt"/>
              </a:rPr>
              <a:t>) &gt;0,025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i="1" dirty="0">
                <a:latin typeface="+mn-lt"/>
              </a:rPr>
              <a:t> b </a:t>
            </a:r>
            <a:r>
              <a:rPr lang="fr-FR" dirty="0">
                <a:latin typeface="+mn-lt"/>
              </a:rPr>
              <a:t>est le plus petit entier tel que </a:t>
            </a:r>
            <a:r>
              <a:rPr lang="fr-FR" i="1" dirty="0">
                <a:latin typeface="+mn-lt"/>
              </a:rPr>
              <a:t>P</a:t>
            </a:r>
            <a:r>
              <a:rPr lang="fr-FR" dirty="0">
                <a:latin typeface="+mn-lt"/>
              </a:rPr>
              <a:t>(</a:t>
            </a:r>
            <a:r>
              <a:rPr lang="fr-FR" i="1" dirty="0">
                <a:latin typeface="+mn-lt"/>
              </a:rPr>
              <a:t>X &lt;= b</a:t>
            </a:r>
            <a:r>
              <a:rPr lang="fr-FR" dirty="0">
                <a:latin typeface="+mn-lt"/>
              </a:rPr>
              <a:t>) &gt;0,975.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850" y="2887663"/>
            <a:ext cx="8569325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b="1" u="sng" dirty="0">
                <a:latin typeface="+mn-lt"/>
              </a:rPr>
              <a:t>Comparaison de l’intervalle de fluctuation de première avec l’intervalle de fluctuation exploité en classe de seconde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Le programme des classes de premières S, ES et STI2D-STL, demande de comparer, pour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une  taille  de  l’échantillon  importante,  cet  intervalle  avec  l’intervalle  de  fluctuation</a:t>
            </a:r>
            <a:r>
              <a:rPr lang="en-US" dirty="0">
                <a:latin typeface="+mn-lt"/>
              </a:rPr>
              <a:t> </a:t>
            </a:r>
            <a:r>
              <a:rPr lang="fr-FR" dirty="0">
                <a:latin typeface="+mn-lt"/>
              </a:rPr>
              <a:t>exploité en classe de seconde.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On pourra le faire lors d’exemples (sur des tailles </a:t>
            </a:r>
            <a:r>
              <a:rPr lang="fr-FR">
                <a:latin typeface="+mn-lt"/>
              </a:rPr>
              <a:t>d’échantillon importantes) pour </a:t>
            </a:r>
            <a:r>
              <a:rPr lang="fr-FR" dirty="0">
                <a:latin typeface="+mn-lt"/>
              </a:rPr>
              <a:t>conforter les résultats vus en seconde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96925"/>
          </a:xfrm>
        </p:spPr>
        <p:txBody>
          <a:bodyPr/>
          <a:lstStyle/>
          <a:p>
            <a:r>
              <a:rPr lang="fr-FR" smtClean="0"/>
              <a:t>En seconde</a:t>
            </a:r>
            <a:br>
              <a:rPr lang="fr-FR" smtClean="0"/>
            </a:br>
            <a:endParaRPr lang="fr-FR" smtClean="0"/>
          </a:p>
        </p:txBody>
      </p:sp>
      <p:pic>
        <p:nvPicPr>
          <p:cNvPr id="5123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1484313"/>
            <a:ext cx="4459288" cy="415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Notion d’échantillon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611188" y="2133600"/>
            <a:ext cx="8229600" cy="316706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smtClean="0"/>
              <a:t>Dans le sens commun des sondages, un échantillon est un sous ensemble obtenu par prélèvement aléatoire dans un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Intervalle de fluctuation d’une fréquence au seuil de 95 % 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5344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u="sng" dirty="0" smtClean="0"/>
              <a:t>Propriété</a:t>
            </a:r>
            <a:r>
              <a:rPr lang="fr-FR" dirty="0" smtClean="0"/>
              <a:t> :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Connaissant </a:t>
            </a:r>
            <a:r>
              <a:rPr lang="fr-FR" dirty="0" smtClean="0"/>
              <a:t>la proportion p (0,2≤p≤0,8) d’individus dans une population, la fréquence d’un certain caractère dans un échantillon de taille n, n</a:t>
            </a:r>
            <a:r>
              <a:rPr lang="fr-FR" dirty="0" smtClean="0">
                <a:sym typeface="Symbol" pitchFamily="18" charset="2"/>
              </a:rPr>
              <a:t>25</a:t>
            </a:r>
            <a:r>
              <a:rPr lang="fr-FR" dirty="0" smtClean="0"/>
              <a:t> appartient à l’intervalle 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[</a:t>
            </a:r>
            <a:r>
              <a:rPr lang="fr-FR" dirty="0" smtClean="0"/>
              <a:t>p-1/rac(n) ; p+1/rac(n)] avec une probabilité d’au moins 95%</a:t>
            </a:r>
          </a:p>
        </p:txBody>
      </p:sp>
      <p:sp>
        <p:nvSpPr>
          <p:cNvPr id="8195" name="Titre 5"/>
          <p:cNvSpPr>
            <a:spLocks noGrp="1"/>
          </p:cNvSpPr>
          <p:nvPr>
            <p:ph type="title"/>
          </p:nvPr>
        </p:nvSpPr>
        <p:spPr>
          <a:xfrm>
            <a:off x="611188" y="620713"/>
            <a:ext cx="8229600" cy="1143000"/>
          </a:xfrm>
        </p:spPr>
        <p:txBody>
          <a:bodyPr/>
          <a:lstStyle/>
          <a:p>
            <a:r>
              <a:rPr lang="fr-FR" b="1" u="sng" dirty="0" smtClean="0"/>
              <a:t>Cas où la proportion est connue 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fr-FR" u="sng" dirty="0" smtClean="0"/>
              <a:t>Exemple </a:t>
            </a:r>
            <a:r>
              <a:rPr lang="fr-FR" dirty="0" smtClean="0"/>
              <a:t>: « La parité, c’est quoi ? »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Deux </a:t>
            </a:r>
            <a:r>
              <a:rPr lang="fr-FR" dirty="0" smtClean="0"/>
              <a:t>entreprises A et B recrutent dans une région où il y a autant d’hommes que de femmes. Dans l’entreprise A, il y a 100 employées dont 43 femmes. Dans l’entreprise B, il y a 2500 employés dont 1150 femmes.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Quelle </a:t>
            </a:r>
            <a:r>
              <a:rPr lang="fr-FR" dirty="0" smtClean="0"/>
              <a:t>entreprise respecte le mieux la parité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dirty="0" smtClean="0"/>
              <a:t>    Dans </a:t>
            </a:r>
            <a:r>
              <a:rPr lang="fr-FR" dirty="0" smtClean="0"/>
              <a:t>l’entreprise A, l’intervalle de fluctuation est [0,4 ; 0,6] et 43% appartient à cet intervalle.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Dans </a:t>
            </a:r>
            <a:r>
              <a:rPr lang="fr-FR" dirty="0" smtClean="0"/>
              <a:t>l’entreprise B, l’intervalle de fluctuation est [0,48 ; 0,52] et 46% n’appartient pas à cet intervalle.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Dans </a:t>
            </a:r>
            <a:r>
              <a:rPr lang="fr-FR" dirty="0" smtClean="0"/>
              <a:t>l’entreprise B la proportion 46% s’observe dans moins de 5% des échantillons, donc on peut rejeter l’hypothèse qu’elle respecte mieux la parité que l’entreprise A, contrairement aux apparences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654050"/>
          </a:xfrm>
        </p:spPr>
        <p:txBody>
          <a:bodyPr/>
          <a:lstStyle/>
          <a:p>
            <a:r>
              <a:rPr lang="fr-FR" b="1" u="sng" dirty="0" smtClean="0"/>
              <a:t>Cas où la proportion n’est pas connue :</a:t>
            </a:r>
            <a:br>
              <a:rPr lang="fr-FR" b="1" u="sng" dirty="0" smtClean="0"/>
            </a:br>
            <a:endParaRPr lang="fr-FR" b="1" u="sng" dirty="0" smtClean="0"/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u="sng" dirty="0" smtClean="0"/>
              <a:t>Propriété </a:t>
            </a:r>
            <a:r>
              <a:rPr lang="fr-FR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Dans </a:t>
            </a:r>
            <a:r>
              <a:rPr lang="fr-FR" dirty="0" smtClean="0"/>
              <a:t>une population, on désire estimer la proportion inconnue p d’un caractère donné. On étudie, pour cela, un échantillon de taille n, n</a:t>
            </a:r>
            <a:r>
              <a:rPr lang="fr-FR" dirty="0" smtClean="0">
                <a:sym typeface="Symbol" pitchFamily="18" charset="2"/>
              </a:rPr>
              <a:t>25. Le caractère étudié apparait avec la fréquence f (0,2≤f≤0,8). On peut estimer, que la proportion p est dans l’intervalle </a:t>
            </a:r>
          </a:p>
          <a:p>
            <a:pPr>
              <a:buFont typeface="Arial" pitchFamily="34" charset="0"/>
              <a:buNone/>
            </a:pPr>
            <a:r>
              <a:rPr lang="fr-FR" dirty="0" smtClean="0"/>
              <a:t>    [</a:t>
            </a:r>
            <a:r>
              <a:rPr lang="fr-FR" dirty="0" smtClean="0"/>
              <a:t>f-1/rac(n) ; f+1/rac(n)] avec une probabilité d’au moins 95%</a:t>
            </a:r>
          </a:p>
          <a:p>
            <a:pPr>
              <a:buFont typeface="Arial" pitchFamily="34" charset="0"/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1836</Words>
  <Application>Microsoft Office PowerPoint</Application>
  <PresentationFormat>Affichage à l'écran (4:3)</PresentationFormat>
  <Paragraphs>199</Paragraphs>
  <Slides>24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Cmath</vt:lpstr>
      <vt:lpstr>Euclid Math One</vt:lpstr>
      <vt:lpstr>Thème Office</vt:lpstr>
      <vt:lpstr>Graphique Microsoft Excel</vt:lpstr>
      <vt:lpstr>Statistiques et probabilité :</vt:lpstr>
      <vt:lpstr>Diapositive 2</vt:lpstr>
      <vt:lpstr>En seconde </vt:lpstr>
      <vt:lpstr>Notion d’échantillon</vt:lpstr>
      <vt:lpstr>Intervalle de fluctuation d’une fréquence au seuil de 95 % </vt:lpstr>
      <vt:lpstr>Cas où la proportion est connue : </vt:lpstr>
      <vt:lpstr>Diapositive 7</vt:lpstr>
      <vt:lpstr>Diapositive 8</vt:lpstr>
      <vt:lpstr>Cas où la proportion n’est pas connue : </vt:lpstr>
      <vt:lpstr>Explication de l’intervalle de fluctuation de la classe de seconde</vt:lpstr>
      <vt:lpstr>Nouveau programme en 1ère S  Statistiques et probabilité :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Fluctuation d’échantillonnage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Nouveau programme en 1ère S  Statistiques et probabilité</dc:title>
  <dc:creator>Durand</dc:creator>
  <cp:lastModifiedBy>Durand</cp:lastModifiedBy>
  <cp:revision>77</cp:revision>
  <dcterms:created xsi:type="dcterms:W3CDTF">2011-03-17T07:12:55Z</dcterms:created>
  <dcterms:modified xsi:type="dcterms:W3CDTF">2011-05-09T19:26:54Z</dcterms:modified>
</cp:coreProperties>
</file>