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9" r:id="rId3"/>
    <p:sldId id="311" r:id="rId4"/>
    <p:sldId id="313" r:id="rId5"/>
    <p:sldId id="295" r:id="rId6"/>
    <p:sldId id="299" r:id="rId7"/>
    <p:sldId id="300" r:id="rId8"/>
    <p:sldId id="30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e Sendre" initials="MS" lastIdx="7" clrIdx="0"/>
  <p:cmAuthor id="1" name=" Martine Deconinck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02T09:12:44.109" idx="3">
    <p:pos x="1985" y="2414"/>
    <p:text>Est-ce la juste appellation?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5F91D3-9D99-4AC3-AF5B-C272C7473149}" type="datetimeFigureOut">
              <a:rPr lang="fr-FR"/>
              <a:pPr>
                <a:defRPr/>
              </a:pPr>
              <a:t>09/07/2012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E1520A-1883-4B0E-A6AB-4A245238AE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2D28C1-F0D2-4631-9A64-C55B362392CC}" type="datetimeFigureOut">
              <a:rPr lang="fr-FR"/>
              <a:pPr>
                <a:defRPr/>
              </a:pPr>
              <a:t>09/07/2012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66FEAB-2306-41C1-8F57-4DD1777BE0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229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FA2CD-40CE-4E85-AFF4-1E52AD37ED1B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1BEAB8-C062-484E-9DFB-86D80EC85EAC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0860D-2688-4700-B8FC-15E252A2D87E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212DA0-F189-47DF-A84A-2A61B1F94422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240092-12B5-46F9-B209-68BB0A41688B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72D4EF-4ED9-4037-A95D-AE5C0835D134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Michèle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AEFC3-E6FE-40A0-AD05-F410389E45C7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24189" y="1617709"/>
            <a:ext cx="6293750" cy="1204306"/>
          </a:xfrm>
        </p:spPr>
        <p:txBody>
          <a:bodyPr bIns="9144" anchor="b"/>
          <a:lstStyle>
            <a:lvl1pPr>
              <a:defRPr sz="36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 rot="19048361">
            <a:off x="509588" y="5835650"/>
            <a:ext cx="1616075" cy="220663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736498-B396-49B2-81CE-6AE4117F675D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cap="none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303E812-6A89-416B-9F9C-E0066FFEF5E2}" type="slidenum">
              <a:rPr lang="fr-FR"/>
              <a:pPr>
                <a:defRPr/>
              </a:pPr>
              <a:t>‹N°›</a:t>
            </a:fld>
            <a:r>
              <a:rPr lang="fr-FR" dirty="0"/>
              <a:t>1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5151-2E49-4807-BFFC-3F94A1F73876}" type="datetime1">
              <a:rPr lang="fr-FR"/>
              <a:pPr>
                <a:defRPr/>
              </a:pPr>
              <a:t>09/07/2012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256D089-EFDC-4D03-9D08-A67A7BD0618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21C893-8619-4889-B4A6-5AA78EC070EF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A6B4FC9-901E-4F6B-8F88-46D433BF0E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047F41-4582-41D1-B6CB-2B386FEAE22E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ABE5993-C3DE-4A90-B71C-B7F6B99E330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6138E8-FE0F-4C14-8A7D-EE6C7C531EBE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82E6D46-6D8E-4918-90A9-2B507977F4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CD91FA-761A-4B68-8ACA-91DFC02910EE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00800"/>
            <a:ext cx="3619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B876A68-A082-4155-87C5-45A7F35158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19183311">
            <a:off x="609600" y="5891213"/>
            <a:ext cx="1379538" cy="214312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2EDC8F-BB01-4860-94F1-2144BA77EA58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202363"/>
            <a:ext cx="503238" cy="503237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8BF7E40-FC89-4956-BDD8-40A0B9C314F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6330950"/>
            <a:ext cx="3575050" cy="5270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6324600"/>
            <a:ext cx="9145588" cy="5334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20517214">
            <a:off x="1004888" y="6480175"/>
            <a:ext cx="1044575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8DF4C3-D559-4EAD-94BA-6FF7352C2A07}" type="datetime1">
              <a:rPr lang="fr-FR"/>
              <a:pPr>
                <a:defRPr/>
              </a:pPr>
              <a:t>09/07/2012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4724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02363"/>
            <a:ext cx="457200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A80AB2-07B0-4AC5-B486-374E99010D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rgbClr val="28374A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rgbClr val="28374A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rgbClr val="28374A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kern="1200">
          <a:solidFill>
            <a:srgbClr val="28374A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kern="1200">
          <a:solidFill>
            <a:srgbClr val="28374A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07098">
            <a:off x="801688" y="1817688"/>
            <a:ext cx="6294437" cy="1203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Baccalauréat professionnel</a:t>
            </a:r>
            <a:br>
              <a:rPr lang="fr-FR" dirty="0" smtClean="0"/>
            </a:br>
            <a:r>
              <a:rPr lang="fr-FR" sz="4000" dirty="0" smtClean="0"/>
              <a:t>Gestion -- Administration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27090">
            <a:off x="1646238" y="3154363"/>
            <a:ext cx="5708650" cy="3984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1"/>
              <a:t>Programme national de pilotage</a:t>
            </a:r>
            <a:endParaRPr lang="fr-FR" sz="1600" b="1"/>
          </a:p>
        </p:txBody>
      </p:sp>
      <p:pic>
        <p:nvPicPr>
          <p:cNvPr id="11267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33375"/>
            <a:ext cx="2143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140200" y="6265863"/>
            <a:ext cx="4368800" cy="330200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cap="none" spc="300">
                <a:latin typeface="Calibri" pitchFamily="34" charset="0"/>
                <a:cs typeface="Calibri" pitchFamily="34" charset="0"/>
              </a:rPr>
              <a:t>Poitiers – 13 &amp; 14 octobre 2011</a:t>
            </a:r>
            <a:endParaRPr lang="fr-FR" sz="1600" cap="none" spc="3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620713"/>
            <a:ext cx="7273925" cy="489585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 courrier </a:t>
            </a:r>
            <a:r>
              <a:rPr lang="fr-FR" sz="5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 sollicitation </a:t>
            </a:r>
            <a:endParaRPr lang="fr-FR" sz="5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auprès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d’une administration</a:t>
            </a:r>
            <a:endParaRPr lang="fr-FR" sz="5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0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M. Deconinck (IEN  EG) et M. Sendre (IEN L)</a:t>
            </a:r>
            <a:endParaRPr lang="fr-FR" sz="2000" b="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BD26FAB-E492-48FF-B771-F357C1B1193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976313"/>
          </a:xfrm>
        </p:spPr>
        <p:txBody>
          <a:bodyPr/>
          <a:lstStyle/>
          <a:p>
            <a:r>
              <a:rPr lang="fr-FR" smtClean="0"/>
              <a:t>Des compétences rédactionnelles indispensables au professionnel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989138"/>
            <a:ext cx="7521575" cy="36718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Note d’opportunité </a:t>
            </a:r>
          </a:p>
          <a:p>
            <a:pPr indent="20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i="1" dirty="0" smtClean="0">
                <a:solidFill>
                  <a:schemeClr val="accent6">
                    <a:lumMod val="50000"/>
                  </a:schemeClr>
                </a:solidFill>
              </a:rPr>
              <a:t>« La compétence à communiquer intègre une maîtrise langagière spécifique du métier et une utilisation du lexique de l’organisation dans tout type de contexte et de situation professionnels. 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700" b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9453C2E4-EB94-4C78-98B2-907DE90B864D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1047750"/>
          </a:xfrm>
        </p:spPr>
        <p:txBody>
          <a:bodyPr/>
          <a:lstStyle/>
          <a:p>
            <a:r>
              <a:rPr lang="fr-FR" smtClean="0"/>
              <a:t>Des compétences rédactionnelles indispensables au professionnel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1484313"/>
            <a:ext cx="7521575" cy="448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Le Référentiel d’Activités Professionnelles  (RAP)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20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i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fr-FR" sz="2800" b="0" i="1" dirty="0" smtClean="0">
                <a:solidFill>
                  <a:schemeClr val="accent6">
                    <a:lumMod val="50000"/>
                  </a:schemeClr>
                </a:solidFill>
              </a:rPr>
              <a:t>  </a:t>
            </a:r>
            <a:r>
              <a:rPr lang="fr-FR" sz="2400" i="1" dirty="0" smtClean="0">
                <a:solidFill>
                  <a:schemeClr val="accent6">
                    <a:lumMod val="50000"/>
                  </a:schemeClr>
                </a:solidFill>
              </a:rPr>
              <a:t>Dans son rôle d’interface et de producteur de documents et de supports de communication, le titulaire du baccalauréat professionnel Gestion-Administration doit maîtriser la qualité de son expression écrite et orale. Vecteur de l’image de l’organisation, sa maîtrise de l’orthographe et de la syntaxe est impérative. 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06C05C19-5368-4F5E-B4E1-A556DFC790FF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020050" cy="687388"/>
          </a:xfrm>
        </p:spPr>
        <p:txBody>
          <a:bodyPr/>
          <a:lstStyle/>
          <a:p>
            <a:r>
              <a:rPr lang="fr-FR" sz="2400" b="1" smtClean="0"/>
              <a:t>Pôle 1 – Gestion administrative des relations externes</a:t>
            </a:r>
            <a:br>
              <a:rPr lang="fr-FR" sz="2400" b="1" smtClean="0"/>
            </a:br>
            <a:r>
              <a:rPr lang="fr-FR" sz="2400" smtClean="0"/>
              <a:t>Aptitude générale : </a:t>
            </a:r>
            <a:r>
              <a:rPr lang="fr-FR" sz="2400" i="1" smtClean="0"/>
              <a:t>Maintenir la relation avec des tiers</a:t>
            </a:r>
            <a:endParaRPr lang="fr-FR" sz="240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412875"/>
            <a:ext cx="7948612" cy="4319588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r>
              <a:rPr lang="fr-FR" sz="6600" dirty="0" smtClean="0" bmk="_Toc302398767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Classe 1.3. Gestion administrative des relations avec les autres partenaires</a:t>
            </a:r>
            <a:r>
              <a:rPr lang="fr-FR" sz="6600" dirty="0" smtClean="0" bmk="_Toc302398767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 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endParaRPr lang="fr-FR" sz="8800" dirty="0" smtClean="0" bmk="_Toc302398767">
              <a:solidFill>
                <a:srgbClr val="3B81BD"/>
              </a:solidFill>
              <a:latin typeface="Arial" pitchFamily="34" charset="0"/>
              <a:ea typeface="Times New Roman" pitchFamily="18" charset="0"/>
              <a:cs typeface="Arial Narrow" pitchFamily="34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r>
              <a:rPr lang="fr-FR" sz="8800" dirty="0" smtClean="0" bmk="_Toc302398767">
                <a:solidFill>
                  <a:srgbClr val="3B81BD"/>
                </a:solidFill>
                <a:latin typeface="Arial" pitchFamily="34" charset="0"/>
                <a:ea typeface="Times New Roman" pitchFamily="18" charset="0"/>
                <a:cs typeface="Arial Narrow" pitchFamily="34" charset="0"/>
              </a:rPr>
              <a:t>1.3.3. Traitement des formalités administratives</a:t>
            </a:r>
            <a:endParaRPr lang="fr-FR" sz="80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6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8000" i="1" dirty="0" smtClean="0">
                <a:solidFill>
                  <a:schemeClr val="accent6">
                    <a:lumMod val="50000"/>
                  </a:schemeClr>
                </a:solidFill>
              </a:rPr>
              <a:t>Savoirs associés </a:t>
            </a:r>
          </a:p>
          <a:p>
            <a:pPr marL="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dirty="0" smtClean="0">
                <a:solidFill>
                  <a:srgbClr val="FF0000"/>
                </a:solidFill>
                <a:latin typeface="Arial"/>
                <a:ea typeface="Times New Roman"/>
                <a:cs typeface="Arial Narrow"/>
              </a:rPr>
              <a:t>Savoirs rédactionnels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u="sng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- Lecture et écriture d’un genre </a:t>
            </a:r>
            <a:endParaRPr lang="fr-FR" sz="8000" u="sng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Le courrier de sollicitation auprès d’une administration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u="sng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- Procédés d’écriture</a:t>
            </a:r>
            <a:endParaRPr lang="fr-FR" sz="8000" u="sng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 positionnement et la situation de l’émetteur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La description et la justification de la requête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Les codes et règles du courrier aux administrations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 lexique du souhait, de la demande, de l’autorisation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Les modes et temps des verbes : conditionnel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4CE7FFF-9A19-4C13-B846-37BBA7654746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exemple de courrier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908050"/>
            <a:ext cx="7521575" cy="53292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SARL   ESCOUZEL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Produits régionaux et biologiques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Place Royale                                                                               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, le 1</a:t>
            </a:r>
            <a:r>
              <a:rPr lang="fr-FR" sz="4000" baseline="30000" dirty="0" smtClean="0"/>
              <a:t>er</a:t>
            </a:r>
            <a:r>
              <a:rPr lang="fr-FR" sz="4000" dirty="0" smtClean="0"/>
              <a:t> octobre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40240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                                                                                                         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 				                Monsieur le Maire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                                                                                          </a:t>
            </a:r>
            <a:r>
              <a:rPr lang="fr-FR" sz="800" dirty="0" smtClean="0"/>
              <a:t>Les « marques de personne », les modes et temps verbaux, (valeurs et conjugaisons), les accords grammaticaux , les constructions de phrases (nominales, déclaratives, impératives, interrogatives, impersonnelles…), la ponctuation…</a:t>
            </a:r>
            <a:r>
              <a:rPr lang="fr-FR" sz="4000" dirty="0" smtClean="0"/>
              <a:t>            Hôtel de Ville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                                                                                                      Place Royale                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                                                                                                      40240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Objet : modification couleur menuiseries extérieures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Monsieur le Maire,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marL="0" indent="20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Comme suite à notre courrier du 24 août dernier au service départemental de l’architecture et du patrimoine des Landes, et à la rencontre du 22 septembre avec Monsieur </a:t>
            </a:r>
            <a:r>
              <a:rPr lang="fr-FR" sz="4000" dirty="0" err="1" smtClean="0"/>
              <a:t>Gileti</a:t>
            </a:r>
            <a:r>
              <a:rPr lang="fr-FR" sz="4000" dirty="0" smtClean="0"/>
              <a:t>, architecte des Bâtiments de France et à son courrier du 29, nous avons pris bonne note des références qu’il nous a conseillées.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marL="0" indent="20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Nous avons donc l’honneur de vous informer que, conformément à l’avis de Monsieur </a:t>
            </a:r>
            <a:r>
              <a:rPr lang="fr-FR" sz="4000" dirty="0" err="1" smtClean="0"/>
              <a:t>Gileti</a:t>
            </a:r>
            <a:r>
              <a:rPr lang="fr-FR" sz="4000" dirty="0" smtClean="0"/>
              <a:t>, nous allons utiliser, pour la peinture des menuiseries extérieures de notre commerce de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 , les références des couleurs suivantes :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 </a:t>
            </a:r>
            <a:r>
              <a:rPr lang="fr-FR" sz="4000" i="1" dirty="0" smtClean="0"/>
              <a:t>Nuancier </a:t>
            </a:r>
            <a:r>
              <a:rPr lang="fr-FR" sz="4000" i="1" dirty="0" err="1" smtClean="0"/>
              <a:t>Sikkens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Color</a:t>
            </a:r>
            <a:r>
              <a:rPr lang="fr-FR" sz="4000" i="1" dirty="0" smtClean="0"/>
              <a:t>, collection 2021, page 88, G8.1060 ou G8.1070</a:t>
            </a:r>
            <a:r>
              <a:rPr lang="fr-FR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Nous vous prions d’agréer, Monsieur le Maire, l’expression de nos salutations les plus distinguées.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                                                                                                                             Pierre </a:t>
            </a:r>
            <a:r>
              <a:rPr lang="fr-FR" sz="4000" dirty="0" err="1" smtClean="0"/>
              <a:t>Escouzel</a:t>
            </a:r>
            <a:r>
              <a:rPr lang="fr-FR" sz="40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copie : M. </a:t>
            </a:r>
            <a:r>
              <a:rPr lang="fr-FR" sz="4000" dirty="0" err="1" smtClean="0"/>
              <a:t>Gileti</a:t>
            </a: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  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8D1C249-0942-4D3C-9DE1-52A307C9E727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20485" name="Image 11" descr="label-ab-europ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981075"/>
            <a:ext cx="57626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831850"/>
          </a:xfrm>
        </p:spPr>
        <p:txBody>
          <a:bodyPr/>
          <a:lstStyle/>
          <a:p>
            <a:r>
              <a:rPr lang="fr-FR" smtClean="0"/>
              <a:t>Exploitation des cinq niveaux d’analyse </a:t>
            </a:r>
            <a:r>
              <a:rPr lang="fr-FR" sz="1800" smtClean="0"/>
              <a:t>(RAP Annexe III c)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822325" y="1268413"/>
            <a:ext cx="7521575" cy="4968875"/>
          </a:xfrm>
        </p:spPr>
        <p:txBody>
          <a:bodyPr/>
          <a:lstStyle/>
          <a:p>
            <a:r>
              <a:rPr lang="fr-FR" sz="2000" smtClean="0">
                <a:solidFill>
                  <a:srgbClr val="002060"/>
                </a:solidFill>
              </a:rPr>
              <a:t>1. Communication et énonciation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Contexte, situation de communication et ses marques dans l’énonciation du texte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identités des interlocuteurs, pronoms personnels, indicateurs temporels, temps verbaux  (antériorité, simultanéité, postériorité)</a:t>
            </a:r>
            <a:endParaRPr lang="fr-FR" sz="2000" smtClean="0">
              <a:solidFill>
                <a:srgbClr val="002060"/>
              </a:solidFill>
            </a:endParaRPr>
          </a:p>
          <a:p>
            <a:r>
              <a:rPr lang="fr-FR" sz="2000" smtClean="0">
                <a:solidFill>
                  <a:srgbClr val="002060"/>
                </a:solidFill>
              </a:rPr>
              <a:t>2. Visées et enjeux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Visée informative avec un enjeu « civique » implicite.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Mode indicatif, phrases déclaratives, mise en paragraphes, valorisation de la décision, lexique  « neutre »</a:t>
            </a:r>
          </a:p>
          <a:p>
            <a:r>
              <a:rPr lang="fr-FR" sz="2000" smtClean="0">
                <a:solidFill>
                  <a:srgbClr val="002060"/>
                </a:solidFill>
              </a:rPr>
              <a:t>3.Genres des documents professionnels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Le courrier d’information d’un  commerçant  à une administration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Mise en page du courrier, formules d’usage…</a:t>
            </a:r>
          </a:p>
          <a:p>
            <a:endParaRPr lang="fr-FR" sz="2400" b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E659C47-C83B-4D70-AFC5-65193AFF1A0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Exploitation des cinq niveaux (suite)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992687"/>
          </a:xfrm>
        </p:spPr>
        <p:txBody>
          <a:bodyPr/>
          <a:lstStyle/>
          <a:p>
            <a:r>
              <a:rPr lang="fr-FR" sz="2000" smtClean="0">
                <a:solidFill>
                  <a:srgbClr val="002060"/>
                </a:solidFill>
              </a:rPr>
              <a:t>4. Lexique professionnel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Lexique thématique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Lexique usuel codifié selon l’usage et les relations (hiérarchiques ou entre « pairs »)</a:t>
            </a:r>
            <a:endParaRPr lang="fr-FR" sz="2000" smtClean="0">
              <a:solidFill>
                <a:srgbClr val="002060"/>
              </a:solidFill>
            </a:endParaRPr>
          </a:p>
          <a:p>
            <a:r>
              <a:rPr lang="fr-FR" sz="2000" smtClean="0">
                <a:solidFill>
                  <a:srgbClr val="002060"/>
                </a:solidFill>
              </a:rPr>
              <a:t>5. Mobilisation de connaissances et de codes orthographique, grammatical et syntaxique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 Les caractères typographiques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 Les « marques de personne », les modes et temps verbaux, (valeurs et conjugaisons), les accords, la syntaxe, la ponctuation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La cohésion du texte (connecteurs, faits de reprise) et cohérence logique (mise en paragraphes, progression de l’information)</a:t>
            </a:r>
          </a:p>
          <a:p>
            <a:r>
              <a:rPr lang="fr-FR" sz="2000" b="0" smtClean="0">
                <a:solidFill>
                  <a:srgbClr val="002060"/>
                </a:solidFill>
              </a:rPr>
              <a:t>→ Les niveaux de langue et l’orthographe lexicale.</a:t>
            </a:r>
          </a:p>
          <a:p>
            <a:r>
              <a:rPr lang="fr-FR" sz="2000" smtClean="0">
                <a:solidFill>
                  <a:srgbClr val="002060"/>
                </a:solidFill>
              </a:rPr>
              <a:t>Une révision en situation, au fil de l’écriture et de la réécriture.</a:t>
            </a:r>
          </a:p>
          <a:p>
            <a:endParaRPr lang="fr-FR" sz="2000" smtClean="0">
              <a:solidFill>
                <a:schemeClr val="tx1"/>
              </a:solidFill>
            </a:endParaRPr>
          </a:p>
          <a:p>
            <a:endParaRPr lang="fr-FR" b="0" smtClean="0"/>
          </a:p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3CD46152-918F-4716-AB3E-6CC2ABC2EF8E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1544</TotalTime>
  <Words>613</Words>
  <Application>Microsoft Office PowerPoint</Application>
  <PresentationFormat>Affichage à l'écran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Modèle de conception</vt:lpstr>
      </vt:variant>
      <vt:variant>
        <vt:i4>8</vt:i4>
      </vt:variant>
      <vt:variant>
        <vt:lpstr>Titres des diapositives</vt:lpstr>
      </vt:variant>
      <vt:variant>
        <vt:i4>8</vt:i4>
      </vt:variant>
    </vt:vector>
  </HeadingPairs>
  <TitlesOfParts>
    <vt:vector size="25" baseType="lpstr">
      <vt:lpstr>Franklin Gothic Book</vt:lpstr>
      <vt:lpstr>Arial</vt:lpstr>
      <vt:lpstr>Franklin Gothic Medium</vt:lpstr>
      <vt:lpstr>Wingdings</vt:lpstr>
      <vt:lpstr>Calibri</vt:lpstr>
      <vt:lpstr>Tunga</vt:lpstr>
      <vt:lpstr>Arial Black</vt:lpstr>
      <vt:lpstr>Times New Roman</vt:lpstr>
      <vt:lpstr>Arial Narrow</vt:lpstr>
      <vt:lpstr>Angles</vt:lpstr>
      <vt:lpstr>Angles</vt:lpstr>
      <vt:lpstr>Angles</vt:lpstr>
      <vt:lpstr>Angles</vt:lpstr>
      <vt:lpstr>Angles</vt:lpstr>
      <vt:lpstr>Angles</vt:lpstr>
      <vt:lpstr>Angles</vt:lpstr>
      <vt:lpstr>Angles</vt:lpstr>
      <vt:lpstr>Baccalauréat professionnel Gestion -- Administration</vt:lpstr>
      <vt:lpstr>Diapositive 2</vt:lpstr>
      <vt:lpstr>Des compétences rédactionnelles indispensables au professionnel</vt:lpstr>
      <vt:lpstr>Des compétences rédactionnelles indispensables au professionnel (suite)</vt:lpstr>
      <vt:lpstr>Pôle 1 – Gestion administrative des relations externes Aptitude générale : Maintenir la relation avec des tiers</vt:lpstr>
      <vt:lpstr>Un exemple de courrier</vt:lpstr>
      <vt:lpstr>Exploitation des cinq niveaux d’analyse (RAP Annexe III c)</vt:lpstr>
      <vt:lpstr>Exploitation des cinq niveaux (suite)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d'Atelier Rédactionnel (Bac Pro GA)</dc:title>
  <dc:subject/>
  <dc:creator>Simon</dc:creator>
  <cp:keywords/>
  <dc:description/>
  <cp:lastModifiedBy>sanxionnaz</cp:lastModifiedBy>
  <cp:revision>169</cp:revision>
  <dcterms:created xsi:type="dcterms:W3CDTF">2011-09-19T07:45:51Z</dcterms:created>
  <dcterms:modified xsi:type="dcterms:W3CDTF">2012-07-09T04:41:08Z</dcterms:modified>
  <cp:category/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0x010100873AB55E0CC5DA459F57F5A42893F46A005A087D358B12CA4E82A8A8BA9B8A8CF200D3544DBFAD4F664AA25DF68E6D1F0A9E00689F2856DFEDCE40890FDCED81A7DFC900B4272398668C354C9ED3601A4707E83E</vt:lpwstr>
  </property>
  <property fmtid="{D5CDD505-2E9C-101B-9397-08002B2CF9AE}" pid="3" name="Description0">
    <vt:lpwstr>Diaporama Atelier Rédactionnel : le courrier de sollicitation auprès d'une administration</vt:lpwstr>
  </property>
</Properties>
</file>