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6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3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0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7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9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l-genweb.org/~memorial2/" TargetMode="External"/><Relationship Id="rId2" Type="http://schemas.openxmlformats.org/officeDocument/2006/relationships/hyperlink" Target="http://monuments.centenaire.org/cartographi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2.ac-poitiers.fr/hist_geo/spip.php?article647" TargetMode="External"/><Relationship Id="rId4" Type="http://schemas.openxmlformats.org/officeDocument/2006/relationships/hyperlink" Target="http://ww2.ac-poitiers.fr/hist_geo/spip.php?article4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-vienne.cg86.fr/644-la-presse-locale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6374" y="119828"/>
            <a:ext cx="4023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prstClr val="white"/>
                </a:solidFill>
              </a:rPr>
              <a:t>2 - Etude du monument aux morts du boulevard de Verdun, Poitiers.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2348880"/>
            <a:ext cx="3888432" cy="369331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prstClr val="white"/>
                </a:solidFill>
              </a:rPr>
              <a:t>1 – Identification : </a:t>
            </a:r>
          </a:p>
          <a:p>
            <a:r>
              <a:rPr lang="fr-FR" dirty="0">
                <a:solidFill>
                  <a:prstClr val="white"/>
                </a:solidFill>
              </a:rPr>
              <a:t>Nom de la commune : 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Département : 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Localisation dans la commune :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 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83768" y="2636912"/>
            <a:ext cx="137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Poitiers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9196" y="3171966"/>
            <a:ext cx="137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Vienne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7261" y="407707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Sur une hauteur, il domine la vallée de la </a:t>
            </a:r>
            <a:r>
              <a:rPr lang="fr-FR" sz="2000" dirty="0" err="1">
                <a:solidFill>
                  <a:srgbClr val="0070C0"/>
                </a:solidFill>
              </a:rPr>
              <a:t>Boivre</a:t>
            </a:r>
            <a:r>
              <a:rPr lang="fr-FR" sz="2000" dirty="0">
                <a:solidFill>
                  <a:srgbClr val="0070C0"/>
                </a:solidFill>
              </a:rPr>
              <a:t>, sur le boulevard de Verdun qui commémore lui aussi la Première Guerre mondiale.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28758"/>
            <a:ext cx="48577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36187"/>
              </p:ext>
            </p:extLst>
          </p:nvPr>
        </p:nvGraphicFramePr>
        <p:xfrm>
          <a:off x="107502" y="836712"/>
          <a:ext cx="8784977" cy="549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6287"/>
                <a:gridCol w="1473758"/>
                <a:gridCol w="1494318"/>
                <a:gridCol w="3090614"/>
              </a:tblGrid>
              <a:tr h="39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Critères de notation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Barème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Points obtenus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Commentaire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Présentation générale du travail 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/ 2pts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Identification du monument aux morts 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/ 4 pts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Description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/ 10 pts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Photos personnelles (avec une légende) 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/ 2 pts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Orthographe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/ 2 pts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TOTAL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/ 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/>
                        <a:ea typeface="Comic Sans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947" y="37457"/>
            <a:ext cx="79784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white"/>
                </a:solidFill>
                <a:ea typeface="Comic Sans MS" pitchFamily="66" charset="0"/>
                <a:cs typeface="Times New Roman" pitchFamily="18" charset="0"/>
              </a:rPr>
              <a:t>GRILLE DE CORRECTION RECHERCHE MONUMENTS AUX MORTS</a:t>
            </a:r>
            <a:endParaRPr lang="fr-FR" alt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prstClr val="white"/>
                </a:solidFill>
                <a:ea typeface="Comic Sans MS" pitchFamily="66" charset="0"/>
                <a:cs typeface="Times New Roman" pitchFamily="18" charset="0"/>
              </a:rPr>
              <a:t>Noms des élèves : ……………………………………………………………	Classe : …………</a:t>
            </a:r>
            <a:endParaRPr lang="fr-FR" altLang="fr-FR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768" y="116632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bg2">
                    <a:lumMod val="50000"/>
                  </a:schemeClr>
                </a:solidFill>
              </a:rPr>
              <a:t>Bibliographie et </a:t>
            </a:r>
            <a:r>
              <a:rPr lang="fr-FR" b="1" u="sng" dirty="0" err="1" smtClean="0">
                <a:solidFill>
                  <a:schemeClr val="bg2">
                    <a:lumMod val="50000"/>
                  </a:schemeClr>
                </a:solidFill>
              </a:rPr>
              <a:t>sitographie</a:t>
            </a:r>
            <a:r>
              <a:rPr lang="fr-FR" b="1" u="sng" dirty="0" smtClean="0">
                <a:solidFill>
                  <a:schemeClr val="bg2">
                    <a:lumMod val="50000"/>
                  </a:schemeClr>
                </a:solidFill>
              </a:rPr>
              <a:t> sommaire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BECKER Annette,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Les monuments aux morts, Patrimoine et mémoire de la Grande Guerre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, Editions Errance,  1988.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BOUQUET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Jacques,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Un département de l’arrière dans la Grande Guerre, 1914-1918 : la Vienne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, Michel Fontaine Editions,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HERVE Pierrick,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Le deuil, la patrie,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construire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la mémoire communale de la Grande Guerre, l’exemple du département de la Vienne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, Thèse de doctorat d’histoire contemporaine,  Poitiers, octobre 1998.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PON-WILLEMSEN Charlotte,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Les allégories de la République sur les monuments aux morts en Poitou-Charentes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, Poitou-Charentes, Services de l’inventaire du patrimoine culturel, Geste Editions,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2"/>
              </a:rPr>
              <a:t>://monuments.centenaire.org/cartographie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/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Site de la mission du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Centenaire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http://www.memorial-genweb.org/~memorial2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/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Site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qui recense pratiquement tous les monuments aux morts et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établit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une liste des noms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qui y figurent.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Plusieurs articles sur le site académique, notamment :</a:t>
            </a: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-Etudier un monument aux morts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://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ww2.ac-poitiers.fr/hist_geo/spip.php?article406</a:t>
            </a:r>
            <a:endParaRPr lang="fr-FR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-Recherche sur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les monuments aux morts 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ww2.ac-poitiers.fr/hist_geo/spip.php?article647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fr-FR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4248472" cy="175432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Nom du sculpteur :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 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54868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Aimé OCTOBRE, auteur de plusieurs monuments aux morts dans la Vienne et de bâtiments comme la poste de Poitiers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6004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998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923928" y="4186239"/>
            <a:ext cx="435006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3456384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Date d’inauguration :</a:t>
            </a: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43486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Dimanche 15 mars 1925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11842" y="5619112"/>
            <a:ext cx="44834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>
                <a:solidFill>
                  <a:prstClr val="white"/>
                </a:solidFill>
              </a:rPr>
              <a:t>L’Avenir de la Vienne</a:t>
            </a:r>
            <a:r>
              <a:rPr lang="fr-FR" dirty="0">
                <a:solidFill>
                  <a:prstClr val="white"/>
                </a:solidFill>
              </a:rPr>
              <a:t>, 53e année, n° 64, lundi 16 et mardi 17  mars 1925, </a:t>
            </a:r>
          </a:p>
          <a:p>
            <a:pPr algn="r"/>
            <a:r>
              <a:rPr lang="fr-FR" dirty="0">
                <a:solidFill>
                  <a:prstClr val="white"/>
                </a:solidFill>
              </a:rPr>
              <a:t>Archives départementales de la </a:t>
            </a:r>
            <a:r>
              <a:rPr lang="fr-FR" dirty="0" smtClean="0">
                <a:solidFill>
                  <a:prstClr val="white"/>
                </a:solidFill>
              </a:rPr>
              <a:t>Vienne </a:t>
            </a:r>
            <a:r>
              <a:rPr lang="fr-FR" sz="1200" dirty="0" smtClean="0">
                <a:solidFill>
                  <a:prstClr val="white"/>
                </a:solidFill>
              </a:rPr>
              <a:t>(avec leur aimable autorisation)</a:t>
            </a:r>
            <a:endParaRPr lang="fr-FR" sz="1200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73" y="206799"/>
            <a:ext cx="43624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2041" y="61884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>
                <a:hlinkClick r:id="rId3"/>
              </a:rPr>
              <a:t>http://</a:t>
            </a:r>
            <a:r>
              <a:rPr lang="fr-FR" sz="1100" dirty="0" smtClean="0">
                <a:hlinkClick r:id="rId3"/>
              </a:rPr>
              <a:t>www.archives-vienne.cg86.fr/644-la-presse-locale.htm</a:t>
            </a:r>
            <a:r>
              <a:rPr lang="fr-FR" sz="1100" dirty="0" smtClean="0"/>
              <a:t>  </a:t>
            </a:r>
            <a:endParaRPr lang="fr-F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8" y="942903"/>
            <a:ext cx="3358954" cy="450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1716" y="44624"/>
            <a:ext cx="3888432" cy="203132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prstClr val="white"/>
                </a:solidFill>
              </a:rPr>
              <a:t>2 – Description : 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Allure générale : </a:t>
            </a:r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 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716" y="692696"/>
            <a:ext cx="3894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Sur un piédestal en forme d’obélisque, un poilu entraîne une femme symbolisant la victoire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70" y="80963"/>
            <a:ext cx="50196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3" y="2040772"/>
            <a:ext cx="30956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8893" y="4149080"/>
            <a:ext cx="1207635" cy="14401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03" y="4354776"/>
            <a:ext cx="3095625" cy="1543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786" y="4509120"/>
            <a:ext cx="3095625" cy="1543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275" y="4663464"/>
            <a:ext cx="3095625" cy="1543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158" y="4844401"/>
            <a:ext cx="3095625" cy="1543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1" y="116632"/>
            <a:ext cx="48593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92080" y="11087"/>
            <a:ext cx="385192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Victoire ailée tenant des branches de laurier à la manière d’un flambeau de la liberté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987824" y="788805"/>
            <a:ext cx="2304256" cy="5519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137968" y="1109683"/>
            <a:ext cx="399593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Poilu avec son casque et sa vareuse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771800" y="2030978"/>
            <a:ext cx="2664296" cy="16454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36096" y="1556792"/>
            <a:ext cx="3550562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Inscription :</a:t>
            </a:r>
          </a:p>
          <a:p>
            <a:pPr algn="ctr"/>
            <a:r>
              <a:rPr lang="fr-FR" dirty="0">
                <a:solidFill>
                  <a:prstClr val="white"/>
                </a:solidFill>
              </a:rPr>
              <a:t>« Aux enfants de la Vienne </a:t>
            </a:r>
          </a:p>
          <a:p>
            <a:pPr algn="ctr"/>
            <a:r>
              <a:rPr lang="fr-FR" dirty="0">
                <a:solidFill>
                  <a:prstClr val="white"/>
                </a:solidFill>
              </a:rPr>
              <a:t>morts pour la France </a:t>
            </a:r>
          </a:p>
          <a:p>
            <a:pPr algn="ctr"/>
            <a:r>
              <a:rPr lang="fr-FR" dirty="0">
                <a:solidFill>
                  <a:prstClr val="white"/>
                </a:solidFill>
              </a:rPr>
              <a:t>1914-1918 </a:t>
            </a:r>
          </a:p>
          <a:p>
            <a:pPr algn="ctr"/>
            <a:r>
              <a:rPr lang="fr-FR" dirty="0">
                <a:solidFill>
                  <a:prstClr val="white"/>
                </a:solidFill>
              </a:rPr>
              <a:t>1939-1945 »</a:t>
            </a:r>
          </a:p>
        </p:txBody>
      </p:sp>
      <p:cxnSp>
        <p:nvCxnSpPr>
          <p:cNvPr id="10" name="Connecteur droit avec flèche 9"/>
          <p:cNvCxnSpPr>
            <a:stCxn id="11" idx="1"/>
          </p:cNvCxnSpPr>
          <p:nvPr/>
        </p:nvCxnSpPr>
        <p:spPr>
          <a:xfrm flipH="1">
            <a:off x="2915816" y="3515059"/>
            <a:ext cx="2342732" cy="12820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258548" y="3191893"/>
            <a:ext cx="388545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Drapeau entremêlé avec un casque et des rameaux de laurier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610184"/>
            <a:ext cx="1368152" cy="19790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3" name="Connecteur droit avec flèche 12"/>
          <p:cNvCxnSpPr>
            <a:stCxn id="15" idx="1"/>
          </p:cNvCxnSpPr>
          <p:nvPr/>
        </p:nvCxnSpPr>
        <p:spPr>
          <a:xfrm flipH="1">
            <a:off x="2771800" y="4432732"/>
            <a:ext cx="2376264" cy="8324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148064" y="3971067"/>
            <a:ext cx="400603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Plaques ajoutées commémorant les morts de la guerre d’Indochine et des guerres d’Afrique du Nord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623746" y="5229200"/>
            <a:ext cx="517494" cy="7200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0" y="3191893"/>
            <a:ext cx="1907704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Plaque du Souvenir français, association veillant à l’entretien des monuments aux morts</a:t>
            </a:r>
          </a:p>
        </p:txBody>
      </p:sp>
      <p:cxnSp>
        <p:nvCxnSpPr>
          <p:cNvPr id="23" name="Connecteur droit avec flèche 22"/>
          <p:cNvCxnSpPr>
            <a:stCxn id="7" idx="1"/>
          </p:cNvCxnSpPr>
          <p:nvPr/>
        </p:nvCxnSpPr>
        <p:spPr>
          <a:xfrm flipH="1">
            <a:off x="3176228" y="1294349"/>
            <a:ext cx="1961740" cy="88902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193209" y="5339789"/>
            <a:ext cx="388545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Plaque d’une association d’anciens combattants de la Vienne</a:t>
            </a:r>
          </a:p>
        </p:txBody>
      </p:sp>
      <p:cxnSp>
        <p:nvCxnSpPr>
          <p:cNvPr id="28" name="Connecteur droit avec flèche 27"/>
          <p:cNvCxnSpPr>
            <a:stCxn id="27" idx="1"/>
          </p:cNvCxnSpPr>
          <p:nvPr/>
        </p:nvCxnSpPr>
        <p:spPr>
          <a:xfrm flipH="1" flipV="1">
            <a:off x="3059832" y="5662954"/>
            <a:ext cx="2133377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2" grpId="0" animBg="1"/>
      <p:bldP spid="15" grpId="0" animBg="1"/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52450"/>
            <a:ext cx="76676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'action : Précédent 1">
            <a:hlinkClick r:id="" action="ppaction://hlinkshowjump?jump=previousslide" highlightClick="1"/>
          </p:cNvPr>
          <p:cNvSpPr/>
          <p:nvPr/>
        </p:nvSpPr>
        <p:spPr>
          <a:xfrm>
            <a:off x="8405813" y="6525344"/>
            <a:ext cx="486667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614" y="908720"/>
            <a:ext cx="8828874" cy="424731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"/>
            </a:pPr>
            <a:r>
              <a:rPr lang="fr-FR" dirty="0">
                <a:solidFill>
                  <a:prstClr val="white"/>
                </a:solidFill>
                <a:sym typeface="Wingdings"/>
              </a:rPr>
              <a:t>Matériaux utilisés :</a:t>
            </a: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r>
              <a:rPr lang="fr-FR" dirty="0">
                <a:solidFill>
                  <a:prstClr val="white"/>
                </a:solidFill>
                <a:sym typeface="Wingdings"/>
              </a:rPr>
              <a:t>A quel type de monuments appartient-il ?</a:t>
            </a: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r>
              <a:rPr lang="fr-FR" dirty="0">
                <a:solidFill>
                  <a:prstClr val="white"/>
                </a:solidFill>
                <a:sym typeface="Wingdings"/>
              </a:rPr>
              <a:t>Nombre /noms des morts sur le monument ?</a:t>
            </a: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  <a:sym typeface="Wingdings"/>
            </a:endParaRPr>
          </a:p>
          <a:p>
            <a:pPr marL="285750" indent="-285750">
              <a:buFont typeface="Wingdings"/>
              <a:buChar char=""/>
            </a:pPr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 </a:t>
            </a:r>
          </a:p>
          <a:p>
            <a:endParaRPr lang="fr-FR" dirty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0664" y="1268760"/>
            <a:ext cx="836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Le groupe sculpté est en bronze, le socle en pierre de taille.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49289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C’est un monument de type patriotique.</a:t>
            </a:r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>
            <a:off x="5364088" y="3140968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0664" y="3429000"/>
            <a:ext cx="8579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Il n’y a pas de nom sur le monument car il rend hommage aux 11 810 morts de la Vienne pendant la guerre 1914-1918. Des rouleaux contenant tous les noms auraient été déposés dans ses </a:t>
            </a:r>
            <a:r>
              <a:rPr lang="fr-FR" sz="2000" dirty="0" smtClean="0">
                <a:solidFill>
                  <a:srgbClr val="0070C0"/>
                </a:solidFill>
              </a:rPr>
              <a:t>fondations.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137"/>
            <a:ext cx="4464496" cy="688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'action : Précédent 2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980728"/>
            <a:ext cx="2808312" cy="21602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1196752"/>
            <a:ext cx="4320480" cy="21602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1412776"/>
            <a:ext cx="4320480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1140" y="1659619"/>
            <a:ext cx="4320480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1140" y="1966874"/>
            <a:ext cx="4320480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1140" y="2110890"/>
            <a:ext cx="1974796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9172" y="5661248"/>
            <a:ext cx="4032448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5921915"/>
            <a:ext cx="4464496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1140" y="6209947"/>
            <a:ext cx="4464496" cy="17781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6387757"/>
            <a:ext cx="4464496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3148" y="6602871"/>
            <a:ext cx="822668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340" y="548680"/>
            <a:ext cx="8106318" cy="6093976"/>
          </a:xfrm>
          <a:prstGeom prst="rect">
            <a:avLst/>
          </a:prstGeom>
          <a:ln w="285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prstClr val="white"/>
                </a:solidFill>
              </a:rPr>
              <a:t>Eléments à rechercher pour l’étude d’un monument aux mor</a:t>
            </a:r>
            <a:r>
              <a:rPr lang="fr-FR" sz="2000" b="1" dirty="0">
                <a:solidFill>
                  <a:prstClr val="white"/>
                </a:solidFill>
              </a:rPr>
              <a:t>ts</a:t>
            </a:r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 </a:t>
            </a:r>
          </a:p>
          <a:p>
            <a:r>
              <a:rPr lang="fr-FR" b="1" u="sng" dirty="0">
                <a:solidFill>
                  <a:prstClr val="white"/>
                </a:solidFill>
              </a:rPr>
              <a:t>1 – Identification : </a:t>
            </a:r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Nom de la commune				</a:t>
            </a:r>
            <a:r>
              <a:rPr lang="fr-FR" dirty="0">
                <a:solidFill>
                  <a:prstClr val="white"/>
                </a:solidFill>
                <a:sym typeface="Wingdings"/>
              </a:rPr>
              <a:t>  </a:t>
            </a:r>
            <a:r>
              <a:rPr lang="fr-FR" dirty="0">
                <a:solidFill>
                  <a:prstClr val="white"/>
                </a:solidFill>
              </a:rPr>
              <a:t>Département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Localisation dans la commune (à proximité d’un autre monument public, religieux ?)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Nom du sculpteur ou informations concernant le(s) concepteur(s), mécènes, etc.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Date de construction ou d’inauguration</a:t>
            </a:r>
          </a:p>
          <a:p>
            <a:r>
              <a:rPr lang="fr-FR" dirty="0">
                <a:solidFill>
                  <a:prstClr val="white"/>
                </a:solidFill>
              </a:rPr>
              <a:t> </a:t>
            </a:r>
          </a:p>
          <a:p>
            <a:r>
              <a:rPr lang="fr-FR" b="1" u="sng" dirty="0">
                <a:solidFill>
                  <a:prstClr val="white"/>
                </a:solidFill>
              </a:rPr>
              <a:t>2 – Description : </a:t>
            </a:r>
            <a:endParaRPr lang="fr-FR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Allure générale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Eléments du décor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Matériaux utilisés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Inscriptions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Noms : classés par année (en déduire l’année la plus meurtrière), par ordre alphabétique, par guerre ? Informations supplémentaires (grades, date précise de la mort, etc.) ? Nombre de noms identiques ?</a:t>
            </a:r>
          </a:p>
          <a:p>
            <a:r>
              <a:rPr lang="fr-FR" dirty="0">
                <a:solidFill>
                  <a:prstClr val="white"/>
                </a:solidFill>
                <a:sym typeface="Wingdings"/>
              </a:rPr>
              <a:t> </a:t>
            </a:r>
            <a:r>
              <a:rPr lang="fr-FR" dirty="0">
                <a:solidFill>
                  <a:prstClr val="white"/>
                </a:solidFill>
              </a:rPr>
              <a:t>A quel grand type de monument aux morts appartient-il ?</a:t>
            </a:r>
          </a:p>
          <a:p>
            <a:r>
              <a:rPr lang="fr-FR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1166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Recherche possible à faire faire aux élèves :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2">
      <a:dk1>
        <a:srgbClr val="FFFFFF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ersonnalisé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532</Words>
  <Application>Microsoft Office PowerPoint</Application>
  <PresentationFormat>Affichage à l'écran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Vigier</dc:creator>
  <cp:lastModifiedBy>Vigier</cp:lastModifiedBy>
  <cp:revision>7</cp:revision>
  <dcterms:created xsi:type="dcterms:W3CDTF">2014-12-07T18:34:59Z</dcterms:created>
  <dcterms:modified xsi:type="dcterms:W3CDTF">2014-12-14T15:58:58Z</dcterms:modified>
</cp:coreProperties>
</file>