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59" r:id="rId4"/>
    <p:sldId id="260" r:id="rId5"/>
    <p:sldId id="267" r:id="rId6"/>
    <p:sldId id="264" r:id="rId7"/>
    <p:sldId id="265" r:id="rId8"/>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C957EE5E-1DD4-4BB2-A111-F9C579464B8A}" type="datetimeFigureOut">
              <a:rPr lang="it-IT"/>
              <a:pPr>
                <a:defRPr/>
              </a:pPr>
              <a:t>21/11/2013</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4F87DA1-080A-4F3F-88F8-FB4AB877DB19}" type="slidenum">
              <a:rPr lang="it-IT"/>
              <a:pPr>
                <a:defRPr/>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36CEA146-0E8D-47F4-91AD-B5AEAA6F7577}" type="datetimeFigureOut">
              <a:rPr lang="it-IT"/>
              <a:pPr>
                <a:defRPr/>
              </a:pPr>
              <a:t>21/11/2013</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2427AE2-FD1B-4EA3-83EB-D95EF04A04D6}" type="slidenum">
              <a:rPr lang="it-IT"/>
              <a:pPr>
                <a:defRPr/>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6ADB1E5D-70AD-41E2-9D50-1C0B9BF7B329}" type="datetimeFigureOut">
              <a:rPr lang="it-IT"/>
              <a:pPr>
                <a:defRPr/>
              </a:pPr>
              <a:t>21/11/2013</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93113E1-D321-4DE4-A3CB-908CABB228B3}" type="slidenum">
              <a:rPr lang="it-IT"/>
              <a:pPr>
                <a:defRPr/>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1C039684-4B1D-410D-B2AE-C1FA460B2BCF}" type="datetimeFigureOut">
              <a:rPr lang="it-IT"/>
              <a:pPr>
                <a:defRPr/>
              </a:pPr>
              <a:t>21/11/2013</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1FA5566-5C7B-4164-BA13-952FEDE3C7CA}" type="slidenum">
              <a:rPr lang="it-IT"/>
              <a:pPr>
                <a:defRPr/>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67A5D585-8591-40FD-B234-CD3845E634FB}" type="datetimeFigureOut">
              <a:rPr lang="it-IT"/>
              <a:pPr>
                <a:defRPr/>
              </a:pPr>
              <a:t>21/11/2013</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ED0CED6-9EF4-430F-96A2-84DA98E79B61}" type="slidenum">
              <a:rPr lang="it-IT"/>
              <a:pPr>
                <a:defRPr/>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640AB7B1-18A0-45AD-8025-A81BF6D6D021}" type="datetimeFigureOut">
              <a:rPr lang="it-IT"/>
              <a:pPr>
                <a:defRPr/>
              </a:pPr>
              <a:t>21/11/2013</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E1479627-F2AF-42FA-B9A1-9954F40BB3C8}" type="slidenum">
              <a:rPr lang="it-IT"/>
              <a:pPr>
                <a:defRPr/>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4BAB71F7-A025-43C5-AF69-DFF5C8F0528B}" type="datetimeFigureOut">
              <a:rPr lang="it-IT"/>
              <a:pPr>
                <a:defRPr/>
              </a:pPr>
              <a:t>21/11/2013</a:t>
            </a:fld>
            <a:endParaRPr lang="it-IT" dirty="0"/>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FE618427-4215-44D9-9223-F2F5A279ADB1}" type="slidenum">
              <a:rPr lang="it-IT"/>
              <a:pPr>
                <a:defRPr/>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95838A59-162B-4A9D-BF0B-A1EECE1648F7}" type="datetimeFigureOut">
              <a:rPr lang="it-IT"/>
              <a:pPr>
                <a:defRPr/>
              </a:pPr>
              <a:t>21/11/2013</a:t>
            </a:fld>
            <a:endParaRPr lang="it-IT" dirty="0"/>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6ED11302-20EA-4561-AC3F-50A1432D2F30}" type="slidenum">
              <a:rPr lang="it-IT"/>
              <a:pPr>
                <a:defRPr/>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4D26172B-4579-4E57-8B6C-026CF86BE4ED}" type="datetimeFigureOut">
              <a:rPr lang="it-IT"/>
              <a:pPr>
                <a:defRPr/>
              </a:pPr>
              <a:t>21/11/2013</a:t>
            </a:fld>
            <a:endParaRPr lang="it-IT" dirty="0"/>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CF0155CB-7ECC-4D0F-A82D-3DEBC07AAD22}" type="slidenum">
              <a:rPr lang="it-IT"/>
              <a:pPr>
                <a:defRPr/>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2007878E-2B75-491F-8116-1FA2602941FF}" type="datetimeFigureOut">
              <a:rPr lang="it-IT"/>
              <a:pPr>
                <a:defRPr/>
              </a:pPr>
              <a:t>21/11/2013</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3DE4139-C4DC-44BA-BC11-3A08344D1266}" type="slidenum">
              <a:rPr lang="it-IT"/>
              <a:pPr>
                <a:defRPr/>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C6B0C23D-7C84-4D22-B828-B8BD1C5D7FE4}" type="datetimeFigureOut">
              <a:rPr lang="it-IT"/>
              <a:pPr>
                <a:defRPr/>
              </a:pPr>
              <a:t>21/11/2013</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71C55A2-641D-4538-B21E-AAD62B3DDFE0}" type="slidenum">
              <a:rPr lang="it-IT"/>
              <a:pPr>
                <a:defRPr/>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D4279D3-1731-452F-A951-15D5E9A1875D}" type="datetimeFigureOut">
              <a:rPr lang="it-IT"/>
              <a:pPr>
                <a:defRPr/>
              </a:pPr>
              <a:t>21/11/2013</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5F9B20D-9320-4650-88C1-9F6D81466916}" type="slidenum">
              <a:rPr lang="it-IT"/>
              <a:pPr>
                <a:defRPr/>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youtube.com/watch?v=ncRNDlnbbu8" TargetMode="External"/><Relationship Id="rId1" Type="http://schemas.openxmlformats.org/officeDocument/2006/relationships/slideLayout" Target="../slideLayouts/slideLayout4.xml"/><Relationship Id="rId5" Type="http://schemas.openxmlformats.org/officeDocument/2006/relationships/image" Target="../media/image11.jpe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908175" y="260350"/>
            <a:ext cx="6911975" cy="1512888"/>
          </a:xfrm>
        </p:spPr>
        <p:txBody>
          <a:bodyPr rtlCol="0">
            <a:noAutofit/>
          </a:bodyPr>
          <a:lstStyle/>
          <a:p>
            <a:pPr eaLnBrk="1" fontAlgn="auto" hangingPunct="1">
              <a:spcAft>
                <a:spcPts val="0"/>
              </a:spcAft>
              <a:defRPr/>
            </a:pPr>
            <a:r>
              <a:rPr lang="fr-FR" sz="3600" b="1" dirty="0" smtClean="0">
                <a:solidFill>
                  <a:schemeClr val="accent4">
                    <a:lumMod val="75000"/>
                  </a:schemeClr>
                </a:solidFill>
              </a:rPr>
              <a:t>Casimir</a:t>
            </a:r>
            <a:r>
              <a:rPr lang="fr-FR" sz="3600" b="1" dirty="0" smtClean="0">
                <a:solidFill>
                  <a:srgbClr val="FF0000"/>
                </a:solidFill>
              </a:rPr>
              <a:t> Malevitch : </a:t>
            </a:r>
            <a:r>
              <a:rPr lang="fr-FR" sz="3600" b="1" dirty="0" smtClean="0"/>
              <a:t>une icône de 				l’art russe </a:t>
            </a:r>
            <a:br>
              <a:rPr lang="fr-FR" sz="3600" b="1" dirty="0" smtClean="0"/>
            </a:br>
            <a:r>
              <a:rPr lang="fr-FR" sz="3600" b="1" dirty="0" smtClean="0"/>
              <a:t>			du XX </a:t>
            </a:r>
            <a:r>
              <a:rPr lang="fr-FR" sz="3200" b="1" dirty="0" smtClean="0"/>
              <a:t>ème</a:t>
            </a:r>
            <a:r>
              <a:rPr lang="fr-FR" sz="3600" b="1" dirty="0" smtClean="0"/>
              <a:t> siècle </a:t>
            </a:r>
            <a:endParaRPr lang="fr-FR" sz="3600" b="1" dirty="0"/>
          </a:p>
        </p:txBody>
      </p:sp>
      <p:sp>
        <p:nvSpPr>
          <p:cNvPr id="5" name="Segnaposto contenuto 4"/>
          <p:cNvSpPr>
            <a:spLocks noGrp="1"/>
          </p:cNvSpPr>
          <p:nvPr>
            <p:ph idx="1"/>
          </p:nvPr>
        </p:nvSpPr>
        <p:spPr>
          <a:xfrm>
            <a:off x="457200" y="1844675"/>
            <a:ext cx="8229600" cy="4608513"/>
          </a:xfrm>
        </p:spPr>
        <p:txBody>
          <a:bodyPr>
            <a:normAutofit/>
          </a:bodyPr>
          <a:lstStyle/>
          <a:p>
            <a:pPr eaLnBrk="1" hangingPunct="1">
              <a:lnSpc>
                <a:spcPct val="90000"/>
              </a:lnSpc>
            </a:pPr>
            <a:endParaRPr lang="fr-FR" sz="2000" smtClean="0"/>
          </a:p>
          <a:p>
            <a:pPr eaLnBrk="1" hangingPunct="1">
              <a:lnSpc>
                <a:spcPct val="90000"/>
              </a:lnSpc>
            </a:pPr>
            <a:r>
              <a:rPr lang="fr-FR" sz="2000" smtClean="0"/>
              <a:t>Dossier Histoire des Arts</a:t>
            </a:r>
          </a:p>
          <a:p>
            <a:pPr eaLnBrk="1" hangingPunct="1">
              <a:lnSpc>
                <a:spcPct val="90000"/>
              </a:lnSpc>
            </a:pPr>
            <a:r>
              <a:rPr lang="fr-FR" sz="2000" smtClean="0"/>
              <a:t>Auteure : Hélène Eftimakis</a:t>
            </a:r>
          </a:p>
          <a:p>
            <a:pPr eaLnBrk="1" hangingPunct="1">
              <a:lnSpc>
                <a:spcPct val="90000"/>
              </a:lnSpc>
            </a:pPr>
            <a:r>
              <a:rPr lang="fr-FR" sz="2000" smtClean="0"/>
              <a:t>Niveau: classe de troisième </a:t>
            </a:r>
          </a:p>
          <a:p>
            <a:pPr eaLnBrk="1" hangingPunct="1">
              <a:lnSpc>
                <a:spcPct val="90000"/>
              </a:lnSpc>
            </a:pPr>
            <a:r>
              <a:rPr lang="fr-FR" sz="2000" smtClean="0"/>
              <a:t>Référence au programme d’histoire : “Guerres mondiales et Régimes totalitaires”</a:t>
            </a:r>
          </a:p>
          <a:p>
            <a:pPr eaLnBrk="1" hangingPunct="1">
              <a:lnSpc>
                <a:spcPct val="90000"/>
              </a:lnSpc>
            </a:pPr>
            <a:r>
              <a:rPr lang="fr-FR" sz="2000" smtClean="0"/>
              <a:t>Thématique : “Arts, Etats et Pouvoir”</a:t>
            </a:r>
          </a:p>
          <a:p>
            <a:pPr eaLnBrk="1" hangingPunct="1">
              <a:lnSpc>
                <a:spcPct val="90000"/>
              </a:lnSpc>
            </a:pPr>
            <a:r>
              <a:rPr lang="fr-FR" sz="2000" smtClean="0"/>
              <a:t>Domaine artistique : “Arts du visuel”</a:t>
            </a:r>
          </a:p>
          <a:p>
            <a:pPr eaLnBrk="1" hangingPunct="1">
              <a:lnSpc>
                <a:spcPct val="90000"/>
              </a:lnSpc>
            </a:pPr>
            <a:r>
              <a:rPr lang="fr-FR" sz="2000" smtClean="0"/>
              <a:t>Disciplines : histoire, géographie, français, arts plastiques, éducation musicale </a:t>
            </a:r>
          </a:p>
          <a:p>
            <a:pPr eaLnBrk="1" hangingPunct="1">
              <a:lnSpc>
                <a:spcPct val="90000"/>
              </a:lnSpc>
            </a:pPr>
            <a:r>
              <a:rPr lang="fr-FR" sz="2000" smtClean="0"/>
              <a:t>Objectifs : connaître Malevitch</a:t>
            </a:r>
          </a:p>
          <a:p>
            <a:pPr eaLnBrk="1" hangingPunct="1">
              <a:lnSpc>
                <a:spcPct val="90000"/>
              </a:lnSpc>
              <a:buFont typeface="Arial" charset="0"/>
              <a:buNone/>
            </a:pPr>
            <a:r>
              <a:rPr lang="fr-FR" sz="2000" smtClean="0"/>
              <a:t> 	Parcourir en compagnie de Malevitch un pan crucial de l’histoire russe </a:t>
            </a:r>
          </a:p>
          <a:p>
            <a:pPr eaLnBrk="1" hangingPunct="1">
              <a:lnSpc>
                <a:spcPct val="90000"/>
              </a:lnSpc>
            </a:pPr>
            <a:r>
              <a:rPr lang="fr-FR" sz="2000" smtClean="0"/>
              <a:t>Démarche:  mobiliser ses connaissances des courants artistiques et de l’histoire pour construire une lecture de l’image.  </a:t>
            </a:r>
          </a:p>
          <a:p>
            <a:pPr eaLnBrk="1" hangingPunct="1">
              <a:lnSpc>
                <a:spcPct val="90000"/>
              </a:lnSpc>
            </a:pPr>
            <a:endParaRPr lang="it-IT" sz="2000" smtClean="0"/>
          </a:p>
        </p:txBody>
      </p:sp>
      <p:pic>
        <p:nvPicPr>
          <p:cNvPr id="13315" name="Immagine 6" descr="Malevitch tête de paysan 1928-32.jpg"/>
          <p:cNvPicPr>
            <a:picLocks noChangeAspect="1"/>
          </p:cNvPicPr>
          <p:nvPr/>
        </p:nvPicPr>
        <p:blipFill>
          <a:blip r:embed="rId2"/>
          <a:srcRect/>
          <a:stretch>
            <a:fillRect/>
          </a:stretch>
        </p:blipFill>
        <p:spPr bwMode="auto">
          <a:xfrm>
            <a:off x="179388" y="115888"/>
            <a:ext cx="1439862" cy="18002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3"/>
          <p:cNvSpPr>
            <a:spLocks noGrp="1"/>
          </p:cNvSpPr>
          <p:nvPr>
            <p:ph type="title"/>
          </p:nvPr>
        </p:nvSpPr>
        <p:spPr>
          <a:xfrm>
            <a:off x="468313" y="260350"/>
            <a:ext cx="8135937" cy="1162050"/>
          </a:xfrm>
          <a:ln w="12700">
            <a:solidFill>
              <a:srgbClr val="FF0000"/>
            </a:solidFill>
          </a:ln>
        </p:spPr>
        <p:txBody>
          <a:bodyPr/>
          <a:lstStyle/>
          <a:p>
            <a:pPr eaLnBrk="1" hangingPunct="1">
              <a:buFont typeface="Wingdings" pitchFamily="2" charset="2"/>
              <a:buChar char="Ø"/>
            </a:pPr>
            <a:r>
              <a:rPr lang="fr-FR" smtClean="0"/>
              <a:t>Avant de découvrir la fiche de l’œuvre :</a:t>
            </a:r>
            <a:br>
              <a:rPr lang="fr-FR" smtClean="0"/>
            </a:br>
            <a:r>
              <a:rPr lang="fr-FR" smtClean="0"/>
              <a:t>				</a:t>
            </a:r>
            <a:r>
              <a:rPr lang="fr-FR" sz="2700" smtClean="0">
                <a:solidFill>
                  <a:srgbClr val="FF0000"/>
                </a:solidFill>
              </a:rPr>
              <a:t>Parlons de ce que l’on voit</a:t>
            </a:r>
          </a:p>
        </p:txBody>
      </p:sp>
      <p:pic>
        <p:nvPicPr>
          <p:cNvPr id="14338" name="Segnaposto contenuto 6" descr="cavalerie rouge wikipedia commons.jpg"/>
          <p:cNvPicPr>
            <a:picLocks noGrp="1" noChangeAspect="1"/>
          </p:cNvPicPr>
          <p:nvPr>
            <p:ph idx="1"/>
          </p:nvPr>
        </p:nvPicPr>
        <p:blipFill>
          <a:blip r:embed="rId2"/>
          <a:srcRect/>
          <a:stretch>
            <a:fillRect/>
          </a:stretch>
        </p:blipFill>
        <p:spPr>
          <a:xfrm>
            <a:off x="3575050" y="1549400"/>
            <a:ext cx="5111750" cy="3300413"/>
          </a:xfrm>
        </p:spPr>
      </p:pic>
      <p:sp>
        <p:nvSpPr>
          <p:cNvPr id="14339" name="Segnaposto testo 5"/>
          <p:cNvSpPr>
            <a:spLocks noGrp="1"/>
          </p:cNvSpPr>
          <p:nvPr>
            <p:ph type="body" sz="half" idx="2"/>
          </p:nvPr>
        </p:nvSpPr>
        <p:spPr>
          <a:xfrm>
            <a:off x="395288" y="1435100"/>
            <a:ext cx="3070225" cy="4802188"/>
          </a:xfrm>
          <a:ln w="19050">
            <a:solidFill>
              <a:srgbClr val="FF0000"/>
            </a:solidFill>
          </a:ln>
        </p:spPr>
        <p:txBody>
          <a:bodyPr/>
          <a:lstStyle/>
          <a:p>
            <a:pPr eaLnBrk="1" hangingPunct="1">
              <a:lnSpc>
                <a:spcPct val="90000"/>
              </a:lnSpc>
            </a:pPr>
            <a:r>
              <a:rPr lang="fr-FR" sz="1600" b="1" smtClean="0">
                <a:solidFill>
                  <a:srgbClr val="FF0000"/>
                </a:solidFill>
              </a:rPr>
              <a:t>Activité Arts Plastiques</a:t>
            </a:r>
          </a:p>
          <a:p>
            <a:pPr eaLnBrk="1" hangingPunct="1">
              <a:lnSpc>
                <a:spcPct val="90000"/>
              </a:lnSpc>
            </a:pPr>
            <a:r>
              <a:rPr lang="fr-FR" smtClean="0"/>
              <a:t>L’espace : est-il humanisé, construit, désert , réduit, ample ?</a:t>
            </a:r>
          </a:p>
          <a:p>
            <a:pPr eaLnBrk="1" hangingPunct="1">
              <a:lnSpc>
                <a:spcPct val="90000"/>
              </a:lnSpc>
            </a:pPr>
            <a:r>
              <a:rPr lang="fr-FR" smtClean="0"/>
              <a:t>Les éléments de cet espace et leurs proportions </a:t>
            </a:r>
          </a:p>
          <a:p>
            <a:pPr eaLnBrk="1" hangingPunct="1">
              <a:lnSpc>
                <a:spcPct val="90000"/>
              </a:lnSpc>
            </a:pPr>
            <a:r>
              <a:rPr lang="fr-FR" smtClean="0"/>
              <a:t>Les lignes directrices </a:t>
            </a:r>
          </a:p>
          <a:p>
            <a:pPr eaLnBrk="1" hangingPunct="1">
              <a:lnSpc>
                <a:spcPct val="90000"/>
              </a:lnSpc>
            </a:pPr>
            <a:r>
              <a:rPr lang="fr-FR" smtClean="0"/>
              <a:t>Les couleurs : chaudes, froides, claires, foncées, estompées… ?</a:t>
            </a:r>
          </a:p>
          <a:p>
            <a:pPr eaLnBrk="1" hangingPunct="1">
              <a:lnSpc>
                <a:spcPct val="90000"/>
              </a:lnSpc>
            </a:pPr>
            <a:r>
              <a:rPr lang="fr-FR" smtClean="0"/>
              <a:t>Y a t-il des correspondances, des dominances …?</a:t>
            </a:r>
          </a:p>
          <a:p>
            <a:pPr eaLnBrk="1" hangingPunct="1">
              <a:lnSpc>
                <a:spcPct val="90000"/>
              </a:lnSpc>
            </a:pPr>
            <a:r>
              <a:rPr lang="fr-FR" smtClean="0"/>
              <a:t>La texture</a:t>
            </a:r>
          </a:p>
          <a:p>
            <a:pPr eaLnBrk="1" hangingPunct="1">
              <a:lnSpc>
                <a:spcPct val="90000"/>
              </a:lnSpc>
            </a:pPr>
            <a:r>
              <a:rPr lang="fr-FR" smtClean="0"/>
              <a:t>La lumière </a:t>
            </a:r>
          </a:p>
          <a:p>
            <a:pPr eaLnBrk="1" hangingPunct="1">
              <a:lnSpc>
                <a:spcPct val="90000"/>
              </a:lnSpc>
            </a:pPr>
            <a:r>
              <a:rPr lang="fr-FR" smtClean="0"/>
              <a:t>Les lignes, les volumes</a:t>
            </a:r>
          </a:p>
          <a:p>
            <a:pPr eaLnBrk="1" hangingPunct="1">
              <a:lnSpc>
                <a:spcPct val="90000"/>
              </a:lnSpc>
            </a:pPr>
            <a:r>
              <a:rPr lang="fr-FR" smtClean="0"/>
              <a:t>La composition : lignes, alternances </a:t>
            </a:r>
          </a:p>
          <a:p>
            <a:pPr eaLnBrk="1" hangingPunct="1">
              <a:lnSpc>
                <a:spcPct val="90000"/>
              </a:lnSpc>
            </a:pPr>
            <a:r>
              <a:rPr lang="fr-FR" smtClean="0"/>
              <a:t>Le rythme , l’équilibre</a:t>
            </a:r>
          </a:p>
          <a:p>
            <a:pPr eaLnBrk="1" hangingPunct="1">
              <a:lnSpc>
                <a:spcPct val="90000"/>
              </a:lnSpc>
            </a:pPr>
            <a:r>
              <a:rPr lang="fr-FR" smtClean="0"/>
              <a:t>La variété</a:t>
            </a:r>
          </a:p>
          <a:p>
            <a:pPr eaLnBrk="1" hangingPunct="1">
              <a:lnSpc>
                <a:spcPct val="90000"/>
              </a:lnSpc>
            </a:pPr>
            <a:r>
              <a:rPr lang="fr-FR" smtClean="0"/>
              <a:t>L’harmonie</a:t>
            </a:r>
          </a:p>
          <a:p>
            <a:pPr eaLnBrk="1" hangingPunct="1">
              <a:lnSpc>
                <a:spcPct val="90000"/>
              </a:lnSpc>
            </a:pPr>
            <a:endParaRPr lang="fr-FR" sz="1500" smtClean="0"/>
          </a:p>
          <a:p>
            <a:pPr eaLnBrk="1" hangingPunct="1">
              <a:spcBef>
                <a:spcPct val="0"/>
              </a:spcBef>
              <a:buFont typeface="Wingdings" pitchFamily="2" charset="2"/>
              <a:buChar char="Ø"/>
            </a:pPr>
            <a:r>
              <a:rPr lang="fr-FR" sz="1500" b="1" smtClean="0">
                <a:solidFill>
                  <a:srgbClr val="FF0000"/>
                </a:solidFill>
              </a:rPr>
              <a:t> Dire ses premières impressions</a:t>
            </a:r>
          </a:p>
          <a:p>
            <a:pPr eaLnBrk="1" hangingPunct="1">
              <a:spcBef>
                <a:spcPct val="0"/>
              </a:spcBef>
              <a:buFont typeface="Wingdings" pitchFamily="2" charset="2"/>
              <a:buChar char="Ø"/>
            </a:pPr>
            <a:r>
              <a:rPr lang="fr-FR" sz="1500" b="1" smtClean="0">
                <a:solidFill>
                  <a:srgbClr val="FF0000"/>
                </a:solidFill>
              </a:rPr>
              <a:t> Faire des hypothèses sur le sujet</a:t>
            </a:r>
          </a:p>
          <a:p>
            <a:pPr eaLnBrk="1" hangingPunct="1">
              <a:lnSpc>
                <a:spcPct val="90000"/>
              </a:lnSpc>
            </a:pPr>
            <a:endParaRPr lang="it-IT" sz="15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3"/>
          <p:cNvSpPr>
            <a:spLocks noGrp="1"/>
          </p:cNvSpPr>
          <p:nvPr>
            <p:ph type="title"/>
          </p:nvPr>
        </p:nvSpPr>
        <p:spPr>
          <a:xfrm>
            <a:off x="457200" y="273050"/>
            <a:ext cx="8075613" cy="1139825"/>
          </a:xfrm>
        </p:spPr>
        <p:txBody>
          <a:bodyPr/>
          <a:lstStyle/>
          <a:p>
            <a:pPr eaLnBrk="1" hangingPunct="1"/>
            <a:r>
              <a:rPr lang="fr-FR" sz="2400" i="1" smtClean="0"/>
              <a:t>Cette œuvre est intitulée selon les traductions :</a:t>
            </a:r>
            <a:r>
              <a:rPr lang="fr-FR" sz="2800" i="1" smtClean="0"/>
              <a:t/>
            </a:r>
            <a:br>
              <a:rPr lang="fr-FR" sz="2800" i="1" smtClean="0"/>
            </a:br>
            <a:r>
              <a:rPr lang="fr-FR" sz="2800" i="1" smtClean="0"/>
              <a:t>  </a:t>
            </a:r>
            <a:r>
              <a:rPr lang="fr-FR" sz="2800" i="1" smtClean="0">
                <a:solidFill>
                  <a:srgbClr val="FF0000"/>
                </a:solidFill>
              </a:rPr>
              <a:t>« La Charge de la cavalerie rouge »</a:t>
            </a:r>
            <a:r>
              <a:rPr lang="fr-FR" sz="2800" smtClean="0">
                <a:solidFill>
                  <a:srgbClr val="FF0000"/>
                </a:solidFill>
              </a:rPr>
              <a:t> </a:t>
            </a:r>
            <a:br>
              <a:rPr lang="fr-FR" sz="2800" smtClean="0">
                <a:solidFill>
                  <a:srgbClr val="FF0000"/>
                </a:solidFill>
              </a:rPr>
            </a:br>
            <a:r>
              <a:rPr lang="fr-FR" sz="2800" smtClean="0">
                <a:solidFill>
                  <a:srgbClr val="FF0000"/>
                </a:solidFill>
              </a:rPr>
              <a:t>              </a:t>
            </a:r>
            <a:r>
              <a:rPr lang="fr-FR" sz="2800" smtClean="0"/>
              <a:t>ou     </a:t>
            </a:r>
            <a:r>
              <a:rPr lang="fr-FR" sz="2800" smtClean="0">
                <a:solidFill>
                  <a:srgbClr val="FF0000"/>
                </a:solidFill>
              </a:rPr>
              <a:t>	 « </a:t>
            </a:r>
            <a:r>
              <a:rPr lang="fr-FR" sz="2800" i="1" smtClean="0">
                <a:solidFill>
                  <a:srgbClr val="FF0000"/>
                </a:solidFill>
              </a:rPr>
              <a:t>La Cavalerie rouge au galop</a:t>
            </a:r>
            <a:r>
              <a:rPr lang="fr-FR" sz="2800" smtClean="0">
                <a:solidFill>
                  <a:srgbClr val="FF0000"/>
                </a:solidFill>
              </a:rPr>
              <a:t> »</a:t>
            </a:r>
            <a:endParaRPr lang="it-IT" sz="2800" smtClean="0">
              <a:solidFill>
                <a:srgbClr val="FF0000"/>
              </a:solidFill>
            </a:endParaRPr>
          </a:p>
        </p:txBody>
      </p:sp>
      <p:pic>
        <p:nvPicPr>
          <p:cNvPr id="15362" name="Segnaposto contenuto 6" descr="Red_Cavalry_Riding.jpg"/>
          <p:cNvPicPr>
            <a:picLocks noGrp="1" noChangeAspect="1"/>
          </p:cNvPicPr>
          <p:nvPr>
            <p:ph idx="1"/>
          </p:nvPr>
        </p:nvPicPr>
        <p:blipFill>
          <a:blip r:embed="rId2"/>
          <a:srcRect/>
          <a:stretch>
            <a:fillRect/>
          </a:stretch>
        </p:blipFill>
        <p:spPr>
          <a:xfrm>
            <a:off x="3568700" y="1628775"/>
            <a:ext cx="5575300" cy="3600450"/>
          </a:xfrm>
        </p:spPr>
      </p:pic>
      <p:sp>
        <p:nvSpPr>
          <p:cNvPr id="15363" name="Segnaposto testo 5"/>
          <p:cNvSpPr>
            <a:spLocks noGrp="1"/>
          </p:cNvSpPr>
          <p:nvPr>
            <p:ph type="body" sz="half" idx="2"/>
          </p:nvPr>
        </p:nvSpPr>
        <p:spPr>
          <a:xfrm>
            <a:off x="107950" y="1435100"/>
            <a:ext cx="3357563" cy="4946650"/>
          </a:xfrm>
        </p:spPr>
        <p:txBody>
          <a:bodyPr/>
          <a:lstStyle/>
          <a:p>
            <a:pPr eaLnBrk="1" hangingPunct="1"/>
            <a:endParaRPr lang="it-IT" smtClean="0"/>
          </a:p>
          <a:p>
            <a:pPr eaLnBrk="1" hangingPunct="1"/>
            <a:endParaRPr lang="it-IT" smtClean="0"/>
          </a:p>
        </p:txBody>
      </p:sp>
      <p:sp>
        <p:nvSpPr>
          <p:cNvPr id="15364" name="Rettangolo 7"/>
          <p:cNvSpPr>
            <a:spLocks noChangeArrowheads="1"/>
          </p:cNvSpPr>
          <p:nvPr/>
        </p:nvSpPr>
        <p:spPr bwMode="auto">
          <a:xfrm>
            <a:off x="250825" y="1528763"/>
            <a:ext cx="3241675" cy="4756150"/>
          </a:xfrm>
          <a:prstGeom prst="rect">
            <a:avLst/>
          </a:prstGeom>
          <a:noFill/>
          <a:ln w="19050">
            <a:solidFill>
              <a:srgbClr val="FF0000"/>
            </a:solidFill>
            <a:miter lim="800000"/>
            <a:headEnd/>
            <a:tailEnd/>
          </a:ln>
        </p:spPr>
        <p:txBody>
          <a:bodyPr>
            <a:spAutoFit/>
          </a:bodyPr>
          <a:lstStyle/>
          <a:p>
            <a:r>
              <a:rPr lang="fr-FR" sz="1600">
                <a:solidFill>
                  <a:srgbClr val="3B6431"/>
                </a:solidFill>
                <a:latin typeface="Calibri" pitchFamily="34" charset="0"/>
              </a:rPr>
              <a:t>Nature de l’œuvre </a:t>
            </a:r>
            <a:r>
              <a:rPr lang="fr-FR" sz="1600">
                <a:latin typeface="Calibri" pitchFamily="34" charset="0"/>
              </a:rPr>
              <a:t>: il s’agit d’une peinture </a:t>
            </a:r>
          </a:p>
          <a:p>
            <a:r>
              <a:rPr lang="fr-FR" sz="1600">
                <a:solidFill>
                  <a:srgbClr val="3B6431"/>
                </a:solidFill>
                <a:latin typeface="Calibri" pitchFamily="34" charset="0"/>
              </a:rPr>
              <a:t>Son auteur </a:t>
            </a:r>
            <a:r>
              <a:rPr lang="fr-FR" sz="1600">
                <a:latin typeface="Calibri" pitchFamily="34" charset="0"/>
              </a:rPr>
              <a:t>est Casimir Malevitch</a:t>
            </a:r>
          </a:p>
          <a:p>
            <a:r>
              <a:rPr lang="fr-FR" sz="1600">
                <a:latin typeface="Calibri" pitchFamily="34" charset="0"/>
              </a:rPr>
              <a:t>(Kiev 1879 – Leningrad 1935)</a:t>
            </a:r>
          </a:p>
          <a:p>
            <a:r>
              <a:rPr lang="fr-FR" sz="1600">
                <a:solidFill>
                  <a:srgbClr val="3B6431"/>
                </a:solidFill>
                <a:latin typeface="Calibri" pitchFamily="34" charset="0"/>
              </a:rPr>
              <a:t>Sa technique</a:t>
            </a:r>
            <a:r>
              <a:rPr lang="fr-FR" sz="1600">
                <a:latin typeface="Calibri" pitchFamily="34" charset="0"/>
              </a:rPr>
              <a:t> : c’est une peinture à l’huile sur toile</a:t>
            </a:r>
          </a:p>
          <a:p>
            <a:r>
              <a:rPr lang="fr-FR" sz="1600">
                <a:solidFill>
                  <a:srgbClr val="3B6431"/>
                </a:solidFill>
                <a:latin typeface="Calibri" pitchFamily="34" charset="0"/>
              </a:rPr>
              <a:t>Ses dimensions :</a:t>
            </a:r>
            <a:r>
              <a:rPr lang="fr-FR" sz="1600">
                <a:latin typeface="Calibri" pitchFamily="34" charset="0"/>
              </a:rPr>
              <a:t>  91 cm de hauteur sur 140 cm de largeur </a:t>
            </a:r>
          </a:p>
          <a:p>
            <a:r>
              <a:rPr lang="fr-FR" sz="1600">
                <a:solidFill>
                  <a:srgbClr val="3B6431"/>
                </a:solidFill>
                <a:latin typeface="Calibri" pitchFamily="34" charset="0"/>
              </a:rPr>
              <a:t>Sa datation</a:t>
            </a:r>
            <a:r>
              <a:rPr lang="fr-FR" sz="1600">
                <a:latin typeface="Calibri" pitchFamily="34" charset="0"/>
              </a:rPr>
              <a:t> : elle a été peinte entre 1928 et 1932. </a:t>
            </a:r>
          </a:p>
          <a:p>
            <a:r>
              <a:rPr lang="fr-FR" sz="1600">
                <a:latin typeface="Calibri" pitchFamily="34" charset="0"/>
              </a:rPr>
              <a:t>Son </a:t>
            </a:r>
            <a:r>
              <a:rPr lang="fr-FR" sz="1600">
                <a:solidFill>
                  <a:srgbClr val="3B6431"/>
                </a:solidFill>
                <a:latin typeface="Calibri" pitchFamily="34" charset="0"/>
              </a:rPr>
              <a:t>lieu de conservation</a:t>
            </a:r>
            <a:r>
              <a:rPr lang="fr-FR" sz="1600">
                <a:latin typeface="Calibri" pitchFamily="34" charset="0"/>
              </a:rPr>
              <a:t>: on peut la voir au Musée Russe de Saint-Pétersbourg.</a:t>
            </a:r>
          </a:p>
          <a:p>
            <a:endParaRPr lang="fr-FR" sz="1600">
              <a:latin typeface="Calibri" pitchFamily="34" charset="0"/>
            </a:endParaRPr>
          </a:p>
          <a:p>
            <a:pPr>
              <a:buFont typeface="Wingdings" pitchFamily="2" charset="2"/>
              <a:buChar char="Ø"/>
            </a:pPr>
            <a:r>
              <a:rPr lang="fr-FR" sz="1600" b="1">
                <a:solidFill>
                  <a:srgbClr val="FF0000"/>
                </a:solidFill>
                <a:latin typeface="Calibri" pitchFamily="34" charset="0"/>
              </a:rPr>
              <a:t> Situer Kiev dans l’espace russe</a:t>
            </a:r>
          </a:p>
          <a:p>
            <a:pPr>
              <a:buFont typeface="Wingdings" pitchFamily="2" charset="2"/>
              <a:buChar char="Ø"/>
            </a:pPr>
            <a:r>
              <a:rPr lang="fr-FR" sz="1600" b="1">
                <a:solidFill>
                  <a:srgbClr val="FF0000"/>
                </a:solidFill>
                <a:latin typeface="Calibri" pitchFamily="34" charset="0"/>
              </a:rPr>
              <a:t> Indiquer : les différents noms et fonctions de Saint-Pétersbourg dans l’histoire russe</a:t>
            </a:r>
          </a:p>
          <a:p>
            <a:endParaRPr lang="it-IT" sz="160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3"/>
          <p:cNvSpPr>
            <a:spLocks noGrp="1"/>
          </p:cNvSpPr>
          <p:nvPr>
            <p:ph type="title"/>
          </p:nvPr>
        </p:nvSpPr>
        <p:spPr>
          <a:xfrm>
            <a:off x="1116013" y="273050"/>
            <a:ext cx="4319587" cy="1139825"/>
          </a:xfrm>
        </p:spPr>
        <p:txBody>
          <a:bodyPr/>
          <a:lstStyle/>
          <a:p>
            <a:pPr eaLnBrk="1" hangingPunct="1"/>
            <a:r>
              <a:rPr lang="fr-FR" sz="1800" smtClean="0"/>
              <a:t/>
            </a:r>
            <a:br>
              <a:rPr lang="fr-FR" sz="1800" smtClean="0"/>
            </a:br>
            <a:r>
              <a:rPr lang="fr-FR" sz="1800" smtClean="0"/>
              <a:t/>
            </a:r>
            <a:br>
              <a:rPr lang="fr-FR" sz="1800" smtClean="0"/>
            </a:br>
            <a:r>
              <a:rPr lang="fr-FR" sz="1800" smtClean="0"/>
              <a:t/>
            </a:r>
            <a:br>
              <a:rPr lang="fr-FR" sz="1800" smtClean="0"/>
            </a:br>
            <a:r>
              <a:rPr lang="fr-FR" sz="1800" smtClean="0"/>
              <a:t/>
            </a:r>
            <a:br>
              <a:rPr lang="fr-FR" sz="1800" smtClean="0"/>
            </a:br>
            <a:r>
              <a:rPr lang="fr-FR" sz="1800" smtClean="0"/>
              <a:t/>
            </a:r>
            <a:br>
              <a:rPr lang="fr-FR" sz="1800" smtClean="0"/>
            </a:br>
            <a:r>
              <a:rPr lang="fr-FR" sz="3200" smtClean="0">
                <a:solidFill>
                  <a:srgbClr val="3B6431"/>
                </a:solidFill>
              </a:rPr>
              <a:t>Malewicz </a:t>
            </a:r>
            <a:r>
              <a:rPr lang="fr-FR" sz="3200" smtClean="0">
                <a:solidFill>
                  <a:srgbClr val="FF0000"/>
                </a:solidFill>
              </a:rPr>
              <a:t>Casimir</a:t>
            </a:r>
            <a:r>
              <a:rPr lang="fr-FR" sz="3200" smtClean="0">
                <a:solidFill>
                  <a:srgbClr val="3B6431"/>
                </a:solidFill>
              </a:rPr>
              <a:t/>
            </a:r>
            <a:br>
              <a:rPr lang="fr-FR" sz="3200" smtClean="0">
                <a:solidFill>
                  <a:srgbClr val="3B6431"/>
                </a:solidFill>
              </a:rPr>
            </a:br>
            <a:r>
              <a:rPr lang="fr-FR" sz="3200" smtClean="0">
                <a:solidFill>
                  <a:srgbClr val="FF0000"/>
                </a:solidFill>
              </a:rPr>
              <a:t>Malevitch </a:t>
            </a:r>
            <a:r>
              <a:rPr lang="fr-FR" sz="3200" smtClean="0">
                <a:solidFill>
                  <a:srgbClr val="3B6431"/>
                </a:solidFill>
              </a:rPr>
              <a:t>Kazimir </a:t>
            </a:r>
            <a:endParaRPr lang="fr-FR" sz="3200" smtClean="0">
              <a:solidFill>
                <a:srgbClr val="FF0000"/>
              </a:solidFill>
            </a:endParaRPr>
          </a:p>
        </p:txBody>
      </p:sp>
      <p:pic>
        <p:nvPicPr>
          <p:cNvPr id="16386" name="Segnaposto contenuto 6" descr="Casimir_Malevich_photo.jpg"/>
          <p:cNvPicPr>
            <a:picLocks noGrp="1" noChangeAspect="1"/>
          </p:cNvPicPr>
          <p:nvPr>
            <p:ph idx="1"/>
          </p:nvPr>
        </p:nvPicPr>
        <p:blipFill>
          <a:blip r:embed="rId2"/>
          <a:srcRect/>
          <a:stretch>
            <a:fillRect/>
          </a:stretch>
        </p:blipFill>
        <p:spPr>
          <a:xfrm>
            <a:off x="179388" y="260350"/>
            <a:ext cx="776287" cy="1081088"/>
          </a:xfrm>
        </p:spPr>
      </p:pic>
      <p:sp>
        <p:nvSpPr>
          <p:cNvPr id="16387" name="Segnaposto testo 5"/>
          <p:cNvSpPr>
            <a:spLocks noGrp="1"/>
          </p:cNvSpPr>
          <p:nvPr>
            <p:ph type="body" sz="half" idx="2"/>
          </p:nvPr>
        </p:nvSpPr>
        <p:spPr>
          <a:xfrm>
            <a:off x="179388" y="1435100"/>
            <a:ext cx="3744912" cy="5307013"/>
          </a:xfrm>
        </p:spPr>
        <p:txBody>
          <a:bodyPr/>
          <a:lstStyle/>
          <a:p>
            <a:pPr eaLnBrk="1" hangingPunct="1">
              <a:lnSpc>
                <a:spcPct val="80000"/>
              </a:lnSpc>
            </a:pPr>
            <a:r>
              <a:rPr lang="fr-FR" sz="1200" smtClean="0"/>
              <a:t>Il naît à Kiev en 1879.  </a:t>
            </a:r>
            <a:endParaRPr lang="fr-FR" sz="1200" smtClean="0">
              <a:solidFill>
                <a:srgbClr val="FF0000"/>
              </a:solidFill>
            </a:endParaRPr>
          </a:p>
          <a:p>
            <a:pPr eaLnBrk="1" hangingPunct="1">
              <a:lnSpc>
                <a:spcPct val="80000"/>
              </a:lnSpc>
            </a:pPr>
            <a:r>
              <a:rPr lang="fr-FR" sz="1200" smtClean="0"/>
              <a:t>Il est donc sujet russe du Tsar Alexandre II.</a:t>
            </a:r>
          </a:p>
          <a:p>
            <a:pPr eaLnBrk="1" hangingPunct="1">
              <a:lnSpc>
                <a:spcPct val="80000"/>
              </a:lnSpc>
            </a:pPr>
            <a:r>
              <a:rPr lang="fr-FR" sz="1200" smtClean="0"/>
              <a:t>Ses parents sont polonais, catholiques,</a:t>
            </a:r>
          </a:p>
          <a:p>
            <a:pPr eaLnBrk="1" hangingPunct="1">
              <a:lnSpc>
                <a:spcPct val="80000"/>
              </a:lnSpc>
            </a:pPr>
            <a:r>
              <a:rPr lang="fr-FR" sz="1200" smtClean="0"/>
              <a:t>issus de la petite noblesse ruinée.</a:t>
            </a:r>
          </a:p>
          <a:p>
            <a:pPr eaLnBrk="1" hangingPunct="1">
              <a:lnSpc>
                <a:spcPct val="80000"/>
              </a:lnSpc>
            </a:pPr>
            <a:r>
              <a:rPr lang="fr-FR" sz="1200" smtClean="0"/>
              <a:t>Il grandit à la campagne. </a:t>
            </a:r>
          </a:p>
          <a:p>
            <a:pPr eaLnBrk="1" hangingPunct="1">
              <a:lnSpc>
                <a:spcPct val="80000"/>
              </a:lnSpc>
            </a:pPr>
            <a:r>
              <a:rPr lang="fr-FR" sz="1200" smtClean="0"/>
              <a:t>Il part à Moscou et fréquente l’Ecole de peinture, sculpture et architecture. Lorsqu’il découvre l’art religieux , il associe les saints des icônes aux paysans d’un monde rural qu’il idéalise par nostalgie. </a:t>
            </a:r>
          </a:p>
          <a:p>
            <a:pPr eaLnBrk="1" hangingPunct="1">
              <a:lnSpc>
                <a:spcPct val="80000"/>
              </a:lnSpc>
              <a:buFont typeface="Wingdings" pitchFamily="2" charset="2"/>
              <a:buChar char="Ø"/>
            </a:pPr>
            <a:endParaRPr lang="fr-FR" sz="1200" smtClean="0"/>
          </a:p>
          <a:p>
            <a:pPr eaLnBrk="1" hangingPunct="1">
              <a:lnSpc>
                <a:spcPct val="80000"/>
              </a:lnSpc>
              <a:buFont typeface="Wingdings" pitchFamily="2" charset="2"/>
              <a:buChar char="Ø"/>
            </a:pPr>
            <a:r>
              <a:rPr lang="fr-FR" sz="1200" smtClean="0"/>
              <a:t>Image 1. autoportrait de 1907 : style symboliste empreint de l’art des icônes pour - la frontalité du sujet- la fixité du regard - la présence de personnages nimbés à l’arrière-plan</a:t>
            </a:r>
          </a:p>
          <a:p>
            <a:pPr eaLnBrk="1" hangingPunct="1">
              <a:lnSpc>
                <a:spcPct val="80000"/>
              </a:lnSpc>
              <a:buFont typeface="Wingdings" pitchFamily="2" charset="2"/>
              <a:buChar char="Ø"/>
            </a:pPr>
            <a:endParaRPr lang="fr-FR" sz="1200" smtClean="0"/>
          </a:p>
          <a:p>
            <a:pPr eaLnBrk="1" hangingPunct="1">
              <a:lnSpc>
                <a:spcPct val="80000"/>
              </a:lnSpc>
            </a:pPr>
            <a:r>
              <a:rPr lang="fr-FR" sz="1200" smtClean="0"/>
              <a:t>Lors d’expositions  à Berlin, Varsovie et Moscou et auprès de  grands collectionneurs russes, il entre en contact avec des  œuvres de Braque et Léger, Cézanne, Gauguin, Matisse et Picasso.</a:t>
            </a:r>
          </a:p>
          <a:p>
            <a:pPr eaLnBrk="1" hangingPunct="1">
              <a:lnSpc>
                <a:spcPct val="80000"/>
              </a:lnSpc>
            </a:pPr>
            <a:r>
              <a:rPr lang="fr-FR" sz="1200" smtClean="0"/>
              <a:t>Influencé par les courants picturaux néo-impressionniste, fauve (autoportrait de 1911), expressionniste, cubiste et futuriste, il évolue dans la peinture russe d’avant-garde, pour se diriger vers l’abstraction et le suprématisme (en 1915), dont il est le chef de file.</a:t>
            </a:r>
          </a:p>
          <a:p>
            <a:pPr eaLnBrk="1" hangingPunct="1">
              <a:lnSpc>
                <a:spcPct val="80000"/>
              </a:lnSpc>
            </a:pPr>
            <a:endParaRPr lang="fr-FR" sz="1200" smtClean="0"/>
          </a:p>
          <a:p>
            <a:pPr eaLnBrk="1" hangingPunct="1">
              <a:lnSpc>
                <a:spcPct val="80000"/>
              </a:lnSpc>
              <a:buFont typeface="Wingdings" pitchFamily="2" charset="2"/>
              <a:buChar char="Ø"/>
            </a:pPr>
            <a:r>
              <a:rPr lang="fr-FR" b="1" smtClean="0">
                <a:solidFill>
                  <a:srgbClr val="FF0000"/>
                </a:solidFill>
              </a:rPr>
              <a:t>De quel peintre s’inspire la manière de l’œuvre de 1911?  </a:t>
            </a:r>
          </a:p>
          <a:p>
            <a:pPr eaLnBrk="1" hangingPunct="1">
              <a:lnSpc>
                <a:spcPct val="80000"/>
              </a:lnSpc>
              <a:buFont typeface="Wingdings" pitchFamily="2" charset="2"/>
              <a:buChar char="Ø"/>
            </a:pPr>
            <a:r>
              <a:rPr lang="fr-FR" b="1" smtClean="0">
                <a:solidFill>
                  <a:srgbClr val="FF0000"/>
                </a:solidFill>
              </a:rPr>
              <a:t> L’œuvre de 1933 vous donne telle une impression de déjà vu ? Expliquez.</a:t>
            </a:r>
          </a:p>
          <a:p>
            <a:pPr eaLnBrk="1" hangingPunct="1">
              <a:lnSpc>
                <a:spcPct val="80000"/>
              </a:lnSpc>
              <a:buFont typeface="Wingdings" pitchFamily="2" charset="2"/>
              <a:buChar char="Ø"/>
            </a:pPr>
            <a:r>
              <a:rPr lang="fr-FR" b="1" smtClean="0">
                <a:solidFill>
                  <a:srgbClr val="FF0000"/>
                </a:solidFill>
              </a:rPr>
              <a:t> Connaissez-vous les courants  cités ?</a:t>
            </a:r>
          </a:p>
          <a:p>
            <a:pPr eaLnBrk="1" hangingPunct="1">
              <a:lnSpc>
                <a:spcPct val="80000"/>
              </a:lnSpc>
            </a:pPr>
            <a:endParaRPr lang="fr-FR" smtClean="0"/>
          </a:p>
        </p:txBody>
      </p:sp>
      <p:pic>
        <p:nvPicPr>
          <p:cNvPr id="16388" name="Immagine 4" descr="Malevich-selfportrait-small.jpg"/>
          <p:cNvPicPr>
            <a:picLocks noChangeAspect="1"/>
          </p:cNvPicPr>
          <p:nvPr/>
        </p:nvPicPr>
        <p:blipFill>
          <a:blip r:embed="rId3"/>
          <a:srcRect/>
          <a:stretch>
            <a:fillRect/>
          </a:stretch>
        </p:blipFill>
        <p:spPr bwMode="auto">
          <a:xfrm>
            <a:off x="6372225" y="2781300"/>
            <a:ext cx="1684338" cy="1800225"/>
          </a:xfrm>
          <a:prstGeom prst="rect">
            <a:avLst/>
          </a:prstGeom>
          <a:noFill/>
          <a:ln w="9525">
            <a:noFill/>
            <a:miter lim="800000"/>
            <a:headEnd/>
            <a:tailEnd/>
          </a:ln>
        </p:spPr>
      </p:pic>
      <p:sp>
        <p:nvSpPr>
          <p:cNvPr id="16389" name="Rettangolo 7"/>
          <p:cNvSpPr>
            <a:spLocks noChangeArrowheads="1"/>
          </p:cNvSpPr>
          <p:nvPr/>
        </p:nvSpPr>
        <p:spPr bwMode="auto">
          <a:xfrm rot="10800000" flipV="1">
            <a:off x="3924300" y="5091113"/>
            <a:ext cx="4537075" cy="1552575"/>
          </a:xfrm>
          <a:prstGeom prst="rect">
            <a:avLst/>
          </a:prstGeom>
          <a:noFill/>
          <a:ln w="12700">
            <a:solidFill>
              <a:schemeClr val="tx1"/>
            </a:solidFill>
            <a:miter lim="800000"/>
            <a:headEnd/>
            <a:tailEnd/>
          </a:ln>
        </p:spPr>
        <p:txBody>
          <a:bodyPr>
            <a:spAutoFit/>
          </a:bodyPr>
          <a:lstStyle/>
          <a:p>
            <a:pPr>
              <a:spcBef>
                <a:spcPct val="20000"/>
              </a:spcBef>
            </a:pPr>
            <a:r>
              <a:rPr lang="fr-FR" sz="1400" b="1">
                <a:solidFill>
                  <a:srgbClr val="000000"/>
                </a:solidFill>
                <a:latin typeface="Calibri" pitchFamily="34" charset="0"/>
              </a:rPr>
              <a:t>Le suprématisme recherche la suprématie de la sensation. </a:t>
            </a:r>
          </a:p>
          <a:p>
            <a:pPr>
              <a:spcBef>
                <a:spcPct val="20000"/>
              </a:spcBef>
            </a:pPr>
            <a:r>
              <a:rPr lang="fr-FR" sz="1400" b="1">
                <a:solidFill>
                  <a:srgbClr val="000000"/>
                </a:solidFill>
                <a:latin typeface="Calibri" pitchFamily="34" charset="0"/>
              </a:rPr>
              <a:t>Cela implique la disparition des objets au profit :</a:t>
            </a:r>
          </a:p>
          <a:p>
            <a:pPr>
              <a:spcBef>
                <a:spcPct val="20000"/>
              </a:spcBef>
            </a:pPr>
            <a:r>
              <a:rPr lang="fr-FR" sz="1400" b="1">
                <a:solidFill>
                  <a:srgbClr val="000000"/>
                </a:solidFill>
                <a:latin typeface="Calibri" pitchFamily="34" charset="0"/>
              </a:rPr>
              <a:t>- de formes simples: le carré, le cercle,</a:t>
            </a:r>
          </a:p>
          <a:p>
            <a:pPr>
              <a:spcBef>
                <a:spcPct val="20000"/>
              </a:spcBef>
              <a:buFontTx/>
              <a:buChar char="-"/>
            </a:pPr>
            <a:r>
              <a:rPr lang="fr-FR" sz="1400" b="1">
                <a:solidFill>
                  <a:srgbClr val="000000"/>
                </a:solidFill>
                <a:latin typeface="Calibri" pitchFamily="34" charset="0"/>
              </a:rPr>
              <a:t> de couleurs non mélangées (blanc, noir, couleurs primaires) </a:t>
            </a:r>
          </a:p>
          <a:p>
            <a:pPr>
              <a:spcBef>
                <a:spcPct val="20000"/>
              </a:spcBef>
              <a:buFontTx/>
              <a:buChar char="-"/>
            </a:pPr>
            <a:r>
              <a:rPr lang="fr-FR" sz="1400" b="1">
                <a:solidFill>
                  <a:srgbClr val="000000"/>
                </a:solidFill>
                <a:latin typeface="Calibri" pitchFamily="34" charset="0"/>
              </a:rPr>
              <a:t> de mouvement</a:t>
            </a:r>
            <a:endParaRPr lang="fr-FR" sz="1400">
              <a:solidFill>
                <a:srgbClr val="000000"/>
              </a:solidFill>
              <a:latin typeface="Calibri" pitchFamily="34" charset="0"/>
            </a:endParaRPr>
          </a:p>
        </p:txBody>
      </p:sp>
      <p:pic>
        <p:nvPicPr>
          <p:cNvPr id="16390" name="Immagine 8" descr="malevitch wikipaintings.jpg"/>
          <p:cNvPicPr>
            <a:picLocks noChangeAspect="1"/>
          </p:cNvPicPr>
          <p:nvPr/>
        </p:nvPicPr>
        <p:blipFill>
          <a:blip r:embed="rId4"/>
          <a:srcRect/>
          <a:stretch>
            <a:fillRect/>
          </a:stretch>
        </p:blipFill>
        <p:spPr bwMode="auto">
          <a:xfrm>
            <a:off x="6372225" y="188913"/>
            <a:ext cx="1631950" cy="1800225"/>
          </a:xfrm>
          <a:prstGeom prst="rect">
            <a:avLst/>
          </a:prstGeom>
          <a:noFill/>
          <a:ln w="9525">
            <a:noFill/>
            <a:miter lim="800000"/>
            <a:headEnd/>
            <a:tailEnd/>
          </a:ln>
        </p:spPr>
      </p:pic>
      <p:pic>
        <p:nvPicPr>
          <p:cNvPr id="16391" name="Immagine 9" descr="self-portrait-1907.jpg"/>
          <p:cNvPicPr>
            <a:picLocks noChangeAspect="1"/>
          </p:cNvPicPr>
          <p:nvPr/>
        </p:nvPicPr>
        <p:blipFill>
          <a:blip r:embed="rId5"/>
          <a:srcRect/>
          <a:stretch>
            <a:fillRect/>
          </a:stretch>
        </p:blipFill>
        <p:spPr bwMode="auto">
          <a:xfrm>
            <a:off x="4427538" y="188913"/>
            <a:ext cx="1754187" cy="1800225"/>
          </a:xfrm>
          <a:prstGeom prst="rect">
            <a:avLst/>
          </a:prstGeom>
          <a:noFill/>
          <a:ln w="9525">
            <a:noFill/>
            <a:miter lim="800000"/>
            <a:headEnd/>
            <a:tailEnd/>
          </a:ln>
        </p:spPr>
      </p:pic>
      <p:sp>
        <p:nvSpPr>
          <p:cNvPr id="11" name="Rettangolo 10"/>
          <p:cNvSpPr/>
          <p:nvPr/>
        </p:nvSpPr>
        <p:spPr>
          <a:xfrm>
            <a:off x="8459788" y="692150"/>
            <a:ext cx="495300" cy="5310188"/>
          </a:xfrm>
          <a:prstGeom prst="rect">
            <a:avLst/>
          </a:prstGeom>
        </p:spPr>
        <p:txBody>
          <a:bodyPr wrap="none">
            <a:spAutoFit/>
          </a:bodyPr>
          <a:lstStyle/>
          <a:p>
            <a:pPr fontAlgn="auto">
              <a:spcBef>
                <a:spcPts val="0"/>
              </a:spcBef>
              <a:spcAft>
                <a:spcPts val="0"/>
              </a:spcAft>
              <a:defRPr/>
            </a:pPr>
            <a:r>
              <a:rPr lang="fr-FR" sz="3600" b="1" dirty="0">
                <a:solidFill>
                  <a:prstClr val="black"/>
                </a:solidFill>
                <a:latin typeface="+mn-lt"/>
                <a:ea typeface="+mj-ea"/>
                <a:cs typeface="+mj-cs"/>
              </a:rPr>
              <a:t>L’</a:t>
            </a:r>
          </a:p>
          <a:p>
            <a:pPr fontAlgn="auto">
              <a:spcBef>
                <a:spcPts val="0"/>
              </a:spcBef>
              <a:spcAft>
                <a:spcPts val="0"/>
              </a:spcAft>
              <a:defRPr/>
            </a:pPr>
            <a:endParaRPr lang="fr-FR" sz="3600" b="1" dirty="0">
              <a:solidFill>
                <a:prstClr val="black"/>
              </a:solidFill>
              <a:latin typeface="+mn-lt"/>
              <a:ea typeface="+mj-ea"/>
              <a:cs typeface="+mj-cs"/>
            </a:endParaRPr>
          </a:p>
          <a:p>
            <a:pPr fontAlgn="auto">
              <a:spcBef>
                <a:spcPts val="0"/>
              </a:spcBef>
              <a:spcAft>
                <a:spcPts val="0"/>
              </a:spcAft>
              <a:defRPr/>
            </a:pPr>
            <a:r>
              <a:rPr lang="fr-FR" sz="3600" b="1" dirty="0">
                <a:solidFill>
                  <a:prstClr val="black"/>
                </a:solidFill>
                <a:latin typeface="+mn-lt"/>
                <a:ea typeface="+mj-ea"/>
                <a:cs typeface="+mj-cs"/>
              </a:rPr>
              <a:t>A</a:t>
            </a:r>
          </a:p>
          <a:p>
            <a:pPr fontAlgn="auto">
              <a:spcBef>
                <a:spcPts val="0"/>
              </a:spcBef>
              <a:spcAft>
                <a:spcPts val="0"/>
              </a:spcAft>
              <a:defRPr/>
            </a:pPr>
            <a:r>
              <a:rPr lang="fr-FR" sz="3600" b="1" dirty="0">
                <a:solidFill>
                  <a:prstClr val="black"/>
                </a:solidFill>
                <a:latin typeface="+mn-lt"/>
                <a:ea typeface="+mj-ea"/>
                <a:cs typeface="+mj-cs"/>
              </a:rPr>
              <a:t>R</a:t>
            </a:r>
          </a:p>
          <a:p>
            <a:pPr fontAlgn="auto">
              <a:spcBef>
                <a:spcPts val="0"/>
              </a:spcBef>
              <a:spcAft>
                <a:spcPts val="0"/>
              </a:spcAft>
              <a:defRPr/>
            </a:pPr>
            <a:r>
              <a:rPr lang="fr-FR" sz="3600" b="1" dirty="0">
                <a:solidFill>
                  <a:prstClr val="black"/>
                </a:solidFill>
                <a:latin typeface="+mn-lt"/>
                <a:ea typeface="+mj-ea"/>
                <a:cs typeface="+mj-cs"/>
              </a:rPr>
              <a:t>T</a:t>
            </a:r>
          </a:p>
          <a:p>
            <a:pPr fontAlgn="auto">
              <a:spcBef>
                <a:spcPts val="0"/>
              </a:spcBef>
              <a:spcAft>
                <a:spcPts val="0"/>
              </a:spcAft>
              <a:defRPr/>
            </a:pPr>
            <a:r>
              <a:rPr lang="fr-FR" sz="3600" b="1" dirty="0">
                <a:solidFill>
                  <a:prstClr val="black"/>
                </a:solidFill>
                <a:latin typeface="+mn-lt"/>
                <a:ea typeface="+mj-ea"/>
                <a:cs typeface="+mj-cs"/>
              </a:rPr>
              <a:t>I</a:t>
            </a:r>
          </a:p>
          <a:p>
            <a:pPr fontAlgn="auto">
              <a:spcBef>
                <a:spcPts val="0"/>
              </a:spcBef>
              <a:spcAft>
                <a:spcPts val="0"/>
              </a:spcAft>
              <a:defRPr/>
            </a:pPr>
            <a:r>
              <a:rPr lang="fr-FR" sz="3600" b="1" dirty="0">
                <a:solidFill>
                  <a:prstClr val="black"/>
                </a:solidFill>
                <a:latin typeface="+mn-lt"/>
                <a:ea typeface="+mj-ea"/>
                <a:cs typeface="+mj-cs"/>
              </a:rPr>
              <a:t>S</a:t>
            </a:r>
          </a:p>
          <a:p>
            <a:pPr fontAlgn="auto">
              <a:spcBef>
                <a:spcPts val="0"/>
              </a:spcBef>
              <a:spcAft>
                <a:spcPts val="0"/>
              </a:spcAft>
              <a:defRPr/>
            </a:pPr>
            <a:r>
              <a:rPr lang="fr-FR" sz="3600" b="1" dirty="0">
                <a:solidFill>
                  <a:prstClr val="black"/>
                </a:solidFill>
                <a:latin typeface="+mn-lt"/>
                <a:ea typeface="+mj-ea"/>
                <a:cs typeface="+mj-cs"/>
              </a:rPr>
              <a:t>T</a:t>
            </a:r>
          </a:p>
          <a:p>
            <a:pPr fontAlgn="auto">
              <a:spcBef>
                <a:spcPts val="0"/>
              </a:spcBef>
              <a:spcAft>
                <a:spcPts val="0"/>
              </a:spcAft>
              <a:defRPr/>
            </a:pPr>
            <a:r>
              <a:rPr lang="fr-FR" sz="3600" b="1" dirty="0">
                <a:solidFill>
                  <a:prstClr val="black"/>
                </a:solidFill>
                <a:latin typeface="+mn-lt"/>
                <a:ea typeface="+mj-ea"/>
                <a:cs typeface="+mj-cs"/>
              </a:rPr>
              <a:t>E</a:t>
            </a:r>
          </a:p>
          <a:p>
            <a:pPr fontAlgn="auto">
              <a:spcBef>
                <a:spcPts val="0"/>
              </a:spcBef>
              <a:spcAft>
                <a:spcPts val="0"/>
              </a:spcAft>
              <a:defRPr/>
            </a:pPr>
            <a:endParaRPr lang="fr-FR" dirty="0">
              <a:latin typeface="+mn-lt"/>
            </a:endParaRPr>
          </a:p>
        </p:txBody>
      </p:sp>
      <p:sp>
        <p:nvSpPr>
          <p:cNvPr id="16393" name="Rettangolo 11"/>
          <p:cNvSpPr>
            <a:spLocks noChangeArrowheads="1"/>
          </p:cNvSpPr>
          <p:nvPr/>
        </p:nvSpPr>
        <p:spPr bwMode="auto">
          <a:xfrm>
            <a:off x="4500563" y="2060575"/>
            <a:ext cx="647700" cy="307975"/>
          </a:xfrm>
          <a:prstGeom prst="rect">
            <a:avLst/>
          </a:prstGeom>
          <a:noFill/>
          <a:ln w="9525">
            <a:noFill/>
            <a:miter lim="800000"/>
            <a:headEnd/>
            <a:tailEnd/>
          </a:ln>
        </p:spPr>
        <p:txBody>
          <a:bodyPr>
            <a:spAutoFit/>
          </a:bodyPr>
          <a:lstStyle/>
          <a:p>
            <a:r>
              <a:rPr lang="fr-FR" sz="1400">
                <a:solidFill>
                  <a:srgbClr val="FF0000"/>
                </a:solidFill>
                <a:latin typeface="Calibri" pitchFamily="34" charset="0"/>
              </a:rPr>
              <a:t>1907</a:t>
            </a:r>
            <a:endParaRPr lang="fr-FR">
              <a:latin typeface="Calibri" pitchFamily="34" charset="0"/>
            </a:endParaRPr>
          </a:p>
        </p:txBody>
      </p:sp>
      <p:sp>
        <p:nvSpPr>
          <p:cNvPr id="16394" name="Rettangolo 13"/>
          <p:cNvSpPr>
            <a:spLocks noChangeArrowheads="1"/>
          </p:cNvSpPr>
          <p:nvPr/>
        </p:nvSpPr>
        <p:spPr bwMode="auto">
          <a:xfrm>
            <a:off x="7596188" y="4652963"/>
            <a:ext cx="647700" cy="307975"/>
          </a:xfrm>
          <a:prstGeom prst="rect">
            <a:avLst/>
          </a:prstGeom>
          <a:noFill/>
          <a:ln w="9525">
            <a:noFill/>
            <a:miter lim="800000"/>
            <a:headEnd/>
            <a:tailEnd/>
          </a:ln>
        </p:spPr>
        <p:txBody>
          <a:bodyPr>
            <a:spAutoFit/>
          </a:bodyPr>
          <a:lstStyle/>
          <a:p>
            <a:pPr>
              <a:spcBef>
                <a:spcPct val="20000"/>
              </a:spcBef>
            </a:pPr>
            <a:r>
              <a:rPr lang="fr-FR" sz="1400">
                <a:solidFill>
                  <a:srgbClr val="FF0000"/>
                </a:solidFill>
                <a:latin typeface="Calibri" pitchFamily="34" charset="0"/>
              </a:rPr>
              <a:t>1933</a:t>
            </a:r>
          </a:p>
        </p:txBody>
      </p:sp>
      <p:sp>
        <p:nvSpPr>
          <p:cNvPr id="16395" name="Rettangolo 14"/>
          <p:cNvSpPr>
            <a:spLocks noChangeArrowheads="1"/>
          </p:cNvSpPr>
          <p:nvPr/>
        </p:nvSpPr>
        <p:spPr bwMode="auto">
          <a:xfrm>
            <a:off x="7235825" y="2060575"/>
            <a:ext cx="720725" cy="307975"/>
          </a:xfrm>
          <a:prstGeom prst="rect">
            <a:avLst/>
          </a:prstGeom>
          <a:noFill/>
          <a:ln w="9525">
            <a:noFill/>
            <a:miter lim="800000"/>
            <a:headEnd/>
            <a:tailEnd/>
          </a:ln>
        </p:spPr>
        <p:txBody>
          <a:bodyPr>
            <a:spAutoFit/>
          </a:bodyPr>
          <a:lstStyle/>
          <a:p>
            <a:pPr>
              <a:spcBef>
                <a:spcPct val="20000"/>
              </a:spcBef>
            </a:pPr>
            <a:r>
              <a:rPr lang="fr-FR" sz="1400">
                <a:solidFill>
                  <a:srgbClr val="FF0000"/>
                </a:solidFill>
                <a:latin typeface="Calibri" pitchFamily="34" charset="0"/>
              </a:rPr>
              <a:t>1911</a:t>
            </a:r>
          </a:p>
        </p:txBody>
      </p:sp>
      <p:pic>
        <p:nvPicPr>
          <p:cNvPr id="16396" name="Immagine 15" descr="Malevich.black-square.jpg"/>
          <p:cNvPicPr>
            <a:picLocks noChangeAspect="1"/>
          </p:cNvPicPr>
          <p:nvPr/>
        </p:nvPicPr>
        <p:blipFill>
          <a:blip r:embed="rId6"/>
          <a:srcRect/>
          <a:stretch>
            <a:fillRect/>
          </a:stretch>
        </p:blipFill>
        <p:spPr bwMode="auto">
          <a:xfrm>
            <a:off x="4284663" y="2781300"/>
            <a:ext cx="1690687" cy="1800225"/>
          </a:xfrm>
          <a:prstGeom prst="rect">
            <a:avLst/>
          </a:prstGeom>
          <a:noFill/>
          <a:ln w="9525">
            <a:noFill/>
            <a:miter lim="800000"/>
            <a:headEnd/>
            <a:tailEnd/>
          </a:ln>
        </p:spPr>
      </p:pic>
      <p:sp>
        <p:nvSpPr>
          <p:cNvPr id="16397" name="Rettangolo 16"/>
          <p:cNvSpPr>
            <a:spLocks noChangeArrowheads="1"/>
          </p:cNvSpPr>
          <p:nvPr/>
        </p:nvSpPr>
        <p:spPr bwMode="auto">
          <a:xfrm>
            <a:off x="5292725" y="4554538"/>
            <a:ext cx="647700" cy="307975"/>
          </a:xfrm>
          <a:prstGeom prst="rect">
            <a:avLst/>
          </a:prstGeom>
          <a:noFill/>
          <a:ln w="9525">
            <a:noFill/>
            <a:miter lim="800000"/>
            <a:headEnd/>
            <a:tailEnd/>
          </a:ln>
        </p:spPr>
        <p:txBody>
          <a:bodyPr>
            <a:spAutoFit/>
          </a:bodyPr>
          <a:lstStyle/>
          <a:p>
            <a:r>
              <a:rPr lang="fr-FR" sz="1400">
                <a:solidFill>
                  <a:srgbClr val="FF0000"/>
                </a:solidFill>
                <a:latin typeface="Calibri" pitchFamily="34" charset="0"/>
              </a:rPr>
              <a:t>1915</a:t>
            </a:r>
            <a:endParaRPr lang="fr-FR">
              <a:solidFill>
                <a:srgbClr val="FF0000"/>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4"/>
          <p:cNvSpPr>
            <a:spLocks noGrp="1"/>
          </p:cNvSpPr>
          <p:nvPr>
            <p:ph type="title"/>
          </p:nvPr>
        </p:nvSpPr>
        <p:spPr>
          <a:xfrm>
            <a:off x="457200" y="274638"/>
            <a:ext cx="4546600" cy="922337"/>
          </a:xfrm>
        </p:spPr>
        <p:txBody>
          <a:bodyPr/>
          <a:lstStyle/>
          <a:p>
            <a:pPr eaLnBrk="1" hangingPunct="1"/>
            <a:r>
              <a:rPr lang="it-IT" smtClean="0">
                <a:solidFill>
                  <a:srgbClr val="FF0000"/>
                </a:solidFill>
              </a:rPr>
              <a:t>Le </a:t>
            </a:r>
            <a:r>
              <a:rPr lang="fr-FR" smtClean="0">
                <a:solidFill>
                  <a:srgbClr val="FF0000"/>
                </a:solidFill>
              </a:rPr>
              <a:t>contexte</a:t>
            </a:r>
            <a:r>
              <a:rPr lang="it-IT" smtClean="0">
                <a:solidFill>
                  <a:srgbClr val="FF0000"/>
                </a:solidFill>
              </a:rPr>
              <a:t> russe</a:t>
            </a:r>
          </a:p>
        </p:txBody>
      </p:sp>
      <p:sp>
        <p:nvSpPr>
          <p:cNvPr id="17410" name="Segnaposto contenuto 5"/>
          <p:cNvSpPr>
            <a:spLocks noGrp="1"/>
          </p:cNvSpPr>
          <p:nvPr>
            <p:ph sz="half" idx="1"/>
          </p:nvPr>
        </p:nvSpPr>
        <p:spPr>
          <a:xfrm>
            <a:off x="457200" y="1268413"/>
            <a:ext cx="4038600" cy="5400675"/>
          </a:xfrm>
        </p:spPr>
        <p:txBody>
          <a:bodyPr/>
          <a:lstStyle/>
          <a:p>
            <a:pPr eaLnBrk="1" hangingPunct="1">
              <a:lnSpc>
                <a:spcPct val="80000"/>
              </a:lnSpc>
              <a:buFont typeface="Wingdings" pitchFamily="2" charset="2"/>
              <a:buNone/>
            </a:pPr>
            <a:r>
              <a:rPr lang="fr-FR" sz="1600" smtClean="0">
                <a:solidFill>
                  <a:srgbClr val="FF0000"/>
                </a:solidFill>
              </a:rPr>
              <a:t>Rappelons la situation </a:t>
            </a:r>
            <a:r>
              <a:rPr lang="fr-FR" sz="1600" b="1" smtClean="0">
                <a:solidFill>
                  <a:srgbClr val="FF0000"/>
                </a:solidFill>
              </a:rPr>
              <a:t>politique</a:t>
            </a:r>
            <a:r>
              <a:rPr lang="fr-FR" sz="1600" smtClean="0">
                <a:solidFill>
                  <a:srgbClr val="FF0000"/>
                </a:solidFill>
              </a:rPr>
              <a:t> de la Russie:</a:t>
            </a:r>
          </a:p>
          <a:p>
            <a:pPr eaLnBrk="1" hangingPunct="1">
              <a:lnSpc>
                <a:spcPct val="80000"/>
              </a:lnSpc>
              <a:buFont typeface="Arial" charset="0"/>
              <a:buNone/>
            </a:pPr>
            <a:r>
              <a:rPr lang="fr-FR" sz="900" smtClean="0">
                <a:solidFill>
                  <a:srgbClr val="FF0000"/>
                </a:solidFill>
              </a:rPr>
              <a:t>	</a:t>
            </a:r>
            <a:endParaRPr lang="fr-FR" sz="1400" smtClean="0">
              <a:solidFill>
                <a:srgbClr val="FF0000"/>
              </a:solidFill>
            </a:endParaRPr>
          </a:p>
          <a:p>
            <a:pPr eaLnBrk="1" hangingPunct="1">
              <a:lnSpc>
                <a:spcPct val="80000"/>
              </a:lnSpc>
              <a:buFont typeface="Arial" charset="0"/>
              <a:buNone/>
            </a:pPr>
            <a:r>
              <a:rPr lang="fr-FR" sz="1400" smtClean="0"/>
              <a:t>Depuis  1905/1907 </a:t>
            </a:r>
          </a:p>
          <a:p>
            <a:pPr eaLnBrk="1" hangingPunct="1">
              <a:lnSpc>
                <a:spcPct val="80000"/>
              </a:lnSpc>
            </a:pPr>
            <a:r>
              <a:rPr lang="fr-FR" sz="1400" smtClean="0"/>
              <a:t>1° guerre mondiale</a:t>
            </a:r>
          </a:p>
          <a:p>
            <a:pPr eaLnBrk="1" hangingPunct="1">
              <a:lnSpc>
                <a:spcPct val="80000"/>
              </a:lnSpc>
            </a:pPr>
            <a:r>
              <a:rPr lang="fr-FR" sz="1400" smtClean="0"/>
              <a:t>Les révolutions de 1917 et leurs conséquences:  chute du tsar; pouvoir aux bolcheviks menés par Lénine</a:t>
            </a:r>
          </a:p>
          <a:p>
            <a:pPr eaLnBrk="1" hangingPunct="1">
              <a:lnSpc>
                <a:spcPct val="80000"/>
              </a:lnSpc>
            </a:pPr>
            <a:r>
              <a:rPr lang="fr-FR" sz="1400" smtClean="0"/>
              <a:t>1922 naissance de l’URSS</a:t>
            </a:r>
          </a:p>
          <a:p>
            <a:pPr eaLnBrk="1" hangingPunct="1">
              <a:lnSpc>
                <a:spcPct val="80000"/>
              </a:lnSpc>
            </a:pPr>
            <a:r>
              <a:rPr lang="fr-FR" sz="1400" smtClean="0"/>
              <a:t>En 1924, mort de Lénine. </a:t>
            </a:r>
          </a:p>
          <a:p>
            <a:pPr eaLnBrk="1" hangingPunct="1">
              <a:lnSpc>
                <a:spcPct val="80000"/>
              </a:lnSpc>
            </a:pPr>
            <a:r>
              <a:rPr lang="fr-FR" sz="1400" smtClean="0"/>
              <a:t>Staline lui succède</a:t>
            </a:r>
          </a:p>
          <a:p>
            <a:pPr eaLnBrk="1" hangingPunct="1">
              <a:lnSpc>
                <a:spcPct val="80000"/>
              </a:lnSpc>
            </a:pPr>
            <a:r>
              <a:rPr lang="fr-FR" sz="1400" smtClean="0"/>
              <a:t>Le totalitarisme s’installe. Les « purges staliniennes » feront </a:t>
            </a:r>
            <a:r>
              <a:rPr lang="fr-FR" sz="1400" b="1" smtClean="0"/>
              <a:t>30 millions de morts</a:t>
            </a:r>
            <a:r>
              <a:rPr lang="fr-FR" sz="1400" smtClean="0"/>
              <a:t>.</a:t>
            </a:r>
          </a:p>
          <a:p>
            <a:pPr eaLnBrk="1" hangingPunct="1">
              <a:lnSpc>
                <a:spcPct val="80000"/>
              </a:lnSpc>
              <a:buFont typeface="Arial" charset="0"/>
              <a:buNone/>
            </a:pPr>
            <a:r>
              <a:rPr lang="fr-FR" sz="1300" smtClean="0">
                <a:solidFill>
                  <a:srgbClr val="FF0000"/>
                </a:solidFill>
              </a:rPr>
              <a:t>	</a:t>
            </a:r>
          </a:p>
          <a:p>
            <a:pPr eaLnBrk="1" hangingPunct="1">
              <a:lnSpc>
                <a:spcPct val="80000"/>
              </a:lnSpc>
              <a:buFont typeface="Arial" charset="0"/>
              <a:buNone/>
            </a:pPr>
            <a:r>
              <a:rPr lang="fr-FR" sz="1600" smtClean="0">
                <a:solidFill>
                  <a:srgbClr val="FF0000"/>
                </a:solidFill>
              </a:rPr>
              <a:t>Au plan artistique</a:t>
            </a:r>
          </a:p>
          <a:p>
            <a:pPr eaLnBrk="1" hangingPunct="1">
              <a:lnSpc>
                <a:spcPct val="80000"/>
              </a:lnSpc>
            </a:pPr>
            <a:r>
              <a:rPr lang="fr-FR" sz="1400" smtClean="0"/>
              <a:t>Les avant-gardes sont prolixes, leur apogée se situant en 1919. </a:t>
            </a:r>
          </a:p>
          <a:p>
            <a:pPr eaLnBrk="1" hangingPunct="1">
              <a:lnSpc>
                <a:spcPct val="80000"/>
              </a:lnSpc>
            </a:pPr>
            <a:r>
              <a:rPr lang="fr-FR" sz="1400" smtClean="0"/>
              <a:t>Dès 1926, l’abstraction, et donc le suprématisme, sont dénoncés comme “socialement inutiles” puis “nuisibles”.</a:t>
            </a:r>
          </a:p>
          <a:p>
            <a:pPr eaLnBrk="1" hangingPunct="1">
              <a:lnSpc>
                <a:spcPct val="80000"/>
              </a:lnSpc>
            </a:pPr>
            <a:r>
              <a:rPr lang="fr-FR" sz="1400" smtClean="0"/>
              <a:t>En novembre 1932 a lieu à Leningrad la dernière grande exposition d’art moderne existant depuis la révolution d’Octobre. </a:t>
            </a:r>
          </a:p>
          <a:p>
            <a:pPr eaLnBrk="1" hangingPunct="1">
              <a:lnSpc>
                <a:spcPct val="80000"/>
              </a:lnSpc>
            </a:pPr>
            <a:r>
              <a:rPr lang="fr-FR" sz="1400" smtClean="0"/>
              <a:t>Il s’agit d’une grande entreprise de propagande, qui célèbre en réalité l’enterrement de cet art au profit du </a:t>
            </a:r>
            <a:r>
              <a:rPr lang="fr-FR" sz="1400" b="1" smtClean="0"/>
              <a:t>réalisme socialiste </a:t>
            </a:r>
            <a:r>
              <a:rPr lang="fr-FR" sz="1400" smtClean="0"/>
              <a:t>: dorénavant, l’artiste doit peindre la réalité “non telle qu’elle est, mais telle  qu’elle doit être” .</a:t>
            </a:r>
            <a:endParaRPr lang="it-IT" sz="1400" b="1" smtClean="0"/>
          </a:p>
        </p:txBody>
      </p:sp>
      <p:sp>
        <p:nvSpPr>
          <p:cNvPr id="7" name="Segnaposto contenuto 6"/>
          <p:cNvSpPr>
            <a:spLocks noGrp="1"/>
          </p:cNvSpPr>
          <p:nvPr>
            <p:ph sz="half" idx="2"/>
          </p:nvPr>
        </p:nvSpPr>
        <p:spPr>
          <a:xfrm>
            <a:off x="4648200" y="1341438"/>
            <a:ext cx="4038600" cy="5183187"/>
          </a:xfrm>
        </p:spPr>
        <p:txBody>
          <a:bodyPr rtlCol="0">
            <a:normAutofit fontScale="47500" lnSpcReduction="20000"/>
          </a:bodyPr>
          <a:lstStyle/>
          <a:p>
            <a:pPr eaLnBrk="1" fontAlgn="auto" hangingPunct="1">
              <a:spcAft>
                <a:spcPts val="0"/>
              </a:spcAft>
              <a:buFont typeface="Arial" pitchFamily="34" charset="0"/>
              <a:buChar char="•"/>
              <a:defRPr/>
            </a:pPr>
            <a:endParaRPr lang="fr-FR" sz="2900" dirty="0" smtClean="0"/>
          </a:p>
          <a:p>
            <a:pPr eaLnBrk="1" fontAlgn="auto" hangingPunct="1">
              <a:spcAft>
                <a:spcPts val="0"/>
              </a:spcAft>
              <a:buFont typeface="Arial" pitchFamily="34" charset="0"/>
              <a:buChar char="•"/>
              <a:defRPr/>
            </a:pPr>
            <a:r>
              <a:rPr lang="fr-FR" sz="2900" dirty="0" smtClean="0"/>
              <a:t>La première guerre mondiale contraint la Russie à se replier sur elle-même. Les artistes russes se fédèrent  (contrairement  aux occidentaux) et se positionnent par rapport à la réalité sociale .</a:t>
            </a:r>
          </a:p>
          <a:p>
            <a:pPr eaLnBrk="1" fontAlgn="auto" hangingPunct="1">
              <a:spcAft>
                <a:spcPts val="0"/>
              </a:spcAft>
              <a:buFont typeface="Arial" pitchFamily="34" charset="0"/>
              <a:buChar char="•"/>
              <a:defRPr/>
            </a:pPr>
            <a:r>
              <a:rPr lang="fr-FR" sz="2900" dirty="0" smtClean="0"/>
              <a:t>1917. Malevitch participe activement à l’action révolutionnaire bolchevique et adhère aux vues du régime, tout comme la plupart des artistes de l’avant-garde russe.</a:t>
            </a:r>
          </a:p>
          <a:p>
            <a:pPr eaLnBrk="1" fontAlgn="auto" hangingPunct="1">
              <a:spcAft>
                <a:spcPts val="0"/>
              </a:spcAft>
              <a:buFont typeface="Arial" pitchFamily="34" charset="0"/>
              <a:buChar char="•"/>
              <a:defRPr/>
            </a:pPr>
            <a:r>
              <a:rPr lang="fr-FR" sz="2900" dirty="0" smtClean="0"/>
              <a:t>Il est nommé Commissaire à la protection des œuvres d’art. </a:t>
            </a:r>
          </a:p>
          <a:p>
            <a:pPr eaLnBrk="1" fontAlgn="auto" hangingPunct="1">
              <a:spcAft>
                <a:spcPts val="0"/>
              </a:spcAft>
              <a:buFont typeface="Arial" pitchFamily="34" charset="0"/>
              <a:buChar char="•"/>
              <a:defRPr/>
            </a:pPr>
            <a:r>
              <a:rPr lang="fr-FR" sz="2900" dirty="0" smtClean="0"/>
              <a:t>1927. Malevitch voyage en Pologne et en Allemagne où il laisse les seules œuvres que l’Occident connaîtra de sa production jusqu’aux années 70. </a:t>
            </a:r>
          </a:p>
          <a:p>
            <a:pPr eaLnBrk="1" fontAlgn="auto" hangingPunct="1">
              <a:spcAft>
                <a:spcPts val="0"/>
              </a:spcAft>
              <a:buFont typeface="Arial" pitchFamily="34" charset="0"/>
              <a:buChar char="•"/>
              <a:defRPr/>
            </a:pPr>
            <a:endParaRPr lang="fr-FR" sz="2900" dirty="0" smtClean="0"/>
          </a:p>
          <a:p>
            <a:pPr eaLnBrk="1" fontAlgn="auto" hangingPunct="1">
              <a:spcAft>
                <a:spcPts val="0"/>
              </a:spcAft>
              <a:buFont typeface="Arial" pitchFamily="34" charset="0"/>
              <a:buChar char="•"/>
              <a:defRPr/>
            </a:pPr>
            <a:r>
              <a:rPr lang="fr-FR" sz="2900" dirty="0" smtClean="0"/>
              <a:t>De 1928 à 1933, la figure humaine réapparait dans ses œuvres, idéalisée au rang de signe plastique pur.  En 1930, Malevitch est arrêté à l’automne par les services de sécurité d’Etat et maintenu en détention pendant deux semaines. </a:t>
            </a:r>
          </a:p>
          <a:p>
            <a:pPr eaLnBrk="1" fontAlgn="auto" hangingPunct="1">
              <a:spcAft>
                <a:spcPts val="0"/>
              </a:spcAft>
              <a:buFont typeface="Arial" pitchFamily="34" charset="0"/>
              <a:buChar char="•"/>
              <a:defRPr/>
            </a:pPr>
            <a:r>
              <a:rPr lang="fr-FR" sz="2900" dirty="0" smtClean="0"/>
              <a:t>Il tombe en disgrâce auprès des autorités </a:t>
            </a:r>
            <a:br>
              <a:rPr lang="fr-FR" sz="2900" dirty="0" smtClean="0"/>
            </a:br>
            <a:endParaRPr lang="fr-FR" sz="2900" dirty="0" smtClean="0"/>
          </a:p>
          <a:p>
            <a:pPr eaLnBrk="1" fontAlgn="auto" hangingPunct="1">
              <a:spcAft>
                <a:spcPts val="0"/>
              </a:spcAft>
              <a:buFont typeface="Arial" pitchFamily="34" charset="0"/>
              <a:buChar char="•"/>
              <a:defRPr/>
            </a:pPr>
            <a:r>
              <a:rPr lang="fr-FR" sz="2900" dirty="0" smtClean="0"/>
              <a:t>Fin 1932, Malevitch est dans le plus grand dénuement. Il est malade mais n’obtient pas de visa pour aller se faire soigner à l’étranger. </a:t>
            </a:r>
          </a:p>
          <a:p>
            <a:pPr eaLnBrk="1" fontAlgn="auto" hangingPunct="1">
              <a:spcAft>
                <a:spcPts val="0"/>
              </a:spcAft>
              <a:buFont typeface="Arial" pitchFamily="34" charset="0"/>
              <a:buChar char="•"/>
              <a:defRPr/>
            </a:pPr>
            <a:r>
              <a:rPr lang="fr-FR" sz="2900" dirty="0" smtClean="0"/>
              <a:t>Il meurt le 15 mai 1935 à l’âge de 56 ans, à .</a:t>
            </a:r>
          </a:p>
          <a:p>
            <a:pPr eaLnBrk="1" fontAlgn="auto" hangingPunct="1">
              <a:spcAft>
                <a:spcPts val="0"/>
              </a:spcAft>
              <a:buFont typeface="Arial" pitchFamily="34" charset="0"/>
              <a:buChar char="•"/>
              <a:defRPr/>
            </a:pPr>
            <a:endParaRPr lang="it-IT" dirty="0"/>
          </a:p>
        </p:txBody>
      </p:sp>
      <p:pic>
        <p:nvPicPr>
          <p:cNvPr id="17412" name="Immagine 7" descr="436px-Malevich142.jpg"/>
          <p:cNvPicPr>
            <a:picLocks noChangeAspect="1"/>
          </p:cNvPicPr>
          <p:nvPr/>
        </p:nvPicPr>
        <p:blipFill>
          <a:blip r:embed="rId2"/>
          <a:srcRect/>
          <a:stretch>
            <a:fillRect/>
          </a:stretch>
        </p:blipFill>
        <p:spPr bwMode="auto">
          <a:xfrm>
            <a:off x="7885113" y="115888"/>
            <a:ext cx="914400" cy="12604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a:xfrm>
            <a:off x="539750" y="274638"/>
            <a:ext cx="8147050" cy="706437"/>
          </a:xfrm>
        </p:spPr>
        <p:txBody>
          <a:bodyPr/>
          <a:lstStyle/>
          <a:p>
            <a:pPr eaLnBrk="1" hangingPunct="1"/>
            <a:r>
              <a:rPr lang="fr-FR" sz="3200" smtClean="0"/>
              <a:t>Interprétation</a:t>
            </a:r>
            <a:r>
              <a:rPr lang="it-IT" sz="3200" smtClean="0"/>
              <a:t> de l’oeuvre</a:t>
            </a:r>
          </a:p>
        </p:txBody>
      </p:sp>
      <p:sp>
        <p:nvSpPr>
          <p:cNvPr id="18434" name="Segnaposto contenuto 2"/>
          <p:cNvSpPr>
            <a:spLocks noGrp="1"/>
          </p:cNvSpPr>
          <p:nvPr>
            <p:ph idx="1"/>
          </p:nvPr>
        </p:nvSpPr>
        <p:spPr>
          <a:xfrm>
            <a:off x="250825" y="981075"/>
            <a:ext cx="8435975" cy="5543550"/>
          </a:xfrm>
          <a:ln w="19050">
            <a:solidFill>
              <a:srgbClr val="FF0000"/>
            </a:solidFill>
          </a:ln>
        </p:spPr>
        <p:txBody>
          <a:bodyPr/>
          <a:lstStyle/>
          <a:p>
            <a:pPr eaLnBrk="1" hangingPunct="1">
              <a:buFont typeface="Arial" charset="0"/>
              <a:buNone/>
            </a:pPr>
            <a:r>
              <a:rPr lang="fr-FR" sz="1600" smtClean="0"/>
              <a:t>Un escadron se déplace au galop dans une vaste plaine. L’immensité est rendue par les rapports de proportion entre montures et paysage,  sa position entre ciel et terre, le vide. Sa rapidité est évoquée par le jeu des drapeaux et des jambes des chevaux. Son  nombre, par la division en groupes démultipliés par trois. Le mouvement est ample : l’escadron traverse de manière persistante la majeure partie de la toile. </a:t>
            </a:r>
          </a:p>
          <a:p>
            <a:pPr eaLnBrk="1" hangingPunct="1">
              <a:buFont typeface="Arial" charset="0"/>
              <a:buNone/>
            </a:pPr>
            <a:r>
              <a:rPr lang="fr-FR" sz="1600" smtClean="0"/>
              <a:t>La scène semble figurative, mais est placée dans un ensemble abstrait.</a:t>
            </a:r>
          </a:p>
          <a:p>
            <a:pPr eaLnBrk="1" hangingPunct="1">
              <a:buFont typeface="Arial" charset="0"/>
              <a:buNone/>
            </a:pPr>
            <a:endParaRPr lang="fr-FR" sz="1600" smtClean="0"/>
          </a:p>
          <a:p>
            <a:pPr eaLnBrk="1" hangingPunct="1">
              <a:buFont typeface="Arial" charset="0"/>
              <a:buNone/>
            </a:pPr>
            <a:r>
              <a:rPr lang="fr-FR" sz="1600" smtClean="0"/>
              <a:t>L’escadron rouge chevauche une terre striée : la composition repose sur le choix d’un principe d’horizontalité . La gamme chromatique est forte de sens </a:t>
            </a:r>
          </a:p>
          <a:p>
            <a:pPr eaLnBrk="1" hangingPunct="1">
              <a:buFont typeface="Arial" charset="0"/>
              <a:buNone/>
            </a:pPr>
            <a:endParaRPr lang="fr-FR" sz="1600" smtClean="0">
              <a:solidFill>
                <a:srgbClr val="FF0000"/>
              </a:solidFill>
            </a:endParaRPr>
          </a:p>
          <a:p>
            <a:pPr eaLnBrk="1" hangingPunct="1">
              <a:buFont typeface="Arial" charset="0"/>
              <a:buNone/>
            </a:pPr>
            <a:r>
              <a:rPr lang="fr-FR" sz="1600" smtClean="0"/>
              <a:t>Les couleurs en aplats d’une base rendue solide s’estompent vers le haut. </a:t>
            </a:r>
            <a:endParaRPr lang="fr-FR" sz="1600" smtClean="0">
              <a:solidFill>
                <a:srgbClr val="FF0000"/>
              </a:solidFill>
            </a:endParaRPr>
          </a:p>
          <a:p>
            <a:pPr eaLnBrk="1" hangingPunct="1">
              <a:buFont typeface="Arial" charset="0"/>
              <a:buNone/>
            </a:pPr>
            <a:r>
              <a:rPr lang="fr-FR" sz="1600" smtClean="0"/>
              <a:t>Le rouge fait allusion à la révolution de 1917 et au nom de l’armée  bolchévique : l’Armée Rouge.</a:t>
            </a:r>
          </a:p>
          <a:p>
            <a:pPr eaLnBrk="1" hangingPunct="1">
              <a:buFont typeface="Arial" charset="0"/>
              <a:buNone/>
            </a:pPr>
            <a:r>
              <a:rPr lang="fr-FR" sz="1600" smtClean="0"/>
              <a:t>Elle chevauche en outre une strate de terre rouge. </a:t>
            </a:r>
          </a:p>
          <a:p>
            <a:pPr eaLnBrk="1" hangingPunct="1">
              <a:buFont typeface="Arial" charset="0"/>
              <a:buNone/>
            </a:pPr>
            <a:r>
              <a:rPr lang="fr-FR" sz="1600" smtClean="0">
                <a:solidFill>
                  <a:srgbClr val="FF0000"/>
                </a:solidFill>
              </a:rPr>
              <a:t>Quelles interprétations donner à ces stries ? Pourquoi les couleurs s’estompent-elles vers le haut ? </a:t>
            </a:r>
          </a:p>
          <a:p>
            <a:pPr eaLnBrk="1" hangingPunct="1">
              <a:buFont typeface="Arial" charset="0"/>
              <a:buNone/>
            </a:pPr>
            <a:endParaRPr lang="fr-FR" sz="1600" smtClean="0"/>
          </a:p>
          <a:p>
            <a:pPr eaLnBrk="1" hangingPunct="1">
              <a:buFont typeface="Arial" charset="0"/>
              <a:buNone/>
            </a:pPr>
            <a:r>
              <a:rPr lang="fr-FR" sz="1600" smtClean="0"/>
              <a:t>Malevitch privilégie les formes simples à caractère géométrique. Son style est minimaliste.</a:t>
            </a:r>
          </a:p>
          <a:p>
            <a:pPr eaLnBrk="1" hangingPunct="1">
              <a:buFont typeface="Arial" charset="0"/>
              <a:buNone/>
            </a:pPr>
            <a:r>
              <a:rPr lang="fr-FR" sz="1600" smtClean="0"/>
              <a:t>Il peint le triomphe de la révolution qui parcourt l’immensité de la Russie sans que rien ne l’arrête.</a:t>
            </a:r>
          </a:p>
          <a:p>
            <a:pPr eaLnBrk="1" hangingPunct="1">
              <a:buFont typeface="Arial" charset="0"/>
              <a:buNone/>
            </a:pPr>
            <a:r>
              <a:rPr lang="fr-FR" sz="1600" smtClean="0"/>
              <a:t>Il peint dans une vision épique  le triomphe des idées en marche.</a:t>
            </a:r>
          </a:p>
          <a:p>
            <a:pPr eaLnBrk="1" hangingPunct="1">
              <a:buFont typeface="Arial" charset="0"/>
              <a:buNone/>
            </a:pPr>
            <a:r>
              <a:rPr lang="fr-FR" sz="160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15875"/>
            <a:ext cx="8362950" cy="1050925"/>
          </a:xfrm>
        </p:spPr>
        <p:txBody>
          <a:bodyPr rtlCol="0">
            <a:normAutofit fontScale="90000"/>
          </a:bodyPr>
          <a:lstStyle/>
          <a:p>
            <a:pPr eaLnBrk="1" fontAlgn="auto" hangingPunct="1">
              <a:spcAft>
                <a:spcPts val="0"/>
              </a:spcAft>
              <a:defRPr/>
            </a:pPr>
            <a:r>
              <a:rPr lang="fr-FR" sz="3200" dirty="0" smtClean="0"/>
              <a:t>Les contemporains de Malevitch : peintres, compositeurs, poètes, dramaturges</a:t>
            </a:r>
            <a:endParaRPr lang="fr-FR" sz="3200" dirty="0"/>
          </a:p>
        </p:txBody>
      </p:sp>
      <p:sp>
        <p:nvSpPr>
          <p:cNvPr id="19458" name="Segnaposto contenuto 4"/>
          <p:cNvSpPr>
            <a:spLocks noGrp="1"/>
          </p:cNvSpPr>
          <p:nvPr>
            <p:ph sz="half" idx="1"/>
          </p:nvPr>
        </p:nvSpPr>
        <p:spPr>
          <a:xfrm>
            <a:off x="0" y="1076325"/>
            <a:ext cx="3402013" cy="5507038"/>
          </a:xfrm>
        </p:spPr>
        <p:txBody>
          <a:bodyPr/>
          <a:lstStyle/>
          <a:p>
            <a:pPr eaLnBrk="1" hangingPunct="1">
              <a:buFont typeface="Arial" charset="0"/>
              <a:buNone/>
            </a:pPr>
            <a:r>
              <a:rPr lang="fr-FR" sz="1800" smtClean="0"/>
              <a:t>Ceux qui quittent la Russie</a:t>
            </a:r>
          </a:p>
          <a:p>
            <a:pPr eaLnBrk="1" hangingPunct="1">
              <a:buFont typeface="Arial" charset="0"/>
              <a:buNone/>
            </a:pPr>
            <a:r>
              <a:rPr lang="fr-FR" sz="2400" b="1" smtClean="0"/>
              <a:t>Kandinsky</a:t>
            </a:r>
          </a:p>
          <a:p>
            <a:pPr eaLnBrk="1" hangingPunct="1"/>
            <a:endParaRPr lang="fr-FR" sz="1200" b="1" i="1" smtClean="0"/>
          </a:p>
          <a:p>
            <a:pPr eaLnBrk="1" hangingPunct="1"/>
            <a:endParaRPr lang="fr-FR" sz="1200" b="1" i="1" smtClean="0"/>
          </a:p>
          <a:p>
            <a:pPr eaLnBrk="1" hangingPunct="1"/>
            <a:endParaRPr lang="fr-FR" sz="1200" b="1" i="1" smtClean="0"/>
          </a:p>
          <a:p>
            <a:pPr eaLnBrk="1" hangingPunct="1"/>
            <a:endParaRPr lang="fr-FR" sz="1200" b="1" i="1" smtClean="0"/>
          </a:p>
          <a:p>
            <a:pPr eaLnBrk="1" hangingPunct="1"/>
            <a:endParaRPr lang="fr-FR" sz="1200" b="1" i="1" smtClean="0"/>
          </a:p>
          <a:p>
            <a:pPr eaLnBrk="1" hangingPunct="1"/>
            <a:endParaRPr lang="fr-FR" sz="1200" b="1" i="1" smtClean="0"/>
          </a:p>
          <a:p>
            <a:pPr eaLnBrk="1" hangingPunct="1"/>
            <a:endParaRPr lang="fr-FR" sz="1200" b="1" i="1" smtClean="0"/>
          </a:p>
          <a:p>
            <a:pPr eaLnBrk="1" hangingPunct="1"/>
            <a:endParaRPr lang="fr-FR" sz="1200" b="1" i="1" smtClean="0"/>
          </a:p>
          <a:p>
            <a:pPr eaLnBrk="1" hangingPunct="1"/>
            <a:endParaRPr lang="fr-FR" sz="1200" b="1" i="1" smtClean="0"/>
          </a:p>
          <a:p>
            <a:pPr eaLnBrk="1" hangingPunct="1">
              <a:buFont typeface="Arial" charset="0"/>
              <a:buNone/>
            </a:pPr>
            <a:r>
              <a:rPr lang="fr-FR" sz="1200" b="1" i="1" smtClean="0"/>
              <a:t>Auf Weiss II</a:t>
            </a:r>
            <a:r>
              <a:rPr lang="fr-FR" sz="1200" b="1" smtClean="0"/>
              <a:t> (Sur blanc II), 1923</a:t>
            </a:r>
            <a:br>
              <a:rPr lang="fr-FR" sz="1200" b="1" smtClean="0"/>
            </a:br>
            <a:r>
              <a:rPr lang="fr-FR" sz="1200" b="1" smtClean="0"/>
              <a:t>H</a:t>
            </a:r>
            <a:r>
              <a:rPr lang="fr-FR" sz="1200" smtClean="0"/>
              <a:t>uile sur toile, 105 x 98 cm</a:t>
            </a:r>
          </a:p>
          <a:p>
            <a:pPr eaLnBrk="1" hangingPunct="1">
              <a:buFont typeface="Arial" charset="0"/>
              <a:buNone/>
            </a:pPr>
            <a:r>
              <a:rPr lang="fr-FR" sz="2400" b="1" smtClean="0"/>
              <a:t>Chagall</a:t>
            </a:r>
          </a:p>
          <a:p>
            <a:pPr eaLnBrk="1" hangingPunct="1"/>
            <a:endParaRPr lang="fr-FR" smtClean="0"/>
          </a:p>
        </p:txBody>
      </p:sp>
      <p:sp>
        <p:nvSpPr>
          <p:cNvPr id="19459" name="Segnaposto contenuto 5"/>
          <p:cNvSpPr>
            <a:spLocks noGrp="1"/>
          </p:cNvSpPr>
          <p:nvPr>
            <p:ph sz="half" idx="2"/>
          </p:nvPr>
        </p:nvSpPr>
        <p:spPr>
          <a:xfrm>
            <a:off x="4648200" y="1052513"/>
            <a:ext cx="4103688" cy="3902075"/>
          </a:xfrm>
        </p:spPr>
        <p:txBody>
          <a:bodyPr/>
          <a:lstStyle/>
          <a:p>
            <a:pPr eaLnBrk="1" hangingPunct="1">
              <a:buFont typeface="Arial" charset="0"/>
              <a:buNone/>
            </a:pPr>
            <a:endParaRPr lang="fr-FR" sz="1800" smtClean="0"/>
          </a:p>
          <a:p>
            <a:pPr eaLnBrk="1" hangingPunct="1">
              <a:buFont typeface="Arial" charset="0"/>
              <a:buNone/>
            </a:pPr>
            <a:r>
              <a:rPr lang="fr-FR" sz="1800" smtClean="0"/>
              <a:t>Ceux qui vivent le stalinisme et/ou en meurent</a:t>
            </a:r>
          </a:p>
          <a:p>
            <a:pPr eaLnBrk="1" hangingPunct="1"/>
            <a:endParaRPr lang="fr-FR" sz="2000" smtClean="0"/>
          </a:p>
          <a:p>
            <a:pPr eaLnBrk="1" hangingPunct="1"/>
            <a:r>
              <a:rPr lang="fr-FR" sz="2000" b="1" smtClean="0"/>
              <a:t>Filonov,</a:t>
            </a:r>
            <a:r>
              <a:rPr lang="fr-FR" sz="2000" smtClean="0"/>
              <a:t> peintre : il meurt de faim</a:t>
            </a:r>
          </a:p>
          <a:p>
            <a:pPr eaLnBrk="1" hangingPunct="1"/>
            <a:r>
              <a:rPr lang="fr-FR" sz="2000" b="1" smtClean="0"/>
              <a:t>Chostakovitch,</a:t>
            </a:r>
            <a:r>
              <a:rPr lang="fr-FR" sz="2000" smtClean="0"/>
              <a:t> compositeur : il survit aux purges staliniennes</a:t>
            </a:r>
          </a:p>
          <a:p>
            <a:pPr eaLnBrk="1" hangingPunct="1"/>
            <a:r>
              <a:rPr lang="fr-FR" sz="2000" b="1" smtClean="0"/>
              <a:t>Maïakovski</a:t>
            </a:r>
            <a:r>
              <a:rPr lang="fr-FR" sz="2000" smtClean="0"/>
              <a:t>, poète, dramaturge : il se suicide</a:t>
            </a:r>
          </a:p>
          <a:p>
            <a:pPr eaLnBrk="1" hangingPunct="1"/>
            <a:r>
              <a:rPr lang="fr-FR" sz="2000" smtClean="0"/>
              <a:t>Et combien </a:t>
            </a:r>
          </a:p>
          <a:p>
            <a:pPr eaLnBrk="1" hangingPunct="1">
              <a:buFont typeface="Arial" charset="0"/>
              <a:buNone/>
            </a:pPr>
            <a:r>
              <a:rPr lang="fr-FR" sz="2000" smtClean="0"/>
              <a:t>	d’autres </a:t>
            </a:r>
          </a:p>
          <a:p>
            <a:pPr eaLnBrk="1" hangingPunct="1">
              <a:buFont typeface="Arial" charset="0"/>
              <a:buNone/>
            </a:pPr>
            <a:endParaRPr lang="fr-FR" sz="2000" smtClean="0"/>
          </a:p>
          <a:p>
            <a:pPr eaLnBrk="1" hangingPunct="1"/>
            <a:endParaRPr lang="fr-FR" smtClean="0"/>
          </a:p>
          <a:p>
            <a:pPr eaLnBrk="1" hangingPunct="1"/>
            <a:endParaRPr lang="fr-FR" smtClean="0"/>
          </a:p>
        </p:txBody>
      </p:sp>
      <p:sp>
        <p:nvSpPr>
          <p:cNvPr id="19460" name="Rettangolo 6"/>
          <p:cNvSpPr>
            <a:spLocks noChangeArrowheads="1"/>
          </p:cNvSpPr>
          <p:nvPr/>
        </p:nvSpPr>
        <p:spPr bwMode="auto">
          <a:xfrm>
            <a:off x="1835150" y="4832350"/>
            <a:ext cx="4830763" cy="1471613"/>
          </a:xfrm>
          <a:prstGeom prst="rect">
            <a:avLst/>
          </a:prstGeom>
          <a:noFill/>
          <a:ln w="9525">
            <a:noFill/>
            <a:miter lim="800000"/>
            <a:headEnd/>
            <a:tailEnd/>
          </a:ln>
        </p:spPr>
        <p:txBody>
          <a:bodyPr>
            <a:spAutoFit/>
          </a:bodyPr>
          <a:lstStyle/>
          <a:p>
            <a:pPr>
              <a:buFont typeface="Wingdings" pitchFamily="2" charset="2"/>
              <a:buChar char="Ø"/>
            </a:pPr>
            <a:r>
              <a:rPr lang="fr-FR">
                <a:solidFill>
                  <a:srgbClr val="FF0000"/>
                </a:solidFill>
                <a:latin typeface="Calibri" pitchFamily="34" charset="0"/>
                <a:hlinkClick r:id="rId2"/>
              </a:rPr>
              <a:t>Vidéo œuvres de  Kandinsky sur musique de Schoenberg :</a:t>
            </a:r>
          </a:p>
          <a:p>
            <a:r>
              <a:rPr lang="fr-FR" sz="1400">
                <a:latin typeface="Calibri" pitchFamily="34" charset="0"/>
                <a:hlinkClick r:id="rId2"/>
              </a:rPr>
              <a:t>http://www.youtube.com/watch?v=ncRNDlnbbu8</a:t>
            </a:r>
            <a:r>
              <a:rPr lang="fr-FR" sz="1400">
                <a:latin typeface="Calibri" pitchFamily="34" charset="0"/>
              </a:rPr>
              <a:t>	</a:t>
            </a:r>
            <a:r>
              <a:rPr lang="fr-FR">
                <a:latin typeface="Calibri" pitchFamily="34" charset="0"/>
              </a:rPr>
              <a:t>			</a:t>
            </a:r>
          </a:p>
          <a:p>
            <a:endParaRPr lang="fr-FR">
              <a:latin typeface="Calibri" pitchFamily="34" charset="0"/>
            </a:endParaRPr>
          </a:p>
        </p:txBody>
      </p:sp>
      <p:pic>
        <p:nvPicPr>
          <p:cNvPr id="19461" name="Immagine 7" descr="kandinsky.jpg"/>
          <p:cNvPicPr>
            <a:picLocks noChangeAspect="1"/>
          </p:cNvPicPr>
          <p:nvPr/>
        </p:nvPicPr>
        <p:blipFill>
          <a:blip r:embed="rId3"/>
          <a:srcRect/>
          <a:stretch>
            <a:fillRect/>
          </a:stretch>
        </p:blipFill>
        <p:spPr bwMode="auto">
          <a:xfrm>
            <a:off x="1835150" y="1528763"/>
            <a:ext cx="1936750" cy="2008187"/>
          </a:xfrm>
          <a:prstGeom prst="rect">
            <a:avLst/>
          </a:prstGeom>
          <a:noFill/>
          <a:ln w="9525">
            <a:noFill/>
            <a:miter lim="800000"/>
            <a:headEnd/>
            <a:tailEnd/>
          </a:ln>
        </p:spPr>
      </p:pic>
      <p:pic>
        <p:nvPicPr>
          <p:cNvPr id="19462" name="Immagine 9" descr="Chagall. La guerre. Pompidou.bmp"/>
          <p:cNvPicPr>
            <a:picLocks noChangeAspect="1"/>
          </p:cNvPicPr>
          <p:nvPr/>
        </p:nvPicPr>
        <p:blipFill>
          <a:blip r:embed="rId4"/>
          <a:srcRect/>
          <a:stretch>
            <a:fillRect/>
          </a:stretch>
        </p:blipFill>
        <p:spPr bwMode="auto">
          <a:xfrm>
            <a:off x="250825" y="4692650"/>
            <a:ext cx="1314450" cy="1773238"/>
          </a:xfrm>
          <a:prstGeom prst="rect">
            <a:avLst/>
          </a:prstGeom>
          <a:noFill/>
          <a:ln w="9525">
            <a:noFill/>
            <a:miter lim="800000"/>
            <a:headEnd/>
            <a:tailEnd/>
          </a:ln>
        </p:spPr>
      </p:pic>
      <p:sp>
        <p:nvSpPr>
          <p:cNvPr id="19463" name="Rettangolo 10"/>
          <p:cNvSpPr>
            <a:spLocks noChangeArrowheads="1"/>
          </p:cNvSpPr>
          <p:nvPr/>
        </p:nvSpPr>
        <p:spPr bwMode="auto">
          <a:xfrm>
            <a:off x="6227763" y="5826125"/>
            <a:ext cx="3049587" cy="458788"/>
          </a:xfrm>
          <a:prstGeom prst="rect">
            <a:avLst/>
          </a:prstGeom>
          <a:noFill/>
          <a:ln w="9525">
            <a:noFill/>
            <a:miter lim="800000"/>
            <a:headEnd/>
            <a:tailEnd/>
          </a:ln>
        </p:spPr>
        <p:txBody>
          <a:bodyPr>
            <a:spAutoFit/>
          </a:bodyPr>
          <a:lstStyle/>
          <a:p>
            <a:r>
              <a:rPr lang="fr-FR" sz="1200">
                <a:solidFill>
                  <a:srgbClr val="000000"/>
                </a:solidFill>
                <a:latin typeface="Calibri" pitchFamily="34" charset="0"/>
              </a:rPr>
              <a:t>P. Filonov “La  première symphonie de Chostakovitch”. 1935</a:t>
            </a:r>
            <a:endParaRPr lang="fr-FR" sz="1200">
              <a:latin typeface="Calibri" pitchFamily="34" charset="0"/>
            </a:endParaRPr>
          </a:p>
        </p:txBody>
      </p:sp>
      <p:pic>
        <p:nvPicPr>
          <p:cNvPr id="19464" name="Immagine 11" descr="Filonov 1935 11 tetes.jpg"/>
          <p:cNvPicPr>
            <a:picLocks noChangeAspect="1"/>
          </p:cNvPicPr>
          <p:nvPr/>
        </p:nvPicPr>
        <p:blipFill>
          <a:blip r:embed="rId5"/>
          <a:srcRect/>
          <a:stretch>
            <a:fillRect/>
          </a:stretch>
        </p:blipFill>
        <p:spPr bwMode="auto">
          <a:xfrm>
            <a:off x="6948488" y="3900488"/>
            <a:ext cx="1573212" cy="177323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i Office">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TotalTime>
  <Words>1056</Words>
  <Application>Microsoft Office PowerPoint</Application>
  <PresentationFormat>Affichage à l'écran (4:3)</PresentationFormat>
  <Paragraphs>141</Paragraphs>
  <Slides>7</Slides>
  <Notes>0</Notes>
  <HiddenSlides>0</HiddenSlides>
  <MMClips>0</MMClips>
  <ScaleCrop>false</ScaleCrop>
  <HeadingPairs>
    <vt:vector size="6" baseType="variant">
      <vt:variant>
        <vt:lpstr>Polices utilisées</vt:lpstr>
      </vt:variant>
      <vt:variant>
        <vt:i4>3</vt:i4>
      </vt:variant>
      <vt:variant>
        <vt:lpstr>Modèle de conception</vt:lpstr>
      </vt:variant>
      <vt:variant>
        <vt:i4>1</vt:i4>
      </vt:variant>
      <vt:variant>
        <vt:lpstr>Titres des diapositives</vt:lpstr>
      </vt:variant>
      <vt:variant>
        <vt:i4>7</vt:i4>
      </vt:variant>
    </vt:vector>
  </HeadingPairs>
  <TitlesOfParts>
    <vt:vector size="11" baseType="lpstr">
      <vt:lpstr>Arial</vt:lpstr>
      <vt:lpstr>Calibri</vt:lpstr>
      <vt:lpstr>Wingdings</vt:lpstr>
      <vt:lpstr>Tema di Office</vt:lpstr>
      <vt:lpstr>Casimir Malevitch : une icône de     l’art russe     du XX ème siècle </vt:lpstr>
      <vt:lpstr>Avant de découvrir la fiche de l’œuvre :     Parlons de ce que l’on voit</vt:lpstr>
      <vt:lpstr>Cette œuvre est intitulée selon les traductions :   « La Charge de la cavalerie rouge »                ou       « La Cavalerie rouge au galop »</vt:lpstr>
      <vt:lpstr>     Malewicz Casimir Malevitch Kazimir </vt:lpstr>
      <vt:lpstr>Le contexte russe</vt:lpstr>
      <vt:lpstr>Interprétation de l’oeuvre</vt:lpstr>
      <vt:lpstr>Les contemporains de Malevitch : peintres, compositeurs, poètes, dramaturges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Main</dc:creator>
  <cp:lastModifiedBy> </cp:lastModifiedBy>
  <cp:revision>112</cp:revision>
  <dcterms:created xsi:type="dcterms:W3CDTF">2013-11-09T11:42:20Z</dcterms:created>
  <dcterms:modified xsi:type="dcterms:W3CDTF">2013-11-21T19:51:44Z</dcterms:modified>
</cp:coreProperties>
</file>