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custDataLst>
    <p:tags r:id="rId15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B8DBC-D14E-4092-8A30-E148072FDE88}" type="datetimeFigureOut">
              <a:rPr lang="fr-FR" smtClean="0"/>
              <a:t>14/12/2014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CFB5A-B31F-4E5C-BA5A-0E705561DE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2857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CFB5A-B31F-4E5C-BA5A-0E705561DE1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6437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white">
                    <a:shade val="50000"/>
                  </a:prstClr>
                </a:solidFill>
              </a:rPr>
              <a:pPr/>
              <a:t>14/12/2014</a:t>
            </a:fld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white">
                    <a:shade val="50000"/>
                  </a:prstClr>
                </a:solidFill>
              </a:rPr>
              <a:pPr/>
              <a:t>‹N°›</a:t>
            </a:fld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75388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white">
                    <a:shade val="50000"/>
                  </a:prstClr>
                </a:solidFill>
              </a:rPr>
              <a:pPr/>
              <a:t>14/12/2014</a:t>
            </a:fld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white">
                    <a:shade val="50000"/>
                  </a:prstClr>
                </a:solidFill>
              </a:rPr>
              <a:pPr/>
              <a:t>‹N°›</a:t>
            </a:fld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569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white">
                    <a:shade val="50000"/>
                  </a:prstClr>
                </a:solidFill>
              </a:rPr>
              <a:pPr/>
              <a:t>14/12/2014</a:t>
            </a:fld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white">
                    <a:shade val="50000"/>
                  </a:prstClr>
                </a:solidFill>
              </a:rPr>
              <a:pPr/>
              <a:t>‹N°›</a:t>
            </a:fld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670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white">
                    <a:shade val="50000"/>
                  </a:prstClr>
                </a:solidFill>
              </a:rPr>
              <a:pPr/>
              <a:t>14/12/2014</a:t>
            </a:fld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white">
                    <a:shade val="50000"/>
                  </a:prstClr>
                </a:solidFill>
              </a:rPr>
              <a:pPr/>
              <a:t>‹N°›</a:t>
            </a:fld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133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white">
                    <a:shade val="50000"/>
                  </a:prstClr>
                </a:solidFill>
              </a:rPr>
              <a:pPr/>
              <a:t>14/12/2014</a:t>
            </a:fld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prstClr val="white">
                    <a:shade val="50000"/>
                  </a:prstClr>
                </a:solidFill>
              </a:rPr>
              <a:pPr/>
              <a:t>‹N°›</a:t>
            </a:fld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2873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white">
                    <a:shade val="50000"/>
                  </a:prstClr>
                </a:solidFill>
              </a:rPr>
              <a:pPr/>
              <a:t>14/12/2014</a:t>
            </a:fld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white">
                    <a:shade val="50000"/>
                  </a:prstClr>
                </a:solidFill>
              </a:rPr>
              <a:pPr/>
              <a:t>‹N°›</a:t>
            </a:fld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002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white">
                    <a:shade val="50000"/>
                  </a:prstClr>
                </a:solidFill>
              </a:rPr>
              <a:pPr/>
              <a:t>14/12/2014</a:t>
            </a:fld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white">
                    <a:shade val="50000"/>
                  </a:prstClr>
                </a:solidFill>
              </a:rPr>
              <a:pPr/>
              <a:t>‹N°›</a:t>
            </a:fld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189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white">
                    <a:shade val="50000"/>
                  </a:prstClr>
                </a:solidFill>
              </a:rPr>
              <a:pPr/>
              <a:t>14/12/2014</a:t>
            </a:fld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white">
                    <a:shade val="50000"/>
                  </a:prstClr>
                </a:solidFill>
              </a:rPr>
              <a:pPr/>
              <a:t>‹N°›</a:t>
            </a:fld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885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white">
                    <a:shade val="50000"/>
                  </a:prstClr>
                </a:solidFill>
              </a:rPr>
              <a:pPr/>
              <a:t>14/12/2014</a:t>
            </a:fld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white">
                    <a:shade val="50000"/>
                  </a:prstClr>
                </a:solidFill>
              </a:rPr>
              <a:pPr/>
              <a:t>‹N°›</a:t>
            </a:fld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71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white">
                    <a:shade val="50000"/>
                  </a:prstClr>
                </a:solidFill>
              </a:rPr>
              <a:pPr/>
              <a:t>14/12/2014</a:t>
            </a:fld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white">
                    <a:shade val="50000"/>
                  </a:prstClr>
                </a:solidFill>
              </a:rPr>
              <a:pPr/>
              <a:t>‹N°›</a:t>
            </a:fld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890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white">
                    <a:shade val="50000"/>
                  </a:prstClr>
                </a:solidFill>
              </a:rPr>
              <a:pPr/>
              <a:t>14/12/2014</a:t>
            </a:fld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white">
                    <a:shade val="50000"/>
                  </a:prstClr>
                </a:solidFill>
              </a:rPr>
              <a:pPr/>
              <a:t>‹N°›</a:t>
            </a:fld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698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>
                <a:solidFill>
                  <a:prstClr val="white">
                    <a:shade val="50000"/>
                  </a:prstClr>
                </a:solidFill>
              </a:rPr>
              <a:pPr/>
              <a:t>14/12/2014</a:t>
            </a:fld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>
                <a:solidFill>
                  <a:prstClr val="white">
                    <a:shade val="50000"/>
                  </a:prstClr>
                </a:solidFill>
              </a:rPr>
              <a:pPr/>
              <a:t>‹N°›</a:t>
            </a:fld>
            <a:endParaRPr lang="fr-BE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0759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60404" y="1196752"/>
            <a:ext cx="8496944" cy="26776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prstClr val="white"/>
                </a:solidFill>
              </a:rPr>
              <a:t>LA MÉMOIRE </a:t>
            </a:r>
            <a:r>
              <a:rPr lang="fr-FR" sz="2400" b="1" dirty="0">
                <a:solidFill>
                  <a:prstClr val="white"/>
                </a:solidFill>
              </a:rPr>
              <a:t>DE LA PREMIERE GUERRE MONDIALE :</a:t>
            </a:r>
          </a:p>
          <a:p>
            <a:pPr algn="ctr"/>
            <a:endParaRPr lang="fr-FR" sz="3600" b="1" dirty="0">
              <a:solidFill>
                <a:prstClr val="white"/>
              </a:solidFill>
            </a:endParaRPr>
          </a:p>
          <a:p>
            <a:pPr algn="ctr"/>
            <a:r>
              <a:rPr lang="fr-FR" sz="3600" b="1" dirty="0" smtClean="0">
                <a:solidFill>
                  <a:prstClr val="white"/>
                </a:solidFill>
              </a:rPr>
              <a:t>QUELQUES EXEMPLES DE MONUMENTS </a:t>
            </a:r>
            <a:r>
              <a:rPr lang="fr-FR" sz="3600" b="1" dirty="0">
                <a:solidFill>
                  <a:prstClr val="white"/>
                </a:solidFill>
              </a:rPr>
              <a:t>AUX MORTS </a:t>
            </a:r>
            <a:r>
              <a:rPr lang="fr-FR" sz="3600" b="1" dirty="0" smtClean="0">
                <a:solidFill>
                  <a:prstClr val="white"/>
                </a:solidFill>
              </a:rPr>
              <a:t>DANS LA VIENNE</a:t>
            </a:r>
            <a:endParaRPr lang="fr-FR" sz="3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61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39552" y="116632"/>
            <a:ext cx="7859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- Le </a:t>
            </a:r>
            <a:r>
              <a:rPr lang="fr-FR" sz="2400" b="1" dirty="0">
                <a:solidFill>
                  <a:prstClr val="white"/>
                </a:solidFill>
              </a:rPr>
              <a:t>monument funéraire </a:t>
            </a:r>
            <a:r>
              <a:rPr lang="fr-FR" sz="2400" dirty="0">
                <a:solidFill>
                  <a:prstClr val="white"/>
                </a:solidFill>
              </a:rPr>
              <a:t>: dans un cimetière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5365085" y="5589240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white"/>
                </a:solidFill>
              </a:rPr>
              <a:t>Monument aux morts du vieux cimetière de </a:t>
            </a:r>
            <a:r>
              <a:rPr lang="fr-FR" dirty="0" err="1">
                <a:solidFill>
                  <a:prstClr val="white"/>
                </a:solidFill>
              </a:rPr>
              <a:t>Migné-Auxances</a:t>
            </a:r>
            <a:r>
              <a:rPr lang="fr-FR" dirty="0">
                <a:solidFill>
                  <a:prstClr val="white"/>
                </a:solidFill>
              </a:rPr>
              <a:t> (Vienne)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78297"/>
            <a:ext cx="4536504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966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742653" y="6120393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prstClr val="white"/>
                </a:solidFill>
              </a:rPr>
              <a:t>Monument aux morts de Saint-Martin </a:t>
            </a:r>
            <a:r>
              <a:rPr lang="fr-FR" dirty="0">
                <a:solidFill>
                  <a:prstClr val="white"/>
                </a:solidFill>
              </a:rPr>
              <a:t>d’</a:t>
            </a:r>
            <a:r>
              <a:rPr lang="fr-FR" dirty="0" err="1">
                <a:solidFill>
                  <a:prstClr val="white"/>
                </a:solidFill>
              </a:rPr>
              <a:t>Estreaux</a:t>
            </a:r>
            <a:r>
              <a:rPr lang="fr-FR" dirty="0">
                <a:solidFill>
                  <a:prstClr val="white"/>
                </a:solidFill>
              </a:rPr>
              <a:t> (Loire)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23528" y="124072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- Le </a:t>
            </a:r>
            <a:r>
              <a:rPr lang="fr-FR" sz="2400" b="1" dirty="0">
                <a:solidFill>
                  <a:prstClr val="white"/>
                </a:solidFill>
              </a:rPr>
              <a:t>monument pacifiste </a:t>
            </a:r>
            <a:r>
              <a:rPr lang="fr-FR" sz="2400" dirty="0">
                <a:solidFill>
                  <a:prstClr val="white"/>
                </a:solidFill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467544" y="1340768"/>
            <a:ext cx="41044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Assez rare, il dénonce l’horreur de la guerre. Il semble qu’il n’y en ait pas dans la Vienne</a:t>
            </a: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3367"/>
            <a:ext cx="4029075" cy="59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923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124072"/>
            <a:ext cx="882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- Le </a:t>
            </a:r>
            <a:r>
              <a:rPr lang="fr-FR" sz="2400" b="1" dirty="0">
                <a:solidFill>
                  <a:prstClr val="white"/>
                </a:solidFill>
              </a:rPr>
              <a:t>monument aux morts </a:t>
            </a:r>
            <a:r>
              <a:rPr lang="fr-FR" sz="2400" dirty="0">
                <a:solidFill>
                  <a:prstClr val="white"/>
                </a:solidFill>
              </a:rPr>
              <a:t>qui rend hommage à des femmes :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10822" y="578369"/>
            <a:ext cx="87331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Exceptionnel pour la Première Guerre mondiale, il rend hommage à des « </a:t>
            </a:r>
            <a:r>
              <a:rPr lang="fr-FR" sz="2400" dirty="0" err="1">
                <a:solidFill>
                  <a:prstClr val="white"/>
                </a:solidFill>
              </a:rPr>
              <a:t>munitionnettes</a:t>
            </a:r>
            <a:r>
              <a:rPr lang="fr-FR" sz="2400" dirty="0">
                <a:solidFill>
                  <a:prstClr val="white"/>
                </a:solidFill>
              </a:rPr>
              <a:t> » mortes à la suite de l’explosion de leur atelier à </a:t>
            </a:r>
            <a:r>
              <a:rPr lang="fr-FR" sz="2400" dirty="0" err="1">
                <a:solidFill>
                  <a:prstClr val="white"/>
                </a:solidFill>
              </a:rPr>
              <a:t>Migné-Auxances</a:t>
            </a:r>
            <a:r>
              <a:rPr lang="fr-FR" sz="2400" dirty="0">
                <a:solidFill>
                  <a:prstClr val="white"/>
                </a:solidFill>
              </a:rPr>
              <a:t> le 8 décembre 1917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23529" y="5780158"/>
            <a:ext cx="4623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prstClr val="white"/>
                </a:solidFill>
              </a:rPr>
              <a:t>Monument aux morts des </a:t>
            </a:r>
            <a:r>
              <a:rPr lang="fr-FR" dirty="0" err="1">
                <a:solidFill>
                  <a:prstClr val="white"/>
                </a:solidFill>
              </a:rPr>
              <a:t>Lourdines</a:t>
            </a:r>
            <a:r>
              <a:rPr lang="fr-FR" dirty="0">
                <a:solidFill>
                  <a:prstClr val="white"/>
                </a:solidFill>
              </a:rPr>
              <a:t>, </a:t>
            </a:r>
            <a:r>
              <a:rPr lang="fr-FR" dirty="0" err="1">
                <a:solidFill>
                  <a:prstClr val="white"/>
                </a:solidFill>
              </a:rPr>
              <a:t>Migné-Auxances</a:t>
            </a:r>
            <a:r>
              <a:rPr lang="fr-FR" dirty="0">
                <a:solidFill>
                  <a:prstClr val="white"/>
                </a:solidFill>
              </a:rPr>
              <a:t> (Vienne)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82803"/>
            <a:ext cx="461962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44824"/>
            <a:ext cx="35814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19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03165" y="1242688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b="1" u="sng" dirty="0">
                <a:solidFill>
                  <a:prstClr val="white"/>
                </a:solidFill>
              </a:rPr>
              <a:t>Localisation :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70378" y="1895387"/>
            <a:ext cx="3929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- Sur les places publiques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51520" y="116632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u="sng" dirty="0">
                <a:solidFill>
                  <a:prstClr val="white"/>
                </a:solidFill>
              </a:rPr>
              <a:t>1 – Présentation générale des monuments aux morts :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098088" y="5200724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prstClr val="white"/>
                </a:solidFill>
              </a:rPr>
              <a:t>Monument aux morts de </a:t>
            </a:r>
            <a:r>
              <a:rPr lang="fr-FR" dirty="0" err="1">
                <a:solidFill>
                  <a:prstClr val="white"/>
                </a:solidFill>
              </a:rPr>
              <a:t>Béruges</a:t>
            </a:r>
            <a:r>
              <a:rPr lang="fr-FR" dirty="0">
                <a:solidFill>
                  <a:prstClr val="white"/>
                </a:solidFill>
              </a:rPr>
              <a:t> (Vienne), </a:t>
            </a:r>
          </a:p>
          <a:p>
            <a:pPr algn="ctr"/>
            <a:r>
              <a:rPr lang="fr-FR" dirty="0">
                <a:solidFill>
                  <a:prstClr val="white"/>
                </a:solidFill>
              </a:rPr>
              <a:t>avant son déplacement en octobre 2013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240" y="836712"/>
            <a:ext cx="404812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048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07211" y="116632"/>
            <a:ext cx="7859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- Près des églises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547664" y="6092696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prstClr val="white"/>
                </a:solidFill>
              </a:rPr>
              <a:t>Monument aux morts de Biard (Vienne)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728663"/>
            <a:ext cx="72009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26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51520" y="237237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- Dans les cimetières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51520" y="5085184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white"/>
                </a:solidFill>
              </a:rPr>
              <a:t>Monument aux morts du carré militaire du cimetière du </a:t>
            </a:r>
            <a:r>
              <a:rPr lang="fr-FR" dirty="0" err="1" smtClean="0">
                <a:solidFill>
                  <a:prstClr val="white"/>
                </a:solidFill>
              </a:rPr>
              <a:t>Chilvert</a:t>
            </a:r>
            <a:r>
              <a:rPr lang="fr-FR" dirty="0" smtClean="0">
                <a:solidFill>
                  <a:prstClr val="white"/>
                </a:solidFill>
              </a:rPr>
              <a:t>, </a:t>
            </a:r>
            <a:r>
              <a:rPr lang="fr-FR" dirty="0">
                <a:solidFill>
                  <a:prstClr val="white"/>
                </a:solidFill>
              </a:rPr>
              <a:t>Poitiers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37237"/>
            <a:ext cx="4752975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359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25033" y="174754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-Dans les églises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07504" y="4869160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prstClr val="white"/>
                </a:solidFill>
              </a:rPr>
              <a:t>Plaques commémoratives dans l’église de </a:t>
            </a:r>
            <a:r>
              <a:rPr lang="fr-FR" dirty="0" err="1">
                <a:solidFill>
                  <a:prstClr val="white"/>
                </a:solidFill>
              </a:rPr>
              <a:t>Vouneuil</a:t>
            </a:r>
            <a:r>
              <a:rPr lang="fr-FR" dirty="0">
                <a:solidFill>
                  <a:prstClr val="white"/>
                </a:solidFill>
              </a:rPr>
              <a:t>-sous-Biard (Vienne)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70207"/>
            <a:ext cx="418147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398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2" y="116632"/>
            <a:ext cx="8856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prstClr val="white"/>
                </a:solidFill>
              </a:rPr>
              <a:t>- Dans les associations, les corps de métiers, etc. </a:t>
            </a:r>
          </a:p>
          <a:p>
            <a:r>
              <a:rPr lang="fr-FR" sz="2000" dirty="0">
                <a:solidFill>
                  <a:prstClr val="white"/>
                </a:solidFill>
              </a:rPr>
              <a:t>	Exemple : association des anciens élèves du « lycée Henri IV »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34632" y="5965829"/>
            <a:ext cx="8150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prstClr val="white"/>
                </a:solidFill>
                <a:sym typeface="Wingdings"/>
              </a:rPr>
              <a:t> </a:t>
            </a:r>
            <a:r>
              <a:rPr lang="fr-FR" sz="2400" dirty="0">
                <a:solidFill>
                  <a:prstClr val="white"/>
                </a:solidFill>
              </a:rPr>
              <a:t>Choix de la localisation qui a donné souvent lieu à de nombreuses discussions.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54357"/>
            <a:ext cx="687705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154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260648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b="1" u="sng" dirty="0">
                <a:solidFill>
                  <a:prstClr val="white"/>
                </a:solidFill>
              </a:rPr>
              <a:t>Financement :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816731" y="980728"/>
            <a:ext cx="7859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- Associations d’Anciens Combattants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16730" y="1677375"/>
            <a:ext cx="7859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- Souscription auprès des familles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05877" y="2996952"/>
            <a:ext cx="7859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- Aide limitée de l’Etat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16730" y="2348880"/>
            <a:ext cx="7859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- Financement des communes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95536" y="3861048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prstClr val="white"/>
                </a:solidFill>
                <a:sym typeface="Wingdings"/>
              </a:rPr>
              <a:t> La plupart des constructions ont lieu </a:t>
            </a:r>
            <a:r>
              <a:rPr lang="fr-FR" sz="2400" dirty="0">
                <a:solidFill>
                  <a:prstClr val="white"/>
                </a:solidFill>
              </a:rPr>
              <a:t>dans les années 1920.</a:t>
            </a:r>
          </a:p>
        </p:txBody>
      </p:sp>
    </p:spTree>
    <p:extLst>
      <p:ext uri="{BB962C8B-B14F-4D97-AF65-F5344CB8AC3E}">
        <p14:creationId xmlns:p14="http://schemas.microsoft.com/office/powerpoint/2010/main" val="50806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260648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b="1" u="sng" dirty="0">
                <a:solidFill>
                  <a:prstClr val="white"/>
                </a:solidFill>
              </a:rPr>
              <a:t>Les types de monuments :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94320" y="980728"/>
            <a:ext cx="40937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- Le </a:t>
            </a:r>
            <a:r>
              <a:rPr lang="fr-FR" sz="2400" b="1" dirty="0">
                <a:solidFill>
                  <a:prstClr val="white"/>
                </a:solidFill>
              </a:rPr>
              <a:t>monument patriotique ou revanchard </a:t>
            </a:r>
            <a:r>
              <a:rPr lang="fr-FR" sz="2400" dirty="0">
                <a:solidFill>
                  <a:prstClr val="white"/>
                </a:solidFill>
              </a:rPr>
              <a:t>: possède souvent une statue de poilu au combat ou une allusion guerrière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99623" y="5229200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prstClr val="white"/>
                </a:solidFill>
              </a:rPr>
              <a:t>Monument aux morts de </a:t>
            </a:r>
            <a:r>
              <a:rPr lang="fr-FR" dirty="0" err="1">
                <a:solidFill>
                  <a:prstClr val="white"/>
                </a:solidFill>
              </a:rPr>
              <a:t>Chasseneuil</a:t>
            </a:r>
            <a:r>
              <a:rPr lang="fr-FR" dirty="0">
                <a:solidFill>
                  <a:prstClr val="white"/>
                </a:solidFill>
              </a:rPr>
              <a:t>-du-Poitou (Vienne) : poilu écrasant l’aigle allemand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068960"/>
            <a:ext cx="2286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05820"/>
            <a:ext cx="404812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49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116632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- Le </a:t>
            </a:r>
            <a:r>
              <a:rPr lang="fr-FR" sz="2400" b="1" dirty="0">
                <a:solidFill>
                  <a:prstClr val="white"/>
                </a:solidFill>
              </a:rPr>
              <a:t>monument civique </a:t>
            </a:r>
            <a:r>
              <a:rPr lang="fr-FR" sz="2400" dirty="0">
                <a:solidFill>
                  <a:prstClr val="white"/>
                </a:solidFill>
              </a:rPr>
              <a:t>: le plus commun, en général un obélisque avec une croix de guerre et la palme des martyrs</a:t>
            </a:r>
          </a:p>
        </p:txBody>
      </p:sp>
      <p:sp>
        <p:nvSpPr>
          <p:cNvPr id="6" name="Rectangle 5"/>
          <p:cNvSpPr/>
          <p:nvPr/>
        </p:nvSpPr>
        <p:spPr>
          <a:xfrm>
            <a:off x="2401907" y="596800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dirty="0">
                <a:solidFill>
                  <a:prstClr val="white"/>
                </a:solidFill>
              </a:rPr>
              <a:t>Monument aux morts d’</a:t>
            </a:r>
            <a:r>
              <a:rPr lang="fr-FR" dirty="0" err="1">
                <a:solidFill>
                  <a:prstClr val="white"/>
                </a:solidFill>
              </a:rPr>
              <a:t>Iteuil</a:t>
            </a:r>
            <a:r>
              <a:rPr lang="fr-FR" dirty="0">
                <a:solidFill>
                  <a:prstClr val="white"/>
                </a:solidFill>
              </a:rPr>
              <a:t> (Vienne) </a:t>
            </a: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928688"/>
            <a:ext cx="782955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59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8ade3fa415283bd9189fe3d83a54b11bee31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Personnalisé 2">
      <a:dk1>
        <a:srgbClr val="FFFFFF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Personnalisé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303</Words>
  <Application>Microsoft Office PowerPoint</Application>
  <PresentationFormat>Affichage à l'écran (4:3)</PresentationFormat>
  <Paragraphs>37</Paragraphs>
  <Slides>12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Apex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Vigier</dc:creator>
  <cp:lastModifiedBy>Vigier</cp:lastModifiedBy>
  <cp:revision>5</cp:revision>
  <dcterms:created xsi:type="dcterms:W3CDTF">2014-12-07T18:34:02Z</dcterms:created>
  <dcterms:modified xsi:type="dcterms:W3CDTF">2014-12-14T16:00:27Z</dcterms:modified>
</cp:coreProperties>
</file>