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65" r:id="rId7"/>
    <p:sldId id="272" r:id="rId8"/>
    <p:sldId id="266" r:id="rId9"/>
    <p:sldId id="267" r:id="rId10"/>
    <p:sldId id="273" r:id="rId11"/>
    <p:sldId id="260" r:id="rId1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7CB18FE-7BAF-49B7-BD0E-611B789F46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0FF0AD3-FDA7-490A-8D50-2A11D8ACDC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28D7898-5027-4B79-A544-CFE5CFA7409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BA8E236-7ED0-40FD-AA13-B65CA89526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5E254987-B903-49E6-B84A-ADB6215DBE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9F6D1D67-82BC-44E6-90FC-2ADF9282FD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E041CC5-AA41-4803-904D-6CE03280FF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41CC5-AA41-4803-904D-6CE03280FF02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702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C3911F-503D-43DD-8EB0-1F2B7A94F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1B4CEB-56CE-492A-8A2D-764D311C8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280865-65F0-448E-A6E4-5BE42940A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063F9-8CCA-4CED-9CDC-F38C07B115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097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10C51E-76BB-4482-BCAC-EDE667071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8E322B-7A4D-4C03-A345-86C4E41B0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81FB93-D1A2-4926-BF64-6A47DDBF0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60B75-3A9A-4F85-9AB5-7E63900B8FD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654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835092-FDFA-4854-AB2D-3912E4233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6D60A4-09FF-4DD3-9735-02C07F03A4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4239AF-0754-4641-BC64-326C53545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A496-1451-42B2-ABC8-FF5E96999DF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96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5FF09E-C910-43AD-87AA-0DEEE6AD3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9A67E2-817E-4B35-AFE7-DCBDA93FA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E47EBB-0A34-4FAB-82A7-4323CB2B0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D1EC-0A77-4FE9-8588-6DF027627AA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055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1DE966-47B8-42A8-BBE6-B98059A253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753D61-41E8-483D-8B96-1784CDF265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66F5B5-F502-45EA-9AA2-5B5171988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AB202-09A3-4026-B897-FC3104FE4B5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258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B7061F-6DCA-4278-B6B5-5B4C1C085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C302E-AD50-4F1E-8198-8D2C7CAB6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770517-9E9A-4DDF-9803-1C31DB577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78714-E8DE-4EC9-B691-9C6637445E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93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A81C41-0E3D-42A1-AC18-F358309204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8F96D4-59B2-4B65-B31D-F3D2C405B2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20FA1D-1BF3-4BBC-A9EA-99F47BFED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B5B25-1BE0-40D9-B333-059B25FF79F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544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0687DE-FD7F-42A9-87A2-77B74BED7A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081DBA-7544-4CFA-94AA-51C80B5F3A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CA0CEF-AF92-4B90-AF78-F5BF5B1B1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0F556-6F23-4329-B988-B2986B9EB4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576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15AC57-2CBF-4184-941E-11F7C3B63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AE4A58-2B5C-4A51-8194-481AD7274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8C0371-49EE-4BC0-B428-8A61A53A2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066B3-9586-4B44-AF4B-52CEE706F7B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584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DDA851-EB1A-4488-85E4-C7CD45B10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F99B32-800F-4359-B074-D477FA58BA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15EB21-B346-4D93-BF3A-31350FD753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6BD0A-6E98-403F-9529-63B910667B3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145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ED7AEA-D643-4FC5-8038-741251145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41BE59-71B5-451A-9589-D31ED0ACA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DCC9D-80EB-465C-9839-685EBA29F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A943C-2E07-407B-A01B-AAFF2FF987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255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956C24-A152-4B65-8A4D-6F28848E9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5D78A9-649D-4C2B-A42A-48E807D85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89F388-3CEF-42F6-ACA0-BD9367E360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821622-52D1-43E7-9927-9D359188D5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A45D52-3AA9-4DA0-9116-C996F87946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C761B64-C3A8-4A81-9F55-CA9CD1753C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eigner-histoire-shoah.org/outils-et-ressources/documents-darchives/concentrer-et-enfermer-la-politique-des-ghetto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seigner-histoire-shoah.org/outils-et-ressources/fiches-thematiques/les-grandes-etapes-de-la-shoah-1939-1945/la-creation-des-ghettos-en-pologn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eigner-histoire-shoah.org/outils-et-ressources/documents-darchives/assassine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2">
            <a:extLst>
              <a:ext uri="{FF2B5EF4-FFF2-40B4-BE49-F238E27FC236}">
                <a16:creationId xmlns:a16="http://schemas.microsoft.com/office/drawing/2014/main" id="{F902056B-FBA6-4EE8-A5AB-E461D3E2B0F7}"/>
              </a:ext>
            </a:extLst>
          </p:cNvPr>
          <p:cNvSpPr>
            <a:spLocks/>
          </p:cNvSpPr>
          <p:nvPr/>
        </p:nvSpPr>
        <p:spPr bwMode="auto">
          <a:xfrm>
            <a:off x="3059113" y="2491606"/>
            <a:ext cx="59055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chemeClr val="bg1"/>
                </a:solidFill>
                <a:latin typeface="Arial Black" panose="020B0A04020102020204" pitchFamily="34" charset="0"/>
              </a:rPr>
              <a:t>Thème 1 – Totalitarismes et Seconde Guerre mondiale (8-9 heures)</a:t>
            </a:r>
          </a:p>
        </p:txBody>
      </p:sp>
      <p:sp>
        <p:nvSpPr>
          <p:cNvPr id="3075" name="Rectangle 7">
            <a:extLst>
              <a:ext uri="{FF2B5EF4-FFF2-40B4-BE49-F238E27FC236}">
                <a16:creationId xmlns:a16="http://schemas.microsoft.com/office/drawing/2014/main" id="{C49A5E4B-8149-4ED2-92E4-44150BC91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318" y="4108079"/>
            <a:ext cx="5545138" cy="234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 b="1" dirty="0"/>
              <a:t>Sujet d’étude : La guerre d’anéantissement à l’Est et le génocide des juifs (3 heures)</a:t>
            </a:r>
          </a:p>
          <a:p>
            <a:pPr eaLnBrk="1" hangingPunct="1">
              <a:buFontTx/>
              <a:buNone/>
            </a:pPr>
            <a:endParaRPr lang="fr-FR" altLang="fr-FR" sz="2800" b="1" dirty="0"/>
          </a:p>
          <a:p>
            <a:pPr eaLnBrk="1" hangingPunct="1">
              <a:buNone/>
            </a:pPr>
            <a:r>
              <a:rPr lang="fr-FR" altLang="fr-FR" sz="2000" i="1" dirty="0"/>
              <a:t>Terminale technologique - Histoire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>
            <a:extLst>
              <a:ext uri="{FF2B5EF4-FFF2-40B4-BE49-F238E27FC236}">
                <a16:creationId xmlns:a16="http://schemas.microsoft.com/office/drawing/2014/main" id="{5F9C24E2-9CCC-45E3-8122-944A1C86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1B1A46-2C61-43D3-919B-4D7F0230A4C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400"/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07A8CB19-4899-45F5-9C8C-FE362073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6221740"/>
            <a:ext cx="3061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00" dirty="0"/>
              <a:t>La guerre d’anéantissement à l’Est et le génocide des juifs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0CCD547-820F-484B-852B-2ACDF3C67FAC}"/>
              </a:ext>
            </a:extLst>
          </p:cNvPr>
          <p:cNvSpPr>
            <a:spLocks/>
          </p:cNvSpPr>
          <p:nvPr/>
        </p:nvSpPr>
        <p:spPr bwMode="auto">
          <a:xfrm>
            <a:off x="827584" y="260648"/>
            <a:ext cx="8179691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500" dirty="0">
                <a:latin typeface="Arial Black" panose="020B0A04020102020204" pitchFamily="34" charset="0"/>
              </a:rPr>
              <a:t>Séance 2 et 3 – exemple d’échelle descriptive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106B31E1-8E25-473B-B3EF-5A06BC0AC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552190"/>
              </p:ext>
            </p:extLst>
          </p:nvPr>
        </p:nvGraphicFramePr>
        <p:xfrm>
          <a:off x="145769" y="1269152"/>
          <a:ext cx="8746712" cy="4319695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185871">
                  <a:extLst>
                    <a:ext uri="{9D8B030D-6E8A-4147-A177-3AD203B41FA5}">
                      <a16:colId xmlns:a16="http://schemas.microsoft.com/office/drawing/2014/main" val="80273783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996767699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585167643"/>
                    </a:ext>
                  </a:extLst>
                </a:gridCol>
                <a:gridCol w="2592289">
                  <a:extLst>
                    <a:ext uri="{9D8B030D-6E8A-4147-A177-3AD203B41FA5}">
                      <a16:colId xmlns:a16="http://schemas.microsoft.com/office/drawing/2014/main" val="3791604077"/>
                    </a:ext>
                  </a:extLst>
                </a:gridCol>
              </a:tblGrid>
              <a:tr h="418255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Contenu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Forme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Support de présentation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482893"/>
                  </a:ext>
                </a:extLst>
              </a:tr>
              <a:tr h="766801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Débutant.e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Le sujet n’est pas compris ni respecté ; la prise de parole ne porte pas sur la partie à traiter.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Propos décousu et peu clair, vocabulaire inapproprié ; temps non respecté.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Support incomplet, peu clair et non organisé.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67267"/>
                  </a:ext>
                </a:extLst>
              </a:tr>
              <a:tr h="557674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Apprenti.e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Le sujet est en partie respecté ; quelques repères (dates, notions, personnages) sont mobilisés de façon peu précises ; un document historique est montré, sans réelle pertinence.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effectLst/>
                        </a:rPr>
                        <a:t>Expression maladroite ; vocabulaire imprécis, prise de parole peu détachée des notes.</a:t>
                      </a:r>
                      <a:endParaRPr lang="fr-FR" sz="1400" kern="10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effectLst/>
                          <a:latin typeface="+mj-lt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Support trop chargé (textes rédigés, trop de documents d’illustration) ; support au contraire trop superficiel, mais organisé.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328854"/>
                  </a:ext>
                </a:extLst>
              </a:tr>
              <a:tr h="766801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Confirmé.e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Le sujet est compris et respecté ; des notions et des repères historiques sont mobilisés ; un document est utilisé avec pertinence.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Expression claire et soutenue, vocabulaire maîtrisé, temps de parole respecté.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Support organisé, comprenant des informations sélectionnées et pertinentes, et des documents sourcés.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836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435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5">
            <a:extLst>
              <a:ext uri="{FF2B5EF4-FFF2-40B4-BE49-F238E27FC236}">
                <a16:creationId xmlns:a16="http://schemas.microsoft.com/office/drawing/2014/main" id="{651ED377-A32A-420F-B9D0-112D5F3D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8A6177-17DD-4E3D-80DA-6378D9BF2697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>
            <a:extLst>
              <a:ext uri="{FF2B5EF4-FFF2-40B4-BE49-F238E27FC236}">
                <a16:creationId xmlns:a16="http://schemas.microsoft.com/office/drawing/2014/main" id="{5F9C24E2-9CCC-45E3-8122-944A1C86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1B1A46-2C61-43D3-919B-4D7F0230A4C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400"/>
          </a:p>
        </p:txBody>
      </p:sp>
      <p:sp>
        <p:nvSpPr>
          <p:cNvPr id="4099" name="Titre 1">
            <a:extLst>
              <a:ext uri="{FF2B5EF4-FFF2-40B4-BE49-F238E27FC236}">
                <a16:creationId xmlns:a16="http://schemas.microsoft.com/office/drawing/2014/main" id="{D4520853-F2AE-4B15-94F1-CE0FA171763C}"/>
              </a:ext>
            </a:extLst>
          </p:cNvPr>
          <p:cNvSpPr>
            <a:spLocks/>
          </p:cNvSpPr>
          <p:nvPr/>
        </p:nvSpPr>
        <p:spPr bwMode="auto">
          <a:xfrm>
            <a:off x="827088" y="260648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500" dirty="0">
                <a:solidFill>
                  <a:schemeClr val="tx2"/>
                </a:solidFill>
                <a:latin typeface="Arial Black" panose="020B0A04020102020204" pitchFamily="34" charset="0"/>
              </a:rPr>
              <a:t>Ce que dit le B.O.</a:t>
            </a:r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07A8CB19-4899-45F5-9C8C-FE362073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6221740"/>
            <a:ext cx="3061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00" dirty="0"/>
              <a:t>La guerre d’anéantissement à l’Est et le génocide des juifs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D614083-827D-4348-9877-9A1F0016C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529" y="1160069"/>
            <a:ext cx="6456941" cy="50616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>
            <a:extLst>
              <a:ext uri="{FF2B5EF4-FFF2-40B4-BE49-F238E27FC236}">
                <a16:creationId xmlns:a16="http://schemas.microsoft.com/office/drawing/2014/main" id="{5F9C24E2-9CCC-45E3-8122-944A1C86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1B1A46-2C61-43D3-919B-4D7F0230A4C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400"/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07A8CB19-4899-45F5-9C8C-FE362073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6221740"/>
            <a:ext cx="3061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00" dirty="0"/>
              <a:t>La guerre d’anéantissement à l’Est et le génocide des juifs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92E46E4-0004-4D89-AF3A-F04C212DC73E}"/>
              </a:ext>
            </a:extLst>
          </p:cNvPr>
          <p:cNvSpPr>
            <a:spLocks/>
          </p:cNvSpPr>
          <p:nvPr/>
        </p:nvSpPr>
        <p:spPr bwMode="auto">
          <a:xfrm>
            <a:off x="827088" y="260648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500" dirty="0">
                <a:solidFill>
                  <a:schemeClr val="tx2"/>
                </a:solidFill>
                <a:latin typeface="Arial Black" panose="020B0A04020102020204" pitchFamily="34" charset="0"/>
              </a:rPr>
              <a:t>Ce que dit le B.O.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79B5DB-06A6-48CD-9C64-9CACBE2F6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5" y="1585218"/>
            <a:ext cx="8299869" cy="2552799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1B28EC8-E39B-49A1-BE74-F726EFEB3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2" y="2194247"/>
            <a:ext cx="2391686" cy="946721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4DEF945-9E86-401E-B1AF-95D1B3662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056" y="2116611"/>
            <a:ext cx="3918744" cy="1024357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1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>
            <a:extLst>
              <a:ext uri="{FF2B5EF4-FFF2-40B4-BE49-F238E27FC236}">
                <a16:creationId xmlns:a16="http://schemas.microsoft.com/office/drawing/2014/main" id="{5F9C24E2-9CCC-45E3-8122-944A1C86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1B1A46-2C61-43D3-919B-4D7F0230A4C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400"/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07A8CB19-4899-45F5-9C8C-FE362073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6221740"/>
            <a:ext cx="3061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00" dirty="0"/>
              <a:t>La guerre d’anéantissement à l’Est et le génocide des juifs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E9A437E-45A1-4107-80A6-F9B20408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41338"/>
            <a:ext cx="7881937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2500" dirty="0">
                <a:latin typeface="Arial Black" panose="020B0A04020102020204" pitchFamily="34" charset="0"/>
              </a:rPr>
              <a:t>Proposition de mise en œuvre (3 heures) :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F8DFF79-E009-485F-BDBF-A1A439B50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71" y="1489568"/>
            <a:ext cx="8333109" cy="39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0988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8925" indent="-285750"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altLang="fr-FR" b="1" dirty="0"/>
              <a:t>Proposition de sujet d’étude </a:t>
            </a:r>
            <a:r>
              <a:rPr lang="fr-FR" altLang="fr-FR" b="1" i="1" dirty="0"/>
              <a:t>à l’intérieur </a:t>
            </a:r>
            <a:r>
              <a:rPr lang="fr-FR" altLang="fr-FR" b="1" dirty="0"/>
              <a:t>de la question obligatoire. </a:t>
            </a:r>
          </a:p>
          <a:p>
            <a:pPr marL="3175" indent="0" algn="just">
              <a:buClr>
                <a:srgbClr val="0067B2"/>
              </a:buClr>
            </a:pPr>
            <a:r>
              <a:rPr lang="fr-FR" altLang="fr-FR" i="1" dirty="0"/>
              <a:t>Après une première partie de cours sur les totalitarismes soviétique et nazi, le sujet d’étude s’insère dans la deuxième partie consacrée à la Seconde Guerre mondiale. Les élèves ont donc déjà les prérequis suivants : les caractéristiques de l’idéologie nazie, les premières mesures et actions antisémites, les principales caractéristiques (étapes, acteurs et théâtres) du conflit.</a:t>
            </a:r>
          </a:p>
          <a:p>
            <a:pPr marL="3175" indent="0">
              <a:buClr>
                <a:srgbClr val="0067B2"/>
              </a:buClr>
            </a:pPr>
            <a:endParaRPr lang="fr-FR" altLang="fr-FR" dirty="0"/>
          </a:p>
          <a:p>
            <a:pPr marL="288925" indent="-285750"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altLang="fr-FR" b="1" dirty="0"/>
              <a:t>Problématique </a:t>
            </a:r>
            <a:r>
              <a:rPr lang="fr-FR" altLang="fr-FR" dirty="0"/>
              <a:t>: Comment l’évolution de la guerre à l’Est accélère-t-elle la mise en œuvre du génocide des Juifs et en modifie-t-elle les formes ?</a:t>
            </a:r>
          </a:p>
          <a:p>
            <a:pPr marL="3175" indent="0">
              <a:buClr>
                <a:srgbClr val="0067B2"/>
              </a:buClr>
            </a:pPr>
            <a:endParaRPr lang="fr-FR" altLang="fr-FR" dirty="0"/>
          </a:p>
          <a:p>
            <a:pPr marL="288925" indent="-285750"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altLang="fr-FR" b="1" dirty="0"/>
              <a:t>Séance 1. </a:t>
            </a:r>
            <a:r>
              <a:rPr lang="fr-FR" b="1" dirty="0"/>
              <a:t>Concentrer et enfermer : la politique des ghettos à l’Est. </a:t>
            </a:r>
            <a:endParaRPr lang="fr-FR" dirty="0"/>
          </a:p>
          <a:p>
            <a:pPr marL="288925" indent="-285750">
              <a:buClr>
                <a:srgbClr val="0067B2"/>
              </a:buClr>
              <a:buFont typeface="Wingdings" panose="05000000000000000000" pitchFamily="2" charset="2"/>
              <a:buChar char="§"/>
            </a:pPr>
            <a:endParaRPr lang="fr-FR" altLang="fr-FR" dirty="0"/>
          </a:p>
          <a:p>
            <a:pPr marL="288925" indent="-285750"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altLang="fr-FR" b="1" dirty="0"/>
              <a:t>Séances 2 et 3. Assassiner : des premiers massacres de masse à l’industrialisation de l’extermination des juifs.</a:t>
            </a:r>
          </a:p>
        </p:txBody>
      </p:sp>
    </p:spTree>
    <p:extLst>
      <p:ext uri="{BB962C8B-B14F-4D97-AF65-F5344CB8AC3E}">
        <p14:creationId xmlns:p14="http://schemas.microsoft.com/office/powerpoint/2010/main" val="319936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>
            <a:extLst>
              <a:ext uri="{FF2B5EF4-FFF2-40B4-BE49-F238E27FC236}">
                <a16:creationId xmlns:a16="http://schemas.microsoft.com/office/drawing/2014/main" id="{5F9C24E2-9CCC-45E3-8122-944A1C86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1B1A46-2C61-43D3-919B-4D7F0230A4C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400"/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07A8CB19-4899-45F5-9C8C-FE362073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6221740"/>
            <a:ext cx="3061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00" dirty="0"/>
              <a:t>La guerre d’anéantissement à l’Est et le génocide des juifs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DD0174D-6289-4403-8909-D9A661833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41338"/>
            <a:ext cx="7881937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2500" dirty="0">
                <a:latin typeface="Arial Black" panose="020B0A04020102020204" pitchFamily="34" charset="0"/>
              </a:rPr>
              <a:t>Capacités et méthodes travaillées :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F3C5AD1-E5AA-4901-9BF4-B716CEF8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1268760"/>
            <a:ext cx="8383588" cy="186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cs typeface="Calibri" panose="020F0502020204030204" pitchFamily="34" charset="0"/>
              </a:rPr>
              <a:t>Se repérer / Identifier et expliciter les dates et acteurs des grands événements.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cs typeface="Calibri" panose="020F0502020204030204" pitchFamily="34" charset="0"/>
              </a:rPr>
              <a:t>Contextualiser / Mettre un événement ou une figure en perspective.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cs typeface="Calibri" panose="020F0502020204030204" pitchFamily="34" charset="0"/>
              </a:rPr>
              <a:t>S’approprier un questionnement historique.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cs typeface="Calibri" panose="020F0502020204030204" pitchFamily="34" charset="0"/>
              </a:rPr>
              <a:t>Utiliser une approche historique pour mener une argumentation orale.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AD62D0F-42C4-479B-A0C5-B44A9736E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3671888"/>
            <a:ext cx="8177213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2500" dirty="0">
                <a:latin typeface="Arial Black" panose="020B0A04020102020204" pitchFamily="34" charset="0"/>
              </a:rPr>
              <a:t>Notions/vocabulaire à mobiliser ou réactiver : 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F3DFB46-04BB-482C-AF6A-E0DD8625F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4211730"/>
            <a:ext cx="8064500" cy="116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38138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175" indent="0">
              <a:lnSpc>
                <a:spcPct val="107000"/>
              </a:lnSpc>
              <a:spcAft>
                <a:spcPts val="800"/>
              </a:spcAft>
              <a:buClrTx/>
            </a:pPr>
            <a:r>
              <a:rPr lang="fr-FR" altLang="fr-FR" dirty="0">
                <a:cs typeface="Calibri" panose="020F0502020204030204" pitchFamily="34" charset="0"/>
              </a:rPr>
              <a:t>Shoah. Génocide. Crime contre l’humanité.</a:t>
            </a:r>
          </a:p>
          <a:p>
            <a:pPr marL="3175" indent="0">
              <a:lnSpc>
                <a:spcPct val="107000"/>
              </a:lnSpc>
              <a:spcAft>
                <a:spcPts val="800"/>
              </a:spcAft>
              <a:buClrTx/>
            </a:pPr>
            <a:r>
              <a:rPr lang="fr-FR" altLang="fr-FR" dirty="0">
                <a:cs typeface="Calibri" panose="020F0502020204030204" pitchFamily="34" charset="0"/>
              </a:rPr>
              <a:t>Guerre d’anéantissement.</a:t>
            </a:r>
          </a:p>
          <a:p>
            <a:pPr marL="3175" indent="0">
              <a:lnSpc>
                <a:spcPct val="107000"/>
              </a:lnSpc>
              <a:spcAft>
                <a:spcPts val="800"/>
              </a:spcAft>
              <a:buClrTx/>
            </a:pPr>
            <a:r>
              <a:rPr lang="fr-FR" altLang="fr-FR" dirty="0">
                <a:cs typeface="Calibri" panose="020F0502020204030204" pitchFamily="34" charset="0"/>
              </a:rPr>
              <a:t>Ghetto. Déportation. Centre de mise à mort.</a:t>
            </a:r>
          </a:p>
        </p:txBody>
      </p:sp>
    </p:spTree>
    <p:extLst>
      <p:ext uri="{BB962C8B-B14F-4D97-AF65-F5344CB8AC3E}">
        <p14:creationId xmlns:p14="http://schemas.microsoft.com/office/powerpoint/2010/main" val="224643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>
            <a:extLst>
              <a:ext uri="{FF2B5EF4-FFF2-40B4-BE49-F238E27FC236}">
                <a16:creationId xmlns:a16="http://schemas.microsoft.com/office/drawing/2014/main" id="{5F9C24E2-9CCC-45E3-8122-944A1C86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1B1A46-2C61-43D3-919B-4D7F0230A4C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400"/>
          </a:p>
        </p:txBody>
      </p:sp>
      <p:sp>
        <p:nvSpPr>
          <p:cNvPr id="4099" name="Titre 1">
            <a:extLst>
              <a:ext uri="{FF2B5EF4-FFF2-40B4-BE49-F238E27FC236}">
                <a16:creationId xmlns:a16="http://schemas.microsoft.com/office/drawing/2014/main" id="{D4520853-F2AE-4B15-94F1-CE0FA171763C}"/>
              </a:ext>
            </a:extLst>
          </p:cNvPr>
          <p:cNvSpPr>
            <a:spLocks/>
          </p:cNvSpPr>
          <p:nvPr/>
        </p:nvSpPr>
        <p:spPr bwMode="auto">
          <a:xfrm>
            <a:off x="827088" y="485354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500" dirty="0">
                <a:latin typeface="Arial Black" panose="020B0A04020102020204" pitchFamily="34" charset="0"/>
              </a:rPr>
              <a:t>Séance 1 - Concentrer et enfermer : la politique des ghettos à l’Est (1 heure)</a:t>
            </a:r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07A8CB19-4899-45F5-9C8C-FE362073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6221740"/>
            <a:ext cx="3061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00" dirty="0"/>
              <a:t>La guerre d’anéantissement à l’Est et le génocide des juifs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3C1E66B-1F03-46A3-827E-F4AF36C5C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01" y="1772816"/>
            <a:ext cx="8383587" cy="275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b="1" dirty="0"/>
              <a:t>Problématique : </a:t>
            </a:r>
            <a:r>
              <a:rPr lang="fr-FR" dirty="0"/>
              <a:t>En quoi la concentration de population juive dans les ghettos à l’Est marque-t-elle une étape du génocide des juifs d’Europe ?</a:t>
            </a:r>
            <a:endParaRPr lang="fr-FR" b="1" dirty="0"/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b="1" dirty="0"/>
              <a:t>Capacité travaillée </a:t>
            </a:r>
            <a:r>
              <a:rPr lang="fr-FR" dirty="0"/>
              <a:t>: S’approprier un questionnement historique.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altLang="fr-FR" b="1" dirty="0">
                <a:cs typeface="Calibri" panose="020F0502020204030204" pitchFamily="34" charset="0"/>
              </a:rPr>
              <a:t>Activité 1 :</a:t>
            </a:r>
            <a:r>
              <a:rPr lang="fr-FR" altLang="fr-FR" dirty="0">
                <a:cs typeface="Calibri" panose="020F0502020204030204" pitchFamily="34" charset="0"/>
              </a:rPr>
              <a:t> </a:t>
            </a:r>
            <a:r>
              <a:rPr lang="fr-FR" dirty="0"/>
              <a:t>construire le questionnaire accompagnant une photographie historique.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b="1" dirty="0"/>
              <a:t>Supports</a:t>
            </a:r>
            <a:r>
              <a:rPr lang="fr-FR" dirty="0"/>
              <a:t> : </a:t>
            </a:r>
            <a:r>
              <a:rPr lang="fr-FR" dirty="0">
                <a:solidFill>
                  <a:srgbClr val="0067B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photographies de ghettos de Varsovie et de Lodz </a:t>
            </a:r>
            <a:r>
              <a:rPr lang="fr-FR" dirty="0"/>
              <a:t>; leçons / documents du manuel pour contextualiser ou </a:t>
            </a:r>
            <a:r>
              <a:rPr lang="fr-FR" dirty="0">
                <a:solidFill>
                  <a:srgbClr val="0067B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fiche thématique </a:t>
            </a:r>
            <a:r>
              <a:rPr lang="fr-FR" dirty="0"/>
              <a:t>du site du </a:t>
            </a:r>
            <a:r>
              <a:rPr lang="fr-FR" i="1" dirty="0"/>
              <a:t>Mémorial de la Shoah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60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>
            <a:extLst>
              <a:ext uri="{FF2B5EF4-FFF2-40B4-BE49-F238E27FC236}">
                <a16:creationId xmlns:a16="http://schemas.microsoft.com/office/drawing/2014/main" id="{5F9C24E2-9CCC-45E3-8122-944A1C86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1B1A46-2C61-43D3-919B-4D7F0230A4C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400"/>
          </a:p>
        </p:txBody>
      </p:sp>
      <p:sp>
        <p:nvSpPr>
          <p:cNvPr id="4099" name="Titre 1">
            <a:extLst>
              <a:ext uri="{FF2B5EF4-FFF2-40B4-BE49-F238E27FC236}">
                <a16:creationId xmlns:a16="http://schemas.microsoft.com/office/drawing/2014/main" id="{D4520853-F2AE-4B15-94F1-CE0FA171763C}"/>
              </a:ext>
            </a:extLst>
          </p:cNvPr>
          <p:cNvSpPr>
            <a:spLocks/>
          </p:cNvSpPr>
          <p:nvPr/>
        </p:nvSpPr>
        <p:spPr bwMode="auto">
          <a:xfrm>
            <a:off x="827088" y="269330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500" dirty="0">
                <a:latin typeface="Arial Black" panose="020B0A04020102020204" pitchFamily="34" charset="0"/>
              </a:rPr>
              <a:t>Séance 1 : exemple de fiche d’activité</a:t>
            </a:r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07A8CB19-4899-45F5-9C8C-FE362073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6221740"/>
            <a:ext cx="3061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00" dirty="0"/>
              <a:t>La guerre d’anéantissement à l’Est et le génocide des juifs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E38F98-30C6-4FDD-A044-2FFA40969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24744"/>
            <a:ext cx="738172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0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>
            <a:extLst>
              <a:ext uri="{FF2B5EF4-FFF2-40B4-BE49-F238E27FC236}">
                <a16:creationId xmlns:a16="http://schemas.microsoft.com/office/drawing/2014/main" id="{5F9C24E2-9CCC-45E3-8122-944A1C86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1B1A46-2C61-43D3-919B-4D7F0230A4C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400"/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07A8CB19-4899-45F5-9C8C-FE362073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6221740"/>
            <a:ext cx="3061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00" dirty="0"/>
              <a:t>La guerre d’anéantissement à l’Est et le génocide des juifs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EB55AF1-B568-4951-9135-EB7C0AFB0F93}"/>
              </a:ext>
            </a:extLst>
          </p:cNvPr>
          <p:cNvSpPr>
            <a:spLocks/>
          </p:cNvSpPr>
          <p:nvPr/>
        </p:nvSpPr>
        <p:spPr bwMode="auto">
          <a:xfrm>
            <a:off x="827088" y="629370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500" dirty="0">
                <a:latin typeface="Arial Black" panose="020B0A04020102020204" pitchFamily="34" charset="0"/>
              </a:rPr>
              <a:t>Séance 2 et 3 - Assassiner : des premiers massacres de masse à l’industrialisation de l’extermination des juifs (2 heures)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1BB6784-3524-4E4A-8B7D-E381DFF30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01" y="2060848"/>
            <a:ext cx="8383587" cy="408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800"/>
              </a:spcAft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b="1" dirty="0"/>
              <a:t>Problématique : </a:t>
            </a:r>
            <a:r>
              <a:rPr lang="fr-FR" dirty="0"/>
              <a:t>Comment les nazis mettent-ils en œuvre l’extermination massive des juifs d’Europe ?</a:t>
            </a:r>
          </a:p>
          <a:p>
            <a:pPr>
              <a:spcAft>
                <a:spcPts val="800"/>
              </a:spcAft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b="1" dirty="0"/>
              <a:t>Capacité travaillée </a:t>
            </a:r>
            <a:r>
              <a:rPr lang="fr-FR" dirty="0"/>
              <a:t>: </a:t>
            </a:r>
            <a:r>
              <a:rPr lang="fr-FR" dirty="0">
                <a:solidFill>
                  <a:schemeClr val="tx1"/>
                </a:solidFill>
              </a:rPr>
              <a:t>Utiliser une approche historique pour mener une argumentation </a:t>
            </a:r>
            <a:r>
              <a:rPr lang="fr-FR" i="1" dirty="0">
                <a:solidFill>
                  <a:schemeClr val="tx1"/>
                </a:solidFill>
              </a:rPr>
              <a:t>orale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800"/>
              </a:spcAft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altLang="fr-FR" b="1" dirty="0">
                <a:cs typeface="Calibri" panose="020F0502020204030204" pitchFamily="34" charset="0"/>
              </a:rPr>
              <a:t>Activité 2 : </a:t>
            </a:r>
            <a:r>
              <a:rPr lang="fr-FR" dirty="0"/>
              <a:t>préparer une courte présentation orale répondant à l’un des deux sujets au choix : </a:t>
            </a:r>
            <a:r>
              <a:rPr lang="fr-FR" i="1" dirty="0">
                <a:solidFill>
                  <a:schemeClr val="tx1"/>
                </a:solidFill>
              </a:rPr>
              <a:t>Pourquoi l’année 1941 marque-t-elle un tournant dans l’extermination des juifs d’Europe ? Comment les nazis mettent-ils en œuvre l’extermination des Juifs à Auschwitz-Birkenau ?</a:t>
            </a:r>
          </a:p>
          <a:p>
            <a:pPr>
              <a:spcAft>
                <a:spcPts val="800"/>
              </a:spcAft>
              <a:buClr>
                <a:srgbClr val="0067B2"/>
              </a:buClr>
              <a:buFont typeface="Wingdings" panose="05000000000000000000" pitchFamily="2" charset="2"/>
              <a:buChar char="§"/>
            </a:pPr>
            <a:r>
              <a:rPr lang="fr-FR" b="1" dirty="0"/>
              <a:t>Supports</a:t>
            </a:r>
            <a:r>
              <a:rPr lang="fr-FR" dirty="0"/>
              <a:t> : salle informatique ; c</a:t>
            </a:r>
            <a:r>
              <a:rPr lang="fr-FR" dirty="0">
                <a:solidFill>
                  <a:schemeClr val="tx1"/>
                </a:solidFill>
              </a:rPr>
              <a:t>orpus documentaire « </a:t>
            </a:r>
            <a:r>
              <a:rPr lang="fr-FR" b="1" u="sng" dirty="0">
                <a:solidFill>
                  <a:srgbClr val="0067B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Assassiner</a:t>
            </a:r>
            <a:r>
              <a:rPr lang="fr-FR" dirty="0">
                <a:solidFill>
                  <a:schemeClr val="tx1"/>
                </a:solidFill>
              </a:rPr>
              <a:t> » sur le site du Mémorial de la Shoah.</a:t>
            </a:r>
          </a:p>
          <a:p>
            <a:pPr>
              <a:spcAft>
                <a:spcPts val="800"/>
              </a:spcAft>
              <a:buClr>
                <a:srgbClr val="0067B2"/>
              </a:buClr>
              <a:buFont typeface="Wingdings" panose="05000000000000000000" pitchFamily="2" charset="2"/>
              <a:buChar char="§"/>
            </a:pPr>
            <a:endParaRPr lang="fr-FR" sz="28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67B2"/>
              </a:buClr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33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>
            <a:extLst>
              <a:ext uri="{FF2B5EF4-FFF2-40B4-BE49-F238E27FC236}">
                <a16:creationId xmlns:a16="http://schemas.microsoft.com/office/drawing/2014/main" id="{5F9C24E2-9CCC-45E3-8122-944A1C86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1B1A46-2C61-43D3-919B-4D7F0230A4C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400"/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07A8CB19-4899-45F5-9C8C-FE362073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6221740"/>
            <a:ext cx="3061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00" dirty="0"/>
              <a:t>La guerre d’anéantissement à l’Est et le génocide des juifs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0CCD547-820F-484B-852B-2ACDF3C67FAC}"/>
              </a:ext>
            </a:extLst>
          </p:cNvPr>
          <p:cNvSpPr>
            <a:spLocks/>
          </p:cNvSpPr>
          <p:nvPr/>
        </p:nvSpPr>
        <p:spPr bwMode="auto">
          <a:xfrm>
            <a:off x="899592" y="188640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500" dirty="0">
                <a:latin typeface="Arial Black" panose="020B0A04020102020204" pitchFamily="34" charset="0"/>
              </a:rPr>
              <a:t>Séance 2 et 3 – exemple de fiche d’activité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2980D76-DF45-48C8-85BE-9286926EE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804" y="1052736"/>
            <a:ext cx="5502391" cy="49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63705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763</Words>
  <Application>Microsoft Office PowerPoint</Application>
  <PresentationFormat>Affichage à l'écran (4:3)</PresentationFormat>
  <Paragraphs>72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Liberation Serif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Poitiers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F. Goude</dc:creator>
  <cp:lastModifiedBy>Florian Goude</cp:lastModifiedBy>
  <cp:revision>29</cp:revision>
  <dcterms:created xsi:type="dcterms:W3CDTF">2018-11-06T17:01:10Z</dcterms:created>
  <dcterms:modified xsi:type="dcterms:W3CDTF">2020-05-27T14:33:11Z</dcterms:modified>
</cp:coreProperties>
</file>