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00" r:id="rId3"/>
    <p:sldId id="301" r:id="rId4"/>
    <p:sldId id="302" r:id="rId5"/>
    <p:sldId id="303" r:id="rId6"/>
    <p:sldId id="304" r:id="rId7"/>
    <p:sldId id="305" r:id="rId8"/>
    <p:sldId id="306" r:id="rId9"/>
    <p:sldId id="307" r:id="rId10"/>
    <p:sldId id="308" r:id="rId11"/>
    <p:sldId id="310" r:id="rId12"/>
    <p:sldId id="311" r:id="rId13"/>
    <p:sldId id="31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0" d="100"/>
          <a:sy n="100" d="100"/>
        </p:scale>
        <p:origin x="7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Rectangle 4">
            <a:extLst>
              <a:ext uri="{FF2B5EF4-FFF2-40B4-BE49-F238E27FC236}">
                <a16:creationId xmlns:a16="http://schemas.microsoft.com/office/drawing/2014/main" id="{4AA3B939-7941-492B-BDE6-D19896A10F9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15036B9A-18FB-4597-A056-46AC526E035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B0080EC1-7D35-4A28-87C4-DB7390CCB699}"/>
              </a:ext>
            </a:extLst>
          </p:cNvPr>
          <p:cNvSpPr>
            <a:spLocks noGrp="1" noChangeArrowheads="1"/>
          </p:cNvSpPr>
          <p:nvPr>
            <p:ph type="sldNum" sz="quarter" idx="12"/>
          </p:nvPr>
        </p:nvSpPr>
        <p:spPr>
          <a:ln/>
        </p:spPr>
        <p:txBody>
          <a:bodyPr/>
          <a:lstStyle>
            <a:lvl1pPr>
              <a:defRPr/>
            </a:lvl1pPr>
          </a:lstStyle>
          <a:p>
            <a:pPr>
              <a:defRPr/>
            </a:pPr>
            <a:fld id="{F2BF8A6F-CC89-46DC-81FF-076DF706B427}" type="slidenum">
              <a:rPr lang="fr-FR" altLang="fr-FR"/>
              <a:pPr>
                <a:defRPr/>
              </a:pPr>
              <a:t>‹N°›</a:t>
            </a:fld>
            <a:endParaRPr lang="fr-FR" altLang="fr-FR"/>
          </a:p>
        </p:txBody>
      </p:sp>
    </p:spTree>
    <p:extLst>
      <p:ext uri="{BB962C8B-B14F-4D97-AF65-F5344CB8AC3E}">
        <p14:creationId xmlns:p14="http://schemas.microsoft.com/office/powerpoint/2010/main" val="309868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334CDE61-DB10-45ED-BCFC-233CA1540E0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BABA4E78-B094-4EFF-BF0B-186935B1F27C}"/>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843330AE-FE10-4C04-9FB9-AA1F0619EA31}"/>
              </a:ext>
            </a:extLst>
          </p:cNvPr>
          <p:cNvSpPr>
            <a:spLocks noGrp="1" noChangeArrowheads="1"/>
          </p:cNvSpPr>
          <p:nvPr>
            <p:ph type="sldNum" sz="quarter" idx="12"/>
          </p:nvPr>
        </p:nvSpPr>
        <p:spPr>
          <a:ln/>
        </p:spPr>
        <p:txBody>
          <a:bodyPr/>
          <a:lstStyle>
            <a:lvl1pPr>
              <a:defRPr/>
            </a:lvl1pPr>
          </a:lstStyle>
          <a:p>
            <a:pPr>
              <a:defRPr/>
            </a:pPr>
            <a:fld id="{4E1C3129-5A12-4D33-9F93-3D8F406ECEA6}" type="slidenum">
              <a:rPr lang="fr-FR" altLang="fr-FR"/>
              <a:pPr>
                <a:defRPr/>
              </a:pPr>
              <a:t>‹N°›</a:t>
            </a:fld>
            <a:endParaRPr lang="fr-FR" altLang="fr-FR"/>
          </a:p>
        </p:txBody>
      </p:sp>
    </p:spTree>
    <p:extLst>
      <p:ext uri="{BB962C8B-B14F-4D97-AF65-F5344CB8AC3E}">
        <p14:creationId xmlns:p14="http://schemas.microsoft.com/office/powerpoint/2010/main" val="237867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E1080E2-32CD-412C-A73C-C2F0D20B37C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22753EA4-0C42-4CD2-9F3C-11E117B4A5E1}"/>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E2788301-48B9-4182-B1D3-A69A7C0F6164}"/>
              </a:ext>
            </a:extLst>
          </p:cNvPr>
          <p:cNvSpPr>
            <a:spLocks noGrp="1" noChangeArrowheads="1"/>
          </p:cNvSpPr>
          <p:nvPr>
            <p:ph type="sldNum" sz="quarter" idx="12"/>
          </p:nvPr>
        </p:nvSpPr>
        <p:spPr>
          <a:ln/>
        </p:spPr>
        <p:txBody>
          <a:bodyPr/>
          <a:lstStyle>
            <a:lvl1pPr>
              <a:defRPr/>
            </a:lvl1pPr>
          </a:lstStyle>
          <a:p>
            <a:pPr>
              <a:defRPr/>
            </a:pPr>
            <a:fld id="{02379906-7854-4E42-8322-E8A0A01E0660}" type="slidenum">
              <a:rPr lang="fr-FR" altLang="fr-FR"/>
              <a:pPr>
                <a:defRPr/>
              </a:pPr>
              <a:t>‹N°›</a:t>
            </a:fld>
            <a:endParaRPr lang="fr-FR" altLang="fr-FR"/>
          </a:p>
        </p:txBody>
      </p:sp>
    </p:spTree>
    <p:extLst>
      <p:ext uri="{BB962C8B-B14F-4D97-AF65-F5344CB8AC3E}">
        <p14:creationId xmlns:p14="http://schemas.microsoft.com/office/powerpoint/2010/main" val="53696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898C0D5-F45A-46AA-9A55-7133FA8DEDE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A23E998A-7E0D-4653-BB32-1787285B886C}"/>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3CD0DAD8-81F3-4D53-A301-C960EA0E202F}"/>
              </a:ext>
            </a:extLst>
          </p:cNvPr>
          <p:cNvSpPr>
            <a:spLocks noGrp="1" noChangeArrowheads="1"/>
          </p:cNvSpPr>
          <p:nvPr>
            <p:ph type="sldNum" sz="quarter" idx="12"/>
          </p:nvPr>
        </p:nvSpPr>
        <p:spPr>
          <a:ln/>
        </p:spPr>
        <p:txBody>
          <a:bodyPr/>
          <a:lstStyle>
            <a:lvl1pPr>
              <a:defRPr/>
            </a:lvl1pPr>
          </a:lstStyle>
          <a:p>
            <a:pPr>
              <a:defRPr/>
            </a:pPr>
            <a:fld id="{9B073E48-D281-4ADB-B53F-3AD4C2646B02}" type="slidenum">
              <a:rPr lang="fr-FR" altLang="fr-FR"/>
              <a:pPr>
                <a:defRPr/>
              </a:pPr>
              <a:t>‹N°›</a:t>
            </a:fld>
            <a:endParaRPr lang="fr-FR" altLang="fr-FR"/>
          </a:p>
        </p:txBody>
      </p:sp>
    </p:spTree>
    <p:extLst>
      <p:ext uri="{BB962C8B-B14F-4D97-AF65-F5344CB8AC3E}">
        <p14:creationId xmlns:p14="http://schemas.microsoft.com/office/powerpoint/2010/main" val="3416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2A2046FD-F618-44B5-B69B-6B425919EA0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F8AC49A4-D026-47DF-B596-D3BAD033A0D7}"/>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7C313CEC-43F1-48EF-90B7-2B0B2136E7B9}"/>
              </a:ext>
            </a:extLst>
          </p:cNvPr>
          <p:cNvSpPr>
            <a:spLocks noGrp="1" noChangeArrowheads="1"/>
          </p:cNvSpPr>
          <p:nvPr>
            <p:ph type="sldNum" sz="quarter" idx="12"/>
          </p:nvPr>
        </p:nvSpPr>
        <p:spPr>
          <a:ln/>
        </p:spPr>
        <p:txBody>
          <a:bodyPr/>
          <a:lstStyle>
            <a:lvl1pPr>
              <a:defRPr/>
            </a:lvl1pPr>
          </a:lstStyle>
          <a:p>
            <a:pPr>
              <a:defRPr/>
            </a:pPr>
            <a:fld id="{530870E4-D2C7-4E7A-B9F7-39D93E259B54}" type="slidenum">
              <a:rPr lang="fr-FR" altLang="fr-FR"/>
              <a:pPr>
                <a:defRPr/>
              </a:pPr>
              <a:t>‹N°›</a:t>
            </a:fld>
            <a:endParaRPr lang="fr-FR" altLang="fr-FR"/>
          </a:p>
        </p:txBody>
      </p:sp>
    </p:spTree>
    <p:extLst>
      <p:ext uri="{BB962C8B-B14F-4D97-AF65-F5344CB8AC3E}">
        <p14:creationId xmlns:p14="http://schemas.microsoft.com/office/powerpoint/2010/main" val="92578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ED938D0A-0D7F-4F79-995A-4B5FA60FCDCE}"/>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3D2221F1-BAD7-41ED-9C57-E294DED8CB7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8CFEF9DF-5D6C-4FB6-8B34-4906726891BE}"/>
              </a:ext>
            </a:extLst>
          </p:cNvPr>
          <p:cNvSpPr>
            <a:spLocks noGrp="1" noChangeArrowheads="1"/>
          </p:cNvSpPr>
          <p:nvPr>
            <p:ph type="sldNum" sz="quarter" idx="12"/>
          </p:nvPr>
        </p:nvSpPr>
        <p:spPr>
          <a:ln/>
        </p:spPr>
        <p:txBody>
          <a:bodyPr/>
          <a:lstStyle>
            <a:lvl1pPr>
              <a:defRPr/>
            </a:lvl1pPr>
          </a:lstStyle>
          <a:p>
            <a:pPr>
              <a:defRPr/>
            </a:pPr>
            <a:fld id="{276C7035-1EA7-4879-A67B-35698A26E58B}" type="slidenum">
              <a:rPr lang="fr-FR" altLang="fr-FR"/>
              <a:pPr>
                <a:defRPr/>
              </a:pPr>
              <a:t>‹N°›</a:t>
            </a:fld>
            <a:endParaRPr lang="fr-FR" altLang="fr-FR"/>
          </a:p>
        </p:txBody>
      </p:sp>
    </p:spTree>
    <p:extLst>
      <p:ext uri="{BB962C8B-B14F-4D97-AF65-F5344CB8AC3E}">
        <p14:creationId xmlns:p14="http://schemas.microsoft.com/office/powerpoint/2010/main" val="183955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3EFBA84-0AB7-4982-9B8A-3A72F91F4CE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09B14509-E95F-4A4C-ABF0-4EBCF240EF4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73A48603-38F6-4208-98D0-4C70A9531857}"/>
              </a:ext>
            </a:extLst>
          </p:cNvPr>
          <p:cNvSpPr>
            <a:spLocks noGrp="1" noChangeArrowheads="1"/>
          </p:cNvSpPr>
          <p:nvPr>
            <p:ph type="sldNum" sz="quarter" idx="12"/>
          </p:nvPr>
        </p:nvSpPr>
        <p:spPr>
          <a:ln/>
        </p:spPr>
        <p:txBody>
          <a:bodyPr/>
          <a:lstStyle>
            <a:lvl1pPr>
              <a:defRPr/>
            </a:lvl1pPr>
          </a:lstStyle>
          <a:p>
            <a:pPr>
              <a:defRPr/>
            </a:pPr>
            <a:fld id="{FD2D632D-BF4A-4684-92D9-F4C545347CF6}" type="slidenum">
              <a:rPr lang="fr-FR" altLang="fr-FR"/>
              <a:pPr>
                <a:defRPr/>
              </a:pPr>
              <a:t>‹N°›</a:t>
            </a:fld>
            <a:endParaRPr lang="fr-FR" altLang="fr-FR"/>
          </a:p>
        </p:txBody>
      </p:sp>
    </p:spTree>
    <p:extLst>
      <p:ext uri="{BB962C8B-B14F-4D97-AF65-F5344CB8AC3E}">
        <p14:creationId xmlns:p14="http://schemas.microsoft.com/office/powerpoint/2010/main" val="22583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6063DBFA-2596-41DB-A06B-85023AEEA75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5389B6CB-B4EF-4188-88FA-1F8684E7CC5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D65EC90C-B2EB-444B-9C34-132076BC34B5}"/>
              </a:ext>
            </a:extLst>
          </p:cNvPr>
          <p:cNvSpPr>
            <a:spLocks noGrp="1" noChangeArrowheads="1"/>
          </p:cNvSpPr>
          <p:nvPr>
            <p:ph type="sldNum" sz="quarter" idx="12"/>
          </p:nvPr>
        </p:nvSpPr>
        <p:spPr>
          <a:ln/>
        </p:spPr>
        <p:txBody>
          <a:bodyPr/>
          <a:lstStyle>
            <a:lvl1pPr>
              <a:defRPr/>
            </a:lvl1pPr>
          </a:lstStyle>
          <a:p>
            <a:pPr>
              <a:defRPr/>
            </a:pPr>
            <a:fld id="{F784F34C-D0A1-40DB-918F-F8D988C2CF28}" type="slidenum">
              <a:rPr lang="fr-FR" altLang="fr-FR"/>
              <a:pPr>
                <a:defRPr/>
              </a:pPr>
              <a:t>‹N°›</a:t>
            </a:fld>
            <a:endParaRPr lang="fr-FR" altLang="fr-FR"/>
          </a:p>
        </p:txBody>
      </p:sp>
    </p:spTree>
    <p:extLst>
      <p:ext uri="{BB962C8B-B14F-4D97-AF65-F5344CB8AC3E}">
        <p14:creationId xmlns:p14="http://schemas.microsoft.com/office/powerpoint/2010/main" val="406194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F0F50C-6157-4A89-9626-5E76821B4CE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E7FFD653-52D0-403E-8B61-6A27283BD09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0ADB887F-BF28-4B0D-85EC-88849AA155DA}"/>
              </a:ext>
            </a:extLst>
          </p:cNvPr>
          <p:cNvSpPr>
            <a:spLocks noGrp="1" noChangeArrowheads="1"/>
          </p:cNvSpPr>
          <p:nvPr>
            <p:ph type="sldNum" sz="quarter" idx="12"/>
          </p:nvPr>
        </p:nvSpPr>
        <p:spPr>
          <a:ln/>
        </p:spPr>
        <p:txBody>
          <a:bodyPr/>
          <a:lstStyle>
            <a:lvl1pPr>
              <a:defRPr/>
            </a:lvl1pPr>
          </a:lstStyle>
          <a:p>
            <a:pPr>
              <a:defRPr/>
            </a:pPr>
            <a:fld id="{5114C8E4-B9F5-46E0-8248-2758D2DDA9F1}" type="slidenum">
              <a:rPr lang="fr-FR" altLang="fr-FR"/>
              <a:pPr>
                <a:defRPr/>
              </a:pPr>
              <a:t>‹N°›</a:t>
            </a:fld>
            <a:endParaRPr lang="fr-FR" altLang="fr-FR"/>
          </a:p>
        </p:txBody>
      </p:sp>
    </p:spTree>
    <p:extLst>
      <p:ext uri="{BB962C8B-B14F-4D97-AF65-F5344CB8AC3E}">
        <p14:creationId xmlns:p14="http://schemas.microsoft.com/office/powerpoint/2010/main" val="417499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D47F50F4-C4EB-4A08-94EB-6DD390EF349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706EF810-0A92-4804-B7D4-9350698CF74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99EC4933-CB63-4CD1-A240-7E81953F7495}"/>
              </a:ext>
            </a:extLst>
          </p:cNvPr>
          <p:cNvSpPr>
            <a:spLocks noGrp="1" noChangeArrowheads="1"/>
          </p:cNvSpPr>
          <p:nvPr>
            <p:ph type="sldNum" sz="quarter" idx="12"/>
          </p:nvPr>
        </p:nvSpPr>
        <p:spPr>
          <a:ln/>
        </p:spPr>
        <p:txBody>
          <a:bodyPr/>
          <a:lstStyle>
            <a:lvl1pPr>
              <a:defRPr/>
            </a:lvl1pPr>
          </a:lstStyle>
          <a:p>
            <a:pPr>
              <a:defRPr/>
            </a:pPr>
            <a:fld id="{9BA1FA1A-94D9-4C9A-B378-84A72B27CCAD}" type="slidenum">
              <a:rPr lang="fr-FR" altLang="fr-FR"/>
              <a:pPr>
                <a:defRPr/>
              </a:pPr>
              <a:t>‹N°›</a:t>
            </a:fld>
            <a:endParaRPr lang="fr-FR" altLang="fr-FR"/>
          </a:p>
        </p:txBody>
      </p:sp>
    </p:spTree>
    <p:extLst>
      <p:ext uri="{BB962C8B-B14F-4D97-AF65-F5344CB8AC3E}">
        <p14:creationId xmlns:p14="http://schemas.microsoft.com/office/powerpoint/2010/main" val="32940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403477EA-5C8E-4D87-A943-DFB93B33B6C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715274DE-5F75-4751-87D7-BDA7C6F42B6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3F5487F0-BED7-41B7-8373-4949BBFC4E80}"/>
              </a:ext>
            </a:extLst>
          </p:cNvPr>
          <p:cNvSpPr>
            <a:spLocks noGrp="1" noChangeArrowheads="1"/>
          </p:cNvSpPr>
          <p:nvPr>
            <p:ph type="sldNum" sz="quarter" idx="12"/>
          </p:nvPr>
        </p:nvSpPr>
        <p:spPr>
          <a:ln/>
        </p:spPr>
        <p:txBody>
          <a:bodyPr/>
          <a:lstStyle>
            <a:lvl1pPr>
              <a:defRPr/>
            </a:lvl1pPr>
          </a:lstStyle>
          <a:p>
            <a:pPr>
              <a:defRPr/>
            </a:pPr>
            <a:fld id="{1B9FD603-8B67-4CFE-B25C-EE8EBBAFA54B}" type="slidenum">
              <a:rPr lang="fr-FR" altLang="fr-FR"/>
              <a:pPr>
                <a:defRPr/>
              </a:pPr>
              <a:t>‹N°›</a:t>
            </a:fld>
            <a:endParaRPr lang="fr-FR" altLang="fr-FR"/>
          </a:p>
        </p:txBody>
      </p:sp>
    </p:spTree>
    <p:extLst>
      <p:ext uri="{BB962C8B-B14F-4D97-AF65-F5344CB8AC3E}">
        <p14:creationId xmlns:p14="http://schemas.microsoft.com/office/powerpoint/2010/main" val="365227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0820C3E-965D-4F49-8F98-03F931E250D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3C535704-FD2E-4B32-B25F-CD52BDD167F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26717936-D4AF-4401-B761-50DC0160F35E}"/>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a:extLst>
              <a:ext uri="{FF2B5EF4-FFF2-40B4-BE49-F238E27FC236}">
                <a16:creationId xmlns:a16="http://schemas.microsoft.com/office/drawing/2014/main" id="{71143B60-9BB2-4A6E-9A32-99EF1C446996}"/>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a:extLst>
              <a:ext uri="{FF2B5EF4-FFF2-40B4-BE49-F238E27FC236}">
                <a16:creationId xmlns:a16="http://schemas.microsoft.com/office/drawing/2014/main" id="{03C9C410-B6FC-43EE-949B-F8050CB38EA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DBA9D3D-5917-4E57-A62D-86D96CA07A02}" type="slidenum">
              <a:rPr lang="fr-FR" altLang="fr-FR"/>
              <a:pPr>
                <a:defRPr/>
              </a:pPr>
              <a:t>‹N°›</a:t>
            </a:fld>
            <a:endParaRPr lang="fr-FR" altLang="fr-FR"/>
          </a:p>
        </p:txBody>
      </p:sp>
    </p:spTree>
    <p:extLst>
      <p:ext uri="{BB962C8B-B14F-4D97-AF65-F5344CB8AC3E}">
        <p14:creationId xmlns:p14="http://schemas.microsoft.com/office/powerpoint/2010/main" val="4162708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re 2">
            <a:extLst>
              <a:ext uri="{FF2B5EF4-FFF2-40B4-BE49-F238E27FC236}">
                <a16:creationId xmlns:a16="http://schemas.microsoft.com/office/drawing/2014/main" id="{052789B5-A94C-438E-BFB4-38BBEFF36FDE}"/>
              </a:ext>
            </a:extLst>
          </p:cNvPr>
          <p:cNvSpPr>
            <a:spLocks/>
          </p:cNvSpPr>
          <p:nvPr/>
        </p:nvSpPr>
        <p:spPr bwMode="auto">
          <a:xfrm>
            <a:off x="4583113" y="2276475"/>
            <a:ext cx="59055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a:solidFill>
                  <a:srgbClr val="FFFFFF"/>
                </a:solidFill>
                <a:latin typeface="Arial Black" panose="020B0A04020102020204" pitchFamily="34" charset="0"/>
              </a:rPr>
              <a:t>Nouveaux programmes</a:t>
            </a:r>
          </a:p>
        </p:txBody>
      </p:sp>
      <p:sp>
        <p:nvSpPr>
          <p:cNvPr id="16387" name="Rectangle 7">
            <a:extLst>
              <a:ext uri="{FF2B5EF4-FFF2-40B4-BE49-F238E27FC236}">
                <a16:creationId xmlns:a16="http://schemas.microsoft.com/office/drawing/2014/main" id="{93C65C3C-2EEC-4D66-AB58-3E5215F0D8D0}"/>
              </a:ext>
            </a:extLst>
          </p:cNvPr>
          <p:cNvSpPr>
            <a:spLocks noChangeArrowheads="1"/>
          </p:cNvSpPr>
          <p:nvPr/>
        </p:nvSpPr>
        <p:spPr bwMode="auto">
          <a:xfrm>
            <a:off x="4727575" y="3789364"/>
            <a:ext cx="5545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None/>
            </a:pPr>
            <a:r>
              <a:rPr lang="fr-FR" altLang="fr-FR" sz="2800">
                <a:solidFill>
                  <a:srgbClr val="000000"/>
                </a:solidFill>
              </a:rPr>
              <a:t>Classes de 1ère / GEOGRAPHIE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Espace réservé du numéro de diapositive 5">
            <a:extLst>
              <a:ext uri="{FF2B5EF4-FFF2-40B4-BE49-F238E27FC236}">
                <a16:creationId xmlns:a16="http://schemas.microsoft.com/office/drawing/2014/main" id="{AD03A2B0-94F5-431A-B460-4855E88C700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F1E61092-1AE0-43BD-9C1E-209694C0F851}" type="slidenum">
              <a:rPr lang="fr-FR" altLang="fr-FR" sz="1400">
                <a:solidFill>
                  <a:srgbClr val="000000"/>
                </a:solidFill>
              </a:rPr>
              <a:pPr fontAlgn="base">
                <a:spcBef>
                  <a:spcPct val="0"/>
                </a:spcBef>
                <a:spcAft>
                  <a:spcPct val="0"/>
                </a:spcAft>
                <a:buNone/>
              </a:pPr>
              <a:t>10</a:t>
            </a:fld>
            <a:endParaRPr lang="fr-FR" altLang="fr-FR" sz="1400">
              <a:solidFill>
                <a:srgbClr val="000000"/>
              </a:solidFill>
            </a:endParaRPr>
          </a:p>
        </p:txBody>
      </p:sp>
      <p:sp>
        <p:nvSpPr>
          <p:cNvPr id="25603" name="Espace réservé du texte 5">
            <a:extLst>
              <a:ext uri="{FF2B5EF4-FFF2-40B4-BE49-F238E27FC236}">
                <a16:creationId xmlns:a16="http://schemas.microsoft.com/office/drawing/2014/main" id="{82F1A8B8-F438-4EDB-BD0C-4027A82DEBF8}"/>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pic>
        <p:nvPicPr>
          <p:cNvPr id="25604" name="Image 1">
            <a:extLst>
              <a:ext uri="{FF2B5EF4-FFF2-40B4-BE49-F238E27FC236}">
                <a16:creationId xmlns:a16="http://schemas.microsoft.com/office/drawing/2014/main" id="{8750BADB-B390-4F88-8016-0C552C7E9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5788" y="1052513"/>
            <a:ext cx="860901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Espace réservé du numéro de diapositive 5">
            <a:extLst>
              <a:ext uri="{FF2B5EF4-FFF2-40B4-BE49-F238E27FC236}">
                <a16:creationId xmlns:a16="http://schemas.microsoft.com/office/drawing/2014/main" id="{616A5221-1BAB-42D4-A681-55BEECD6BCC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FD35FAB9-C137-4E48-A868-DF890787EEBF}" type="slidenum">
              <a:rPr lang="fr-FR" altLang="fr-FR" sz="1400">
                <a:solidFill>
                  <a:srgbClr val="000000"/>
                </a:solidFill>
              </a:rPr>
              <a:pPr fontAlgn="base">
                <a:spcBef>
                  <a:spcPct val="0"/>
                </a:spcBef>
                <a:spcAft>
                  <a:spcPct val="0"/>
                </a:spcAft>
                <a:buNone/>
              </a:pPr>
              <a:t>11</a:t>
            </a:fld>
            <a:endParaRPr lang="fr-FR" altLang="fr-FR" sz="1400">
              <a:solidFill>
                <a:srgbClr val="000000"/>
              </a:solidFill>
            </a:endParaRPr>
          </a:p>
        </p:txBody>
      </p:sp>
      <p:sp>
        <p:nvSpPr>
          <p:cNvPr id="27651" name="Espace réservé du texte 5">
            <a:extLst>
              <a:ext uri="{FF2B5EF4-FFF2-40B4-BE49-F238E27FC236}">
                <a16:creationId xmlns:a16="http://schemas.microsoft.com/office/drawing/2014/main" id="{D6677EE1-30AC-439F-A0F5-D7BC9A62F19B}"/>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pic>
        <p:nvPicPr>
          <p:cNvPr id="27652" name="Image 1">
            <a:extLst>
              <a:ext uri="{FF2B5EF4-FFF2-40B4-BE49-F238E27FC236}">
                <a16:creationId xmlns:a16="http://schemas.microsoft.com/office/drawing/2014/main" id="{A21F7893-4860-4366-9C36-DC03912EFB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1464" y="908050"/>
            <a:ext cx="91090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Espace réservé du numéro de diapositive 5">
            <a:extLst>
              <a:ext uri="{FF2B5EF4-FFF2-40B4-BE49-F238E27FC236}">
                <a16:creationId xmlns:a16="http://schemas.microsoft.com/office/drawing/2014/main" id="{35810B1D-C7D0-40C8-B337-9C6D98EE3F9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819A7D7F-E8F6-4702-9122-842B3E89F371}" type="slidenum">
              <a:rPr lang="fr-FR" altLang="fr-FR" sz="1400">
                <a:solidFill>
                  <a:srgbClr val="000000"/>
                </a:solidFill>
              </a:rPr>
              <a:pPr fontAlgn="base">
                <a:spcBef>
                  <a:spcPct val="0"/>
                </a:spcBef>
                <a:spcAft>
                  <a:spcPct val="0"/>
                </a:spcAft>
                <a:buNone/>
              </a:pPr>
              <a:t>12</a:t>
            </a:fld>
            <a:endParaRPr lang="fr-FR" altLang="fr-FR" sz="1400">
              <a:solidFill>
                <a:srgbClr val="000000"/>
              </a:solidFill>
            </a:endParaRPr>
          </a:p>
        </p:txBody>
      </p:sp>
      <p:sp>
        <p:nvSpPr>
          <p:cNvPr id="28675" name="Espace réservé du texte 5">
            <a:extLst>
              <a:ext uri="{FF2B5EF4-FFF2-40B4-BE49-F238E27FC236}">
                <a16:creationId xmlns:a16="http://schemas.microsoft.com/office/drawing/2014/main" id="{D6D1B90A-ABA7-49D6-A35A-DEEE23DA5793}"/>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pic>
        <p:nvPicPr>
          <p:cNvPr id="28676" name="Image 2">
            <a:extLst>
              <a:ext uri="{FF2B5EF4-FFF2-40B4-BE49-F238E27FC236}">
                <a16:creationId xmlns:a16="http://schemas.microsoft.com/office/drawing/2014/main" id="{10D5639A-2052-4569-9F39-A3B4FF3951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2739" y="908050"/>
            <a:ext cx="90265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Espace réservé du numéro de diapositive 5">
            <a:extLst>
              <a:ext uri="{FF2B5EF4-FFF2-40B4-BE49-F238E27FC236}">
                <a16:creationId xmlns:a16="http://schemas.microsoft.com/office/drawing/2014/main" id="{CE40F54A-AFBC-4163-AC01-838BD6A7EBA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F6859A8C-6343-4B79-B680-E03987BD7B61}" type="slidenum">
              <a:rPr lang="fr-FR" altLang="fr-FR" sz="1400">
                <a:solidFill>
                  <a:srgbClr val="000000"/>
                </a:solidFill>
              </a:rPr>
              <a:pPr fontAlgn="base">
                <a:spcBef>
                  <a:spcPct val="0"/>
                </a:spcBef>
                <a:spcAft>
                  <a:spcPct val="0"/>
                </a:spcAft>
                <a:buNone/>
              </a:pPr>
              <a:t>13</a:t>
            </a:fld>
            <a:endParaRPr lang="fr-FR" altLang="fr-FR" sz="1400">
              <a:solidFill>
                <a:srgbClr val="000000"/>
              </a:solidFill>
            </a:endParaRPr>
          </a:p>
        </p:txBody>
      </p:sp>
      <p:sp>
        <p:nvSpPr>
          <p:cNvPr id="29699" name="ZoneTexte 2">
            <a:extLst>
              <a:ext uri="{FF2B5EF4-FFF2-40B4-BE49-F238E27FC236}">
                <a16:creationId xmlns:a16="http://schemas.microsoft.com/office/drawing/2014/main" id="{0677C0F3-052F-4B5C-9D4B-20B7B36D1693}"/>
              </a:ext>
            </a:extLst>
          </p:cNvPr>
          <p:cNvSpPr txBox="1">
            <a:spLocks noChangeArrowheads="1"/>
          </p:cNvSpPr>
          <p:nvPr/>
        </p:nvSpPr>
        <p:spPr bwMode="auto">
          <a:xfrm>
            <a:off x="6888163" y="5516563"/>
            <a:ext cx="3529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fr-FR" altLang="fr-FR">
                <a:solidFill>
                  <a:srgbClr val="000000"/>
                </a:solidFill>
              </a:rPr>
              <a:t>Travail inspiré de la production de l’académie de Limoges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Espace réservé du numéro de diapositive 5">
            <a:extLst>
              <a:ext uri="{FF2B5EF4-FFF2-40B4-BE49-F238E27FC236}">
                <a16:creationId xmlns:a16="http://schemas.microsoft.com/office/drawing/2014/main" id="{D37B26AB-14FD-475E-BBA2-876734735A9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AF967947-C41C-425D-B830-3BA29C9BC91F}" type="slidenum">
              <a:rPr lang="fr-FR" altLang="fr-FR" sz="1400">
                <a:solidFill>
                  <a:srgbClr val="000000"/>
                </a:solidFill>
              </a:rPr>
              <a:pPr fontAlgn="base">
                <a:spcBef>
                  <a:spcPct val="0"/>
                </a:spcBef>
                <a:spcAft>
                  <a:spcPct val="0"/>
                </a:spcAft>
                <a:buNone/>
              </a:pPr>
              <a:t>2</a:t>
            </a:fld>
            <a:endParaRPr lang="fr-FR" altLang="fr-FR" sz="1400">
              <a:solidFill>
                <a:srgbClr val="000000"/>
              </a:solidFill>
            </a:endParaRPr>
          </a:p>
        </p:txBody>
      </p:sp>
      <p:sp>
        <p:nvSpPr>
          <p:cNvPr id="17411" name="Text Box 7">
            <a:extLst>
              <a:ext uri="{FF2B5EF4-FFF2-40B4-BE49-F238E27FC236}">
                <a16:creationId xmlns:a16="http://schemas.microsoft.com/office/drawing/2014/main" id="{C6416DD0-405E-4BF5-B29B-7108A19B90A2}"/>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fr-FR" altLang="fr-FR" sz="1400">
                <a:solidFill>
                  <a:srgbClr val="000000"/>
                </a:solidFill>
              </a:rPr>
              <a:t>Titre de la présentation</a:t>
            </a:r>
          </a:p>
        </p:txBody>
      </p:sp>
      <p:sp>
        <p:nvSpPr>
          <p:cNvPr id="17412" name="Espace réservé du texte 5">
            <a:extLst>
              <a:ext uri="{FF2B5EF4-FFF2-40B4-BE49-F238E27FC236}">
                <a16:creationId xmlns:a16="http://schemas.microsoft.com/office/drawing/2014/main" id="{8300B993-8282-46DD-AF70-34FB5C1D59AA}"/>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076ACA30-660A-4BB7-B4C4-34FE6D7CC291}"/>
              </a:ext>
            </a:extLst>
          </p:cNvPr>
          <p:cNvGraphicFramePr>
            <a:graphicFrameLocks noGrp="1"/>
          </p:cNvGraphicFramePr>
          <p:nvPr/>
        </p:nvGraphicFramePr>
        <p:xfrm>
          <a:off x="1833564" y="3860801"/>
          <a:ext cx="8747125" cy="2994025"/>
        </p:xfrm>
        <a:graphic>
          <a:graphicData uri="http://schemas.openxmlformats.org/drawingml/2006/table">
            <a:tbl>
              <a:tblPr/>
              <a:tblGrid>
                <a:gridCol w="4373562">
                  <a:extLst>
                    <a:ext uri="{9D8B030D-6E8A-4147-A177-3AD203B41FA5}">
                      <a16:colId xmlns:a16="http://schemas.microsoft.com/office/drawing/2014/main" val="429484646"/>
                    </a:ext>
                  </a:extLst>
                </a:gridCol>
                <a:gridCol w="4373563">
                  <a:extLst>
                    <a:ext uri="{9D8B030D-6E8A-4147-A177-3AD203B41FA5}">
                      <a16:colId xmlns:a16="http://schemas.microsoft.com/office/drawing/2014/main" val="2864324430"/>
                    </a:ext>
                  </a:extLst>
                </a:gridCol>
              </a:tblGrid>
              <a:tr h="3952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Principaux enjeux</a:t>
                      </a:r>
                    </a:p>
                  </a:txBody>
                  <a:tcPr marL="91438" marR="91438"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Points de vigilance</a:t>
                      </a:r>
                    </a:p>
                  </a:txBody>
                  <a:tcPr marL="91438" marR="91438"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961731964"/>
                  </a:ext>
                </a:extLst>
              </a:tr>
              <a:tr h="2598737">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just" defTabSz="914400" rtl="0" eaLnBrk="1" fontAlgn="base" latinLnBrk="0" hangingPunct="1">
                        <a:lnSpc>
                          <a:spcPts val="1150"/>
                        </a:lnSpc>
                        <a:spcBef>
                          <a:spcPts val="13"/>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Distinction majeure à opérer dans l’approche de ce thème entre urbanisation et métropolisation.</a:t>
                      </a:r>
                    </a:p>
                    <a:p>
                      <a:pPr marL="66675" marR="0" lvl="0" indent="0" algn="just" defTabSz="914400" rtl="0" eaLnBrk="1" fontAlgn="base" latinLnBrk="0" hangingPunct="1">
                        <a:lnSpc>
                          <a:spcPts val="1150"/>
                        </a:lnSpc>
                        <a:spcBef>
                          <a:spcPts val="13"/>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Processus d’urbanisation caractéristique d’une forme d’habiter désormais dominante à l’échelle mondiale. </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Processus d’urbanisation pour autant inégal et différencié selon les espaces.</a:t>
                      </a:r>
                    </a:p>
                    <a:p>
                      <a:pPr marL="66675" marR="0" lvl="0" indent="0" algn="just" defTabSz="914400" rtl="0" eaLnBrk="1" fontAlgn="base" latinLnBrk="0" hangingPunct="1">
                        <a:lnSpc>
                          <a:spcPts val="1150"/>
                        </a:lnSpc>
                        <a:spcBef>
                          <a:spcPts val="13"/>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Processus de métropolisation renvoyant de son côté au renouveau des fonctions urbaines et au déploiement de fonctions de commandement inégalement réparties selon les métropoles contribuant à articuler les liens entre celles-ci de façon nouvelle </a:t>
                      </a:r>
                    </a:p>
                    <a:p>
                      <a:pPr marL="66675" marR="0" lvl="0" indent="0" algn="just" defTabSz="914400" rtl="0" eaLnBrk="1" fontAlgn="base" latinLnBrk="0" hangingPunct="1">
                        <a:lnSpc>
                          <a:spcPts val="1150"/>
                        </a:lnSpc>
                        <a:spcBef>
                          <a:spcPts val="13"/>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Le processus de métropolisation est à envisager sous l’angle de l’intégration et des connexions croissantes entre activités de commandement. </a:t>
                      </a:r>
                    </a:p>
                    <a:p>
                      <a:pPr marL="66675" marR="0" lvl="0" indent="0" algn="just" defTabSz="914400" rtl="0" eaLnBrk="1" fontAlgn="base" latinLnBrk="0" hangingPunct="1">
                        <a:lnSpc>
                          <a:spcPts val="1150"/>
                        </a:lnSpc>
                        <a:spcBef>
                          <a:spcPts val="13"/>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Au-delà de l’extension des espaces urbains proprement dite, processus de métropolisation contribuant à puissamment recomposer ceux-ci. </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Bien poser la distinction urbanisation/ métropolisation.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S’appuyer sur le travail mené en histoire en seconde et en première sur l’histoire urbaine pour aborder cette question.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Envisager la métropolisation sans s’assurer de la maitrise par les élèves d’une connaissance minimale des formes d’organisation d’une ville.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Interroger la vision parfois existante d’un processus de métropolisation comme un processus de construction d’un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archipel métropolitiain », et ne pas tenir compte des liens des métropoles avec leurs espaces proches propres…</a:t>
                      </a:r>
                      <a:endPar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991123338"/>
                  </a:ext>
                </a:extLst>
              </a:tr>
            </a:tbl>
          </a:graphicData>
        </a:graphic>
      </p:graphicFrame>
      <p:pic>
        <p:nvPicPr>
          <p:cNvPr id="17424" name="Image 2">
            <a:extLst>
              <a:ext uri="{FF2B5EF4-FFF2-40B4-BE49-F238E27FC236}">
                <a16:creationId xmlns:a16="http://schemas.microsoft.com/office/drawing/2014/main" id="{D7BFD154-BB01-4729-8886-D718629E31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2339" y="96838"/>
            <a:ext cx="5489575"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Espace réservé du numéro de diapositive 5">
            <a:extLst>
              <a:ext uri="{FF2B5EF4-FFF2-40B4-BE49-F238E27FC236}">
                <a16:creationId xmlns:a16="http://schemas.microsoft.com/office/drawing/2014/main" id="{E917A267-635D-407E-8160-8AA094D99CD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EE951B10-5F7F-4313-9A7E-5DA19AAFF45D}" type="slidenum">
              <a:rPr lang="fr-FR" altLang="fr-FR" sz="1400">
                <a:solidFill>
                  <a:srgbClr val="000000"/>
                </a:solidFill>
              </a:rPr>
              <a:pPr fontAlgn="base">
                <a:spcBef>
                  <a:spcPct val="0"/>
                </a:spcBef>
                <a:spcAft>
                  <a:spcPct val="0"/>
                </a:spcAft>
                <a:buNone/>
              </a:pPr>
              <a:t>3</a:t>
            </a:fld>
            <a:endParaRPr lang="fr-FR" altLang="fr-FR" sz="1400">
              <a:solidFill>
                <a:srgbClr val="000000"/>
              </a:solidFill>
            </a:endParaRPr>
          </a:p>
        </p:txBody>
      </p:sp>
      <p:sp>
        <p:nvSpPr>
          <p:cNvPr id="18435" name="Espace réservé du texte 5">
            <a:extLst>
              <a:ext uri="{FF2B5EF4-FFF2-40B4-BE49-F238E27FC236}">
                <a16:creationId xmlns:a16="http://schemas.microsoft.com/office/drawing/2014/main" id="{D47F9FE9-62A4-4C9F-AD46-17E366180015}"/>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8316405C-105D-4F7D-9FF4-D3A787B58888}"/>
              </a:ext>
            </a:extLst>
          </p:cNvPr>
          <p:cNvGraphicFramePr>
            <a:graphicFrameLocks noGrp="1"/>
          </p:cNvGraphicFramePr>
          <p:nvPr/>
        </p:nvGraphicFramePr>
        <p:xfrm>
          <a:off x="1774825" y="2932113"/>
          <a:ext cx="8747126" cy="2995612"/>
        </p:xfrm>
        <a:graphic>
          <a:graphicData uri="http://schemas.openxmlformats.org/drawingml/2006/table">
            <a:tbl>
              <a:tblPr firstRow="1" bandRow="1">
                <a:tableStyleId>{5C22544A-7EE6-4342-B048-85BDC9FD1C3A}</a:tableStyleId>
              </a:tblPr>
              <a:tblGrid>
                <a:gridCol w="4373563">
                  <a:extLst>
                    <a:ext uri="{9D8B030D-6E8A-4147-A177-3AD203B41FA5}">
                      <a16:colId xmlns:a16="http://schemas.microsoft.com/office/drawing/2014/main" val="1488327265"/>
                    </a:ext>
                  </a:extLst>
                </a:gridCol>
                <a:gridCol w="4373563">
                  <a:extLst>
                    <a:ext uri="{9D8B030D-6E8A-4147-A177-3AD203B41FA5}">
                      <a16:colId xmlns:a16="http://schemas.microsoft.com/office/drawing/2014/main" val="1123638065"/>
                    </a:ext>
                  </a:extLst>
                </a:gridCol>
              </a:tblGrid>
              <a:tr h="396095">
                <a:tc>
                  <a:txBody>
                    <a:bodyPr/>
                    <a:lstStyle/>
                    <a:p>
                      <a:r>
                        <a:rPr lang="fr-FR" sz="1800" dirty="0"/>
                        <a:t>Principaux enjeux</a:t>
                      </a:r>
                    </a:p>
                  </a:txBody>
                  <a:tcPr marL="91449" marR="91449" marT="45734" marB="45734"/>
                </a:tc>
                <a:tc>
                  <a:txBody>
                    <a:bodyPr/>
                    <a:lstStyle/>
                    <a:p>
                      <a:r>
                        <a:rPr lang="fr-FR" sz="1800" dirty="0"/>
                        <a:t>Points de vigilance</a:t>
                      </a:r>
                    </a:p>
                  </a:txBody>
                  <a:tcPr marL="91449" marR="91449" marT="45734" marB="45734"/>
                </a:tc>
                <a:extLst>
                  <a:ext uri="{0D108BD9-81ED-4DB2-BD59-A6C34878D82A}">
                    <a16:rowId xmlns:a16="http://schemas.microsoft.com/office/drawing/2014/main" val="1239169496"/>
                  </a:ext>
                </a:extLst>
              </a:tr>
              <a:tr h="2599517">
                <a:tc>
                  <a:txBody>
                    <a:bodyPr/>
                    <a:lstStyle/>
                    <a:p>
                      <a:r>
                        <a:rPr lang="fr-FR" sz="1200" dirty="0">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lang="fr-FR" sz="1200" kern="1200" dirty="0">
                          <a:solidFill>
                            <a:schemeClr val="dk1"/>
                          </a:solidFill>
                          <a:effectLst/>
                          <a:latin typeface="+mn-lt"/>
                          <a:ea typeface="+mn-ea"/>
                          <a:cs typeface="+mn-cs"/>
                        </a:rPr>
                        <a:t>Question sur la métropolisation du territoire français à envisager comme l’une des facettes majeures de l’inscription de la France dans la mondialisation. De ce fait, il est nécessaire de mettre en évidence le fait que le processus va au-delà de la seule urbanisation du territoire, accélérée depuis les années 1950, et des transformations des espaces urbains.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Le sujet amène de façon particulièrement affirmée à des approches multi-scalaires du fait de la prise en compte du rayonnement national et international de Paris et des métropoles régionales, de l’organisation nouvelle des réseaux urbains français, des réorganisations des espaces métropolitains en tant que tels.</a:t>
                      </a:r>
                    </a:p>
                    <a:p>
                      <a:endParaRPr lang="fr-FR" sz="1200" kern="1200" dirty="0">
                        <a:solidFill>
                          <a:schemeClr val="dk1"/>
                        </a:solidFill>
                        <a:effectLst/>
                        <a:latin typeface="+mn-lt"/>
                        <a:ea typeface="+mn-ea"/>
                        <a:cs typeface="+mn-cs"/>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Par rapport au thème général, réflexion amenant à évoquer de manière plus vigoureuse l’organisation des réseaux et hiérarchies urbains à l’échelle d’un territoire.</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Ne pas oublier d’évoquer la structuration des espaces urbains en allant plus loin qu’au collège, notamment en interrogeant l’essor du péri-urbain en allant au- delà des caricatures : le périurbain reste un espace attractif, dont le peuplement n’est pas uniquement ni forcément lié à l’impossibilité matérielle d’habiter ailleurs ou à une volonté d’évitement d’autres quartiers…</a:t>
                      </a:r>
                      <a:endParaRPr lang="fr-FR" sz="12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8411244"/>
                  </a:ext>
                </a:extLst>
              </a:tr>
            </a:tbl>
          </a:graphicData>
        </a:graphic>
      </p:graphicFrame>
      <p:pic>
        <p:nvPicPr>
          <p:cNvPr id="18447" name="Image 1">
            <a:extLst>
              <a:ext uri="{FF2B5EF4-FFF2-40B4-BE49-F238E27FC236}">
                <a16:creationId xmlns:a16="http://schemas.microsoft.com/office/drawing/2014/main" id="{EB574878-E80A-472F-AE08-B436E98847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620713"/>
            <a:ext cx="73929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Espace réservé du numéro de diapositive 5">
            <a:extLst>
              <a:ext uri="{FF2B5EF4-FFF2-40B4-BE49-F238E27FC236}">
                <a16:creationId xmlns:a16="http://schemas.microsoft.com/office/drawing/2014/main" id="{FCED191D-9A3D-4427-B7C3-7E8404BA93C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859F972C-17A8-488C-A913-2D22B956E5DC}" type="slidenum">
              <a:rPr lang="fr-FR" altLang="fr-FR" sz="1400">
                <a:solidFill>
                  <a:srgbClr val="000000"/>
                </a:solidFill>
              </a:rPr>
              <a:pPr fontAlgn="base">
                <a:spcBef>
                  <a:spcPct val="0"/>
                </a:spcBef>
                <a:spcAft>
                  <a:spcPct val="0"/>
                </a:spcAft>
                <a:buNone/>
              </a:pPr>
              <a:t>4</a:t>
            </a:fld>
            <a:endParaRPr lang="fr-FR" altLang="fr-FR" sz="1400">
              <a:solidFill>
                <a:srgbClr val="000000"/>
              </a:solidFill>
            </a:endParaRPr>
          </a:p>
        </p:txBody>
      </p:sp>
      <p:sp>
        <p:nvSpPr>
          <p:cNvPr id="19459" name="Text Box 7">
            <a:extLst>
              <a:ext uri="{FF2B5EF4-FFF2-40B4-BE49-F238E27FC236}">
                <a16:creationId xmlns:a16="http://schemas.microsoft.com/office/drawing/2014/main" id="{AC1CABC1-6D4A-49DB-8BEE-7C953D1E0DD7}"/>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fr-FR" altLang="fr-FR" sz="1400">
                <a:solidFill>
                  <a:srgbClr val="000000"/>
                </a:solidFill>
              </a:rPr>
              <a:t>Titre de la présentation</a:t>
            </a:r>
          </a:p>
        </p:txBody>
      </p:sp>
      <p:sp>
        <p:nvSpPr>
          <p:cNvPr id="19460" name="Espace réservé du texte 5">
            <a:extLst>
              <a:ext uri="{FF2B5EF4-FFF2-40B4-BE49-F238E27FC236}">
                <a16:creationId xmlns:a16="http://schemas.microsoft.com/office/drawing/2014/main" id="{79774CC1-3883-48F3-A462-512DF3FA071B}"/>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C1E55D73-2207-427C-8FAC-6D35307AECA9}"/>
              </a:ext>
            </a:extLst>
          </p:cNvPr>
          <p:cNvGraphicFramePr>
            <a:graphicFrameLocks noGrp="1"/>
          </p:cNvGraphicFramePr>
          <p:nvPr/>
        </p:nvGraphicFramePr>
        <p:xfrm>
          <a:off x="1774826" y="3514726"/>
          <a:ext cx="8747125" cy="3308355"/>
        </p:xfrm>
        <a:graphic>
          <a:graphicData uri="http://schemas.openxmlformats.org/drawingml/2006/table">
            <a:tbl>
              <a:tblPr firstRow="1" bandRow="1">
                <a:tableStyleId>{5C22544A-7EE6-4342-B048-85BDC9FD1C3A}</a:tableStyleId>
              </a:tblPr>
              <a:tblGrid>
                <a:gridCol w="5041146">
                  <a:extLst>
                    <a:ext uri="{9D8B030D-6E8A-4147-A177-3AD203B41FA5}">
                      <a16:colId xmlns:a16="http://schemas.microsoft.com/office/drawing/2014/main" val="1488327265"/>
                    </a:ext>
                  </a:extLst>
                </a:gridCol>
                <a:gridCol w="3705979">
                  <a:extLst>
                    <a:ext uri="{9D8B030D-6E8A-4147-A177-3AD203B41FA5}">
                      <a16:colId xmlns:a16="http://schemas.microsoft.com/office/drawing/2014/main" val="1123638065"/>
                    </a:ext>
                  </a:extLst>
                </a:gridCol>
              </a:tblGrid>
              <a:tr h="382275">
                <a:tc>
                  <a:txBody>
                    <a:bodyPr/>
                    <a:lstStyle/>
                    <a:p>
                      <a:r>
                        <a:rPr lang="fr-FR" sz="1800" dirty="0"/>
                        <a:t>Principaux enjeux</a:t>
                      </a:r>
                    </a:p>
                  </a:txBody>
                  <a:tcPr marL="91449" marR="91449" marT="45725" marB="45725"/>
                </a:tc>
                <a:tc>
                  <a:txBody>
                    <a:bodyPr/>
                    <a:lstStyle/>
                    <a:p>
                      <a:r>
                        <a:rPr lang="fr-FR" sz="1800" dirty="0"/>
                        <a:t>Points de vigilance</a:t>
                      </a:r>
                    </a:p>
                  </a:txBody>
                  <a:tcPr marL="91449" marR="91449" marT="45725" marB="45725"/>
                </a:tc>
                <a:extLst>
                  <a:ext uri="{0D108BD9-81ED-4DB2-BD59-A6C34878D82A}">
                    <a16:rowId xmlns:a16="http://schemas.microsoft.com/office/drawing/2014/main" val="1239169496"/>
                  </a:ext>
                </a:extLst>
              </a:tr>
              <a:tr h="2926075">
                <a:tc>
                  <a:txBody>
                    <a:bodyPr/>
                    <a:lstStyle/>
                    <a:p>
                      <a:r>
                        <a:rPr lang="fr-FR" sz="1200" dirty="0">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Question à envisager comme permettant de comprendre les interdépendances croissantes entre des espaces productifs. Enjeux majeurs de la</a:t>
                      </a:r>
                      <a:r>
                        <a:rPr lang="fr-FR" sz="1200" baseline="0" dirty="0">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 </a:t>
                      </a:r>
                      <a:r>
                        <a:rPr lang="fr-FR" sz="1200" dirty="0">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question portant sur la compréhension de ce qui fait </a:t>
                      </a:r>
                      <a:r>
                        <a:rPr lang="fr-FR" sz="1200" kern="1200" dirty="0">
                          <a:solidFill>
                            <a:schemeClr val="dk1"/>
                          </a:solidFill>
                          <a:effectLst/>
                          <a:latin typeface="+mn-lt"/>
                          <a:ea typeface="+mn-ea"/>
                          <a:cs typeface="+mn-cs"/>
                        </a:rPr>
                        <a:t>la production dans le monde actuel et dans ce cadre insister sur l’association de plus en plus étroite entre production matérielle et de services (idée de</a:t>
                      </a:r>
                      <a:r>
                        <a:rPr lang="fr-FR" sz="1200" kern="1200" baseline="0" dirty="0">
                          <a:solidFill>
                            <a:schemeClr val="dk1"/>
                          </a:solidFill>
                          <a:effectLst/>
                          <a:latin typeface="+mn-lt"/>
                          <a:ea typeface="+mn-ea"/>
                          <a:cs typeface="+mn-cs"/>
                        </a:rPr>
                        <a:t> </a:t>
                      </a:r>
                      <a:r>
                        <a:rPr lang="fr-FR" sz="1200" kern="1200" dirty="0">
                          <a:solidFill>
                            <a:schemeClr val="dk1"/>
                          </a:solidFill>
                          <a:effectLst/>
                          <a:latin typeface="+mn-lt"/>
                          <a:ea typeface="+mn-ea"/>
                          <a:cs typeface="+mn-cs"/>
                        </a:rPr>
                        <a:t>« société hyper-industrielle », P. </a:t>
                      </a:r>
                      <a:r>
                        <a:rPr lang="fr-FR" sz="1200" kern="1200" dirty="0" err="1">
                          <a:solidFill>
                            <a:schemeClr val="dk1"/>
                          </a:solidFill>
                          <a:effectLst/>
                          <a:latin typeface="+mn-lt"/>
                          <a:ea typeface="+mn-ea"/>
                          <a:cs typeface="+mn-cs"/>
                        </a:rPr>
                        <a:t>Veltz</a:t>
                      </a:r>
                      <a:r>
                        <a:rPr lang="fr-FR" sz="1200" kern="1200" dirty="0">
                          <a:solidFill>
                            <a:schemeClr val="dk1"/>
                          </a:solidFill>
                          <a:effectLst/>
                          <a:latin typeface="+mn-lt"/>
                          <a:ea typeface="+mn-ea"/>
                          <a:cs typeface="+mn-cs"/>
                        </a:rPr>
                        <a:t>)</a:t>
                      </a:r>
                      <a:endParaRPr lang="fr-FR" sz="1200" kern="1200" dirty="0">
                        <a:solidFill>
                          <a:schemeClr val="dk1"/>
                        </a:solidFill>
                        <a:effectLst/>
                        <a:latin typeface="Arial" panose="020B0604020202020204" pitchFamily="34" charset="0"/>
                        <a:ea typeface="+mn-ea"/>
                        <a:cs typeface="Times New Roman" panose="02020603050405020304" pitchFamily="18" charset="0"/>
                        <a:sym typeface="Symbol" panose="05050102010706020507" pitchFamily="18" charset="2"/>
                      </a:endParaRPr>
                    </a:p>
                    <a:p>
                      <a:r>
                        <a:rPr lang="fr-FR" sz="1200" kern="1200" dirty="0">
                          <a:solidFill>
                            <a:schemeClr val="dk1"/>
                          </a:solidFill>
                          <a:effectLst/>
                          <a:latin typeface="Arial" panose="020B0604020202020204" pitchFamily="34" charset="0"/>
                          <a:ea typeface="+mn-ea"/>
                          <a:cs typeface="Times New Roman" panose="02020603050405020304" pitchFamily="18" charset="0"/>
                          <a:sym typeface="Symbol" panose="05050102010706020507" pitchFamily="18" charset="2"/>
                        </a:rPr>
                        <a:t></a:t>
                      </a:r>
                      <a:r>
                        <a:rPr lang="fr-FR" sz="1200" kern="1200" dirty="0">
                          <a:solidFill>
                            <a:schemeClr val="dk1"/>
                          </a:solidFill>
                          <a:effectLst/>
                          <a:latin typeface="+mn-lt"/>
                          <a:ea typeface="+mn-ea"/>
                          <a:cs typeface="+mn-cs"/>
                        </a:rPr>
                        <a:t>Les processus de production sont à envisager aujourd’hui dans un déploiement à l’échelle planétaire </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Importance de ce fait de montrer les capacités accumulées en savoir-faire d’un espace de production donné pour que des entreprises inscrivent une part au moins de leur processus de production dans cet espace.</a:t>
                      </a:r>
                    </a:p>
                    <a:p>
                      <a:r>
                        <a:rPr lang="fr-FR" sz="1200" kern="1200" dirty="0">
                          <a:solidFill>
                            <a:schemeClr val="dk1"/>
                          </a:solidFill>
                          <a:effectLst/>
                          <a:latin typeface="+mn-lt"/>
                          <a:ea typeface="+mn-ea"/>
                          <a:cs typeface="+mn-cs"/>
                        </a:rPr>
                        <a:t>Importance aussi de montrer l’existence de nœuds au sein des espaces de production planétaires</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Insister sur la diversité des acteurs et des conditions à l’œuvre dans l’affirmation d’un espace de production</a:t>
                      </a:r>
                    </a:p>
                    <a:p>
                      <a:endParaRPr lang="fr-FR" sz="1200" kern="1200" dirty="0">
                        <a:solidFill>
                          <a:schemeClr val="dk1"/>
                        </a:solidFill>
                        <a:effectLst/>
                        <a:latin typeface="+mn-lt"/>
                        <a:ea typeface="+mn-ea"/>
                        <a:cs typeface="+mn-cs"/>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Il importe de mettre en évidence combien les distinctions entre secteurs industriel et des services sont aujourd’hui obsolètes au regard des grands enjeux de la production planétaire.</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Peu utile d’aborder dans cette question les systèmes productifs agricoles dont l’approche peut être menée dans le traitement du thème 3.</a:t>
                      </a:r>
                      <a:endParaRPr lang="fr-FR" sz="12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8411244"/>
                  </a:ext>
                </a:extLst>
              </a:tr>
            </a:tbl>
          </a:graphicData>
        </a:graphic>
      </p:graphicFrame>
      <p:pic>
        <p:nvPicPr>
          <p:cNvPr id="19472" name="Image 2">
            <a:extLst>
              <a:ext uri="{FF2B5EF4-FFF2-40B4-BE49-F238E27FC236}">
                <a16:creationId xmlns:a16="http://schemas.microsoft.com/office/drawing/2014/main" id="{213BB63B-5E93-4DA1-A9F0-D9D600F232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7714" y="207964"/>
            <a:ext cx="604837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Image 2">
            <a:extLst>
              <a:ext uri="{FF2B5EF4-FFF2-40B4-BE49-F238E27FC236}">
                <a16:creationId xmlns:a16="http://schemas.microsoft.com/office/drawing/2014/main" id="{775C145A-0854-475F-9841-12207F5EC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80976"/>
            <a:ext cx="69564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Espace réservé du numéro de diapositive 5">
            <a:extLst>
              <a:ext uri="{FF2B5EF4-FFF2-40B4-BE49-F238E27FC236}">
                <a16:creationId xmlns:a16="http://schemas.microsoft.com/office/drawing/2014/main" id="{FF96EFF5-3D77-4C0F-9777-7F4AA2870DC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DA618507-5B2B-4BC2-8080-818F2C59004B}" type="slidenum">
              <a:rPr lang="fr-FR" altLang="fr-FR" sz="1400">
                <a:solidFill>
                  <a:srgbClr val="000000"/>
                </a:solidFill>
              </a:rPr>
              <a:pPr fontAlgn="base">
                <a:spcBef>
                  <a:spcPct val="0"/>
                </a:spcBef>
                <a:spcAft>
                  <a:spcPct val="0"/>
                </a:spcAft>
                <a:buNone/>
              </a:pPr>
              <a:t>5</a:t>
            </a:fld>
            <a:endParaRPr lang="fr-FR" altLang="fr-FR" sz="1400">
              <a:solidFill>
                <a:srgbClr val="000000"/>
              </a:solidFill>
            </a:endParaRPr>
          </a:p>
        </p:txBody>
      </p:sp>
      <p:sp>
        <p:nvSpPr>
          <p:cNvPr id="20484" name="Text Box 7">
            <a:extLst>
              <a:ext uri="{FF2B5EF4-FFF2-40B4-BE49-F238E27FC236}">
                <a16:creationId xmlns:a16="http://schemas.microsoft.com/office/drawing/2014/main" id="{3A43705B-4EF3-4987-B99B-474A4195D158}"/>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fr-FR" altLang="fr-FR" sz="1400">
                <a:solidFill>
                  <a:srgbClr val="000000"/>
                </a:solidFill>
              </a:rPr>
              <a:t>Titre de la présentation</a:t>
            </a:r>
          </a:p>
        </p:txBody>
      </p:sp>
      <p:sp>
        <p:nvSpPr>
          <p:cNvPr id="20485" name="Espace réservé du texte 5">
            <a:extLst>
              <a:ext uri="{FF2B5EF4-FFF2-40B4-BE49-F238E27FC236}">
                <a16:creationId xmlns:a16="http://schemas.microsoft.com/office/drawing/2014/main" id="{E0A73C73-1D46-405B-8B93-5ADE5D8A9A54}"/>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B55BE921-54E6-4B6C-AE43-61DDCAD6B06D}"/>
              </a:ext>
            </a:extLst>
          </p:cNvPr>
          <p:cNvGraphicFramePr>
            <a:graphicFrameLocks noGrp="1"/>
          </p:cNvGraphicFramePr>
          <p:nvPr/>
        </p:nvGraphicFramePr>
        <p:xfrm>
          <a:off x="1703389" y="1943101"/>
          <a:ext cx="8745537" cy="4778375"/>
        </p:xfrm>
        <a:graphic>
          <a:graphicData uri="http://schemas.openxmlformats.org/drawingml/2006/table">
            <a:tbl>
              <a:tblPr firstRow="1" bandRow="1">
                <a:tableStyleId>{5C22544A-7EE6-4342-B048-85BDC9FD1C3A}</a:tableStyleId>
              </a:tblPr>
              <a:tblGrid>
                <a:gridCol w="5502509">
                  <a:extLst>
                    <a:ext uri="{9D8B030D-6E8A-4147-A177-3AD203B41FA5}">
                      <a16:colId xmlns:a16="http://schemas.microsoft.com/office/drawing/2014/main" val="1488327265"/>
                    </a:ext>
                  </a:extLst>
                </a:gridCol>
                <a:gridCol w="3243028">
                  <a:extLst>
                    <a:ext uri="{9D8B030D-6E8A-4147-A177-3AD203B41FA5}">
                      <a16:colId xmlns:a16="http://schemas.microsoft.com/office/drawing/2014/main" val="1123638065"/>
                    </a:ext>
                  </a:extLst>
                </a:gridCol>
              </a:tblGrid>
              <a:tr h="513244">
                <a:tc>
                  <a:txBody>
                    <a:bodyPr/>
                    <a:lstStyle/>
                    <a:p>
                      <a:r>
                        <a:rPr lang="fr-FR" sz="1800" dirty="0"/>
                        <a:t>Principaux enjeux</a:t>
                      </a:r>
                    </a:p>
                  </a:txBody>
                  <a:tcPr marL="91432" marR="91432"/>
                </a:tc>
                <a:tc>
                  <a:txBody>
                    <a:bodyPr/>
                    <a:lstStyle/>
                    <a:p>
                      <a:r>
                        <a:rPr lang="fr-FR" sz="1800" dirty="0"/>
                        <a:t>Points de vigilance</a:t>
                      </a:r>
                    </a:p>
                  </a:txBody>
                  <a:tcPr marL="91432" marR="91432"/>
                </a:tc>
                <a:extLst>
                  <a:ext uri="{0D108BD9-81ED-4DB2-BD59-A6C34878D82A}">
                    <a16:rowId xmlns:a16="http://schemas.microsoft.com/office/drawing/2014/main" val="1239169496"/>
                  </a:ext>
                </a:extLst>
              </a:tr>
              <a:tr h="4265131">
                <a:tc>
                  <a:txBody>
                    <a:bodyPr/>
                    <a:lstStyle/>
                    <a:p>
                      <a:pPr algn="just"/>
                      <a:r>
                        <a:rPr lang="fr-FR" sz="1200" dirty="0">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lang="fr-FR" sz="1200" kern="1200" dirty="0">
                          <a:solidFill>
                            <a:schemeClr val="dk1"/>
                          </a:solidFill>
                          <a:effectLst/>
                          <a:latin typeface="+mn-lt"/>
                          <a:ea typeface="+mn-ea"/>
                          <a:cs typeface="+mn-cs"/>
                        </a:rPr>
                        <a:t>Approche centrée dans le cas français sur les systèmes productifs. S’il est utile d’aborder dans cette question les localisations des grands types d’activités en France et les évolutions de leurs localisations (atténuation de la coupure de la France de part et d’autre de la diagonale Le Havre Marseille en matière industrielle par exemple), l’approche doit aller au-delà en prenant en compte l’ensemble des activités amenant à la production d’un bien ou d’un service. </a:t>
                      </a:r>
                    </a:p>
                    <a:p>
                      <a:pPr algn="just"/>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Il est ce fait important de prendre en compte la production matérielle, elle-même d’une grande diversité, comme l’ensemble des activités de conception/commercialisation en amont et en aval ainsi que l’ensemble de celles les rendant possibles (les activités de ‘reproduction sociale’).</a:t>
                      </a:r>
                    </a:p>
                    <a:p>
                      <a:pPr algn="just"/>
                      <a:r>
                        <a:rPr lang="fr-FR" sz="1200" kern="1200" dirty="0">
                          <a:solidFill>
                            <a:schemeClr val="dk1"/>
                          </a:solidFill>
                          <a:effectLst/>
                          <a:latin typeface="+mn-lt"/>
                          <a:ea typeface="+mn-ea"/>
                          <a:cs typeface="+mn-cs"/>
                        </a:rPr>
                        <a:t>Dans ce cadre articulation nécessaire à avoir entre les échelles locale, européenne et mondiale.</a:t>
                      </a:r>
                    </a:p>
                    <a:p>
                      <a:pPr algn="just"/>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De façon générale mise en évidence de la place des métropoles, en particulier parisienne et celles bénéficiant d’aménités de tous ordres, dans le contrôle de l’appareil de production français avec la possibilité pour celles-ci tout à la fois de pouvoir s’inscrire dans une grande spécialisation pour certaines activités tout en diversifiant celles-ci.</a:t>
                      </a:r>
                    </a:p>
                    <a:p>
                      <a:pPr algn="just"/>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Importance dans cette affirmation des métropoles au sein des systèmes productifs de différents dispositifs d’aménagement pour conforter les dynamiques d’innovation locales (avec le développement de technopôles, des Systèmes productifs locaux, des</a:t>
                      </a:r>
                      <a:r>
                        <a:rPr lang="fr-FR" sz="1200" kern="1200" baseline="0" dirty="0">
                          <a:solidFill>
                            <a:schemeClr val="dk1"/>
                          </a:solidFill>
                          <a:effectLst/>
                          <a:latin typeface="+mn-lt"/>
                          <a:ea typeface="+mn-ea"/>
                          <a:cs typeface="+mn-cs"/>
                        </a:rPr>
                        <a:t> </a:t>
                      </a:r>
                      <a:r>
                        <a:rPr lang="fr-FR" sz="1200" kern="1200" dirty="0">
                          <a:solidFill>
                            <a:schemeClr val="dk1"/>
                          </a:solidFill>
                          <a:effectLst/>
                          <a:latin typeface="+mn-lt"/>
                          <a:ea typeface="+mn-ea"/>
                          <a:cs typeface="+mn-cs"/>
                        </a:rPr>
                        <a:t>pôles de compétitivité…)</a:t>
                      </a:r>
                    </a:p>
                  </a:txBody>
                  <a:tcPr marL="0" marR="0" marT="0" marB="0"/>
                </a:tc>
                <a:tc>
                  <a:txBody>
                    <a:bodyPr/>
                    <a:lstStyle/>
                    <a:p>
                      <a:r>
                        <a:rPr lang="fr-FR" sz="1200" kern="1200" dirty="0">
                          <a:solidFill>
                            <a:schemeClr val="dk1"/>
                          </a:solidFill>
                          <a:effectLst/>
                          <a:latin typeface="+mn-lt"/>
                          <a:ea typeface="+mn-ea"/>
                          <a:cs typeface="+mn-cs"/>
                        </a:rPr>
                        <a:t>Peu utile d’aborder dans cette question les systèmes productifs agricoles.</a:t>
                      </a:r>
                      <a:endParaRPr lang="fr-FR" sz="12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841124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Espace réservé du numéro de diapositive 5">
            <a:extLst>
              <a:ext uri="{FF2B5EF4-FFF2-40B4-BE49-F238E27FC236}">
                <a16:creationId xmlns:a16="http://schemas.microsoft.com/office/drawing/2014/main" id="{8F25BBC0-212E-4482-B58A-EBD1E2A348E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D633CE1A-95AF-4B24-97D5-4837C60895B7}" type="slidenum">
              <a:rPr lang="fr-FR" altLang="fr-FR" sz="1400">
                <a:solidFill>
                  <a:srgbClr val="000000"/>
                </a:solidFill>
              </a:rPr>
              <a:pPr fontAlgn="base">
                <a:spcBef>
                  <a:spcPct val="0"/>
                </a:spcBef>
                <a:spcAft>
                  <a:spcPct val="0"/>
                </a:spcAft>
                <a:buNone/>
              </a:pPr>
              <a:t>6</a:t>
            </a:fld>
            <a:endParaRPr lang="fr-FR" altLang="fr-FR" sz="1400">
              <a:solidFill>
                <a:srgbClr val="000000"/>
              </a:solidFill>
            </a:endParaRPr>
          </a:p>
        </p:txBody>
      </p:sp>
      <p:sp>
        <p:nvSpPr>
          <p:cNvPr id="21507" name="Text Box 7">
            <a:extLst>
              <a:ext uri="{FF2B5EF4-FFF2-40B4-BE49-F238E27FC236}">
                <a16:creationId xmlns:a16="http://schemas.microsoft.com/office/drawing/2014/main" id="{281F4BBB-9B4D-4259-A8ED-8473C28450A8}"/>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fr-FR" altLang="fr-FR" sz="1400">
                <a:solidFill>
                  <a:srgbClr val="000000"/>
                </a:solidFill>
              </a:rPr>
              <a:t>Titre de la présentation</a:t>
            </a:r>
          </a:p>
        </p:txBody>
      </p:sp>
      <p:sp>
        <p:nvSpPr>
          <p:cNvPr id="21508" name="Espace réservé du texte 5">
            <a:extLst>
              <a:ext uri="{FF2B5EF4-FFF2-40B4-BE49-F238E27FC236}">
                <a16:creationId xmlns:a16="http://schemas.microsoft.com/office/drawing/2014/main" id="{1B055F59-465B-43F4-AEF6-4648FB9671F6}"/>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C8898440-C392-4EC9-A583-D67368966D0C}"/>
              </a:ext>
            </a:extLst>
          </p:cNvPr>
          <p:cNvGraphicFramePr>
            <a:graphicFrameLocks noGrp="1"/>
          </p:cNvGraphicFramePr>
          <p:nvPr/>
        </p:nvGraphicFramePr>
        <p:xfrm>
          <a:off x="1774826" y="3692526"/>
          <a:ext cx="8747125" cy="3108325"/>
        </p:xfrm>
        <a:graphic>
          <a:graphicData uri="http://schemas.openxmlformats.org/drawingml/2006/table">
            <a:tbl>
              <a:tblPr/>
              <a:tblGrid>
                <a:gridCol w="5270500">
                  <a:extLst>
                    <a:ext uri="{9D8B030D-6E8A-4147-A177-3AD203B41FA5}">
                      <a16:colId xmlns:a16="http://schemas.microsoft.com/office/drawing/2014/main" val="3043793822"/>
                    </a:ext>
                  </a:extLst>
                </a:gridCol>
                <a:gridCol w="3476625">
                  <a:extLst>
                    <a:ext uri="{9D8B030D-6E8A-4147-A177-3AD203B41FA5}">
                      <a16:colId xmlns:a16="http://schemas.microsoft.com/office/drawing/2014/main" val="1603710010"/>
                    </a:ext>
                  </a:extLst>
                </a:gridCol>
              </a:tblGrid>
              <a:tr h="39532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Principaux enjeux</a:t>
                      </a:r>
                    </a:p>
                  </a:txBody>
                  <a:tcPr marL="91438" marR="91438"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Points de vigilance</a:t>
                      </a:r>
                    </a:p>
                  </a:txBody>
                  <a:tcPr marL="91438" marR="91438"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757491995"/>
                  </a:ext>
                </a:extLst>
              </a:tr>
              <a:tr h="271299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Espaces ruraux voyant leur part dans la population globale partout diminuer, même si, à l’échelle mondiale, leur population continue de croitre en valeur absolue. C’est à la lumière de ce constat que se comprend le questionnement propre à ce thème, formulé sous l’angle du paradoxe. Parce que les espaces ruraux apparaissent précisément aujourd’hui comme de plus en plus liés aux espaces urbains dans l’ensemble de leurs dynamiques, existent des enjeux d’autant plus forts d’affirmation de spécificités pour apparaitre comme pouvant jouer un rôle complémentaire à ces derniers au sein d’un monde globalisé, ou bien comme un monde à part, à considérer de façon différente. Mais cette affirmation se fait toujours par rapport à l’urbain, traduisant la dissymétrie profonde entre rural et urbain : ce dernier ne se définit pas aujourd’hui par rapport au rural.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C’est dans la construction différenciée de ce rapport à l’urbain que se conçoit la fragmentation des espaces ruraux.</a:t>
                      </a:r>
                    </a:p>
                    <a:p>
                      <a:pPr marL="0" marR="0" lvl="0" indent="0" algn="just" defTabSz="914400" rtl="0" eaLnBrk="1" fontAlgn="base" latinLnBrk="0" hangingPunct="1">
                        <a:lnSpc>
                          <a:spcPts val="1150"/>
                        </a:lnSpc>
                        <a:spcBef>
                          <a:spcPts val="13"/>
                        </a:spcBef>
                        <a:spcAft>
                          <a:spcPct val="0"/>
                        </a:spcAft>
                        <a:buClrTx/>
                        <a:buSzTx/>
                        <a:buFontTx/>
                        <a:buNone/>
                        <a:tabLst/>
                      </a:pPr>
                      <a:endPar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E</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njeu majeur d’aborder les espaces ruraux pour eux-mêmes et non pas seulement leur fonction agricole.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Insister sur la complexification croissante des usages des espaces ruraux à des degrés divers des espaces ruraux.</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Thématique de la « fragmentation » des espaces ruraux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Afin d’aborder ce sujet, dans le cas où travail par EDC non choisies parmi celles proposées, éviter d’aborder des espaces ruraux caractérisés par la domination de la seule activité agricole. En revanche ceux-ci à prendre en compte dans une mise en perspective.</a:t>
                      </a:r>
                      <a:endPar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261401974"/>
                  </a:ext>
                </a:extLst>
              </a:tr>
            </a:tbl>
          </a:graphicData>
        </a:graphic>
      </p:graphicFrame>
      <p:pic>
        <p:nvPicPr>
          <p:cNvPr id="21520" name="Image 1">
            <a:extLst>
              <a:ext uri="{FF2B5EF4-FFF2-40B4-BE49-F238E27FC236}">
                <a16:creationId xmlns:a16="http://schemas.microsoft.com/office/drawing/2014/main" id="{47F96B6A-3232-45C7-85D5-6D6CB1B42B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6276" y="47625"/>
            <a:ext cx="648017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Espace réservé du numéro de diapositive 5">
            <a:extLst>
              <a:ext uri="{FF2B5EF4-FFF2-40B4-BE49-F238E27FC236}">
                <a16:creationId xmlns:a16="http://schemas.microsoft.com/office/drawing/2014/main" id="{26C5937C-A8D8-490C-9381-4855EFBC5A4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23E16C16-0AC3-4673-BEAB-D30C5E3D9D37}" type="slidenum">
              <a:rPr lang="fr-FR" altLang="fr-FR" sz="1400">
                <a:solidFill>
                  <a:srgbClr val="000000"/>
                </a:solidFill>
              </a:rPr>
              <a:pPr fontAlgn="base">
                <a:spcBef>
                  <a:spcPct val="0"/>
                </a:spcBef>
                <a:spcAft>
                  <a:spcPct val="0"/>
                </a:spcAft>
                <a:buNone/>
              </a:pPr>
              <a:t>7</a:t>
            </a:fld>
            <a:endParaRPr lang="fr-FR" altLang="fr-FR" sz="1400">
              <a:solidFill>
                <a:srgbClr val="000000"/>
              </a:solidFill>
            </a:endParaRPr>
          </a:p>
        </p:txBody>
      </p:sp>
      <p:sp>
        <p:nvSpPr>
          <p:cNvPr id="22531" name="Text Box 7">
            <a:extLst>
              <a:ext uri="{FF2B5EF4-FFF2-40B4-BE49-F238E27FC236}">
                <a16:creationId xmlns:a16="http://schemas.microsoft.com/office/drawing/2014/main" id="{A2213ADA-909E-44C5-AE84-34F43CB31EAF}"/>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fr-FR" altLang="fr-FR" sz="1400">
                <a:solidFill>
                  <a:srgbClr val="000000"/>
                </a:solidFill>
              </a:rPr>
              <a:t>Titre de la présentation</a:t>
            </a:r>
          </a:p>
        </p:txBody>
      </p:sp>
      <p:sp>
        <p:nvSpPr>
          <p:cNvPr id="22532" name="Espace réservé du texte 5">
            <a:extLst>
              <a:ext uri="{FF2B5EF4-FFF2-40B4-BE49-F238E27FC236}">
                <a16:creationId xmlns:a16="http://schemas.microsoft.com/office/drawing/2014/main" id="{AAEDF5D2-08F0-4882-94FA-9EF88CE99A9A}"/>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C46BE5C1-8A5D-404C-919A-9AC3F90C3C6C}"/>
              </a:ext>
            </a:extLst>
          </p:cNvPr>
          <p:cNvGraphicFramePr>
            <a:graphicFrameLocks noGrp="1"/>
          </p:cNvGraphicFramePr>
          <p:nvPr/>
        </p:nvGraphicFramePr>
        <p:xfrm>
          <a:off x="1774826" y="3402013"/>
          <a:ext cx="8747125" cy="3319462"/>
        </p:xfrm>
        <a:graphic>
          <a:graphicData uri="http://schemas.openxmlformats.org/drawingml/2006/table">
            <a:tbl>
              <a:tblPr/>
              <a:tblGrid>
                <a:gridCol w="4999038">
                  <a:extLst>
                    <a:ext uri="{9D8B030D-6E8A-4147-A177-3AD203B41FA5}">
                      <a16:colId xmlns:a16="http://schemas.microsoft.com/office/drawing/2014/main" val="4267872663"/>
                    </a:ext>
                  </a:extLst>
                </a:gridCol>
                <a:gridCol w="3748087">
                  <a:extLst>
                    <a:ext uri="{9D8B030D-6E8A-4147-A177-3AD203B41FA5}">
                      <a16:colId xmlns:a16="http://schemas.microsoft.com/office/drawing/2014/main" val="3431222378"/>
                    </a:ext>
                  </a:extLst>
                </a:gridCol>
              </a:tblGrid>
              <a:tr h="4365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Principaux enjeux</a:t>
                      </a:r>
                    </a:p>
                  </a:txBody>
                  <a:tcPr marL="91438" marR="91438"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Points de vigilance</a:t>
                      </a:r>
                    </a:p>
                  </a:txBody>
                  <a:tcPr marL="91438" marR="91438"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83466463"/>
                  </a:ext>
                </a:extLst>
              </a:tr>
              <a:tr h="2882899">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just" defTabSz="914400" rtl="0" eaLnBrk="1" fontAlgn="base" latinLnBrk="0" hangingPunct="1">
                        <a:lnSpc>
                          <a:spcPts val="1150"/>
                        </a:lnSpc>
                        <a:spcBef>
                          <a:spcPts val="13"/>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Approche des espaces ruraux français pouvant d’abord amener à s’interroger sur leur place dans le peuplement de la France</a:t>
                      </a:r>
                    </a:p>
                    <a:p>
                      <a:pPr marL="66675" marR="0" lvl="0" indent="0" algn="just" defTabSz="914400" rtl="0" eaLnBrk="1" fontAlgn="base" latinLnBrk="0" hangingPunct="1">
                        <a:lnSpc>
                          <a:spcPts val="1150"/>
                        </a:lnSpc>
                        <a:spcBef>
                          <a:spcPts val="13"/>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L’articulation populations urbaine/populations rurales prend aujourd’hui des formes extrêmement variées,</a:t>
                      </a:r>
                    </a:p>
                    <a:p>
                      <a:pPr marL="66675" marR="0" lvl="0" indent="0" algn="just"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Les liens avec le monde urbain sont ainsi accrus nécessitant des besoins en équipement nouveaux, notamment de services mais aussi de liaisons et connexions de tous ordres. De même des demandes en logement nouvelles se font jour, susceptibles d’exercer une pression nouvelle sur des terres.</a:t>
                      </a:r>
                    </a:p>
                    <a:p>
                      <a:pPr marL="66675" marR="0" lvl="0" indent="0" algn="just"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Les dynamiques productives des espaces ruraux sont également très diverses, mais largement liées au rôle des villes.</a:t>
                      </a:r>
                    </a:p>
                    <a:p>
                      <a:pPr marL="66675" marR="0" lvl="0" indent="0" algn="just" defTabSz="914400" rtl="0" eaLnBrk="1" fontAlgn="base" latinLnBrk="0" hangingPunct="1">
                        <a:lnSpc>
                          <a:spcPts val="1150"/>
                        </a:lnSpc>
                        <a:spcBef>
                          <a:spcPts val="13"/>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A côté de ces dynamiques agricoles, d’autres formes d’activités se déploient, elles aussi en lien avec les mondes urbains, parfois très éloignés des pôles urbains de proximité. Elles passent par le développement d’industries diffuses, de formes résurgentes d’artisanat, et du tourisme « vert », lié à l’image positive de la campagne aux yeux des citadin</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le sens de la ruralité aujourd’hui. Si pour certains géographes la spécificité du rural est aujourd’hui questionnée au point de ne plus l’envisager, pour d’autres le rural existe toujours du fait des caractères spécifiques du peuplement et notamment des densités de population, de sa place dans la culture, mais aussi d’un rapport différent à l’espace par rapport à la ville.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Eviter une vision « misérabiliste » </a:t>
                      </a:r>
                      <a:endPar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290854561"/>
                  </a:ext>
                </a:extLst>
              </a:tr>
            </a:tbl>
          </a:graphicData>
        </a:graphic>
      </p:graphicFrame>
      <p:pic>
        <p:nvPicPr>
          <p:cNvPr id="22544" name="Image 2">
            <a:extLst>
              <a:ext uri="{FF2B5EF4-FFF2-40B4-BE49-F238E27FC236}">
                <a16:creationId xmlns:a16="http://schemas.microsoft.com/office/drawing/2014/main" id="{1176E362-5AD3-4346-9C4A-160BC77D92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260350"/>
            <a:ext cx="7138987"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Espace réservé du numéro de diapositive 5">
            <a:extLst>
              <a:ext uri="{FF2B5EF4-FFF2-40B4-BE49-F238E27FC236}">
                <a16:creationId xmlns:a16="http://schemas.microsoft.com/office/drawing/2014/main" id="{F839132F-1748-4210-8B7B-2B906C1F192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152B2445-6EA0-4433-AFD1-84DA373313F6}" type="slidenum">
              <a:rPr lang="fr-FR" altLang="fr-FR" sz="1400">
                <a:solidFill>
                  <a:srgbClr val="000000"/>
                </a:solidFill>
              </a:rPr>
              <a:pPr fontAlgn="base">
                <a:spcBef>
                  <a:spcPct val="0"/>
                </a:spcBef>
                <a:spcAft>
                  <a:spcPct val="0"/>
                </a:spcAft>
                <a:buNone/>
              </a:pPr>
              <a:t>8</a:t>
            </a:fld>
            <a:endParaRPr lang="fr-FR" altLang="fr-FR" sz="1400">
              <a:solidFill>
                <a:srgbClr val="000000"/>
              </a:solidFill>
            </a:endParaRPr>
          </a:p>
        </p:txBody>
      </p:sp>
      <p:sp>
        <p:nvSpPr>
          <p:cNvPr id="23555" name="Espace réservé du texte 5">
            <a:extLst>
              <a:ext uri="{FF2B5EF4-FFF2-40B4-BE49-F238E27FC236}">
                <a16:creationId xmlns:a16="http://schemas.microsoft.com/office/drawing/2014/main" id="{48C51C19-EA6A-43B9-BF00-2835320678C9}"/>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E96667"/>
              </a:buClr>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84FF5379-6FDC-4949-96E5-80392B52FA70}"/>
              </a:ext>
            </a:extLst>
          </p:cNvPr>
          <p:cNvGraphicFramePr>
            <a:graphicFrameLocks noGrp="1"/>
          </p:cNvGraphicFramePr>
          <p:nvPr/>
        </p:nvGraphicFramePr>
        <p:xfrm>
          <a:off x="1773239" y="3357563"/>
          <a:ext cx="8745537" cy="2165350"/>
        </p:xfrm>
        <a:graphic>
          <a:graphicData uri="http://schemas.openxmlformats.org/drawingml/2006/table">
            <a:tbl>
              <a:tblPr/>
              <a:tblGrid>
                <a:gridCol w="4373562">
                  <a:extLst>
                    <a:ext uri="{9D8B030D-6E8A-4147-A177-3AD203B41FA5}">
                      <a16:colId xmlns:a16="http://schemas.microsoft.com/office/drawing/2014/main" val="2870125399"/>
                    </a:ext>
                  </a:extLst>
                </a:gridCol>
                <a:gridCol w="4371975">
                  <a:extLst>
                    <a:ext uri="{9D8B030D-6E8A-4147-A177-3AD203B41FA5}">
                      <a16:colId xmlns:a16="http://schemas.microsoft.com/office/drawing/2014/main" val="1544051383"/>
                    </a:ext>
                  </a:extLst>
                </a:gridCol>
              </a:tblGrid>
              <a:tr h="365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Principaux enjeux</a:t>
                      </a:r>
                    </a:p>
                  </a:txBody>
                  <a:tcPr marL="91438" marR="91438"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Points de vigilance</a:t>
                      </a:r>
                    </a:p>
                  </a:txBody>
                  <a:tcPr marL="91438" marR="91438"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555853363"/>
                  </a:ext>
                </a:extLst>
              </a:tr>
              <a:tr h="1799612">
                <a:tc>
                  <a:txBody>
                    <a:bodyPr/>
                    <a:lstStyle>
                      <a:lvl1pPr marL="6985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9850" marR="0" lvl="0" indent="0" algn="l" defTabSz="914400" rtl="0" eaLnBrk="1" fontAlgn="base" latinLnBrk="0" hangingPunct="1">
                        <a:lnSpc>
                          <a:spcPct val="100000"/>
                        </a:lnSpc>
                        <a:spcBef>
                          <a:spcPct val="0"/>
                        </a:spcBef>
                        <a:spcAft>
                          <a:spcPct val="0"/>
                        </a:spcAft>
                        <a:buClrTx/>
                        <a:buSzTx/>
                        <a:buFontTx/>
                        <a:buNone/>
                        <a:tabLst/>
                      </a:pPr>
                      <a:endParaRPr kumimoji="0" lang="fr-FR" altLang="fr-FR" sz="10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985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r>
                        <a:rPr kumimoji="0" lang="fr-FR" altLang="fr-FR" sz="10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Approche de la Chine qui n’est ni une étude la puissance chinoise, ni une étude d’ensemble de la géographie de la Chine actuelle. Il s’agit bien de rester centré sur les recompositions spatiales connues par le territoire chinois en revenant cela dit sur certains facteurs qui en sont à l’origine. De ce fait des notions et des thématiques travaillées en seconde sont à mobiliser dans les approches de cette question.</a:t>
                      </a:r>
                    </a:p>
                    <a:p>
                      <a:pPr marL="69850" marR="0" lvl="0" indent="0" algn="l" defTabSz="914400" rtl="0" eaLnBrk="1" fontAlgn="base" latinLnBrk="0" hangingPunct="1">
                        <a:lnSpc>
                          <a:spcPct val="100000"/>
                        </a:lnSpc>
                        <a:spcBef>
                          <a:spcPct val="0"/>
                        </a:spcBef>
                        <a:spcAft>
                          <a:spcPct val="0"/>
                        </a:spcAft>
                        <a:buClrTx/>
                        <a:buSzTx/>
                        <a:buFontTx/>
                        <a:buNone/>
                        <a:tabLst/>
                      </a:pPr>
                      <a:endParaRPr kumimoji="0" lang="fr-FR" altLang="fr-FR" sz="10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985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Symbol" panose="05050102010706020507" pitchFamily="18" charset="2"/>
                        </a:rPr>
                        <a:t></a:t>
                      </a: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Il importe ici de ne pas confondre répartition des hommes et des activités renforcées dans les régions littorales chinoises et construction d’une sorte de mégalopole chinoise qui n’existe pas dans les faits. Des synergies fortes entre certains pôles littoraux et leurs arrière-pays existent,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comme c’est le cas avec Shanghai et les régions traversées par le Yangzi.</a:t>
                      </a:r>
                      <a:endPar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443739800"/>
                  </a:ext>
                </a:extLst>
              </a:tr>
            </a:tbl>
          </a:graphicData>
        </a:graphic>
      </p:graphicFrame>
      <p:pic>
        <p:nvPicPr>
          <p:cNvPr id="23567" name="Image 1">
            <a:extLst>
              <a:ext uri="{FF2B5EF4-FFF2-40B4-BE49-F238E27FC236}">
                <a16:creationId xmlns:a16="http://schemas.microsoft.com/office/drawing/2014/main" id="{61B364F5-FEBF-4049-A125-C0D0C428D0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404814"/>
            <a:ext cx="744696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re 2">
            <a:extLst>
              <a:ext uri="{FF2B5EF4-FFF2-40B4-BE49-F238E27FC236}">
                <a16:creationId xmlns:a16="http://schemas.microsoft.com/office/drawing/2014/main" id="{526F90C9-0495-4B35-AE9F-1F974745E5DA}"/>
              </a:ext>
            </a:extLst>
          </p:cNvPr>
          <p:cNvSpPr>
            <a:spLocks/>
          </p:cNvSpPr>
          <p:nvPr/>
        </p:nvSpPr>
        <p:spPr bwMode="auto">
          <a:xfrm>
            <a:off x="4583113" y="2276475"/>
            <a:ext cx="59055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a:solidFill>
                  <a:srgbClr val="FFFFFF"/>
                </a:solidFill>
                <a:latin typeface="Arial Black" panose="020B0A04020102020204" pitchFamily="34" charset="0"/>
              </a:rPr>
              <a:t>Voie générale/voie technologique</a:t>
            </a:r>
          </a:p>
        </p:txBody>
      </p:sp>
      <p:sp>
        <p:nvSpPr>
          <p:cNvPr id="24579" name="Rectangle 7">
            <a:extLst>
              <a:ext uri="{FF2B5EF4-FFF2-40B4-BE49-F238E27FC236}">
                <a16:creationId xmlns:a16="http://schemas.microsoft.com/office/drawing/2014/main" id="{FD8C2AAD-A2EE-49AA-A78F-9006916E786F}"/>
              </a:ext>
            </a:extLst>
          </p:cNvPr>
          <p:cNvSpPr>
            <a:spLocks noChangeArrowheads="1"/>
          </p:cNvSpPr>
          <p:nvPr/>
        </p:nvSpPr>
        <p:spPr bwMode="auto">
          <a:xfrm>
            <a:off x="4727575" y="3789364"/>
            <a:ext cx="5545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None/>
            </a:pPr>
            <a:r>
              <a:rPr lang="fr-FR" altLang="fr-FR" sz="2800">
                <a:solidFill>
                  <a:srgbClr val="000000"/>
                </a:solidFill>
              </a:rPr>
              <a:t>Différences et articultations</a:t>
            </a: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1563</Words>
  <Application>Microsoft Office PowerPoint</Application>
  <PresentationFormat>Grand écran</PresentationFormat>
  <Paragraphs>79</Paragraphs>
  <Slides>13</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Arial Black</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Lydia COMBEAUD</dc:creator>
  <cp:lastModifiedBy>Lydia COMBEAUD</cp:lastModifiedBy>
  <cp:revision>1</cp:revision>
  <dcterms:created xsi:type="dcterms:W3CDTF">2019-07-08T13:43:54Z</dcterms:created>
  <dcterms:modified xsi:type="dcterms:W3CDTF">2019-07-08T13:51:29Z</dcterms:modified>
</cp:coreProperties>
</file>