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40FFD-CEA7-49EF-BEDB-B4E3C94D6408}" type="datetimeFigureOut">
              <a:rPr lang="fr-FR" smtClean="0"/>
              <a:t>18/10/2013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DED83-3618-4BAA-8148-D7D5350BF24A}" type="slidenum">
              <a:rPr lang="fr-FR" smtClean="0"/>
              <a:t>‹N°›</a:t>
            </a:fld>
            <a:endParaRPr lang="fr-FR"/>
          </a:p>
        </p:txBody>
      </p:sp>
    </p:spTree>
    <p:extLst>
      <p:ext uri="{BB962C8B-B14F-4D97-AF65-F5344CB8AC3E}">
        <p14:creationId xmlns:p14="http://schemas.microsoft.com/office/powerpoint/2010/main" val="6244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7ADED83-3618-4BAA-8148-D7D5350BF24A}" type="slidenum">
              <a:rPr lang="fr-FR" smtClean="0"/>
              <a:t>1</a:t>
            </a:fld>
            <a:endParaRPr lang="fr-FR"/>
          </a:p>
        </p:txBody>
      </p:sp>
    </p:spTree>
    <p:extLst>
      <p:ext uri="{BB962C8B-B14F-4D97-AF65-F5344CB8AC3E}">
        <p14:creationId xmlns:p14="http://schemas.microsoft.com/office/powerpoint/2010/main" val="300379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3B9F56C-22E0-4916-BCFB-6BB38FAF6B38}" type="datetimeFigureOut">
              <a:rPr lang="fr-FR" smtClean="0"/>
              <a:pPr/>
              <a:t>18/10/2013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4E3A79-B3DB-4413-ADE5-49EDD8EE6F2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B9F56C-22E0-4916-BCFB-6BB38FAF6B38}" type="datetimeFigureOut">
              <a:rPr lang="fr-FR" smtClean="0"/>
              <a:pPr/>
              <a:t>18/10/2013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4E3A79-B3DB-4413-ADE5-49EDD8EE6F2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B9F56C-22E0-4916-BCFB-6BB38FAF6B38}" type="datetimeFigureOut">
              <a:rPr lang="fr-FR" smtClean="0"/>
              <a:pPr/>
              <a:t>18/10/2013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4E3A79-B3DB-4413-ADE5-49EDD8EE6F2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B9F56C-22E0-4916-BCFB-6BB38FAF6B38}" type="datetimeFigureOut">
              <a:rPr lang="fr-FR" smtClean="0"/>
              <a:pPr/>
              <a:t>18/10/2013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4E3A79-B3DB-4413-ADE5-49EDD8EE6F2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3B9F56C-22E0-4916-BCFB-6BB38FAF6B38}" type="datetimeFigureOut">
              <a:rPr lang="fr-FR" smtClean="0"/>
              <a:pPr/>
              <a:t>18/10/2013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4E3A79-B3DB-4413-ADE5-49EDD8EE6F2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3B9F56C-22E0-4916-BCFB-6BB38FAF6B38}" type="datetimeFigureOut">
              <a:rPr lang="fr-FR" smtClean="0"/>
              <a:pPr/>
              <a:t>18/10/2013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4E3A79-B3DB-4413-ADE5-49EDD8EE6F2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3B9F56C-22E0-4916-BCFB-6BB38FAF6B38}" type="datetimeFigureOut">
              <a:rPr lang="fr-FR" smtClean="0"/>
              <a:pPr/>
              <a:t>18/10/2013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04E3A79-B3DB-4413-ADE5-49EDD8EE6F2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3B9F56C-22E0-4916-BCFB-6BB38FAF6B38}" type="datetimeFigureOut">
              <a:rPr lang="fr-FR" smtClean="0"/>
              <a:pPr/>
              <a:t>18/10/2013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04E3A79-B3DB-4413-ADE5-49EDD8EE6F2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B9F56C-22E0-4916-BCFB-6BB38FAF6B38}" type="datetimeFigureOut">
              <a:rPr lang="fr-FR" smtClean="0"/>
              <a:pPr/>
              <a:t>18/10/2013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04E3A79-B3DB-4413-ADE5-49EDD8EE6F2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3B9F56C-22E0-4916-BCFB-6BB38FAF6B38}" type="datetimeFigureOut">
              <a:rPr lang="fr-FR" smtClean="0"/>
              <a:pPr/>
              <a:t>18/10/2013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4E3A79-B3DB-4413-ADE5-49EDD8EE6F2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3B9F56C-22E0-4916-BCFB-6BB38FAF6B38}" type="datetimeFigureOut">
              <a:rPr lang="fr-FR" smtClean="0"/>
              <a:pPr/>
              <a:t>18/10/2013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4E3A79-B3DB-4413-ADE5-49EDD8EE6F2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9F56C-22E0-4916-BCFB-6BB38FAF6B38}" type="datetimeFigureOut">
              <a:rPr lang="fr-FR" smtClean="0"/>
              <a:pPr/>
              <a:t>18/10/2013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E3A79-B3DB-4413-ADE5-49EDD8EE6F2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diplomatie.gouv.fr/" TargetMode="External"/><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lepoint.fr/monde/budget-americain-ultime-journee-de-tractations-a-washington-30-09-2013-1736692_24.php"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lemondediplomatique.fr/"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leplus.nouvelobs.com/contribution/935596-chili-40-ans-apres-le-coup-d-etat-de-pinochet-un-besoin-criant-de-justice.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fidh.org/Un-proces-historique-en-France-sur"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leplus.nouvelobs.com/contribution/935596-chili-40-ans-apres-le-coup-d-etat-de-pinochet-un-besoin-criant-de-justice.html" TargetMode="External"/><Relationship Id="rId1" Type="http://schemas.openxmlformats.org/officeDocument/2006/relationships/slideLayout" Target="../slideLayouts/slideLayout7.xml"/><Relationship Id="rId4" Type="http://schemas.openxmlformats.org/officeDocument/2006/relationships/hyperlink" Target="http://www.courrierinternational.com/article/2009/10/08/le-lithium-dans-les-mains-de-la-famille-pinoch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p:txBody>
          <a:bodyPr/>
          <a:lstStyle/>
          <a:p>
            <a:r>
              <a:rPr lang="fr-FR" b="1" u="sng" dirty="0" smtClean="0">
                <a:solidFill>
                  <a:schemeClr val="bg1"/>
                </a:solidFill>
              </a:rPr>
              <a:t>Accompagnement Personnalisé</a:t>
            </a:r>
            <a:endParaRPr lang="fr-FR" b="1" u="sng" dirty="0">
              <a:solidFill>
                <a:schemeClr val="bg1"/>
              </a:solidFill>
            </a:endParaRPr>
          </a:p>
        </p:txBody>
      </p:sp>
      <p:sp>
        <p:nvSpPr>
          <p:cNvPr id="3" name="Sous-titre 2"/>
          <p:cNvSpPr>
            <a:spLocks noGrp="1"/>
          </p:cNvSpPr>
          <p:nvPr>
            <p:ph type="subTitle" idx="1"/>
          </p:nvPr>
        </p:nvSpPr>
        <p:spPr>
          <a:xfrm>
            <a:off x="1043608" y="3429000"/>
            <a:ext cx="6728792" cy="2209800"/>
          </a:xfrm>
        </p:spPr>
        <p:txBody>
          <a:bodyPr>
            <a:normAutofit fontScale="92500" lnSpcReduction="20000"/>
          </a:bodyPr>
          <a:lstStyle/>
          <a:p>
            <a:r>
              <a:rPr lang="fr-FR" b="1" dirty="0" smtClean="0">
                <a:solidFill>
                  <a:schemeClr val="bg1"/>
                </a:solidFill>
              </a:rPr>
              <a:t>Soutien, approfondissement et orientation</a:t>
            </a:r>
          </a:p>
          <a:p>
            <a:endParaRPr lang="fr-FR" b="1" dirty="0" smtClean="0">
              <a:solidFill>
                <a:schemeClr val="bg1"/>
              </a:solidFill>
            </a:endParaRPr>
          </a:p>
          <a:p>
            <a:r>
              <a:rPr lang="fr-FR" b="1" dirty="0" smtClean="0">
                <a:solidFill>
                  <a:schemeClr val="bg1"/>
                </a:solidFill>
              </a:rPr>
              <a:t>Les </a:t>
            </a:r>
            <a:r>
              <a:rPr lang="fr-FR" b="1" dirty="0" smtClean="0">
                <a:solidFill>
                  <a:schemeClr val="bg1"/>
                </a:solidFill>
              </a:rPr>
              <a:t>mémoires : </a:t>
            </a:r>
            <a:r>
              <a:rPr lang="fr-FR" b="1" dirty="0" smtClean="0">
                <a:solidFill>
                  <a:schemeClr val="bg1"/>
                </a:solidFill>
              </a:rPr>
              <a:t>un enjeu historique qui dépasse les frontières….</a:t>
            </a:r>
            <a:endParaRPr lang="fr-FR"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32656"/>
            <a:ext cx="36724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smtClean="0"/>
              <a:t>Approfondissement : </a:t>
            </a:r>
          </a:p>
          <a:p>
            <a:pPr algn="ctr"/>
            <a:r>
              <a:rPr lang="fr-FR" b="1" u="sng" dirty="0" smtClean="0"/>
              <a:t>Les mémoires</a:t>
            </a:r>
            <a:endParaRPr lang="fr-FR" b="1" u="sng" dirty="0"/>
          </a:p>
        </p:txBody>
      </p:sp>
      <p:sp>
        <p:nvSpPr>
          <p:cNvPr id="5" name="Flèche droite 4"/>
          <p:cNvSpPr/>
          <p:nvPr/>
        </p:nvSpPr>
        <p:spPr>
          <a:xfrm>
            <a:off x="683568" y="4437112"/>
            <a:ext cx="7992888" cy="2088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0" y="4149080"/>
            <a:ext cx="4968552" cy="369332"/>
          </a:xfrm>
          <a:prstGeom prst="rect">
            <a:avLst/>
          </a:prstGeom>
          <a:noFill/>
        </p:spPr>
        <p:txBody>
          <a:bodyPr wrap="square" rtlCol="0">
            <a:spAutoFit/>
          </a:bodyPr>
          <a:lstStyle/>
          <a:p>
            <a:r>
              <a:rPr lang="fr-FR" u="sng" dirty="0" smtClean="0"/>
              <a:t>Le Chili : une histoire au cœur de la guerre froide</a:t>
            </a:r>
            <a:endParaRPr lang="fr-FR" u="sng" dirty="0"/>
          </a:p>
        </p:txBody>
      </p:sp>
      <p:sp>
        <p:nvSpPr>
          <p:cNvPr id="7" name="ZoneTexte 6"/>
          <p:cNvSpPr txBox="1"/>
          <p:nvPr/>
        </p:nvSpPr>
        <p:spPr>
          <a:xfrm>
            <a:off x="467544" y="4581128"/>
            <a:ext cx="720080" cy="369332"/>
          </a:xfrm>
          <a:prstGeom prst="rect">
            <a:avLst/>
          </a:prstGeom>
          <a:noFill/>
        </p:spPr>
        <p:txBody>
          <a:bodyPr wrap="square" rtlCol="0">
            <a:spAutoFit/>
          </a:bodyPr>
          <a:lstStyle/>
          <a:p>
            <a:r>
              <a:rPr lang="fr-FR" dirty="0" smtClean="0"/>
              <a:t>1970</a:t>
            </a:r>
            <a:endParaRPr lang="fr-FR" dirty="0"/>
          </a:p>
        </p:txBody>
      </p:sp>
      <p:sp>
        <p:nvSpPr>
          <p:cNvPr id="8" name="Rectangle 7"/>
          <p:cNvSpPr/>
          <p:nvPr/>
        </p:nvSpPr>
        <p:spPr>
          <a:xfrm>
            <a:off x="179512" y="5445224"/>
            <a:ext cx="1440160" cy="1196752"/>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04/09/1970 Election du candidat socialistes S. Allende</a:t>
            </a:r>
            <a:endParaRPr lang="fr-FR" sz="1400" dirty="0">
              <a:solidFill>
                <a:schemeClr val="tx1"/>
              </a:solidFill>
            </a:endParaRPr>
          </a:p>
        </p:txBody>
      </p:sp>
      <p:sp>
        <p:nvSpPr>
          <p:cNvPr id="9" name="ZoneTexte 8"/>
          <p:cNvSpPr txBox="1"/>
          <p:nvPr/>
        </p:nvSpPr>
        <p:spPr>
          <a:xfrm>
            <a:off x="2771800" y="4581128"/>
            <a:ext cx="720080" cy="369332"/>
          </a:xfrm>
          <a:prstGeom prst="rect">
            <a:avLst/>
          </a:prstGeom>
          <a:noFill/>
        </p:spPr>
        <p:txBody>
          <a:bodyPr wrap="square" rtlCol="0">
            <a:spAutoFit/>
          </a:bodyPr>
          <a:lstStyle/>
          <a:p>
            <a:r>
              <a:rPr lang="fr-FR" dirty="0" smtClean="0"/>
              <a:t>1973</a:t>
            </a:r>
            <a:endParaRPr lang="fr-FR" dirty="0"/>
          </a:p>
        </p:txBody>
      </p:sp>
      <p:sp>
        <p:nvSpPr>
          <p:cNvPr id="10" name="Rectangle 9"/>
          <p:cNvSpPr/>
          <p:nvPr/>
        </p:nvSpPr>
        <p:spPr>
          <a:xfrm>
            <a:off x="2195736" y="5517232"/>
            <a:ext cx="1835696" cy="1340768"/>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11/09/1973 Coup d’état militaire du général Pinochet. Il devient en 1974 par décret, "chef suprême de la nation".</a:t>
            </a:r>
            <a:endParaRPr lang="fr-FR" sz="1400" dirty="0">
              <a:solidFill>
                <a:schemeClr val="tx1"/>
              </a:solidFill>
            </a:endParaRPr>
          </a:p>
        </p:txBody>
      </p:sp>
      <p:sp>
        <p:nvSpPr>
          <p:cNvPr id="11" name="ZoneTexte 10"/>
          <p:cNvSpPr txBox="1"/>
          <p:nvPr/>
        </p:nvSpPr>
        <p:spPr>
          <a:xfrm>
            <a:off x="6948264" y="4653136"/>
            <a:ext cx="720080" cy="369332"/>
          </a:xfrm>
          <a:prstGeom prst="rect">
            <a:avLst/>
          </a:prstGeom>
          <a:noFill/>
        </p:spPr>
        <p:txBody>
          <a:bodyPr wrap="square" rtlCol="0">
            <a:spAutoFit/>
          </a:bodyPr>
          <a:lstStyle/>
          <a:p>
            <a:r>
              <a:rPr lang="fr-FR" dirty="0" smtClean="0"/>
              <a:t>1990</a:t>
            </a:r>
            <a:endParaRPr lang="fr-FR" dirty="0"/>
          </a:p>
        </p:txBody>
      </p:sp>
      <p:sp>
        <p:nvSpPr>
          <p:cNvPr id="12" name="Rectangle 11"/>
          <p:cNvSpPr/>
          <p:nvPr/>
        </p:nvSpPr>
        <p:spPr>
          <a:xfrm>
            <a:off x="6228184" y="5157192"/>
            <a:ext cx="1907704" cy="1700808"/>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Les chiliens après avoir refuser de prolonger son mandat en 1988, élisent un démocrate-chrétien ( </a:t>
            </a:r>
            <a:r>
              <a:rPr lang="fr-FR" sz="1400" dirty="0" err="1" smtClean="0">
                <a:solidFill>
                  <a:schemeClr val="tx1"/>
                </a:solidFill>
              </a:rPr>
              <a:t>Aylwin</a:t>
            </a:r>
            <a:r>
              <a:rPr lang="fr-FR" sz="1400" dirty="0" smtClean="0">
                <a:solidFill>
                  <a:schemeClr val="tx1"/>
                </a:solidFill>
              </a:rPr>
              <a:t>). Pinochet reste commandant en chef de l’armée (1997)</a:t>
            </a:r>
            <a:endParaRPr lang="fr-FR" sz="1400" dirty="0">
              <a:solidFill>
                <a:schemeClr val="tx1"/>
              </a:solidFill>
            </a:endParaRPr>
          </a:p>
        </p:txBody>
      </p:sp>
      <p:cxnSp>
        <p:nvCxnSpPr>
          <p:cNvPr id="14" name="Connecteur droit avec flèche 13"/>
          <p:cNvCxnSpPr>
            <a:endCxn id="7" idx="2"/>
          </p:cNvCxnSpPr>
          <p:nvPr/>
        </p:nvCxnSpPr>
        <p:spPr>
          <a:xfrm flipV="1">
            <a:off x="827584" y="4950460"/>
            <a:ext cx="0" cy="4227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Connecteur droit avec flèche 14"/>
          <p:cNvCxnSpPr/>
          <p:nvPr/>
        </p:nvCxnSpPr>
        <p:spPr>
          <a:xfrm flipV="1">
            <a:off x="3131840" y="5013176"/>
            <a:ext cx="0" cy="5040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Connecteur droit avec flèche 15"/>
          <p:cNvCxnSpPr/>
          <p:nvPr/>
        </p:nvCxnSpPr>
        <p:spPr>
          <a:xfrm flipV="1">
            <a:off x="7236296" y="4941168"/>
            <a:ext cx="0"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ZoneTexte 18"/>
          <p:cNvSpPr txBox="1"/>
          <p:nvPr/>
        </p:nvSpPr>
        <p:spPr>
          <a:xfrm>
            <a:off x="4427984" y="4653136"/>
            <a:ext cx="720080" cy="369332"/>
          </a:xfrm>
          <a:prstGeom prst="rect">
            <a:avLst/>
          </a:prstGeom>
          <a:noFill/>
        </p:spPr>
        <p:txBody>
          <a:bodyPr wrap="square" rtlCol="0">
            <a:spAutoFit/>
          </a:bodyPr>
          <a:lstStyle/>
          <a:p>
            <a:r>
              <a:rPr lang="fr-FR" dirty="0" smtClean="0"/>
              <a:t>1980</a:t>
            </a:r>
            <a:endParaRPr lang="fr-FR" dirty="0"/>
          </a:p>
        </p:txBody>
      </p:sp>
      <p:sp>
        <p:nvSpPr>
          <p:cNvPr id="20" name="Rectangle 19"/>
          <p:cNvSpPr/>
          <p:nvPr/>
        </p:nvSpPr>
        <p:spPr>
          <a:xfrm>
            <a:off x="4211960" y="5517232"/>
            <a:ext cx="1835696" cy="1340768"/>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 constitution légalise son maintien au pouvoir et de grandes manifestations éclatent entre 1983-1984</a:t>
            </a:r>
            <a:endParaRPr lang="fr-FR" sz="1400" dirty="0">
              <a:solidFill>
                <a:schemeClr val="tx1"/>
              </a:solidFill>
            </a:endParaRPr>
          </a:p>
        </p:txBody>
      </p:sp>
      <p:cxnSp>
        <p:nvCxnSpPr>
          <p:cNvPr id="21" name="Connecteur droit avec flèche 20"/>
          <p:cNvCxnSpPr/>
          <p:nvPr/>
        </p:nvCxnSpPr>
        <p:spPr>
          <a:xfrm flipV="1">
            <a:off x="4788024" y="5013176"/>
            <a:ext cx="0" cy="5040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242" name="Picture 2" descr="http://www.diplomatie.gouv.fr/fr/IMG/gif/chili.gif"/>
          <p:cNvPicPr>
            <a:picLocks noChangeAspect="1" noChangeArrowheads="1"/>
          </p:cNvPicPr>
          <p:nvPr/>
        </p:nvPicPr>
        <p:blipFill>
          <a:blip r:embed="rId2" cstate="print"/>
          <a:srcRect/>
          <a:stretch>
            <a:fillRect/>
          </a:stretch>
        </p:blipFill>
        <p:spPr bwMode="auto">
          <a:xfrm>
            <a:off x="4788024" y="0"/>
            <a:ext cx="2500100" cy="4334644"/>
          </a:xfrm>
          <a:prstGeom prst="rect">
            <a:avLst/>
          </a:prstGeom>
          <a:noFill/>
        </p:spPr>
      </p:pic>
      <p:sp>
        <p:nvSpPr>
          <p:cNvPr id="24" name="ZoneTexte 23"/>
          <p:cNvSpPr txBox="1"/>
          <p:nvPr/>
        </p:nvSpPr>
        <p:spPr>
          <a:xfrm>
            <a:off x="323528" y="3068960"/>
            <a:ext cx="4248472" cy="646331"/>
          </a:xfrm>
          <a:prstGeom prst="rect">
            <a:avLst/>
          </a:prstGeom>
          <a:noFill/>
        </p:spPr>
        <p:txBody>
          <a:bodyPr wrap="square" rtlCol="0">
            <a:spAutoFit/>
          </a:bodyPr>
          <a:lstStyle/>
          <a:p>
            <a:r>
              <a:rPr lang="fr-FR" u="sng" dirty="0" smtClean="0"/>
              <a:t>Le Chili : un pays d’Amérique du sud</a:t>
            </a:r>
            <a:r>
              <a:rPr lang="fr-FR" dirty="0" smtClean="0"/>
              <a:t> carte issue du site </a:t>
            </a:r>
            <a:r>
              <a:rPr lang="fr-FR" dirty="0" smtClean="0">
                <a:hlinkClick r:id="rId3"/>
              </a:rPr>
              <a:t>www.diplomatie.gouv.fr</a:t>
            </a:r>
            <a:r>
              <a:rPr lang="fr-FR" dirty="0" smtClean="0"/>
              <a:t> </a:t>
            </a:r>
            <a:endParaRPr lang="fr-FR" u="sng" dirty="0"/>
          </a:p>
        </p:txBody>
      </p:sp>
      <p:sp>
        <p:nvSpPr>
          <p:cNvPr id="22" name="Ellipse 21"/>
          <p:cNvSpPr/>
          <p:nvPr/>
        </p:nvSpPr>
        <p:spPr>
          <a:xfrm>
            <a:off x="611560" y="1340768"/>
            <a:ext cx="2880320" cy="1656184"/>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En guise de prologue…. Une mise au point spatiale et temporelle</a:t>
            </a:r>
            <a:endParaRPr lang="fr-FR"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5362" name="Picture 2" descr="http://www.courrierinternational.com/files/imagecache/article/2013/Hebdos/1193/1193-CAJAS.jpg"/>
          <p:cNvPicPr>
            <a:picLocks noChangeAspect="1" noChangeArrowheads="1"/>
          </p:cNvPicPr>
          <p:nvPr/>
        </p:nvPicPr>
        <p:blipFill>
          <a:blip r:embed="rId2" cstate="print"/>
          <a:srcRect r="20561"/>
          <a:stretch>
            <a:fillRect/>
          </a:stretch>
        </p:blipFill>
        <p:spPr bwMode="auto">
          <a:xfrm>
            <a:off x="2951312" y="0"/>
            <a:ext cx="6192688" cy="5400600"/>
          </a:xfrm>
          <a:prstGeom prst="rect">
            <a:avLst/>
          </a:prstGeom>
          <a:noFill/>
        </p:spPr>
      </p:pic>
      <p:sp>
        <p:nvSpPr>
          <p:cNvPr id="3" name="Rectangle 2"/>
          <p:cNvSpPr/>
          <p:nvPr/>
        </p:nvSpPr>
        <p:spPr>
          <a:xfrm>
            <a:off x="935088" y="4457977"/>
            <a:ext cx="4032448"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Dessin  de CAJAS, paru dans El </a:t>
            </a:r>
            <a:r>
              <a:rPr lang="fr-FR" dirty="0" err="1" smtClean="0"/>
              <a:t>Comercio</a:t>
            </a:r>
            <a:r>
              <a:rPr lang="fr-FR" dirty="0" smtClean="0"/>
              <a:t>, Equateur in </a:t>
            </a:r>
            <a:r>
              <a:rPr lang="fr-FR" i="1" dirty="0" smtClean="0"/>
              <a:t>Le courrier international, </a:t>
            </a:r>
            <a:r>
              <a:rPr lang="fr-FR" dirty="0" smtClean="0"/>
              <a:t> n°1193, 12/18 septembre 2013</a:t>
            </a:r>
            <a:endParaRPr lang="fr-FR" dirty="0"/>
          </a:p>
        </p:txBody>
      </p:sp>
      <p:pic>
        <p:nvPicPr>
          <p:cNvPr id="15364" name="Picture 4" descr="http://www.lepoint.fr/images/2013/09/30/budget-jpg-1981750-jpg_1759532_81x54.JPG">
            <a:hlinkClick r:id="rId3"/>
          </p:cNvPr>
          <p:cNvPicPr>
            <a:picLocks noChangeAspect="1" noChangeArrowheads="1"/>
          </p:cNvPicPr>
          <p:nvPr/>
        </p:nvPicPr>
        <p:blipFill>
          <a:blip r:embed="rId4" cstate="print"/>
          <a:srcRect/>
          <a:stretch>
            <a:fillRect/>
          </a:stretch>
        </p:blipFill>
        <p:spPr bwMode="auto">
          <a:xfrm>
            <a:off x="8866188" y="-1595438"/>
            <a:ext cx="771525" cy="514350"/>
          </a:xfrm>
          <a:prstGeom prst="rect">
            <a:avLst/>
          </a:prstGeom>
          <a:noFill/>
        </p:spPr>
      </p:pic>
      <p:sp>
        <p:nvSpPr>
          <p:cNvPr id="8" name="Ellipse 7"/>
          <p:cNvSpPr/>
          <p:nvPr/>
        </p:nvSpPr>
        <p:spPr>
          <a:xfrm>
            <a:off x="611560" y="332656"/>
            <a:ext cx="2880320" cy="1656184"/>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En guise de prologue…. </a:t>
            </a:r>
          </a:p>
          <a:p>
            <a:pPr algn="ctr"/>
            <a:r>
              <a:rPr lang="fr-FR" dirty="0" smtClean="0">
                <a:solidFill>
                  <a:schemeClr val="tx1"/>
                </a:solidFill>
              </a:rPr>
              <a:t>Les acteurs</a:t>
            </a:r>
            <a:endParaRPr lang="fr-FR"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404664"/>
            <a:ext cx="9144000" cy="6453336"/>
          </a:xfrm>
          <a:prstGeom prst="rect">
            <a:avLst/>
          </a:prstGeom>
          <a:noFill/>
        </p:spPr>
        <p:txBody>
          <a:bodyPr wrap="square" rtlCol="0">
            <a:spAutoFit/>
          </a:bodyPr>
          <a:lstStyle/>
          <a:p>
            <a:r>
              <a:rPr lang="fr-FR" sz="1600" b="1" u="sng" dirty="0" smtClean="0"/>
              <a:t>D’après </a:t>
            </a:r>
            <a:r>
              <a:rPr lang="fr-FR" sz="1600" b="1" i="1" u="sng" dirty="0" smtClean="0"/>
              <a:t>Le courrier international, </a:t>
            </a:r>
            <a:r>
              <a:rPr lang="fr-FR" sz="1600" b="1" u="sng" dirty="0" smtClean="0"/>
              <a:t>n°1193</a:t>
            </a:r>
            <a:r>
              <a:rPr lang="fr-FR" sz="1600" b="1" u="sng" dirty="0" smtClean="0"/>
              <a:t>, 12/18 septembre </a:t>
            </a:r>
            <a:r>
              <a:rPr lang="fr-FR" sz="1600" b="1" u="sng" dirty="0" smtClean="0"/>
              <a:t>2013 - </a:t>
            </a:r>
            <a:r>
              <a:rPr lang="fr-FR" sz="1600" b="1" u="sng" dirty="0" smtClean="0"/>
              <a:t>Juan Pablo </a:t>
            </a:r>
            <a:r>
              <a:rPr lang="fr-FR" sz="1600" b="1" u="sng" dirty="0" err="1" smtClean="0"/>
              <a:t>Garnham</a:t>
            </a:r>
            <a:endParaRPr lang="fr-FR" sz="1600" b="1" u="sng" dirty="0" smtClean="0"/>
          </a:p>
          <a:p>
            <a:r>
              <a:rPr lang="fr-FR" sz="1600" dirty="0"/>
              <a:t>	</a:t>
            </a:r>
            <a:r>
              <a:rPr lang="fr-FR" sz="1600" dirty="0" smtClean="0"/>
              <a:t>Dans un établissement de la </a:t>
            </a:r>
            <a:r>
              <a:rPr lang="fr-FR" sz="1600" dirty="0" err="1" smtClean="0"/>
              <a:t>Reina</a:t>
            </a:r>
            <a:r>
              <a:rPr lang="fr-FR" sz="1600" dirty="0" smtClean="0"/>
              <a:t> [quartier résidentiel de Santiago], c’est la  « journée des humanités ». De la 6</a:t>
            </a:r>
            <a:r>
              <a:rPr lang="fr-FR" sz="1600" baseline="30000" dirty="0" smtClean="0"/>
              <a:t>e</a:t>
            </a:r>
            <a:r>
              <a:rPr lang="fr-FR" sz="1600" dirty="0" smtClean="0"/>
              <a:t> à la terminale, les enfants participent à des activités sur l’histoire, la géographie et les langues. Soudain, deux jeunes de terminale arrivent au milieu des élèves. L’un porte des lunettes à grosse monture noire et une fausse moustache. L’autre est vêtu d’un uniforme militaire. « </a:t>
            </a:r>
            <a:r>
              <a:rPr lang="fr-FR" sz="1600" i="1" dirty="0" smtClean="0"/>
              <a:t>Je suis Allende</a:t>
            </a:r>
            <a:r>
              <a:rPr lang="fr-FR" sz="1600" dirty="0" smtClean="0"/>
              <a:t> »</a:t>
            </a:r>
            <a:r>
              <a:rPr lang="fr-FR" sz="1600" i="1" dirty="0" smtClean="0"/>
              <a:t>, </a:t>
            </a:r>
            <a:r>
              <a:rPr lang="fr-FR" sz="1600" dirty="0" smtClean="0"/>
              <a:t>déclare le premier</a:t>
            </a:r>
            <a:r>
              <a:rPr lang="fr-FR" sz="1600" i="1" dirty="0" smtClean="0"/>
              <a:t>. « Je suis Pinochet</a:t>
            </a:r>
            <a:r>
              <a:rPr lang="fr-FR" sz="1600" dirty="0" smtClean="0"/>
              <a:t> », affirme le seconde. Cette image qui n’a pas particulièrement attiré l’attention a mis mal à l’aise les adultes qui étaient présents. « </a:t>
            </a:r>
            <a:r>
              <a:rPr lang="fr-FR" sz="1600" i="1" dirty="0" smtClean="0"/>
              <a:t>Les voir marcher côte à côte nous a choqués (…) Pour beaucoup d’entre eux, le coup d’état, c’est (…) un évènement parmi d’autres dans l’histoire du Chili</a:t>
            </a:r>
            <a:r>
              <a:rPr lang="fr-FR" sz="1600" dirty="0" smtClean="0"/>
              <a:t> ».</a:t>
            </a:r>
          </a:p>
          <a:p>
            <a:r>
              <a:rPr lang="fr-FR" sz="1600" dirty="0" smtClean="0"/>
              <a:t>Quarante ans après le coup d’état, les élèves de première d’aujourd’hui se distinguent de leurs ainés par deux choses: tout d’abord ils sont nés après la restauration de la démocratie (…), le programme intègre(…)  la dictature ou le régime militaire (…). Néanmoins si le programme officiel est une chose, l’appliquer en classe en est une autre (…) « </a:t>
            </a:r>
            <a:r>
              <a:rPr lang="fr-FR" sz="1600" i="1" dirty="0" smtClean="0"/>
              <a:t>Jusqu’en 4</a:t>
            </a:r>
            <a:r>
              <a:rPr lang="fr-FR" sz="1600" i="1" baseline="30000" dirty="0" smtClean="0"/>
              <a:t>e</a:t>
            </a:r>
            <a:r>
              <a:rPr lang="fr-FR" sz="1600" i="1" dirty="0" smtClean="0"/>
              <a:t>, nous avons vu que 60% des professeurs enseignaient cette partie du programme (…) l’argument avancé était simple: ils faisaient valoir leur manque de temps </a:t>
            </a:r>
            <a:r>
              <a:rPr lang="fr-FR" sz="1600" dirty="0" smtClean="0"/>
              <a:t>».  (…) En 2009, la loi générale sur l’éducation a accordé plus de place à l’histoire du pays, qui est abordé maintenant en deux fois (…). Le ministère oriente certes (…) mais choisir une méthode d’enseignement et d’évaluation relève du défi. Ernesto Reyes (…) se souvient qu’au début des années 1990, il a montré un documentaire (…) sur un mouvement (…) sur un groupe qui a lutté contre la torture dans les années 1980. Le lendemain il a reçu un appel du recteur. (…) Au musée de la Mémoire et des Droits de l’homme [un professeur demande] (…) « </a:t>
            </a:r>
            <a:r>
              <a:rPr lang="fr-FR" sz="1600" i="1" dirty="0" smtClean="0"/>
              <a:t>Que savez-vous du jour où a eu lieu le coup d’état? »</a:t>
            </a:r>
            <a:r>
              <a:rPr lang="fr-FR" sz="1600" dirty="0" smtClean="0"/>
              <a:t> Silence complet. (…) Les guides expliquent que (…) selon les âges, [les réponses sont plus ou moins justes]. Dans les écoles et lycées publics, les professeurs font attention à la question des droits de l’homme et au vécu des familles, mais les établissements privés ont d’autres préoccupations (…) économiques. (…) Un professeur d’anglais (…) [explique qu’elle se] sert de documentaires et de films. (…). Des sorties au centre de détention [lieu de torture] (…) et au musée de la Mémoire sont régulièrement organisées (…) « </a:t>
            </a:r>
            <a:r>
              <a:rPr lang="fr-FR" sz="1600" i="1" dirty="0" smtClean="0"/>
              <a:t>Pour nous ce sujet dépasse le simple cours d’histoire »</a:t>
            </a:r>
            <a:r>
              <a:rPr lang="fr-FR" sz="1600" dirty="0" smtClean="0"/>
              <a:t>, explique (…) [un professeur]. Le bilan est complexe, et il est facile de tomber dans une « théorie du match nul » (…) opposant les bons et les méchants. (…)</a:t>
            </a:r>
            <a:endParaRPr lang="fr-FR" sz="1600" dirty="0"/>
          </a:p>
        </p:txBody>
      </p:sp>
      <p:sp>
        <p:nvSpPr>
          <p:cNvPr id="3" name="Rectangle 2"/>
          <p:cNvSpPr/>
          <p:nvPr/>
        </p:nvSpPr>
        <p:spPr>
          <a:xfrm>
            <a:off x="251520" y="0"/>
            <a:ext cx="5400600" cy="40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Travail sur un extrait de l’article</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260648"/>
            <a:ext cx="39239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Questionnaire</a:t>
            </a:r>
            <a:endParaRPr lang="fr-FR" dirty="0"/>
          </a:p>
        </p:txBody>
      </p:sp>
      <p:sp>
        <p:nvSpPr>
          <p:cNvPr id="3" name="ZoneTexte 2"/>
          <p:cNvSpPr txBox="1"/>
          <p:nvPr/>
        </p:nvSpPr>
        <p:spPr>
          <a:xfrm>
            <a:off x="395536" y="1340768"/>
            <a:ext cx="3744416" cy="923330"/>
          </a:xfrm>
          <a:prstGeom prst="rect">
            <a:avLst/>
          </a:prstGeom>
          <a:noFill/>
        </p:spPr>
        <p:txBody>
          <a:bodyPr wrap="square" rtlCol="0">
            <a:spAutoFit/>
          </a:bodyPr>
          <a:lstStyle/>
          <a:p>
            <a:r>
              <a:rPr lang="fr-FR" dirty="0" smtClean="0"/>
              <a:t>En quoi cette mémoire du coup d’état du général Pinochet est une mémoire </a:t>
            </a:r>
            <a:r>
              <a:rPr lang="fr-FR" dirty="0" smtClean="0"/>
              <a:t>plurielle ?</a:t>
            </a:r>
            <a:endParaRPr lang="fr-FR" dirty="0"/>
          </a:p>
        </p:txBody>
      </p:sp>
      <p:cxnSp>
        <p:nvCxnSpPr>
          <p:cNvPr id="5" name="Connecteur droit avec flèche 4"/>
          <p:cNvCxnSpPr/>
          <p:nvPr/>
        </p:nvCxnSpPr>
        <p:spPr>
          <a:xfrm flipV="1">
            <a:off x="3995936" y="908720"/>
            <a:ext cx="108012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220072" y="404664"/>
            <a:ext cx="352839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 général Pinochet renverse un gouvernement socialiste en pleine guerre froide. Il est aidé du camp « occidental »  (notamment par la CIA) dans le sens où il s’oppose aux intérêts communistes</a:t>
            </a:r>
            <a:endParaRPr lang="fr-FR" dirty="0"/>
          </a:p>
        </p:txBody>
      </p:sp>
      <p:cxnSp>
        <p:nvCxnSpPr>
          <p:cNvPr id="8" name="Connecteur droit avec flèche 7"/>
          <p:cNvCxnSpPr/>
          <p:nvPr/>
        </p:nvCxnSpPr>
        <p:spPr>
          <a:xfrm>
            <a:off x="4139952" y="1916832"/>
            <a:ext cx="86409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92080" y="2636912"/>
            <a:ext cx="3528392"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 général Pinochet est salué par ses partisans comme l'homme ayant sauvé son pays du communisme. Il est même vénéré par la droite chilienne. Pour la gauche, il est l’homme haï. …</a:t>
            </a:r>
            <a:endParaRPr lang="fr-FR" dirty="0"/>
          </a:p>
        </p:txBody>
      </p:sp>
      <p:pic>
        <p:nvPicPr>
          <p:cNvPr id="11" name="Picture -1018"/>
          <p:cNvPicPr>
            <a:picLocks noChangeAspect="1" noChangeArrowheads="1"/>
          </p:cNvPicPr>
          <p:nvPr/>
        </p:nvPicPr>
        <p:blipFill>
          <a:blip r:embed="rId2" cstate="print"/>
          <a:srcRect l="11341" t="29156" r="42724" b="17688"/>
          <a:stretch>
            <a:fillRect/>
          </a:stretch>
        </p:blipFill>
        <p:spPr bwMode="auto">
          <a:xfrm>
            <a:off x="0" y="3212976"/>
            <a:ext cx="5228654" cy="3401775"/>
          </a:xfrm>
          <a:prstGeom prst="rect">
            <a:avLst/>
          </a:prstGeom>
          <a:noFill/>
          <a:ln w="9525">
            <a:noFill/>
            <a:miter lim="800000"/>
            <a:headEnd/>
            <a:tailEnd/>
          </a:ln>
        </p:spPr>
      </p:pic>
      <p:sp>
        <p:nvSpPr>
          <p:cNvPr id="12" name="Rectangle 11"/>
          <p:cNvSpPr/>
          <p:nvPr/>
        </p:nvSpPr>
        <p:spPr>
          <a:xfrm>
            <a:off x="5508104" y="5589240"/>
            <a:ext cx="3456384"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D’après le site Internet </a:t>
            </a:r>
            <a:r>
              <a:rPr lang="fr-FR" dirty="0" smtClean="0">
                <a:solidFill>
                  <a:schemeClr val="tx1"/>
                </a:solidFill>
                <a:hlinkClick r:id="rId3"/>
              </a:rPr>
              <a:t>www.lemondediplomatique.fr</a:t>
            </a:r>
            <a:r>
              <a:rPr lang="fr-FR" dirty="0" smtClean="0">
                <a:solidFill>
                  <a:schemeClr val="tx1"/>
                </a:solidFill>
              </a:rPr>
              <a:t> </a:t>
            </a:r>
            <a:endParaRPr lang="fr-FR" dirty="0">
              <a:solidFill>
                <a:schemeClr val="tx1"/>
              </a:solidFill>
            </a:endParaRPr>
          </a:p>
        </p:txBody>
      </p:sp>
      <p:sp>
        <p:nvSpPr>
          <p:cNvPr id="13" name="Rectangle 12"/>
          <p:cNvSpPr/>
          <p:nvPr/>
        </p:nvSpPr>
        <p:spPr>
          <a:xfrm>
            <a:off x="72008" y="3212976"/>
            <a:ext cx="5148064" cy="3456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260648"/>
            <a:ext cx="39239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Questionnaire</a:t>
            </a:r>
            <a:endParaRPr lang="fr-FR" dirty="0"/>
          </a:p>
        </p:txBody>
      </p:sp>
      <p:sp>
        <p:nvSpPr>
          <p:cNvPr id="3" name="ZoneTexte 2"/>
          <p:cNvSpPr txBox="1"/>
          <p:nvPr/>
        </p:nvSpPr>
        <p:spPr>
          <a:xfrm>
            <a:off x="385015" y="1363497"/>
            <a:ext cx="3600400" cy="1200329"/>
          </a:xfrm>
          <a:prstGeom prst="rect">
            <a:avLst/>
          </a:prstGeom>
          <a:noFill/>
        </p:spPr>
        <p:txBody>
          <a:bodyPr wrap="square" rtlCol="0">
            <a:spAutoFit/>
          </a:bodyPr>
          <a:lstStyle/>
          <a:p>
            <a:r>
              <a:rPr lang="fr-FR" dirty="0" smtClean="0"/>
              <a:t>En quoi cette mémoire du coup d’état du général Pinochet est une mémoire de conflit et donc source de </a:t>
            </a:r>
            <a:r>
              <a:rPr lang="fr-FR" dirty="0" smtClean="0"/>
              <a:t>blessures ?</a:t>
            </a:r>
            <a:endParaRPr lang="fr-FR" dirty="0"/>
          </a:p>
        </p:txBody>
      </p:sp>
      <p:cxnSp>
        <p:nvCxnSpPr>
          <p:cNvPr id="5" name="Connecteur droit avec flèche 4"/>
          <p:cNvCxnSpPr/>
          <p:nvPr/>
        </p:nvCxnSpPr>
        <p:spPr>
          <a:xfrm flipV="1">
            <a:off x="2843808" y="1916832"/>
            <a:ext cx="158417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716016" y="188640"/>
            <a:ext cx="4176464" cy="4032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Le 11 septembre 1973, les troupes du général Augusto Pinochet assiègent le palais présidentiel de la </a:t>
            </a:r>
            <a:r>
              <a:rPr lang="fr-FR" dirty="0" err="1" smtClean="0"/>
              <a:t>Moneda</a:t>
            </a:r>
            <a:r>
              <a:rPr lang="fr-FR" dirty="0" smtClean="0"/>
              <a:t>, à Santiago. La junte, dirigée par les commandants des armées chiliennes, demande la démission du président Salvador Allende. Vers 9 h 30, Allende prononce un dernier discours radiodiffusé. Quelques minutes plus tard, les troupes commencent à tirer sur le palais, puis à le bombarder. Dans l'après-midi, les 50 personnes qui se trouvaient aux côtés du président se rendent aux militaires. Poussé au désespoir, Salvador Allende se suicide.</a:t>
            </a:r>
            <a:endParaRPr lang="fr-FR" dirty="0"/>
          </a:p>
        </p:txBody>
      </p:sp>
      <p:cxnSp>
        <p:nvCxnSpPr>
          <p:cNvPr id="17" name="Connecteur droit avec flèche 16"/>
          <p:cNvCxnSpPr/>
          <p:nvPr/>
        </p:nvCxnSpPr>
        <p:spPr>
          <a:xfrm>
            <a:off x="2771800" y="2276872"/>
            <a:ext cx="2232248" cy="2304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860032" y="4797152"/>
            <a:ext cx="3816424"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La dictature fait plus de 3000 morts et près de 38000 personnes torturés</a:t>
            </a:r>
            <a:endParaRPr lang="fr-FR" dirty="0"/>
          </a:p>
        </p:txBody>
      </p:sp>
      <p:sp>
        <p:nvSpPr>
          <p:cNvPr id="19" name="Rectangle 18"/>
          <p:cNvSpPr/>
          <p:nvPr/>
        </p:nvSpPr>
        <p:spPr>
          <a:xfrm>
            <a:off x="0" y="3573016"/>
            <a:ext cx="4572000" cy="3046988"/>
          </a:xfrm>
          <a:prstGeom prst="rect">
            <a:avLst/>
          </a:prstGeom>
        </p:spPr>
        <p:txBody>
          <a:bodyPr>
            <a:spAutoFit/>
          </a:bodyPr>
          <a:lstStyle/>
          <a:p>
            <a:r>
              <a:rPr lang="fr-FR" sz="1600" dirty="0" smtClean="0"/>
              <a:t>D’après les chiffres officiels, environ 800 personnes ont été condamnées, mises en examen ou inculpées depuis 2000, mais des jugements définitifs n’ont été prononcés que dans un tiers de ces cas. Et à ce jour, plus de 1.000 procédures judiciaires sont en cours. Quelques avancées, insuffisantes au regard des crimes commis, au regard de ceux dont on n'a jamais retrouvé les corps.</a:t>
            </a:r>
          </a:p>
          <a:p>
            <a:r>
              <a:rPr lang="fr-FR" sz="1600" dirty="0" smtClean="0"/>
              <a:t>Selon </a:t>
            </a:r>
            <a:r>
              <a:rPr lang="fr-FR" sz="1600" dirty="0" smtClean="0">
                <a:hlinkClick r:id="rId2"/>
              </a:rPr>
              <a:t>http://leplus.nouvelobs.com/contribution/935596-chili-40-ans-apres-le-coup-d-etat-de-pinochet-un-besoin-criant-de-justice.html</a:t>
            </a:r>
            <a:r>
              <a:rPr lang="fr-FR" sz="1600" dirty="0" smtClean="0"/>
              <a:t> </a:t>
            </a:r>
            <a:endParaRPr lang="fr-FR" sz="1600" dirty="0"/>
          </a:p>
        </p:txBody>
      </p:sp>
      <p:sp>
        <p:nvSpPr>
          <p:cNvPr id="20" name="Rectangle 19"/>
          <p:cNvSpPr/>
          <p:nvPr/>
        </p:nvSpPr>
        <p:spPr>
          <a:xfrm>
            <a:off x="0" y="3573016"/>
            <a:ext cx="4572000" cy="3096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260648"/>
            <a:ext cx="39239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Questionnaire</a:t>
            </a:r>
            <a:endParaRPr lang="fr-FR" dirty="0"/>
          </a:p>
        </p:txBody>
      </p:sp>
      <p:sp>
        <p:nvSpPr>
          <p:cNvPr id="3" name="ZoneTexte 2"/>
          <p:cNvSpPr txBox="1"/>
          <p:nvPr/>
        </p:nvSpPr>
        <p:spPr>
          <a:xfrm>
            <a:off x="395536" y="1340768"/>
            <a:ext cx="3744416" cy="1477328"/>
          </a:xfrm>
          <a:prstGeom prst="rect">
            <a:avLst/>
          </a:prstGeom>
          <a:noFill/>
        </p:spPr>
        <p:txBody>
          <a:bodyPr wrap="square" rtlCol="0">
            <a:spAutoFit/>
          </a:bodyPr>
          <a:lstStyle/>
          <a:p>
            <a:r>
              <a:rPr lang="fr-FR" dirty="0" smtClean="0"/>
              <a:t>Quels sont les vecteurs de mémoires </a:t>
            </a:r>
            <a:r>
              <a:rPr lang="fr-FR" dirty="0" smtClean="0"/>
              <a:t>utilisés ?</a:t>
            </a:r>
            <a:endParaRPr lang="fr-FR" dirty="0" smtClean="0"/>
          </a:p>
          <a:p>
            <a:r>
              <a:rPr lang="fr-FR" dirty="0" smtClean="0"/>
              <a:t>Pourquoi cette mémoire reste cependant un travail délicat pour </a:t>
            </a:r>
            <a:r>
              <a:rPr lang="fr-FR" dirty="0" smtClean="0"/>
              <a:t>l’historien ?</a:t>
            </a:r>
            <a:endParaRPr lang="fr-FR" dirty="0"/>
          </a:p>
        </p:txBody>
      </p:sp>
      <p:cxnSp>
        <p:nvCxnSpPr>
          <p:cNvPr id="5" name="Connecteur droit avec flèche 4"/>
          <p:cNvCxnSpPr/>
          <p:nvPr/>
        </p:nvCxnSpPr>
        <p:spPr>
          <a:xfrm flipV="1">
            <a:off x="3923928" y="1052736"/>
            <a:ext cx="86409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932040" y="188640"/>
            <a:ext cx="396044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L’éducation nationale du pays, les films, les documentaires et la mise en place de musées et autres lieux de souvenir. Appui de l’état, via les programmes scolaires</a:t>
            </a:r>
            <a:endParaRPr lang="fr-FR" dirty="0"/>
          </a:p>
        </p:txBody>
      </p:sp>
      <p:cxnSp>
        <p:nvCxnSpPr>
          <p:cNvPr id="17" name="Connecteur droit avec flèche 16"/>
          <p:cNvCxnSpPr/>
          <p:nvPr/>
        </p:nvCxnSpPr>
        <p:spPr>
          <a:xfrm>
            <a:off x="3851920" y="2204864"/>
            <a:ext cx="86409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004048" y="1844824"/>
            <a:ext cx="3816424"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Relativement méconnue par la jeune génération, ce passé ne passe pas et cristallise encore les tensions. Les associations des droits de l’homme ont réussi à instruire plusieurs procès </a:t>
            </a:r>
            <a:r>
              <a:rPr lang="fr-FR" sz="1200" dirty="0" smtClean="0">
                <a:hlinkClick r:id="rId2"/>
              </a:rPr>
              <a:t>http://www.fidh.org/Un-proces-historique-en-France-sur</a:t>
            </a:r>
            <a:r>
              <a:rPr lang="fr-FR" sz="1200" dirty="0" smtClean="0"/>
              <a:t> </a:t>
            </a:r>
            <a:endParaRPr lang="fr-FR" sz="1200" dirty="0"/>
          </a:p>
        </p:txBody>
      </p:sp>
      <p:cxnSp>
        <p:nvCxnSpPr>
          <p:cNvPr id="13" name="Connecteur droit avec flèche 12"/>
          <p:cNvCxnSpPr/>
          <p:nvPr/>
        </p:nvCxnSpPr>
        <p:spPr>
          <a:xfrm>
            <a:off x="3707904" y="2420888"/>
            <a:ext cx="1008112"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932040" y="3861048"/>
            <a:ext cx="3960440" cy="2996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Pinochet est resté longtemps au pouvoir et sa mort en 2006 a coupé court à tout jugement. Pinochet, également inculpé de fraude fiscale, a été arrêté à plusieurs reprises, notamment pendant près de seize mois à Londres, entre 1998 et 2000. En octobre dernier, il avait déjà été assigné à résidence, accusé de tortures, de meurtre et d'enlèvement, puis libéré sous caution</a:t>
            </a:r>
            <a:endParaRPr lang="fr-FR" dirty="0"/>
          </a:p>
        </p:txBody>
      </p:sp>
      <p:sp>
        <p:nvSpPr>
          <p:cNvPr id="15" name="Rectangle 14"/>
          <p:cNvSpPr/>
          <p:nvPr/>
        </p:nvSpPr>
        <p:spPr>
          <a:xfrm>
            <a:off x="179512" y="3284984"/>
            <a:ext cx="4211960" cy="3293209"/>
          </a:xfrm>
          <a:prstGeom prst="rect">
            <a:avLst/>
          </a:prstGeom>
        </p:spPr>
        <p:txBody>
          <a:bodyPr wrap="square">
            <a:spAutoFit/>
          </a:bodyPr>
          <a:lstStyle/>
          <a:p>
            <a:r>
              <a:rPr lang="fr-FR" sz="1600" dirty="0" smtClean="0"/>
              <a:t>Quarante ans plus tard, les familles des disparus, des victimes, demandent toujours vérité et justice. La "loi d’amnistie" adoptée en 1978 est toujours en vigueur. Pinochet est mort sans avoir été jugé. D’après les chiffres officiels, environ 800 personnes ont été condamnées, mises en examen ou inculpées depuis 2000, mais des jugements définitifs n’ont été prononcés que dans un tiers de ces cas. Et à ce jour, plus de 1.000 procédures judiciaires sont en cours. (…)  Quelques avancées, insuffisantes au regard des crimes commis, au regard de ceux dont on n'a jamais retrouvé les corps.</a:t>
            </a:r>
            <a:endParaRPr lang="fr-FR" sz="1600" dirty="0"/>
          </a:p>
        </p:txBody>
      </p:sp>
      <p:sp>
        <p:nvSpPr>
          <p:cNvPr id="16" name="Rectangle 15"/>
          <p:cNvSpPr/>
          <p:nvPr/>
        </p:nvSpPr>
        <p:spPr>
          <a:xfrm>
            <a:off x="179512" y="3284984"/>
            <a:ext cx="4248472" cy="331236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283968" y="44624"/>
            <a:ext cx="4680520" cy="3816424"/>
          </a:xfrm>
          <a:prstGeom prst="rect">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 name="Rectangle 1"/>
          <p:cNvSpPr/>
          <p:nvPr/>
        </p:nvSpPr>
        <p:spPr>
          <a:xfrm>
            <a:off x="72008" y="116632"/>
            <a:ext cx="39239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Bilan : une mémoire qui fait encore débat</a:t>
            </a:r>
            <a:endParaRPr lang="fr-FR" dirty="0"/>
          </a:p>
        </p:txBody>
      </p:sp>
      <p:sp>
        <p:nvSpPr>
          <p:cNvPr id="3" name="ZoneTexte 2"/>
          <p:cNvSpPr txBox="1"/>
          <p:nvPr/>
        </p:nvSpPr>
        <p:spPr>
          <a:xfrm>
            <a:off x="144016" y="980728"/>
            <a:ext cx="3995936" cy="5909310"/>
          </a:xfrm>
          <a:prstGeom prst="rect">
            <a:avLst/>
          </a:prstGeom>
          <a:noFill/>
        </p:spPr>
        <p:txBody>
          <a:bodyPr wrap="square" rtlCol="0">
            <a:spAutoFit/>
          </a:bodyPr>
          <a:lstStyle/>
          <a:p>
            <a:pPr algn="just"/>
            <a:r>
              <a:rPr lang="fr-FR" dirty="0" smtClean="0"/>
              <a:t>L’avenir du Chili comme celui de l’Argentine passe par la justice, seul moyen d’obtenir une réparation morale de leurs souffrances pour ces descendants des victimes. </a:t>
            </a:r>
          </a:p>
          <a:p>
            <a:pPr algn="just"/>
            <a:r>
              <a:rPr lang="fr-FR" dirty="0" smtClean="0"/>
              <a:t>Mais cette mémoire est délicate car elle oscille entre:</a:t>
            </a:r>
          </a:p>
          <a:p>
            <a:pPr algn="just">
              <a:buFontTx/>
              <a:buChar char="-"/>
            </a:pPr>
            <a:r>
              <a:rPr lang="fr-FR" dirty="0" smtClean="0"/>
              <a:t>religion civile dans laquelle les victimes sont sacralisés et deviennent des héros nationaux. </a:t>
            </a:r>
            <a:r>
              <a:rPr lang="fr-FR" dirty="0"/>
              <a:t>L'Etat tient d'ailleurs un rôle dans ce processus en promulguant des lois, impulsant des procès et sanctionnant le calendrier avec des dates </a:t>
            </a:r>
            <a:r>
              <a:rPr lang="fr-FR" dirty="0" smtClean="0"/>
              <a:t>anniversaires</a:t>
            </a:r>
          </a:p>
          <a:p>
            <a:pPr algn="just">
              <a:buFontTx/>
              <a:buChar char="-"/>
            </a:pPr>
            <a:r>
              <a:rPr lang="fr-FR" dirty="0" smtClean="0"/>
              <a:t>négation totale des évènements ayant eu lieu. L’historiographie est alors constituée d'ouvrages </a:t>
            </a:r>
            <a:r>
              <a:rPr lang="fr-FR" dirty="0"/>
              <a:t>de </a:t>
            </a:r>
            <a:r>
              <a:rPr lang="fr-FR" dirty="0" smtClean="0"/>
              <a:t>journalistes,  essentiellement, et non d’historiens envisageant la </a:t>
            </a:r>
            <a:r>
              <a:rPr lang="fr-FR" dirty="0"/>
              <a:t>complexité </a:t>
            </a:r>
            <a:r>
              <a:rPr lang="fr-FR" dirty="0" smtClean="0"/>
              <a:t>du contexte politique, social </a:t>
            </a:r>
            <a:r>
              <a:rPr lang="fr-FR" dirty="0"/>
              <a:t>et </a:t>
            </a:r>
            <a:r>
              <a:rPr lang="fr-FR" dirty="0" smtClean="0"/>
              <a:t>culturel de ces années de « plomb ».  </a:t>
            </a:r>
            <a:endParaRPr lang="fr-FR" dirty="0"/>
          </a:p>
        </p:txBody>
      </p:sp>
      <p:sp>
        <p:nvSpPr>
          <p:cNvPr id="15" name="Rectangle 14"/>
          <p:cNvSpPr/>
          <p:nvPr/>
        </p:nvSpPr>
        <p:spPr>
          <a:xfrm>
            <a:off x="4283968" y="116632"/>
            <a:ext cx="4752528" cy="3785652"/>
          </a:xfrm>
          <a:prstGeom prst="rect">
            <a:avLst/>
          </a:prstGeom>
        </p:spPr>
        <p:txBody>
          <a:bodyPr wrap="square">
            <a:spAutoFit/>
          </a:bodyPr>
          <a:lstStyle/>
          <a:p>
            <a:r>
              <a:rPr lang="fr-FR" sz="1600" b="1" dirty="0" smtClean="0"/>
              <a:t>La justice pour croire en l'avenir </a:t>
            </a:r>
            <a:endParaRPr lang="fr-FR" sz="1600" dirty="0" smtClean="0"/>
          </a:p>
          <a:p>
            <a:r>
              <a:rPr lang="fr-FR" sz="1600" dirty="0" smtClean="0"/>
              <a:t> Au Chili, comme ailleurs, nombreux sont ceux qui ont voulu tourner cette page de l’histoire pour en occulter les crimes commis. Mais 40 ans plus tard, la douleur est toujours là et les plaies ne peuvent se refermer.</a:t>
            </a:r>
          </a:p>
          <a:p>
            <a:r>
              <a:rPr lang="fr-FR" sz="1600" dirty="0" smtClean="0"/>
              <a:t> Les dizaines de milliers de personnes qui ont défilé à Santiago pour la mémoire nous rappellent que seule la justice peut ramener l’espoir que les chars de Pinochet ont volé ; que seule la justice peut nous permettre de croire en l’avenir. Quel que soit le pays, le continent, le régime, les coupables doivent être jugés et leurs victimes reconnues.  D’après </a:t>
            </a:r>
            <a:r>
              <a:rPr lang="fr-FR" sz="1600" dirty="0" smtClean="0">
                <a:hlinkClick r:id="rId2"/>
              </a:rPr>
              <a:t>http://leplus.nouvelobs.com/contribution/935596-chili-40-ans-apres-le-coup-d-etat-de-pinochet-un-besoin-criant-de-justice.html</a:t>
            </a:r>
            <a:r>
              <a:rPr lang="fr-FR" sz="1600" dirty="0" smtClean="0"/>
              <a:t> </a:t>
            </a:r>
          </a:p>
        </p:txBody>
      </p:sp>
      <p:pic>
        <p:nvPicPr>
          <p:cNvPr id="4" name="Picture -1023"/>
          <p:cNvPicPr>
            <a:picLocks noChangeAspect="1" noChangeArrowheads="1"/>
          </p:cNvPicPr>
          <p:nvPr/>
        </p:nvPicPr>
        <p:blipFill>
          <a:blip r:embed="rId3" cstate="print"/>
          <a:srcRect l="21857" t="15375" r="50472" b="39344"/>
          <a:stretch>
            <a:fillRect/>
          </a:stretch>
        </p:blipFill>
        <p:spPr bwMode="auto">
          <a:xfrm>
            <a:off x="4572000" y="4005064"/>
            <a:ext cx="2952328" cy="2716142"/>
          </a:xfrm>
          <a:prstGeom prst="rect">
            <a:avLst/>
          </a:prstGeom>
          <a:noFill/>
          <a:ln w="9525">
            <a:noFill/>
            <a:miter lim="800000"/>
            <a:headEnd/>
            <a:tailEnd/>
          </a:ln>
        </p:spPr>
      </p:pic>
      <p:sp>
        <p:nvSpPr>
          <p:cNvPr id="19" name="ZoneTexte 18"/>
          <p:cNvSpPr txBox="1"/>
          <p:nvPr/>
        </p:nvSpPr>
        <p:spPr>
          <a:xfrm>
            <a:off x="7740352" y="4509120"/>
            <a:ext cx="1080120" cy="1615827"/>
          </a:xfrm>
          <a:prstGeom prst="rect">
            <a:avLst/>
          </a:prstGeom>
          <a:noFill/>
        </p:spPr>
        <p:txBody>
          <a:bodyPr wrap="square" rtlCol="0">
            <a:spAutoFit/>
          </a:bodyPr>
          <a:lstStyle/>
          <a:p>
            <a:r>
              <a:rPr lang="fr-FR" sz="1100" b="1" u="sng" dirty="0" smtClean="0"/>
              <a:t>La suite sur</a:t>
            </a:r>
          </a:p>
          <a:p>
            <a:r>
              <a:rPr lang="fr-FR" sz="1100" dirty="0" smtClean="0">
                <a:hlinkClick r:id="rId4"/>
              </a:rPr>
              <a:t>http://www.courrierinternational.com/article/2009/10/08/le-lithium-dans-les-mains-de-la-famille-pinochet</a:t>
            </a:r>
            <a:r>
              <a:rPr lang="fr-FR" sz="1100" dirty="0" smtClean="0"/>
              <a:t> </a:t>
            </a:r>
            <a:endParaRPr lang="fr-FR"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0"/>
            <a:ext cx="345638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L’évènement :</a:t>
            </a:r>
            <a:endParaRPr lang="fr-FR" dirty="0" smtClean="0"/>
          </a:p>
          <a:p>
            <a:pPr algn="ctr"/>
            <a:r>
              <a:rPr lang="fr-FR" dirty="0" smtClean="0"/>
              <a:t>Le 11 septembre 1973- coup d’état de Pinochet</a:t>
            </a:r>
            <a:endParaRPr lang="fr-FR" dirty="0"/>
          </a:p>
        </p:txBody>
      </p:sp>
      <p:cxnSp>
        <p:nvCxnSpPr>
          <p:cNvPr id="4" name="Connecteur droit avec flèche 3"/>
          <p:cNvCxnSpPr/>
          <p:nvPr/>
        </p:nvCxnSpPr>
        <p:spPr>
          <a:xfrm>
            <a:off x="4283968" y="980728"/>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3528" y="1556792"/>
            <a:ext cx="85689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L’expression des mémoires des contemporains :</a:t>
            </a:r>
          </a:p>
          <a:p>
            <a:pPr algn="ctr">
              <a:buFontTx/>
              <a:buChar char="-"/>
            </a:pPr>
            <a:r>
              <a:rPr lang="fr-FR" dirty="0" smtClean="0"/>
              <a:t> Mémoires du coup d’état</a:t>
            </a:r>
          </a:p>
          <a:p>
            <a:pPr algn="ctr">
              <a:buFontTx/>
              <a:buChar char="-"/>
            </a:pPr>
            <a:r>
              <a:rPr lang="fr-FR" dirty="0" smtClean="0"/>
              <a:t> Mémoires des socialistes  (épisode de la caravane de la mort)</a:t>
            </a:r>
          </a:p>
          <a:p>
            <a:pPr algn="ctr">
              <a:buFontTx/>
              <a:buChar char="-"/>
            </a:pPr>
            <a:r>
              <a:rPr lang="fr-FR" dirty="0" smtClean="0"/>
              <a:t> Mémoires des contemporains suspectés  d’être des opposants au régime</a:t>
            </a:r>
          </a:p>
          <a:p>
            <a:pPr algn="ctr">
              <a:buFontTx/>
              <a:buChar char="-"/>
            </a:pPr>
            <a:r>
              <a:rPr lang="fr-FR" dirty="0" smtClean="0"/>
              <a:t> Mémoires de la droite chilienne</a:t>
            </a:r>
            <a:endParaRPr lang="fr-FR" dirty="0"/>
          </a:p>
        </p:txBody>
      </p:sp>
      <p:cxnSp>
        <p:nvCxnSpPr>
          <p:cNvPr id="7" name="Connecteur droit avec flèche 6"/>
          <p:cNvCxnSpPr/>
          <p:nvPr/>
        </p:nvCxnSpPr>
        <p:spPr>
          <a:xfrm>
            <a:off x="4283968" y="342900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411760" y="4005064"/>
            <a:ext cx="44644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Gel des mémoires jusqu’en 1990</a:t>
            </a:r>
            <a:endParaRPr lang="fr-FR" dirty="0"/>
          </a:p>
        </p:txBody>
      </p:sp>
      <p:sp>
        <p:nvSpPr>
          <p:cNvPr id="11" name="Rectangle 10"/>
          <p:cNvSpPr/>
          <p:nvPr/>
        </p:nvSpPr>
        <p:spPr>
          <a:xfrm>
            <a:off x="0" y="5013176"/>
            <a:ext cx="91440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Réveil des mémoires dès 1998 avec polémiques, procès, commémorations et cinéma</a:t>
            </a:r>
            <a:endParaRPr lang="fr-FR" dirty="0"/>
          </a:p>
        </p:txBody>
      </p:sp>
      <p:sp>
        <p:nvSpPr>
          <p:cNvPr id="12" name="Rectangle 11"/>
          <p:cNvSpPr/>
          <p:nvPr/>
        </p:nvSpPr>
        <p:spPr>
          <a:xfrm>
            <a:off x="1979712" y="6021288"/>
            <a:ext cx="5832648" cy="836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La construction d’une mémoire apaisée ne pourra avoir lieu qu’avec la disparition de la génération ayant connu la dictature</a:t>
            </a:r>
            <a:endParaRPr lang="fr-FR" dirty="0"/>
          </a:p>
        </p:txBody>
      </p:sp>
      <p:cxnSp>
        <p:nvCxnSpPr>
          <p:cNvPr id="14" name="Connecteur droit avec flèche 13"/>
          <p:cNvCxnSpPr/>
          <p:nvPr/>
        </p:nvCxnSpPr>
        <p:spPr>
          <a:xfrm>
            <a:off x="4283968" y="472514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4283968" y="5877272"/>
            <a:ext cx="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929</Words>
  <Application>Microsoft Office PowerPoint</Application>
  <PresentationFormat>Affichage à l'écran (4:3)</PresentationFormat>
  <Paragraphs>63</Paragraphs>
  <Slides>9</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9</vt:i4>
      </vt:variant>
    </vt:vector>
  </HeadingPairs>
  <TitlesOfParts>
    <vt:vector size="12" baseType="lpstr">
      <vt:lpstr>Arial</vt:lpstr>
      <vt:lpstr>Calibri</vt:lpstr>
      <vt:lpstr>Thème Office</vt:lpstr>
      <vt:lpstr>Accompagnement Personnalisé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Accompagnement Personnalisé</dc:title>
  <dc:creator>Céline Melisson</dc:creator>
  <cp:lastModifiedBy>Catherine</cp:lastModifiedBy>
  <cp:revision>16</cp:revision>
  <dcterms:created xsi:type="dcterms:W3CDTF">2013-09-30T09:33:19Z</dcterms:created>
  <dcterms:modified xsi:type="dcterms:W3CDTF">2013-10-18T14:02:39Z</dcterms:modified>
</cp:coreProperties>
</file>