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56" r:id="rId3"/>
    <p:sldId id="258" r:id="rId4"/>
    <p:sldId id="259" r:id="rId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21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fld id="{88636A92-0C9B-4177-8D52-AD49EE0B17D9}" type="datetimeFigureOut">
              <a:rPr lang="fr-FR" smtClean="0"/>
              <a:pPr/>
              <a:t>03/06/2012</a:t>
            </a:fld>
            <a:endParaRPr lang="fr-FR"/>
          </a:p>
        </p:txBody>
      </p:sp>
      <p:sp>
        <p:nvSpPr>
          <p:cNvPr id="20" name="Espace réservé du pied de page 19"/>
          <p:cNvSpPr>
            <a:spLocks noGrp="1"/>
          </p:cNvSpPr>
          <p:nvPr>
            <p:ph type="ftr" sz="quarter" idx="11"/>
          </p:nvPr>
        </p:nvSpPr>
        <p:spPr/>
        <p:txBody>
          <a:bodyPr/>
          <a:lstStyle>
            <a:extLst/>
          </a:lstStyle>
          <a:p>
            <a:endParaRPr lang="fr-FR"/>
          </a:p>
        </p:txBody>
      </p:sp>
      <p:sp>
        <p:nvSpPr>
          <p:cNvPr id="10" name="Espace réservé du numéro de diapositive 9"/>
          <p:cNvSpPr>
            <a:spLocks noGrp="1"/>
          </p:cNvSpPr>
          <p:nvPr>
            <p:ph type="sldNum" sz="quarter" idx="12"/>
          </p:nvPr>
        </p:nvSpPr>
        <p:spPr/>
        <p:txBody>
          <a:bodyPr/>
          <a:lstStyle>
            <a:extLst/>
          </a:lstStyle>
          <a:p>
            <a:fld id="{F85BCA43-822E-47C4-9583-5CB38BE733D1}" type="slidenum">
              <a:rPr lang="fr-FR" smtClean="0"/>
              <a:pPr/>
              <a:t>‹N°›</a:t>
            </a:fld>
            <a:endParaRPr lang="fr-FR"/>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88636A92-0C9B-4177-8D52-AD49EE0B17D9}" type="datetimeFigureOut">
              <a:rPr lang="fr-FR" smtClean="0"/>
              <a:pPr/>
              <a:t>03/06/2012</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F85BCA43-822E-47C4-9583-5CB38BE733D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88636A92-0C9B-4177-8D52-AD49EE0B17D9}" type="datetimeFigureOut">
              <a:rPr lang="fr-FR" smtClean="0"/>
              <a:pPr/>
              <a:t>03/06/2012</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F85BCA43-822E-47C4-9583-5CB38BE733D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88636A92-0C9B-4177-8D52-AD49EE0B17D9}" type="datetimeFigureOut">
              <a:rPr lang="fr-FR" smtClean="0"/>
              <a:pPr/>
              <a:t>03/06/2012</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F85BCA43-822E-47C4-9583-5CB38BE733D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88636A92-0C9B-4177-8D52-AD49EE0B17D9}" type="datetimeFigureOut">
              <a:rPr lang="fr-FR" smtClean="0"/>
              <a:pPr/>
              <a:t>03/06/2012</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F85BCA43-822E-47C4-9583-5CB38BE733D1}" type="slidenum">
              <a:rPr lang="fr-FR" smtClean="0"/>
              <a:pPr/>
              <a:t>‹N°›</a:t>
            </a:fld>
            <a:endParaRPr lang="fr-F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88636A92-0C9B-4177-8D52-AD49EE0B17D9}" type="datetimeFigureOut">
              <a:rPr lang="fr-FR" smtClean="0"/>
              <a:pPr/>
              <a:t>03/06/2012</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F85BCA43-822E-47C4-9583-5CB38BE733D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88636A92-0C9B-4177-8D52-AD49EE0B17D9}" type="datetimeFigureOut">
              <a:rPr lang="fr-FR" smtClean="0"/>
              <a:pPr/>
              <a:t>03/06/2012</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F85BCA43-822E-47C4-9583-5CB38BE733D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88636A92-0C9B-4177-8D52-AD49EE0B17D9}" type="datetimeFigureOut">
              <a:rPr lang="fr-FR" smtClean="0"/>
              <a:pPr/>
              <a:t>03/06/2012</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F85BCA43-822E-47C4-9583-5CB38BE733D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88636A92-0C9B-4177-8D52-AD49EE0B17D9}" type="datetimeFigureOut">
              <a:rPr lang="fr-FR" smtClean="0"/>
              <a:pPr/>
              <a:t>03/06/2012</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F85BCA43-822E-47C4-9583-5CB38BE733D1}" type="slidenum">
              <a:rPr lang="fr-FR" smtClean="0"/>
              <a:pPr/>
              <a:t>‹N°›</a:t>
            </a:fld>
            <a:endParaRPr lang="fr-F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88636A92-0C9B-4177-8D52-AD49EE0B17D9}" type="datetimeFigureOut">
              <a:rPr lang="fr-FR" smtClean="0"/>
              <a:pPr/>
              <a:t>03/06/2012</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F85BCA43-822E-47C4-9583-5CB38BE733D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fld id="{88636A92-0C9B-4177-8D52-AD49EE0B17D9}" type="datetimeFigureOut">
              <a:rPr lang="fr-FR" smtClean="0"/>
              <a:pPr/>
              <a:t>03/06/2012</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F85BCA43-822E-47C4-9583-5CB38BE733D1}" type="slidenum">
              <a:rPr lang="fr-FR" smtClean="0"/>
              <a:pPr/>
              <a:t>‹N°›</a:t>
            </a:fld>
            <a:endParaRPr lang="fr-F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8636A92-0C9B-4177-8D52-AD49EE0B17D9}" type="datetimeFigureOut">
              <a:rPr lang="fr-FR" smtClean="0"/>
              <a:pPr/>
              <a:t>03/06/2012</a:t>
            </a:fld>
            <a:endParaRPr lang="fr-FR"/>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FR"/>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85BCA43-822E-47C4-9583-5CB38BE733D1}" type="slidenum">
              <a:rPr lang="fr-FR" smtClean="0"/>
              <a:pPr/>
              <a:t>‹N°›</a:t>
            </a:fld>
            <a:endParaRPr lang="fr-F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59632" y="5877272"/>
            <a:ext cx="7674056" cy="371128"/>
          </a:xfrm>
        </p:spPr>
        <p:txBody>
          <a:bodyPr>
            <a:normAutofit fontScale="70000" lnSpcReduction="20000"/>
          </a:bodyPr>
          <a:lstStyle/>
          <a:p>
            <a:pPr algn="ctr">
              <a:buNone/>
            </a:pPr>
            <a:r>
              <a:rPr lang="fr-FR" dirty="0" smtClean="0"/>
              <a:t>Inspection pédagogique régionale / Académie de Poitiers</a:t>
            </a:r>
            <a:endParaRPr lang="fr-FR" dirty="0"/>
          </a:p>
        </p:txBody>
      </p:sp>
      <p:sp>
        <p:nvSpPr>
          <p:cNvPr id="4" name="Titre 1"/>
          <p:cNvSpPr txBox="1">
            <a:spLocks/>
          </p:cNvSpPr>
          <p:nvPr/>
        </p:nvSpPr>
        <p:spPr>
          <a:xfrm>
            <a:off x="1835696" y="836712"/>
            <a:ext cx="7956376" cy="3672408"/>
          </a:xfrm>
          <a:prstGeom prst="rect">
            <a:avLst/>
          </a:prstGeom>
          <a:solidFill>
            <a:schemeClr val="accent6">
              <a:lumMod val="40000"/>
              <a:lumOff val="60000"/>
            </a:schemeClr>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anchor="ctr">
            <a:noAutofit/>
          </a:bodyPr>
          <a:lstStyle/>
          <a:p>
            <a:pPr marL="0" marR="0" lvl="0" indent="0" algn="ctr" defTabSz="914400" rtl="0" eaLnBrk="1" fontAlgn="auto" latinLnBrk="0" hangingPunct="1">
              <a:lnSpc>
                <a:spcPct val="170000"/>
              </a:lnSpc>
              <a:spcBef>
                <a:spcPct val="0"/>
              </a:spcBef>
              <a:spcAft>
                <a:spcPts val="0"/>
              </a:spcAft>
              <a:buClrTx/>
              <a:buSzTx/>
              <a:buFontTx/>
              <a:buNone/>
              <a:tabLst/>
              <a:defRPr/>
            </a:pPr>
            <a:r>
              <a:rPr kumimoji="0" lang="fr-FR" sz="3600" b="0" i="0" u="none" strike="noStrike" kern="1200" cap="none" spc="0" normalizeH="0" baseline="0" noProof="0" dirty="0" smtClean="0">
                <a:ln>
                  <a:noFill/>
                </a:ln>
                <a:solidFill>
                  <a:schemeClr val="tx1"/>
                </a:solidFill>
                <a:effectLst>
                  <a:outerShdw blurRad="50000" dist="30000" dir="5400000" algn="tl" rotWithShape="0">
                    <a:srgbClr val="000000">
                      <a:alpha val="30000"/>
                    </a:srgbClr>
                  </a:outerShdw>
                </a:effectLst>
                <a:uLnTx/>
                <a:uFillTx/>
                <a:latin typeface="+mj-lt"/>
                <a:ea typeface="+mj-ea"/>
                <a:cs typeface="+mj-cs"/>
              </a:rPr>
              <a:t>Les nouvelles épreuves du DNB</a:t>
            </a:r>
          </a:p>
          <a:p>
            <a:pPr marL="0" marR="0" lvl="0" indent="0" algn="ctr" defTabSz="914400" rtl="0" eaLnBrk="1" fontAlgn="auto" latinLnBrk="0" hangingPunct="1">
              <a:lnSpc>
                <a:spcPct val="170000"/>
              </a:lnSpc>
              <a:spcBef>
                <a:spcPct val="0"/>
              </a:spcBef>
              <a:spcAft>
                <a:spcPts val="0"/>
              </a:spcAft>
              <a:buClrTx/>
              <a:buSzTx/>
              <a:buFontTx/>
              <a:buNone/>
              <a:tabLst/>
              <a:defRPr/>
            </a:pPr>
            <a:r>
              <a:rPr lang="fr-FR" sz="3600" dirty="0" smtClean="0">
                <a:effectLst>
                  <a:outerShdw blurRad="50000" dist="30000" dir="5400000" algn="tl" rotWithShape="0">
                    <a:srgbClr val="000000">
                      <a:alpha val="30000"/>
                    </a:srgbClr>
                  </a:outerShdw>
                </a:effectLst>
                <a:latin typeface="+mj-lt"/>
                <a:ea typeface="+mj-ea"/>
                <a:cs typeface="+mj-cs"/>
              </a:rPr>
              <a:t>H</a:t>
            </a:r>
            <a:r>
              <a:rPr kumimoji="0" lang="fr-FR" sz="3600" b="0" i="0" u="none" strike="noStrike" kern="1200" cap="none" spc="0" normalizeH="0" baseline="0" noProof="0" dirty="0" err="1" smtClean="0">
                <a:ln>
                  <a:noFill/>
                </a:ln>
                <a:solidFill>
                  <a:schemeClr val="tx1"/>
                </a:solidFill>
                <a:effectLst>
                  <a:outerShdw blurRad="50000" dist="30000" dir="5400000" algn="tl" rotWithShape="0">
                    <a:srgbClr val="000000">
                      <a:alpha val="30000"/>
                    </a:srgbClr>
                  </a:outerShdw>
                </a:effectLst>
                <a:uLnTx/>
                <a:uFillTx/>
                <a:latin typeface="+mj-lt"/>
                <a:ea typeface="+mj-ea"/>
                <a:cs typeface="+mj-cs"/>
              </a:rPr>
              <a:t>istoire</a:t>
            </a:r>
            <a:r>
              <a:rPr kumimoji="0" lang="fr-FR" sz="3600" b="0" i="0" u="none" strike="noStrike" kern="1200" cap="none" spc="0" normalizeH="0" baseline="0" noProof="0" dirty="0" smtClean="0">
                <a:ln>
                  <a:noFill/>
                </a:ln>
                <a:solidFill>
                  <a:schemeClr val="tx1"/>
                </a:solidFill>
                <a:effectLst>
                  <a:outerShdw blurRad="50000" dist="30000" dir="5400000" algn="tl" rotWithShape="0">
                    <a:srgbClr val="000000">
                      <a:alpha val="30000"/>
                    </a:srgbClr>
                  </a:outerShdw>
                </a:effectLst>
                <a:uLnTx/>
                <a:uFillTx/>
                <a:latin typeface="+mj-lt"/>
                <a:ea typeface="+mj-ea"/>
                <a:cs typeface="+mj-cs"/>
              </a:rPr>
              <a:t> géographie et éducation civique </a:t>
            </a:r>
          </a:p>
          <a:p>
            <a:pPr marL="0" marR="0" lvl="0" indent="0" algn="ctr" defTabSz="914400" rtl="0" eaLnBrk="1" fontAlgn="auto" latinLnBrk="0" hangingPunct="1">
              <a:lnSpc>
                <a:spcPct val="170000"/>
              </a:lnSpc>
              <a:spcBef>
                <a:spcPct val="0"/>
              </a:spcBef>
              <a:spcAft>
                <a:spcPts val="0"/>
              </a:spcAft>
              <a:buClrTx/>
              <a:buSzTx/>
              <a:buFontTx/>
              <a:buNone/>
              <a:tabLst/>
              <a:defRPr/>
            </a:pPr>
            <a:r>
              <a:rPr lang="fr-FR" sz="3600" dirty="0" smtClean="0">
                <a:effectLst>
                  <a:outerShdw blurRad="50000" dist="30000" dir="5400000" algn="tl" rotWithShape="0">
                    <a:srgbClr val="000000">
                      <a:alpha val="30000"/>
                    </a:srgbClr>
                  </a:outerShdw>
                </a:effectLst>
                <a:latin typeface="+mj-lt"/>
                <a:ea typeface="+mj-ea"/>
                <a:cs typeface="+mj-cs"/>
              </a:rPr>
              <a:t>à partir de la</a:t>
            </a:r>
            <a:r>
              <a:rPr kumimoji="0" lang="fr-FR" sz="3600" b="0" i="0" u="none" strike="noStrike" kern="1200" cap="none" spc="0" normalizeH="0" baseline="0" noProof="0" dirty="0" smtClean="0">
                <a:ln>
                  <a:noFill/>
                </a:ln>
                <a:solidFill>
                  <a:schemeClr val="tx1"/>
                </a:solidFill>
                <a:effectLst>
                  <a:outerShdw blurRad="50000" dist="30000" dir="5400000" algn="tl" rotWithShape="0">
                    <a:srgbClr val="000000">
                      <a:alpha val="30000"/>
                    </a:srgbClr>
                  </a:outerShdw>
                </a:effectLst>
                <a:uLnTx/>
                <a:uFillTx/>
                <a:latin typeface="+mj-lt"/>
                <a:ea typeface="+mj-ea"/>
                <a:cs typeface="+mj-cs"/>
              </a:rPr>
              <a:t> session 2013</a:t>
            </a:r>
            <a:endParaRPr kumimoji="0" lang="fr-FR" sz="3600" b="0" i="0" u="none" strike="noStrike" kern="1200" cap="none" spc="0" normalizeH="0" baseline="0" noProof="0" dirty="0">
              <a:ln>
                <a:noFill/>
              </a:ln>
              <a:solidFill>
                <a:schemeClr val="tx1"/>
              </a:solidFill>
              <a:effectLst>
                <a:outerShdw blurRad="50000" dist="30000" dir="5400000" algn="tl" rotWithShape="0">
                  <a:srgbClr val="000000">
                    <a:alpha val="30000"/>
                  </a:srgbClr>
                </a:outerShdw>
              </a:effectLst>
              <a:uLnTx/>
              <a:uFillTx/>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92088" y="44624"/>
            <a:ext cx="7772400" cy="1008112"/>
          </a:xfrm>
          <a:solidFill>
            <a:schemeClr val="accent6">
              <a:lumMod val="40000"/>
              <a:lumOff val="60000"/>
            </a:schemeClr>
          </a:solidFill>
        </p:spPr>
        <p:txBody>
          <a:bodyPr>
            <a:normAutofit/>
          </a:bodyPr>
          <a:lstStyle/>
          <a:p>
            <a:r>
              <a:rPr lang="fr-FR" sz="2800" dirty="0" smtClean="0">
                <a:solidFill>
                  <a:schemeClr val="tx1"/>
                </a:solidFill>
              </a:rPr>
              <a:t>Les nouvelles épreuves d’histoire géographie et éducation civique du DNB – session 2013</a:t>
            </a:r>
            <a:endParaRPr lang="fr-FR" sz="2800" dirty="0">
              <a:solidFill>
                <a:schemeClr val="tx1"/>
              </a:solidFill>
            </a:endParaRPr>
          </a:p>
        </p:txBody>
      </p:sp>
      <p:sp>
        <p:nvSpPr>
          <p:cNvPr id="3" name="Sous-titre 2"/>
          <p:cNvSpPr>
            <a:spLocks noGrp="1"/>
          </p:cNvSpPr>
          <p:nvPr>
            <p:ph type="subTitle" idx="1"/>
          </p:nvPr>
        </p:nvSpPr>
        <p:spPr>
          <a:xfrm>
            <a:off x="1043608" y="1052736"/>
            <a:ext cx="7920880" cy="1512168"/>
          </a:xfrm>
          <a:ln>
            <a:solidFill>
              <a:schemeClr val="bg1"/>
            </a:solidFill>
          </a:ln>
        </p:spPr>
        <p:txBody>
          <a:bodyPr>
            <a:noAutofit/>
          </a:bodyPr>
          <a:lstStyle/>
          <a:p>
            <a:pPr algn="r"/>
            <a:r>
              <a:rPr lang="fr-FR" sz="2100" b="1" u="sng" dirty="0" smtClean="0">
                <a:solidFill>
                  <a:schemeClr val="accent5">
                    <a:lumMod val="50000"/>
                  </a:schemeClr>
                </a:solidFill>
              </a:rPr>
              <a:t>Les contraintes :</a:t>
            </a:r>
            <a:endParaRPr lang="fr-FR" sz="2100" b="1" dirty="0" smtClean="0">
              <a:solidFill>
                <a:schemeClr val="accent5">
                  <a:lumMod val="50000"/>
                </a:schemeClr>
              </a:solidFill>
            </a:endParaRPr>
          </a:p>
          <a:p>
            <a:pPr algn="l"/>
            <a:r>
              <a:rPr lang="fr-FR" sz="2000" dirty="0" smtClean="0">
                <a:solidFill>
                  <a:schemeClr val="tx1"/>
                </a:solidFill>
              </a:rPr>
              <a:t>- Maquette applicable pour les 3</a:t>
            </a:r>
            <a:r>
              <a:rPr lang="fr-FR" sz="2000" baseline="30000" dirty="0" smtClean="0">
                <a:solidFill>
                  <a:schemeClr val="tx1"/>
                </a:solidFill>
              </a:rPr>
              <a:t>ème</a:t>
            </a:r>
            <a:r>
              <a:rPr lang="fr-FR" sz="2000" dirty="0" smtClean="0">
                <a:solidFill>
                  <a:schemeClr val="tx1"/>
                </a:solidFill>
              </a:rPr>
              <a:t> générales et 3</a:t>
            </a:r>
            <a:r>
              <a:rPr lang="fr-FR" sz="2000" baseline="30000" dirty="0" smtClean="0">
                <a:solidFill>
                  <a:schemeClr val="tx1"/>
                </a:solidFill>
              </a:rPr>
              <a:t>ème</a:t>
            </a:r>
            <a:r>
              <a:rPr lang="fr-FR" sz="2000" dirty="0" smtClean="0">
                <a:solidFill>
                  <a:schemeClr val="tx1"/>
                </a:solidFill>
              </a:rPr>
              <a:t> pro.</a:t>
            </a:r>
          </a:p>
          <a:p>
            <a:pPr algn="l"/>
            <a:r>
              <a:rPr lang="fr-FR" sz="2000" dirty="0" smtClean="0">
                <a:solidFill>
                  <a:schemeClr val="tx1"/>
                </a:solidFill>
              </a:rPr>
              <a:t>- Interrogation des trois disciplines et enseignement (</a:t>
            </a:r>
            <a:r>
              <a:rPr lang="fr-FR" sz="2000" dirty="0" err="1" smtClean="0">
                <a:solidFill>
                  <a:schemeClr val="tx1"/>
                </a:solidFill>
              </a:rPr>
              <a:t>Educ</a:t>
            </a:r>
            <a:r>
              <a:rPr lang="fr-FR" sz="2000" dirty="0" smtClean="0">
                <a:solidFill>
                  <a:schemeClr val="tx1"/>
                </a:solidFill>
              </a:rPr>
              <a:t> .</a:t>
            </a:r>
            <a:r>
              <a:rPr lang="fr-FR" sz="2000" dirty="0" err="1" smtClean="0">
                <a:solidFill>
                  <a:schemeClr val="tx1"/>
                </a:solidFill>
              </a:rPr>
              <a:t>Civiq</a:t>
            </a:r>
            <a:r>
              <a:rPr lang="fr-FR" sz="2000" dirty="0" smtClean="0">
                <a:solidFill>
                  <a:schemeClr val="tx1"/>
                </a:solidFill>
              </a:rPr>
              <a:t>.)</a:t>
            </a:r>
          </a:p>
          <a:p>
            <a:pPr algn="l"/>
            <a:r>
              <a:rPr lang="fr-FR" sz="2000" dirty="0" smtClean="0">
                <a:solidFill>
                  <a:schemeClr val="tx1"/>
                </a:solidFill>
              </a:rPr>
              <a:t>- Interrogation des repères.</a:t>
            </a:r>
          </a:p>
        </p:txBody>
      </p:sp>
      <p:sp>
        <p:nvSpPr>
          <p:cNvPr id="5" name="Espace réservé du contenu 2"/>
          <p:cNvSpPr txBox="1">
            <a:spLocks/>
          </p:cNvSpPr>
          <p:nvPr/>
        </p:nvSpPr>
        <p:spPr>
          <a:xfrm>
            <a:off x="1043608" y="2492896"/>
            <a:ext cx="7920880" cy="4800600"/>
          </a:xfrm>
          <a:prstGeom prst="rect">
            <a:avLst/>
          </a:prstGeom>
        </p:spPr>
        <p:txBody>
          <a:bodyPr tIns="0">
            <a:normAutofit fontScale="92500" lnSpcReduction="10000"/>
          </a:bodyPr>
          <a:lstStyle/>
          <a:p>
            <a:pPr marL="27432" marR="0" lvl="0" indent="0" algn="r"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fr-FR" sz="2600" b="1" i="0" u="sng" strike="noStrike" kern="1200" cap="none" spc="0" normalizeH="0" baseline="0" noProof="0" dirty="0" smtClean="0">
                <a:ln>
                  <a:noFill/>
                </a:ln>
                <a:solidFill>
                  <a:schemeClr val="accent5">
                    <a:lumMod val="50000"/>
                  </a:schemeClr>
                </a:solidFill>
                <a:effectLst/>
                <a:uLnTx/>
                <a:uFillTx/>
                <a:latin typeface="+mn-lt"/>
                <a:ea typeface="+mn-ea"/>
                <a:cs typeface="+mn-cs"/>
              </a:rPr>
              <a:t>Objectifs de l’épreuve : </a:t>
            </a:r>
            <a:endParaRPr kumimoji="0" lang="fr-FR" sz="2600" b="1" i="0" u="none" strike="noStrike" kern="1200" cap="none" spc="0" normalizeH="0" baseline="0" noProof="0" dirty="0" smtClean="0">
              <a:ln>
                <a:noFill/>
              </a:ln>
              <a:solidFill>
                <a:schemeClr val="accent5">
                  <a:lumMod val="50000"/>
                </a:schemeClr>
              </a:solidFill>
              <a:effectLst/>
              <a:uLnTx/>
              <a:uFillTx/>
              <a:latin typeface="+mn-lt"/>
              <a:ea typeface="+mn-ea"/>
              <a:cs typeface="+mn-cs"/>
            </a:endParaRPr>
          </a:p>
          <a:p>
            <a:pPr marL="27432" marR="0" lvl="0" indent="0" algn="l"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fr-FR" sz="2600" b="0" i="0" u="none" strike="noStrike" kern="1200" cap="none" spc="0" normalizeH="0" baseline="0" noProof="0" dirty="0" smtClean="0">
                <a:ln>
                  <a:noFill/>
                </a:ln>
                <a:effectLst/>
                <a:uLnTx/>
                <a:uFillTx/>
                <a:latin typeface="+mn-lt"/>
                <a:ea typeface="+mn-ea"/>
                <a:cs typeface="+mn-cs"/>
              </a:rPr>
              <a:t>- Liaison avec les compétences du socle (C1, C5, C6)</a:t>
            </a:r>
          </a:p>
          <a:p>
            <a:pPr marL="27432">
              <a:spcBef>
                <a:spcPts val="600"/>
              </a:spcBef>
              <a:buClr>
                <a:schemeClr val="accent1"/>
              </a:buClr>
              <a:buSzPct val="80000"/>
            </a:pPr>
            <a:r>
              <a:rPr lang="fr-FR" sz="2600" dirty="0" smtClean="0"/>
              <a:t>- Connaissances fondamentales + Mise </a:t>
            </a:r>
            <a:r>
              <a:rPr lang="fr-FR" sz="2600" dirty="0"/>
              <a:t>en </a:t>
            </a:r>
            <a:r>
              <a:rPr lang="fr-FR" sz="2600" dirty="0" err="1"/>
              <a:t>oeuvre</a:t>
            </a:r>
            <a:r>
              <a:rPr lang="fr-FR" sz="2600" dirty="0"/>
              <a:t> des capacités / Développer l'esprit </a:t>
            </a:r>
            <a:r>
              <a:rPr lang="fr-FR" sz="2600" dirty="0" smtClean="0"/>
              <a:t>critique</a:t>
            </a:r>
            <a:endParaRPr lang="fr-FR" sz="2600" dirty="0"/>
          </a:p>
          <a:p>
            <a:pPr marL="27432" marR="0" lvl="0" indent="0" algn="just" defTabSz="914400" rtl="0" eaLnBrk="1" fontAlgn="auto" latinLnBrk="0" hangingPunct="1">
              <a:lnSpc>
                <a:spcPct val="100000"/>
              </a:lnSpc>
              <a:spcBef>
                <a:spcPts val="600"/>
              </a:spcBef>
              <a:spcAft>
                <a:spcPts val="0"/>
              </a:spcAft>
              <a:buClr>
                <a:schemeClr val="accent1"/>
              </a:buClr>
              <a:buSzPct val="80000"/>
              <a:tabLst/>
              <a:defRPr/>
            </a:pPr>
            <a:r>
              <a:rPr kumimoji="0" lang="fr-FR" sz="2600" b="0" i="0" u="none" strike="noStrike" kern="1200" cap="none" spc="0" normalizeH="0" baseline="0" noProof="0" dirty="0" smtClean="0">
                <a:ln>
                  <a:noFill/>
                </a:ln>
                <a:effectLst/>
                <a:uLnTx/>
                <a:uFillTx/>
                <a:latin typeface="+mn-lt"/>
                <a:ea typeface="+mn-ea"/>
                <a:cs typeface="+mn-cs"/>
              </a:rPr>
              <a:t>- Documents et traitement de ces documents en utilisant les méthodes en usage dans nos disciplines : Lire comprendre et utiliser différents langages, Répondre à des questions posées.</a:t>
            </a:r>
          </a:p>
          <a:p>
            <a:pPr marL="27432" marR="0" lvl="0" indent="0" algn="just"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fr-FR" sz="2600" b="0" i="0" u="none" strike="noStrike" kern="1200" cap="none" spc="0" normalizeH="0" baseline="0" noProof="0" dirty="0" smtClean="0">
                <a:ln>
                  <a:noFill/>
                </a:ln>
                <a:effectLst/>
                <a:uLnTx/>
                <a:uFillTx/>
                <a:latin typeface="+mn-lt"/>
                <a:ea typeface="+mn-ea"/>
                <a:cs typeface="+mn-cs"/>
              </a:rPr>
              <a:t>- L'écriture longue : rédiger un développement…texte structuré d’une longueur adaptée à la question (une page maximum)</a:t>
            </a:r>
          </a:p>
          <a:p>
            <a:pPr marL="27432" marR="0" lvl="0" indent="0" algn="l" defTabSz="914400" rtl="0" eaLnBrk="1" fontAlgn="auto" latinLnBrk="0" hangingPunct="1">
              <a:lnSpc>
                <a:spcPct val="100000"/>
              </a:lnSpc>
              <a:spcBef>
                <a:spcPts val="600"/>
              </a:spcBef>
              <a:spcAft>
                <a:spcPts val="0"/>
              </a:spcAft>
              <a:buClr>
                <a:schemeClr val="accent1"/>
              </a:buClr>
              <a:buSzPct val="80000"/>
              <a:buFontTx/>
              <a:buChar char="-"/>
              <a:tabLst/>
              <a:defRPr/>
            </a:pPr>
            <a:r>
              <a:rPr kumimoji="0" lang="fr-FR" sz="2600" b="1" i="0" u="sng" strike="noStrike" kern="1200" cap="none" spc="0" normalizeH="0" baseline="0" noProof="0" dirty="0" smtClean="0">
                <a:ln>
                  <a:noFill/>
                </a:ln>
                <a:effectLst/>
                <a:uLnTx/>
                <a:uFillTx/>
                <a:latin typeface="+mn-lt"/>
                <a:ea typeface="+mn-ea"/>
                <a:cs typeface="+mn-cs"/>
              </a:rPr>
              <a:t>Barème </a:t>
            </a:r>
            <a:r>
              <a:rPr kumimoji="0" lang="fr-FR" sz="2600" b="0" i="0" u="sng" strike="noStrike" kern="1200" cap="none" spc="0" normalizeH="0" baseline="0" noProof="0" dirty="0" smtClean="0">
                <a:ln>
                  <a:noFill/>
                </a:ln>
                <a:effectLst/>
                <a:uLnTx/>
                <a:uFillTx/>
                <a:latin typeface="+mn-lt"/>
                <a:ea typeface="+mn-ea"/>
                <a:cs typeface="+mn-cs"/>
              </a:rPr>
              <a:t>:</a:t>
            </a:r>
            <a:r>
              <a:rPr kumimoji="0" lang="fr-FR" sz="2600" b="0" i="0" u="none" strike="noStrike" kern="1200" cap="none" spc="0" normalizeH="0" baseline="0" noProof="0" dirty="0" smtClean="0">
                <a:ln>
                  <a:noFill/>
                </a:ln>
                <a:effectLst/>
                <a:uLnTx/>
                <a:uFillTx/>
                <a:latin typeface="+mn-lt"/>
                <a:ea typeface="+mn-ea"/>
                <a:cs typeface="+mn-cs"/>
              </a:rPr>
              <a:t> Histoire 13 pts + Géographie 13pts+10 pts </a:t>
            </a:r>
            <a:r>
              <a:rPr kumimoji="0" lang="fr-FR" sz="2600" b="0" i="0" u="none" strike="noStrike" kern="1200" cap="none" spc="0" normalizeH="0" baseline="0" noProof="0" dirty="0" err="1" smtClean="0">
                <a:ln>
                  <a:noFill/>
                </a:ln>
                <a:effectLst/>
                <a:uLnTx/>
                <a:uFillTx/>
                <a:latin typeface="+mn-lt"/>
                <a:ea typeface="+mn-ea"/>
                <a:cs typeface="+mn-cs"/>
              </a:rPr>
              <a:t>Educ</a:t>
            </a:r>
            <a:r>
              <a:rPr kumimoji="0" lang="fr-FR" sz="2600" b="0" i="0" u="none" strike="noStrike" kern="1200" cap="none" spc="0" normalizeH="0" baseline="0" noProof="0" dirty="0" smtClean="0">
                <a:ln>
                  <a:noFill/>
                </a:ln>
                <a:effectLst/>
                <a:uLnTx/>
                <a:uFillTx/>
                <a:latin typeface="+mn-lt"/>
                <a:ea typeface="+mn-ea"/>
                <a:cs typeface="+mn-cs"/>
              </a:rPr>
              <a:t> </a:t>
            </a:r>
            <a:r>
              <a:rPr kumimoji="0" lang="fr-FR" sz="2600" b="0" i="0" u="none" strike="noStrike" kern="1200" cap="none" spc="0" normalizeH="0" baseline="0" noProof="0" dirty="0" err="1" smtClean="0">
                <a:ln>
                  <a:noFill/>
                </a:ln>
                <a:effectLst/>
                <a:uLnTx/>
                <a:uFillTx/>
                <a:latin typeface="+mn-lt"/>
                <a:ea typeface="+mn-ea"/>
                <a:cs typeface="+mn-cs"/>
              </a:rPr>
              <a:t>civiq</a:t>
            </a:r>
            <a:r>
              <a:rPr kumimoji="0" lang="fr-FR" sz="2600" b="0" i="0" u="none" strike="noStrike" kern="1200" cap="none" spc="0" normalizeH="0" baseline="0" noProof="0" dirty="0" smtClean="0">
                <a:ln>
                  <a:noFill/>
                </a:ln>
                <a:effectLst/>
                <a:uLnTx/>
                <a:uFillTx/>
                <a:latin typeface="+mn-lt"/>
                <a:ea typeface="+mn-ea"/>
                <a:cs typeface="+mn-cs"/>
              </a:rPr>
              <a:t> + 4 pts maîtrise de la langue</a:t>
            </a:r>
          </a:p>
          <a:p>
            <a:pPr marL="27432" marR="0" lvl="0" indent="0" algn="l"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fr-FR" sz="2600" b="0" i="0" u="none" strike="noStrike" kern="1200" cap="none" spc="0" normalizeH="0" baseline="0" noProof="0" dirty="0">
              <a:ln>
                <a:noFill/>
              </a:ln>
              <a:solidFill>
                <a:schemeClr val="tx2">
                  <a:shade val="30000"/>
                  <a:satMod val="150000"/>
                </a:schemeClr>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043608" y="260648"/>
            <a:ext cx="7920880" cy="6524863"/>
          </a:xfrm>
          <a:prstGeom prst="rect">
            <a:avLst/>
          </a:prstGeom>
          <a:solidFill>
            <a:schemeClr val="bg1"/>
          </a:solidFill>
          <a:ln>
            <a:solidFill>
              <a:schemeClr val="accent6">
                <a:lumMod val="50000"/>
              </a:schemeClr>
            </a:solidFill>
          </a:ln>
        </p:spPr>
        <p:txBody>
          <a:bodyPr wrap="square" rtlCol="0">
            <a:spAutoFit/>
          </a:bodyPr>
          <a:lstStyle/>
          <a:p>
            <a:pPr algn="r"/>
            <a:r>
              <a:rPr lang="fr-FR" sz="2200" b="1" u="sng" dirty="0" smtClean="0">
                <a:solidFill>
                  <a:schemeClr val="accent6">
                    <a:lumMod val="50000"/>
                  </a:schemeClr>
                </a:solidFill>
              </a:rPr>
              <a:t>Les choix : </a:t>
            </a:r>
          </a:p>
          <a:p>
            <a:r>
              <a:rPr lang="fr-FR" sz="2200" dirty="0" smtClean="0"/>
              <a:t>Deux heures, épreuve écrite.</a:t>
            </a:r>
          </a:p>
          <a:p>
            <a:endParaRPr lang="fr-FR" sz="2200" dirty="0" smtClean="0"/>
          </a:p>
          <a:p>
            <a:pPr>
              <a:buFont typeface="Arial" charset="0"/>
              <a:buChar char="•"/>
            </a:pPr>
            <a:r>
              <a:rPr lang="fr-FR" sz="2200" b="1" dirty="0" smtClean="0"/>
              <a:t> Travail sur l’écriture longue</a:t>
            </a:r>
            <a:r>
              <a:rPr lang="fr-FR" sz="2200" dirty="0" smtClean="0"/>
              <a:t> préservé mais différent du paragraphe argumenté: le paragraphe argumenté permettait de travailler sur une écriture assez consistante.</a:t>
            </a:r>
          </a:p>
          <a:p>
            <a:endParaRPr lang="fr-FR" sz="2200" dirty="0" smtClean="0"/>
          </a:p>
          <a:p>
            <a:pPr>
              <a:buFont typeface="Arial" charset="0"/>
              <a:buChar char="•"/>
            </a:pPr>
            <a:r>
              <a:rPr lang="fr-FR" sz="2200" dirty="0" smtClean="0"/>
              <a:t> Propositions d'exercices qui ne soient pas extraordinaires, mais </a:t>
            </a:r>
            <a:r>
              <a:rPr lang="fr-FR" sz="2200" b="1" dirty="0" smtClean="0"/>
              <a:t>exercices  du quotidien de la classe. </a:t>
            </a:r>
          </a:p>
          <a:p>
            <a:endParaRPr lang="fr-FR" sz="2200" b="1" dirty="0" smtClean="0"/>
          </a:p>
          <a:p>
            <a:pPr algn="just">
              <a:buFont typeface="Arial" charset="0"/>
              <a:buChar char="•"/>
            </a:pPr>
            <a:r>
              <a:rPr lang="fr-FR" sz="2200" b="1" dirty="0" smtClean="0"/>
              <a:t> Travail sur l'analyse de documents</a:t>
            </a:r>
            <a:r>
              <a:rPr lang="fr-FR" sz="2200" dirty="0" smtClean="0"/>
              <a:t> : sortir d’une épreuve où on se contente de prélever des informations mais plutôt aller un peu plus loin vers l’analyse. Ne pas traiter uniquement le document comme source d’informations mais atteinte d’un niveau d’analyse. Renoncement à la confrontation de 2 documents dans une même discipline</a:t>
            </a:r>
          </a:p>
          <a:p>
            <a:pPr algn="just"/>
            <a:r>
              <a:rPr lang="fr-FR" sz="2200" dirty="0" smtClean="0"/>
              <a:t>Les questions sont déconnectées les unes des autres. (questions de natures différentes amenant des réponses parfois courtes, parfois plus longues et structurées).</a:t>
            </a:r>
            <a:endParaRPr lang="fr-FR" sz="2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15616" y="188640"/>
            <a:ext cx="7498080" cy="490066"/>
          </a:xfrm>
        </p:spPr>
        <p:txBody>
          <a:bodyPr>
            <a:normAutofit fontScale="90000"/>
          </a:bodyPr>
          <a:lstStyle/>
          <a:p>
            <a:r>
              <a:rPr lang="fr-FR" dirty="0" smtClean="0">
                <a:solidFill>
                  <a:schemeClr val="accent6">
                    <a:lumMod val="50000"/>
                  </a:schemeClr>
                </a:solidFill>
              </a:rPr>
              <a:t>Histoire</a:t>
            </a:r>
            <a:endParaRPr lang="fr-FR" dirty="0">
              <a:solidFill>
                <a:schemeClr val="accent6">
                  <a:lumMod val="50000"/>
                </a:schemeClr>
              </a:solidFill>
            </a:endParaRPr>
          </a:p>
        </p:txBody>
      </p:sp>
      <p:sp>
        <p:nvSpPr>
          <p:cNvPr id="3" name="Espace réservé du contenu 2"/>
          <p:cNvSpPr>
            <a:spLocks noGrp="1"/>
          </p:cNvSpPr>
          <p:nvPr>
            <p:ph idx="1"/>
          </p:nvPr>
        </p:nvSpPr>
        <p:spPr>
          <a:xfrm>
            <a:off x="1043608" y="3429000"/>
            <a:ext cx="7890080" cy="1656184"/>
          </a:xfrm>
        </p:spPr>
        <p:txBody>
          <a:bodyPr>
            <a:normAutofit fontScale="70000" lnSpcReduction="20000"/>
          </a:bodyPr>
          <a:lstStyle/>
          <a:p>
            <a:pPr>
              <a:buNone/>
            </a:pPr>
            <a:r>
              <a:rPr lang="fr-FR" dirty="0" smtClean="0">
                <a:latin typeface="Times New Roman" pitchFamily="18" charset="0"/>
                <a:cs typeface="Times New Roman" pitchFamily="18" charset="0"/>
              </a:rPr>
              <a:t>Idem</a:t>
            </a:r>
          </a:p>
          <a:p>
            <a:pPr>
              <a:buNone/>
            </a:pPr>
            <a:r>
              <a:rPr lang="fr-FR" dirty="0" smtClean="0">
                <a:latin typeface="Times New Roman" pitchFamily="18" charset="0"/>
                <a:cs typeface="Times New Roman" pitchFamily="18" charset="0"/>
              </a:rPr>
              <a:t>+ Si on le demande réalisation d'une tâche cartographique simple : travail sur un fond de carte ( continuer à compléter la carte, donner un titre à la carte ...). Ceci pour encourager le travail en cartographie.</a:t>
            </a:r>
          </a:p>
          <a:p>
            <a:pPr>
              <a:buNone/>
            </a:pPr>
            <a:endParaRPr lang="fr-FR" dirty="0" smtClean="0"/>
          </a:p>
          <a:p>
            <a:endParaRPr lang="fr-FR" dirty="0"/>
          </a:p>
        </p:txBody>
      </p:sp>
      <p:sp>
        <p:nvSpPr>
          <p:cNvPr id="4" name="Titre 1"/>
          <p:cNvSpPr txBox="1">
            <a:spLocks/>
          </p:cNvSpPr>
          <p:nvPr/>
        </p:nvSpPr>
        <p:spPr>
          <a:xfrm>
            <a:off x="1115616" y="2938934"/>
            <a:ext cx="7498080" cy="490066"/>
          </a:xfrm>
          <a:prstGeom prst="rect">
            <a:avLst/>
          </a:prstGeom>
        </p:spPr>
        <p:txBody>
          <a:bodyPr anchor="ctr">
            <a:normAutofit fontScale="7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4300" b="0" i="0" u="none" strike="noStrike" kern="1200" cap="none" spc="0" normalizeH="0" baseline="0" noProof="0" dirty="0" smtClean="0">
                <a:ln>
                  <a:noFill/>
                </a:ln>
                <a:solidFill>
                  <a:schemeClr val="accent6">
                    <a:lumMod val="50000"/>
                  </a:schemeClr>
                </a:solidFill>
                <a:effectLst>
                  <a:outerShdw blurRad="50000" dist="30000" dir="5400000" algn="tl" rotWithShape="0">
                    <a:srgbClr val="000000">
                      <a:alpha val="30000"/>
                    </a:srgbClr>
                  </a:outerShdw>
                </a:effectLst>
                <a:uLnTx/>
                <a:uFillTx/>
                <a:latin typeface="+mj-lt"/>
                <a:ea typeface="+mj-ea"/>
                <a:cs typeface="+mj-cs"/>
              </a:rPr>
              <a:t>Géographie</a:t>
            </a:r>
            <a:endParaRPr kumimoji="0" lang="fr-FR" sz="4300" b="0" i="0" u="none" strike="noStrike" kern="1200" cap="none" spc="0" normalizeH="0" baseline="0" noProof="0" dirty="0">
              <a:ln>
                <a:noFill/>
              </a:ln>
              <a:solidFill>
                <a:schemeClr val="accent6">
                  <a:lumMod val="5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5" name="Titre 1"/>
          <p:cNvSpPr txBox="1">
            <a:spLocks/>
          </p:cNvSpPr>
          <p:nvPr/>
        </p:nvSpPr>
        <p:spPr>
          <a:xfrm>
            <a:off x="1034360" y="5171182"/>
            <a:ext cx="7498080" cy="490066"/>
          </a:xfrm>
          <a:prstGeom prst="rect">
            <a:avLst/>
          </a:prstGeom>
        </p:spPr>
        <p:txBody>
          <a:bodyPr anchor="ctr">
            <a:normAutofit fontScale="7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4300" b="0" i="0" u="none" strike="noStrike" kern="1200" cap="none" spc="0" normalizeH="0" baseline="0" noProof="0" dirty="0" smtClean="0">
                <a:ln>
                  <a:noFill/>
                </a:ln>
                <a:solidFill>
                  <a:schemeClr val="accent6">
                    <a:lumMod val="50000"/>
                  </a:schemeClr>
                </a:solidFill>
                <a:effectLst>
                  <a:outerShdw blurRad="50000" dist="30000" dir="5400000" algn="tl" rotWithShape="0">
                    <a:srgbClr val="000000">
                      <a:alpha val="30000"/>
                    </a:srgbClr>
                  </a:outerShdw>
                </a:effectLst>
                <a:uLnTx/>
                <a:uFillTx/>
                <a:latin typeface="+mj-lt"/>
                <a:ea typeface="+mj-ea"/>
                <a:cs typeface="+mj-cs"/>
              </a:rPr>
              <a:t>Education civique</a:t>
            </a:r>
            <a:endParaRPr kumimoji="0" lang="fr-FR" sz="4300" b="0" i="0" u="none" strike="noStrike" kern="1200" cap="none" spc="0" normalizeH="0" baseline="0" noProof="0" dirty="0">
              <a:ln>
                <a:noFill/>
              </a:ln>
              <a:solidFill>
                <a:schemeClr val="accent6">
                  <a:lumMod val="5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6" name="ZoneTexte 5"/>
          <p:cNvSpPr txBox="1"/>
          <p:nvPr/>
        </p:nvSpPr>
        <p:spPr>
          <a:xfrm>
            <a:off x="1115616" y="764704"/>
            <a:ext cx="8028384" cy="2031325"/>
          </a:xfrm>
          <a:prstGeom prst="rect">
            <a:avLst/>
          </a:prstGeom>
          <a:noFill/>
        </p:spPr>
        <p:txBody>
          <a:bodyPr wrap="square" rtlCol="0">
            <a:spAutoFit/>
          </a:bodyPr>
          <a:lstStyle/>
          <a:p>
            <a:pPr algn="just"/>
            <a:r>
              <a:rPr lang="fr-FR" sz="2100" dirty="0" smtClean="0">
                <a:latin typeface="Times New Roman" pitchFamily="18" charset="0"/>
                <a:cs typeface="Times New Roman" pitchFamily="18" charset="0"/>
              </a:rPr>
              <a:t>Questions sur les repères chronologiques et les acteurs (connaissances).</a:t>
            </a:r>
          </a:p>
          <a:p>
            <a:pPr algn="just"/>
            <a:r>
              <a:rPr lang="fr-FR" sz="2100" dirty="0" smtClean="0">
                <a:latin typeface="Times New Roman" pitchFamily="18" charset="0"/>
                <a:cs typeface="Times New Roman" pitchFamily="18" charset="0"/>
              </a:rPr>
              <a:t>Questions appelant des réponses de manière inégale et l’une des questions peut amener un développement plus long.</a:t>
            </a:r>
          </a:p>
          <a:p>
            <a:pPr algn="just"/>
            <a:r>
              <a:rPr lang="fr-FR" sz="2100" dirty="0" smtClean="0">
                <a:latin typeface="Times New Roman" pitchFamily="18" charset="0"/>
                <a:cs typeface="Times New Roman" pitchFamily="18" charset="0"/>
              </a:rPr>
              <a:t>Traitement d’un document : Identification, sens, prélèvement d'informations et dans certains cas regard critique ( intérêt, limites)</a:t>
            </a:r>
          </a:p>
          <a:p>
            <a:pPr algn="just"/>
            <a:r>
              <a:rPr lang="fr-FR" sz="2100" dirty="0" smtClean="0">
                <a:latin typeface="Times New Roman" pitchFamily="18" charset="0"/>
                <a:cs typeface="Times New Roman" pitchFamily="18" charset="0"/>
              </a:rPr>
              <a:t>Pour un élève de 3</a:t>
            </a:r>
            <a:r>
              <a:rPr lang="fr-FR" sz="2100" baseline="30000" dirty="0" smtClean="0">
                <a:latin typeface="Times New Roman" pitchFamily="18" charset="0"/>
                <a:cs typeface="Times New Roman" pitchFamily="18" charset="0"/>
              </a:rPr>
              <a:t>ème</a:t>
            </a:r>
            <a:r>
              <a:rPr lang="fr-FR" sz="2100" dirty="0" smtClean="0">
                <a:latin typeface="Times New Roman" pitchFamily="18" charset="0"/>
                <a:cs typeface="Times New Roman" pitchFamily="18" charset="0"/>
              </a:rPr>
              <a:t>, permanence de questions ou de consignes.</a:t>
            </a:r>
            <a:endParaRPr lang="fr-FR" sz="2100" dirty="0">
              <a:latin typeface="Times New Roman" pitchFamily="18" charset="0"/>
              <a:cs typeface="Times New Roman" pitchFamily="18" charset="0"/>
            </a:endParaRPr>
          </a:p>
        </p:txBody>
      </p:sp>
      <p:sp>
        <p:nvSpPr>
          <p:cNvPr id="7" name="ZoneTexte 6"/>
          <p:cNvSpPr txBox="1"/>
          <p:nvPr/>
        </p:nvSpPr>
        <p:spPr>
          <a:xfrm>
            <a:off x="1043608" y="5613047"/>
            <a:ext cx="7848872" cy="1384995"/>
          </a:xfrm>
          <a:prstGeom prst="rect">
            <a:avLst/>
          </a:prstGeom>
          <a:noFill/>
        </p:spPr>
        <p:txBody>
          <a:bodyPr wrap="square" rtlCol="0">
            <a:spAutoFit/>
          </a:bodyPr>
          <a:lstStyle/>
          <a:p>
            <a:pPr algn="just"/>
            <a:r>
              <a:rPr lang="fr-FR" sz="2200" dirty="0" smtClean="0">
                <a:latin typeface="Times New Roman" pitchFamily="18" charset="0"/>
                <a:cs typeface="Times New Roman" pitchFamily="18" charset="0"/>
              </a:rPr>
              <a:t>Des questions sur les fondamentaux, les valeurs.</a:t>
            </a:r>
          </a:p>
          <a:p>
            <a:pPr algn="just"/>
            <a:r>
              <a:rPr lang="fr-FR" sz="2200" dirty="0" smtClean="0">
                <a:latin typeface="Times New Roman" pitchFamily="18" charset="0"/>
                <a:cs typeface="Times New Roman" pitchFamily="18" charset="0"/>
              </a:rPr>
              <a:t>A partir d’un document et à partir de consignes ou questions montrer le problème social ou les enjeux de la question.</a:t>
            </a:r>
          </a:p>
          <a:p>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26</TotalTime>
  <Words>191</Words>
  <Application>Microsoft Office PowerPoint</Application>
  <PresentationFormat>Affichage à l'écran (4:3)</PresentationFormat>
  <Paragraphs>35</Paragraphs>
  <Slides>4</Slides>
  <Notes>0</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Solstice</vt:lpstr>
      <vt:lpstr>Diapositive 1</vt:lpstr>
      <vt:lpstr>Les nouvelles épreuves d’histoire géographie et éducation civique du DNB – session 2013</vt:lpstr>
      <vt:lpstr>Diapositive 3</vt:lpstr>
      <vt:lpstr>Histoire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nouvelles épreuves d’histoire géographie et éducation civique du DNB – session 2013</dc:title>
  <dc:creator>PC</dc:creator>
  <cp:lastModifiedBy>PC</cp:lastModifiedBy>
  <cp:revision>4</cp:revision>
  <dcterms:created xsi:type="dcterms:W3CDTF">2012-03-25T21:03:16Z</dcterms:created>
  <dcterms:modified xsi:type="dcterms:W3CDTF">2012-06-03T19:07:59Z</dcterms:modified>
</cp:coreProperties>
</file>