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F379"/>
    <a:srgbClr val="88973F"/>
    <a:srgbClr val="D5D000"/>
    <a:srgbClr val="FF9933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E20D79-4233-4C6A-96DE-E43EA7981A0C}" type="datetimeFigureOut">
              <a:rPr lang="fr-FR" smtClean="0"/>
              <a:pPr/>
              <a:t>03/06/2012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E5AD0A-EA73-4ACE-9E66-D9B7B7EDCE4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E20D79-4233-4C6A-96DE-E43EA7981A0C}" type="datetimeFigureOut">
              <a:rPr lang="fr-FR" smtClean="0"/>
              <a:pPr/>
              <a:t>03/06/2012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E5AD0A-EA73-4ACE-9E66-D9B7B7EDCE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E20D79-4233-4C6A-96DE-E43EA7981A0C}" type="datetimeFigureOut">
              <a:rPr lang="fr-FR" smtClean="0"/>
              <a:pPr/>
              <a:t>03/06/2012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E5AD0A-EA73-4ACE-9E66-D9B7B7EDCE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E20D79-4233-4C6A-96DE-E43EA7981A0C}" type="datetimeFigureOut">
              <a:rPr lang="fr-FR" smtClean="0"/>
              <a:pPr/>
              <a:t>03/06/2012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E5AD0A-EA73-4ACE-9E66-D9B7B7EDCE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E20D79-4233-4C6A-96DE-E43EA7981A0C}" type="datetimeFigureOut">
              <a:rPr lang="fr-FR" smtClean="0"/>
              <a:pPr/>
              <a:t>03/06/2012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E5AD0A-EA73-4ACE-9E66-D9B7B7EDCE4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E20D79-4233-4C6A-96DE-E43EA7981A0C}" type="datetimeFigureOut">
              <a:rPr lang="fr-FR" smtClean="0"/>
              <a:pPr/>
              <a:t>03/06/2012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E5AD0A-EA73-4ACE-9E66-D9B7B7EDCE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E20D79-4233-4C6A-96DE-E43EA7981A0C}" type="datetimeFigureOut">
              <a:rPr lang="fr-FR" smtClean="0"/>
              <a:pPr/>
              <a:t>03/06/2012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E5AD0A-EA73-4ACE-9E66-D9B7B7EDCE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E20D79-4233-4C6A-96DE-E43EA7981A0C}" type="datetimeFigureOut">
              <a:rPr lang="fr-FR" smtClean="0"/>
              <a:pPr/>
              <a:t>03/06/2012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E5AD0A-EA73-4ACE-9E66-D9B7B7EDCE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E20D79-4233-4C6A-96DE-E43EA7981A0C}" type="datetimeFigureOut">
              <a:rPr lang="fr-FR" smtClean="0"/>
              <a:pPr/>
              <a:t>03/06/2012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E5AD0A-EA73-4ACE-9E66-D9B7B7EDCE4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E20D79-4233-4C6A-96DE-E43EA7981A0C}" type="datetimeFigureOut">
              <a:rPr lang="fr-FR" smtClean="0"/>
              <a:pPr/>
              <a:t>03/06/2012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E5AD0A-EA73-4ACE-9E66-D9B7B7EDCE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E20D79-4233-4C6A-96DE-E43EA7981A0C}" type="datetimeFigureOut">
              <a:rPr lang="fr-FR" smtClean="0"/>
              <a:pPr/>
              <a:t>03/06/2012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E5AD0A-EA73-4ACE-9E66-D9B7B7EDCE4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E20D79-4233-4C6A-96DE-E43EA7981A0C}" type="datetimeFigureOut">
              <a:rPr lang="fr-FR" smtClean="0"/>
              <a:pPr/>
              <a:t>03/06/2012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1E5AD0A-EA73-4ACE-9E66-D9B7B7EDCE4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35696" y="620688"/>
            <a:ext cx="8100392" cy="4018458"/>
          </a:xfrm>
          <a:solidFill>
            <a:srgbClr val="EAF379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Construire des compétences</a:t>
            </a:r>
            <a:br>
              <a:rPr lang="fr-FR" dirty="0" smtClean="0"/>
            </a:br>
            <a:r>
              <a:rPr lang="fr-FR" dirty="0" smtClean="0"/>
              <a:t>en </a:t>
            </a:r>
            <a:br>
              <a:rPr lang="fr-FR" dirty="0" smtClean="0"/>
            </a:br>
            <a:r>
              <a:rPr lang="fr-FR" dirty="0" smtClean="0"/>
              <a:t>histoire géographie &amp; éducation civique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Explicitations et pistes de travail</a:t>
            </a:r>
            <a:br>
              <a:rPr lang="fr-FR" b="1" dirty="0" smtClean="0"/>
            </a:br>
            <a:r>
              <a:rPr lang="fr-FR" b="1" dirty="0" smtClean="0"/>
              <a:t>Une piqûre de rappel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31640" y="6226224"/>
            <a:ext cx="7498080" cy="44313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2400" dirty="0" smtClean="0"/>
              <a:t>Inspection pédagogique régionale / Académie de Poitiers</a:t>
            </a:r>
            <a:endParaRPr lang="fr-F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3608" y="305222"/>
            <a:ext cx="4680520" cy="3123778"/>
          </a:xfrm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fr-FR" dirty="0" smtClean="0"/>
              <a:t>La mise en œuvre des programmes implique de travailler et d’évaluer des compétences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764088" y="332656"/>
            <a:ext cx="3200400" cy="1752600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fr-FR" dirty="0" smtClean="0"/>
              <a:t>Case : capacités des programmes.</a:t>
            </a:r>
          </a:p>
          <a:p>
            <a:r>
              <a:rPr lang="fr-FR" dirty="0" smtClean="0"/>
              <a:t>=&gt; </a:t>
            </a:r>
            <a:r>
              <a:rPr lang="fr-FR" b="1" dirty="0" smtClean="0"/>
              <a:t>l’élève apprend et apprend à faire…</a:t>
            </a:r>
            <a:endParaRPr lang="fr-FR" b="1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BB4E7-2613-4767-B59D-4BBC561E6494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8" name="Flèche à angle droit 7"/>
          <p:cNvSpPr/>
          <p:nvPr/>
        </p:nvSpPr>
        <p:spPr>
          <a:xfrm>
            <a:off x="5796136" y="2276872"/>
            <a:ext cx="1368152" cy="360040"/>
          </a:xfrm>
          <a:prstGeom prst="bentUpArrow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Flèche vers le bas 5"/>
          <p:cNvSpPr/>
          <p:nvPr/>
        </p:nvSpPr>
        <p:spPr>
          <a:xfrm rot="18957958">
            <a:off x="5236954" y="3551318"/>
            <a:ext cx="79208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vers le bas 6"/>
          <p:cNvSpPr/>
          <p:nvPr/>
        </p:nvSpPr>
        <p:spPr>
          <a:xfrm rot="18957958">
            <a:off x="2500649" y="3551319"/>
            <a:ext cx="79208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2051720" y="4221088"/>
            <a:ext cx="36724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 smtClean="0"/>
              <a:t>Travailler les compétences</a:t>
            </a:r>
            <a:r>
              <a:rPr lang="fr-FR" sz="2000" b="1" dirty="0" smtClean="0"/>
              <a:t>.  </a:t>
            </a:r>
            <a:r>
              <a:rPr lang="fr-FR" sz="2000" dirty="0" smtClean="0"/>
              <a:t>Accorder aux élèves une place plus importante dans votre enseignement, en proposant des activités dans vos leçons construisant les capacités.  </a:t>
            </a:r>
          </a:p>
          <a:p>
            <a:r>
              <a:rPr lang="fr-FR" sz="2000" dirty="0" smtClean="0"/>
              <a:t>=&gt; Construction de l’autonomie intellectuelle des élèves.</a:t>
            </a:r>
            <a:endParaRPr lang="fr-FR" sz="2000" dirty="0"/>
          </a:p>
        </p:txBody>
      </p:sp>
      <p:sp>
        <p:nvSpPr>
          <p:cNvPr id="11" name="ZoneTexte 10"/>
          <p:cNvSpPr txBox="1"/>
          <p:nvPr/>
        </p:nvSpPr>
        <p:spPr>
          <a:xfrm>
            <a:off x="5940152" y="3879046"/>
            <a:ext cx="30963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Evaluer des compétences </a:t>
            </a:r>
          </a:p>
          <a:p>
            <a:pPr>
              <a:buFont typeface="Symbol"/>
              <a:buChar char="Þ"/>
            </a:pPr>
            <a:r>
              <a:rPr lang="fr-FR" dirty="0" smtClean="0"/>
              <a:t> Évaluer des connaissances, des savoirs (test, au moment opportun…)</a:t>
            </a:r>
          </a:p>
          <a:p>
            <a:pPr>
              <a:buFont typeface="Symbol"/>
              <a:buChar char="Þ"/>
            </a:pPr>
            <a:r>
              <a:rPr lang="fr-FR" dirty="0"/>
              <a:t> </a:t>
            </a:r>
            <a:r>
              <a:rPr lang="fr-FR" dirty="0" smtClean="0"/>
              <a:t>Évaluer des capacités : évaluer les élèves par l’étude d’un document, par un travail sur un ensemble documentaire (étude de cas, exemples), par une activité cartographique…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348880"/>
            <a:ext cx="2232248" cy="1143000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fr-FR" sz="2800" dirty="0" smtClean="0"/>
              <a:t>Nouvelles pratiques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4427984" cy="1628800"/>
          </a:xfr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fr-FR" sz="2600" dirty="0" smtClean="0"/>
              <a:t>	Travailler les compétences et s’inscrire dans la mise en œuvre du Livret Personnel de Compétences</a:t>
            </a:r>
            <a:endParaRPr lang="fr-FR" sz="2600" dirty="0"/>
          </a:p>
        </p:txBody>
      </p:sp>
      <p:sp>
        <p:nvSpPr>
          <p:cNvPr id="4" name="ZoneTexte 3"/>
          <p:cNvSpPr txBox="1"/>
          <p:nvPr/>
        </p:nvSpPr>
        <p:spPr>
          <a:xfrm>
            <a:off x="3563888" y="1988840"/>
            <a:ext cx="2520280" cy="138499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Impact dans le positionnement du professeur</a:t>
            </a:r>
            <a:endParaRPr lang="fr-FR" sz="2800" dirty="0"/>
          </a:p>
        </p:txBody>
      </p:sp>
      <p:sp>
        <p:nvSpPr>
          <p:cNvPr id="5" name="ZoneTexte 4"/>
          <p:cNvSpPr txBox="1"/>
          <p:nvPr/>
        </p:nvSpPr>
        <p:spPr>
          <a:xfrm>
            <a:off x="4572000" y="116632"/>
            <a:ext cx="2088232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Présentation aux élèves du projets, des objectifs</a:t>
            </a:r>
            <a:endParaRPr lang="fr-FR" sz="2400" dirty="0"/>
          </a:p>
        </p:txBody>
      </p:sp>
      <p:cxnSp>
        <p:nvCxnSpPr>
          <p:cNvPr id="7" name="Connecteur droit avec flèche 6"/>
          <p:cNvCxnSpPr/>
          <p:nvPr/>
        </p:nvCxnSpPr>
        <p:spPr>
          <a:xfrm flipV="1">
            <a:off x="5796136" y="1484784"/>
            <a:ext cx="216024" cy="43204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6804248" y="116632"/>
            <a:ext cx="2088232" cy="18774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Présentation aux parents des objectifs et </a:t>
            </a:r>
            <a:r>
              <a:rPr lang="fr-FR" sz="2200" dirty="0" smtClean="0"/>
              <a:t>des pratiques mises en </a:t>
            </a:r>
            <a:r>
              <a:rPr lang="fr-FR" sz="2200" dirty="0" err="1" smtClean="0"/>
              <a:t>oeuvre</a:t>
            </a:r>
            <a:endParaRPr lang="fr-FR" sz="2200" dirty="0"/>
          </a:p>
        </p:txBody>
      </p:sp>
      <p:sp>
        <p:nvSpPr>
          <p:cNvPr id="22" name="ZoneTexte 21"/>
          <p:cNvSpPr txBox="1"/>
          <p:nvPr/>
        </p:nvSpPr>
        <p:spPr>
          <a:xfrm>
            <a:off x="107504" y="3991123"/>
            <a:ext cx="2232248" cy="24622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200" dirty="0" smtClean="0"/>
              <a:t>Lisibilité des compétences ou capacités travaillées (fiches d’activité, exercices…)</a:t>
            </a:r>
          </a:p>
          <a:p>
            <a:endParaRPr lang="fr-FR" sz="2200" dirty="0"/>
          </a:p>
        </p:txBody>
      </p:sp>
      <p:sp>
        <p:nvSpPr>
          <p:cNvPr id="23" name="Flèche droite 22"/>
          <p:cNvSpPr/>
          <p:nvPr/>
        </p:nvSpPr>
        <p:spPr>
          <a:xfrm rot="3190031">
            <a:off x="3039994" y="1771149"/>
            <a:ext cx="561548" cy="411364"/>
          </a:xfrm>
          <a:prstGeom prst="rightArrow">
            <a:avLst>
              <a:gd name="adj1" fmla="val 50000"/>
              <a:gd name="adj2" fmla="val 516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lèche droite 23"/>
          <p:cNvSpPr/>
          <p:nvPr/>
        </p:nvSpPr>
        <p:spPr>
          <a:xfrm rot="7597148">
            <a:off x="1954541" y="1781014"/>
            <a:ext cx="586102" cy="411364"/>
          </a:xfrm>
          <a:prstGeom prst="rightArrow">
            <a:avLst>
              <a:gd name="adj1" fmla="val 50000"/>
              <a:gd name="adj2" fmla="val 516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2411760" y="4005064"/>
            <a:ext cx="3096344" cy="212365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200" dirty="0" smtClean="0"/>
              <a:t>Nécessité de confier une partie de la séance aux élèves par le biais d’un travail en autonomie =&gt; diversité nécessaire des situations d’apprentissage</a:t>
            </a:r>
            <a:endParaRPr lang="fr-FR" sz="2200" dirty="0"/>
          </a:p>
        </p:txBody>
      </p:sp>
      <p:sp>
        <p:nvSpPr>
          <p:cNvPr id="39" name="Flèche droite 38"/>
          <p:cNvSpPr/>
          <p:nvPr/>
        </p:nvSpPr>
        <p:spPr>
          <a:xfrm rot="10800000">
            <a:off x="2483769" y="2636912"/>
            <a:ext cx="100811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>
            <a:off x="5580112" y="4005064"/>
            <a:ext cx="3024336" cy="273921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Nécessité d’évaluer des capacités en proposant d’évaluer un travail sur des documents + question de la </a:t>
            </a:r>
            <a:r>
              <a:rPr lang="fr-FR" sz="2000" dirty="0" err="1" smtClean="0"/>
              <a:t>remédiation</a:t>
            </a:r>
            <a:endParaRPr lang="fr-FR" sz="2000" dirty="0" smtClean="0"/>
          </a:p>
          <a:p>
            <a:r>
              <a:rPr lang="fr-FR" dirty="0" smtClean="0"/>
              <a:t>=&gt; Cf. DNB : une partie centrée sur les connaissances, une partie centrée sur les capacités</a:t>
            </a:r>
            <a:endParaRPr lang="fr-FR" dirty="0"/>
          </a:p>
        </p:txBody>
      </p:sp>
      <p:cxnSp>
        <p:nvCxnSpPr>
          <p:cNvPr id="42" name="Connecteur droit 41"/>
          <p:cNvCxnSpPr/>
          <p:nvPr/>
        </p:nvCxnSpPr>
        <p:spPr>
          <a:xfrm>
            <a:off x="467544" y="3717032"/>
            <a:ext cx="52565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 flipH="1">
            <a:off x="395536" y="3717032"/>
            <a:ext cx="72008" cy="288032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 flipH="1">
            <a:off x="2699792" y="3717032"/>
            <a:ext cx="72008" cy="288032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>
          <a:xfrm flipH="1">
            <a:off x="5652120" y="3717032"/>
            <a:ext cx="72008" cy="288032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>
            <a:endCxn id="2" idx="2"/>
          </p:cNvCxnSpPr>
          <p:nvPr/>
        </p:nvCxnSpPr>
        <p:spPr>
          <a:xfrm flipH="1" flipV="1">
            <a:off x="1367644" y="3491880"/>
            <a:ext cx="36004" cy="22515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V="1">
            <a:off x="5796136" y="1484784"/>
            <a:ext cx="1080120" cy="432048"/>
          </a:xfrm>
          <a:prstGeom prst="straightConnector1">
            <a:avLst/>
          </a:prstGeom>
          <a:ln w="38100" cmpd="sng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>
            <a:off x="1907704" y="6813376"/>
            <a:ext cx="6912768" cy="0"/>
          </a:xfrm>
          <a:prstGeom prst="line">
            <a:avLst/>
          </a:prstGeom>
          <a:ln w="508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>
            <a:off x="4283968" y="6093296"/>
            <a:ext cx="0" cy="692696"/>
          </a:xfrm>
          <a:prstGeom prst="line">
            <a:avLst/>
          </a:prstGeom>
          <a:ln w="508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>
            <a:off x="6948264" y="6453336"/>
            <a:ext cx="0" cy="332656"/>
          </a:xfrm>
          <a:prstGeom prst="line">
            <a:avLst/>
          </a:prstGeom>
          <a:ln w="508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avec flèche 65"/>
          <p:cNvCxnSpPr/>
          <p:nvPr/>
        </p:nvCxnSpPr>
        <p:spPr>
          <a:xfrm flipV="1">
            <a:off x="8820472" y="3717032"/>
            <a:ext cx="0" cy="3068960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ZoneTexte 66"/>
          <p:cNvSpPr txBox="1"/>
          <p:nvPr/>
        </p:nvSpPr>
        <p:spPr>
          <a:xfrm>
            <a:off x="6732240" y="2060848"/>
            <a:ext cx="2664296" cy="1754326"/>
          </a:xfrm>
          <a:prstGeom prst="rect">
            <a:avLst/>
          </a:prstGeom>
          <a:solidFill>
            <a:srgbClr val="FF9933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fr-FR" dirty="0" smtClean="0"/>
              <a:t>Suivi par les élèves (grille)</a:t>
            </a:r>
          </a:p>
          <a:p>
            <a:r>
              <a:rPr lang="fr-FR" dirty="0" smtClean="0"/>
              <a:t>Suivi par les enseignants dans le parcours des élèves sur les 4 ans et pour contribuer à valider le socle (outil numérique)</a:t>
            </a:r>
            <a:endParaRPr lang="fr-FR" dirty="0"/>
          </a:p>
        </p:txBody>
      </p:sp>
      <p:sp>
        <p:nvSpPr>
          <p:cNvPr id="27" name="Flèche vers le bas 26"/>
          <p:cNvSpPr/>
          <p:nvPr/>
        </p:nvSpPr>
        <p:spPr>
          <a:xfrm>
            <a:off x="1259632" y="3429000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1" name="Connecteur droit 30"/>
          <p:cNvCxnSpPr/>
          <p:nvPr/>
        </p:nvCxnSpPr>
        <p:spPr>
          <a:xfrm>
            <a:off x="1907704" y="6093296"/>
            <a:ext cx="0" cy="692696"/>
          </a:xfrm>
          <a:prstGeom prst="line">
            <a:avLst/>
          </a:prstGeom>
          <a:ln w="508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68</TotalTime>
  <Words>246</Words>
  <Application>Microsoft Office PowerPoint</Application>
  <PresentationFormat>Affichage à l'écran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Solstice</vt:lpstr>
      <vt:lpstr> Construire des compétences en  histoire géographie &amp; éducation civique  Explicitations et pistes de travail Une piqûre de rappel </vt:lpstr>
      <vt:lpstr>La mise en œuvre des programmes implique de travailler et d’évaluer des compétences</vt:lpstr>
      <vt:lpstr>Nouvelles pratiques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11</cp:revision>
  <dcterms:created xsi:type="dcterms:W3CDTF">2012-03-25T20:04:17Z</dcterms:created>
  <dcterms:modified xsi:type="dcterms:W3CDTF">2012-06-03T19:08:28Z</dcterms:modified>
</cp:coreProperties>
</file>