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6" r:id="rId3"/>
    <p:sldId id="257" r:id="rId4"/>
    <p:sldId id="259" r:id="rId5"/>
    <p:sldId id="258"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4" autoAdjust="0"/>
  </p:normalViewPr>
  <p:slideViewPr>
    <p:cSldViewPr>
      <p:cViewPr varScale="1">
        <p:scale>
          <a:sx n="69" d="100"/>
          <a:sy n="69" d="100"/>
        </p:scale>
        <p:origin x="-118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03/06/2012</a:t>
            </a:fld>
            <a:endParaRPr lang="fr-BE"/>
          </a:p>
        </p:txBody>
      </p:sp>
      <p:sp>
        <p:nvSpPr>
          <p:cNvPr id="20" name="Espace réservé du pied de page 19"/>
          <p:cNvSpPr>
            <a:spLocks noGrp="1"/>
          </p:cNvSpPr>
          <p:nvPr>
            <p:ph type="ftr" sz="quarter" idx="11"/>
          </p:nvPr>
        </p:nvSpPr>
        <p:spPr/>
        <p:txBody>
          <a:bodyPr/>
          <a:lstStyle>
            <a:extLst/>
          </a:lstStyle>
          <a:p>
            <a:endParaRPr lang="fr-BE"/>
          </a:p>
        </p:txBody>
      </p:sp>
      <p:sp>
        <p:nvSpPr>
          <p:cNvPr id="10" name="Espace réservé du numéro de diapositive 9"/>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03/06/2012</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03/06/2012</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03/06/2012</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03/06/2012</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03/06/2012</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03/06/2012</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AA309A6D-C09C-4548-B29A-6CF363A7E532}" type="datetimeFigureOut">
              <a:rPr lang="fr-FR" smtClean="0"/>
              <a:pPr/>
              <a:t>03/06/2012</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AA309A6D-C09C-4548-B29A-6CF363A7E532}" type="datetimeFigureOut">
              <a:rPr lang="fr-FR" smtClean="0"/>
              <a:pPr/>
              <a:t>03/06/2012</a:t>
            </a:fld>
            <a:endParaRPr lang="fr-BE"/>
          </a:p>
        </p:txBody>
      </p:sp>
      <p:sp>
        <p:nvSpPr>
          <p:cNvPr id="3" name="Espace réservé du pied de page 2"/>
          <p:cNvSpPr>
            <a:spLocks noGrp="1"/>
          </p:cNvSpPr>
          <p:nvPr>
            <p:ph type="ftr" sz="quarter" idx="11"/>
          </p:nvPr>
        </p:nvSpPr>
        <p:spPr/>
        <p:txBody>
          <a:bodyPr/>
          <a:lstStyle>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03/06/2012</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03/06/2012</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A309A6D-C09C-4548-B29A-6CF363A7E532}" type="datetimeFigureOut">
              <a:rPr lang="fr-FR" smtClean="0"/>
              <a:pPr/>
              <a:t>03/06/2012</a:t>
            </a:fld>
            <a:endParaRPr lang="fr-BE"/>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BE"/>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F4668DC-857F-487D-BFFA-8C0CA5037977}" type="slidenum">
              <a:rPr lang="fr-BE" smtClean="0"/>
              <a:pPr/>
              <a:t>‹N°›</a:t>
            </a:fld>
            <a:endParaRPr lang="fr-BE"/>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82432" y="1124744"/>
            <a:ext cx="7498080" cy="3528392"/>
          </a:xfrm>
          <a:solidFill>
            <a:schemeClr val="bg2">
              <a:lumMod val="90000"/>
            </a:schemeClr>
          </a:solidFill>
          <a:ln>
            <a:noFill/>
          </a:ln>
          <a:effectLst>
            <a:glow rad="228600">
              <a:schemeClr val="accent2">
                <a:satMod val="175000"/>
                <a:alpha val="40000"/>
              </a:schemeClr>
            </a:glow>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a:normAutofit fontScale="90000"/>
          </a:bodyPr>
          <a:lstStyle/>
          <a:p>
            <a:pPr algn="ctr"/>
            <a:r>
              <a:rPr lang="fr-FR" dirty="0" smtClean="0"/>
              <a:t/>
            </a:r>
            <a:br>
              <a:rPr lang="fr-FR" dirty="0" smtClean="0"/>
            </a:br>
            <a:r>
              <a:rPr lang="fr-FR" dirty="0" smtClean="0"/>
              <a:t/>
            </a:r>
            <a:br>
              <a:rPr lang="fr-FR" dirty="0" smtClean="0"/>
            </a:br>
            <a:r>
              <a:rPr lang="fr-FR" dirty="0" smtClean="0">
                <a:solidFill>
                  <a:schemeClr val="accent4">
                    <a:lumMod val="50000"/>
                  </a:schemeClr>
                </a:solidFill>
              </a:rPr>
              <a:t>Programme d’éducation civique Classe de Troisième</a:t>
            </a:r>
            <a:br>
              <a:rPr lang="fr-FR" dirty="0" smtClean="0">
                <a:solidFill>
                  <a:schemeClr val="accent4">
                    <a:lumMod val="50000"/>
                  </a:schemeClr>
                </a:solidFill>
              </a:rPr>
            </a:br>
            <a:r>
              <a:rPr lang="fr-FR" dirty="0" smtClean="0">
                <a:solidFill>
                  <a:schemeClr val="accent4">
                    <a:lumMod val="50000"/>
                  </a:schemeClr>
                </a:solidFill>
              </a:rPr>
              <a:t/>
            </a:r>
            <a:br>
              <a:rPr lang="fr-FR" dirty="0" smtClean="0">
                <a:solidFill>
                  <a:schemeClr val="accent4">
                    <a:lumMod val="50000"/>
                  </a:schemeClr>
                </a:solidFill>
              </a:rPr>
            </a:br>
            <a:r>
              <a:rPr lang="fr-FR" dirty="0" smtClean="0">
                <a:solidFill>
                  <a:schemeClr val="accent4">
                    <a:lumMod val="50000"/>
                  </a:schemeClr>
                </a:solidFill>
              </a:rPr>
              <a:t>Pistes et balayage</a:t>
            </a:r>
            <a:r>
              <a:rPr lang="fr-FR" dirty="0" smtClean="0"/>
              <a:t/>
            </a:r>
            <a:br>
              <a:rPr lang="fr-FR" dirty="0" smtClean="0"/>
            </a:br>
            <a:r>
              <a:rPr lang="fr-FR" dirty="0" smtClean="0"/>
              <a:t/>
            </a:r>
            <a:br>
              <a:rPr lang="fr-FR" dirty="0" smtClean="0"/>
            </a:br>
            <a:r>
              <a:rPr lang="fr-FR" dirty="0" smtClean="0"/>
              <a:t/>
            </a:r>
            <a:br>
              <a:rPr lang="fr-FR" dirty="0" smtClean="0"/>
            </a:br>
            <a:endParaRPr lang="fr-FR" dirty="0"/>
          </a:p>
        </p:txBody>
      </p:sp>
      <p:sp>
        <p:nvSpPr>
          <p:cNvPr id="3" name="Espace réservé du contenu 2"/>
          <p:cNvSpPr>
            <a:spLocks noGrp="1"/>
          </p:cNvSpPr>
          <p:nvPr>
            <p:ph idx="1"/>
          </p:nvPr>
        </p:nvSpPr>
        <p:spPr>
          <a:xfrm>
            <a:off x="1331640" y="6093296"/>
            <a:ext cx="7498080" cy="515144"/>
          </a:xfrm>
        </p:spPr>
        <p:txBody>
          <a:bodyPr>
            <a:normAutofit/>
          </a:bodyPr>
          <a:lstStyle/>
          <a:p>
            <a:pPr algn="ctr">
              <a:buNone/>
            </a:pPr>
            <a:r>
              <a:rPr lang="fr-FR" sz="1800" dirty="0" smtClean="0"/>
              <a:t>Inspection pédagogique régionale / Académie de Poitiers</a:t>
            </a:r>
            <a:endParaRPr lang="fr-FR"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32560" y="116632"/>
            <a:ext cx="7406640" cy="1340910"/>
          </a:xfrm>
        </p:spPr>
        <p:txBody>
          <a:bodyPr>
            <a:normAutofit fontScale="90000"/>
          </a:bodyPr>
          <a:lstStyle/>
          <a:p>
            <a:pPr algn="ctr"/>
            <a:r>
              <a:rPr lang="fr-FR" dirty="0" smtClean="0">
                <a:solidFill>
                  <a:schemeClr val="accent4">
                    <a:lumMod val="75000"/>
                  </a:schemeClr>
                </a:solidFill>
                <a:effectLst>
                  <a:outerShdw blurRad="38100" dist="38100" dir="2700000" algn="tl">
                    <a:srgbClr val="000000">
                      <a:alpha val="43137"/>
                    </a:srgbClr>
                  </a:outerShdw>
                </a:effectLst>
              </a:rPr>
              <a:t>Programme d’éducation civique Niveau 3ème</a:t>
            </a:r>
            <a:endParaRPr lang="fr-FR" dirty="0">
              <a:solidFill>
                <a:schemeClr val="accent4">
                  <a:lumMod val="75000"/>
                </a:schemeClr>
              </a:solidFill>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1331640" y="1484784"/>
            <a:ext cx="7406640" cy="5373216"/>
          </a:xfrm>
          <a:effectLst>
            <a:innerShdw blurRad="63500" dist="50800">
              <a:prstClr val="black">
                <a:alpha val="50000"/>
              </a:prstClr>
            </a:innerShdw>
          </a:effectLst>
        </p:spPr>
        <p:txBody>
          <a:bodyPr>
            <a:noAutofit/>
          </a:bodyPr>
          <a:lstStyle/>
          <a:p>
            <a:r>
              <a:rPr lang="fr-FR" sz="2400" dirty="0" smtClean="0"/>
              <a:t>Un programme de Troisième resserré avec une finalité d’ensemble : </a:t>
            </a:r>
          </a:p>
          <a:p>
            <a:pPr algn="ctr"/>
            <a:r>
              <a:rPr lang="fr-FR" sz="2400" dirty="0" smtClean="0">
                <a:effectLst>
                  <a:outerShdw blurRad="38100" dist="38100" dir="2700000" algn="tl">
                    <a:srgbClr val="000000">
                      <a:alpha val="43137"/>
                    </a:srgbClr>
                  </a:outerShdw>
                </a:effectLst>
              </a:rPr>
              <a:t>ENSEIGNER LES VALEURS DE LA REPUBLIQUE</a:t>
            </a:r>
          </a:p>
          <a:p>
            <a:endParaRPr lang="fr-FR" sz="1050" dirty="0" smtClean="0"/>
          </a:p>
          <a:p>
            <a:r>
              <a:rPr lang="fr-FR" sz="2400" u="sng" dirty="0" smtClean="0"/>
              <a:t>Finalit</a:t>
            </a:r>
            <a:r>
              <a:rPr lang="fr-FR" sz="2400" dirty="0" smtClean="0"/>
              <a:t>és : </a:t>
            </a:r>
          </a:p>
          <a:p>
            <a:r>
              <a:rPr lang="fr-FR" sz="2400" dirty="0" smtClean="0"/>
              <a:t>- Connaissance du présent en assumant les tensions et débats de la société et en plaçant le </a:t>
            </a:r>
            <a:r>
              <a:rPr lang="fr-FR" sz="2400" b="1" dirty="0" smtClean="0"/>
              <a:t>citoyen comme acteur</a:t>
            </a:r>
            <a:r>
              <a:rPr lang="fr-FR" sz="2400" dirty="0" smtClean="0"/>
              <a:t>.  L'école doit montrer que l'on peut agir.</a:t>
            </a:r>
          </a:p>
          <a:p>
            <a:r>
              <a:rPr lang="fr-FR" sz="2400" dirty="0" smtClean="0"/>
              <a:t>- La citoyenneté est un projet d'avenir pour </a:t>
            </a:r>
            <a:r>
              <a:rPr lang="fr-FR" sz="2400" b="1" dirty="0" smtClean="0"/>
              <a:t>un citoyen responsable ( lien avec les enjeux politiques et sociaux). </a:t>
            </a:r>
            <a:r>
              <a:rPr lang="fr-FR" sz="2400" dirty="0" smtClean="0"/>
              <a:t>.</a:t>
            </a:r>
          </a:p>
          <a:p>
            <a:r>
              <a:rPr lang="fr-FR" sz="2400" dirty="0" smtClean="0"/>
              <a:t>- Accorder une place importante à l'</a:t>
            </a:r>
            <a:r>
              <a:rPr lang="fr-FR" sz="2400" b="1" dirty="0" smtClean="0"/>
              <a:t>éducation aux médias.</a:t>
            </a:r>
            <a:endParaRPr lang="fr-FR" sz="2400" dirty="0" smtClean="0"/>
          </a:p>
          <a:p>
            <a:r>
              <a:rPr lang="fr-FR" sz="2400" dirty="0" smtClean="0"/>
              <a:t/>
            </a:r>
            <a:br>
              <a:rPr lang="fr-FR" sz="2400" dirty="0" smtClean="0"/>
            </a:br>
            <a:endParaRPr lang="fr-FR" sz="1800" dirty="0" smtClean="0"/>
          </a:p>
          <a:p>
            <a:endParaRPr lang="fr-FR"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116632"/>
            <a:ext cx="7632848" cy="648072"/>
          </a:xfrm>
          <a:solidFill>
            <a:schemeClr val="bg2">
              <a:lumMod val="90000"/>
            </a:schemeClr>
          </a:solidFill>
        </p:spPr>
        <p:txBody>
          <a:bodyPr>
            <a:normAutofit/>
          </a:bodyPr>
          <a:lstStyle/>
          <a:p>
            <a:r>
              <a:rPr lang="fr-FR" sz="3600" dirty="0" smtClean="0"/>
              <a:t>Les approches pour l’Education civique</a:t>
            </a:r>
            <a:endParaRPr lang="fr-FR" sz="3600" dirty="0"/>
          </a:p>
        </p:txBody>
      </p:sp>
      <p:sp>
        <p:nvSpPr>
          <p:cNvPr id="3" name="Espace réservé du contenu 2"/>
          <p:cNvSpPr>
            <a:spLocks noGrp="1"/>
          </p:cNvSpPr>
          <p:nvPr>
            <p:ph idx="1"/>
          </p:nvPr>
        </p:nvSpPr>
        <p:spPr>
          <a:xfrm>
            <a:off x="971600" y="1052736"/>
            <a:ext cx="8100392" cy="5760640"/>
          </a:xfrm>
        </p:spPr>
        <p:txBody>
          <a:bodyPr>
            <a:noAutofit/>
          </a:bodyPr>
          <a:lstStyle/>
          <a:p>
            <a:pPr algn="ctr">
              <a:buNone/>
            </a:pPr>
            <a:r>
              <a:rPr lang="fr-FR" sz="2100" b="1" dirty="0" smtClean="0">
                <a:solidFill>
                  <a:schemeClr val="accent3"/>
                </a:solidFill>
              </a:rPr>
              <a:t>UNE</a:t>
            </a:r>
            <a:r>
              <a:rPr lang="fr-FR" sz="2100" dirty="0" smtClean="0">
                <a:solidFill>
                  <a:schemeClr val="accent3"/>
                </a:solidFill>
              </a:rPr>
              <a:t> </a:t>
            </a:r>
            <a:r>
              <a:rPr lang="fr-FR" sz="2100" b="1" dirty="0" smtClean="0">
                <a:solidFill>
                  <a:schemeClr val="accent3"/>
                </a:solidFill>
              </a:rPr>
              <a:t>APPROCHE NOTIONNELLE  </a:t>
            </a:r>
            <a:r>
              <a:rPr lang="fr-FR" sz="2000" b="1" dirty="0" smtClean="0">
                <a:solidFill>
                  <a:schemeClr val="accent3"/>
                </a:solidFill>
              </a:rPr>
              <a:t>AUTOUR DE TROIS AXES </a:t>
            </a:r>
            <a:r>
              <a:rPr lang="fr-FR" sz="2000" b="1" dirty="0" smtClean="0"/>
              <a:t> </a:t>
            </a:r>
          </a:p>
          <a:p>
            <a:pPr>
              <a:buFont typeface="Wingdings" pitchFamily="2" charset="2"/>
              <a:buChar char="q"/>
            </a:pPr>
            <a:r>
              <a:rPr lang="fr-FR" sz="2100" u="sng" dirty="0" smtClean="0"/>
              <a:t>La citoyenneté dans la République française  : (11 h sur 32 semaines)</a:t>
            </a:r>
          </a:p>
          <a:p>
            <a:pPr>
              <a:buNone/>
            </a:pPr>
            <a:r>
              <a:rPr lang="fr-FR" sz="2000" dirty="0" smtClean="0"/>
              <a:t>- principes, </a:t>
            </a:r>
          </a:p>
          <a:p>
            <a:pPr>
              <a:buNone/>
            </a:pPr>
            <a:r>
              <a:rPr lang="fr-FR" sz="2000" dirty="0" smtClean="0"/>
              <a:t>- conditions et</a:t>
            </a:r>
          </a:p>
          <a:p>
            <a:pPr>
              <a:buNone/>
            </a:pPr>
            <a:r>
              <a:rPr lang="fr-FR" sz="2000" dirty="0" smtClean="0"/>
              <a:t>- réalités</a:t>
            </a:r>
          </a:p>
          <a:p>
            <a:pPr>
              <a:buFont typeface="Wingdings" pitchFamily="2" charset="2"/>
              <a:buChar char="q"/>
            </a:pPr>
            <a:r>
              <a:rPr lang="fr-FR" sz="2100" u="sng" dirty="0" smtClean="0"/>
              <a:t>Vivre une démocratie : la participation politique dans ses différentes formes (15 h)</a:t>
            </a:r>
          </a:p>
          <a:p>
            <a:pPr>
              <a:buNone/>
            </a:pPr>
            <a:r>
              <a:rPr lang="fr-FR" sz="2000" dirty="0" smtClean="0"/>
              <a:t>- droit de vote, </a:t>
            </a:r>
          </a:p>
          <a:p>
            <a:pPr>
              <a:buNone/>
            </a:pPr>
            <a:r>
              <a:rPr lang="fr-FR" sz="2000" dirty="0" smtClean="0"/>
              <a:t>- manifestation des opinions,</a:t>
            </a:r>
          </a:p>
          <a:p>
            <a:pPr>
              <a:buNone/>
            </a:pPr>
            <a:r>
              <a:rPr lang="fr-FR" sz="2000" dirty="0" smtClean="0"/>
              <a:t>- Rapports entre citoyenneté nationale et citoyenneté européenne</a:t>
            </a:r>
          </a:p>
          <a:p>
            <a:pPr>
              <a:buNone/>
            </a:pPr>
            <a:r>
              <a:rPr lang="fr-FR" sz="2000" dirty="0" smtClean="0"/>
              <a:t>- Nature et rôle des acteurs d’animation de la vie démocratique (partis politiques, syndicats, associations)</a:t>
            </a:r>
          </a:p>
          <a:p>
            <a:pPr>
              <a:buFont typeface="Wingdings" pitchFamily="2" charset="2"/>
              <a:buChar char="q"/>
            </a:pPr>
            <a:r>
              <a:rPr lang="fr-FR" sz="2100" u="sng" dirty="0" smtClean="0"/>
              <a:t>La défense et la paix (6 h)</a:t>
            </a:r>
          </a:p>
          <a:p>
            <a:pPr>
              <a:buNone/>
            </a:pPr>
            <a:r>
              <a:rPr lang="fr-FR" sz="2000" dirty="0" smtClean="0"/>
              <a:t>-  Paix et sécurité collective et coopération internationale</a:t>
            </a:r>
          </a:p>
          <a:p>
            <a:pPr>
              <a:buNone/>
            </a:pPr>
            <a:r>
              <a:rPr lang="fr-FR" sz="2000" dirty="0" smtClean="0"/>
              <a:t>- Action internationale et organisation de la Défense</a:t>
            </a:r>
            <a:endParaRPr lang="fr-FR" sz="2100" b="1" dirty="0" smtClean="0"/>
          </a:p>
          <a:p>
            <a:pPr>
              <a:buFontTx/>
              <a:buChar char="-"/>
            </a:pPr>
            <a:endParaRPr lang="fr-FR" sz="2100" b="1" dirty="0" smtClean="0"/>
          </a:p>
          <a:p>
            <a:pPr>
              <a:buNone/>
            </a:pPr>
            <a:endParaRPr lang="fr-FR" sz="2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03648" y="1484784"/>
            <a:ext cx="7498080" cy="4800600"/>
          </a:xfrm>
        </p:spPr>
        <p:txBody>
          <a:bodyPr>
            <a:normAutofit lnSpcReduction="10000"/>
          </a:bodyPr>
          <a:lstStyle/>
          <a:p>
            <a:pPr>
              <a:buNone/>
            </a:pPr>
            <a:r>
              <a:rPr lang="fr-FR" b="1" dirty="0" smtClean="0">
                <a:solidFill>
                  <a:schemeClr val="accent3"/>
                </a:solidFill>
              </a:rPr>
              <a:t>Une</a:t>
            </a:r>
            <a:r>
              <a:rPr lang="fr-FR" dirty="0" smtClean="0">
                <a:solidFill>
                  <a:schemeClr val="accent3"/>
                </a:solidFill>
              </a:rPr>
              <a:t> </a:t>
            </a:r>
            <a:r>
              <a:rPr lang="fr-FR" b="1" dirty="0" smtClean="0">
                <a:solidFill>
                  <a:schemeClr val="accent3"/>
                </a:solidFill>
              </a:rPr>
              <a:t>approche didactique inductive avec des démarches renouvelées</a:t>
            </a:r>
          </a:p>
          <a:p>
            <a:pPr>
              <a:buNone/>
            </a:pPr>
            <a:r>
              <a:rPr lang="fr-FR" b="1" dirty="0" smtClean="0"/>
              <a:t>- </a:t>
            </a:r>
            <a:r>
              <a:rPr lang="fr-FR" dirty="0" smtClean="0"/>
              <a:t>Etudes de cas …</a:t>
            </a:r>
          </a:p>
          <a:p>
            <a:pPr>
              <a:buNone/>
            </a:pPr>
            <a:r>
              <a:rPr lang="fr-FR" dirty="0" smtClean="0"/>
              <a:t>- …mobilisant une documentation variée, des supports attractifs pour les élèves (bandes dessinés, vidéos, presse/magazine)</a:t>
            </a:r>
          </a:p>
          <a:p>
            <a:pPr>
              <a:buNone/>
            </a:pPr>
            <a:r>
              <a:rPr lang="fr-FR" dirty="0" smtClean="0"/>
              <a:t>- … prenant appui sur l’actualité politique et sociale</a:t>
            </a:r>
          </a:p>
          <a:p>
            <a:pPr>
              <a:buNone/>
            </a:pPr>
            <a:r>
              <a:rPr lang="fr-FR" dirty="0" smtClean="0"/>
              <a:t>- s’appuyer sur les résonnances des programmes d’histoire et de géographie.</a:t>
            </a:r>
          </a:p>
        </p:txBody>
      </p:sp>
      <p:sp>
        <p:nvSpPr>
          <p:cNvPr id="4" name="Titre 1"/>
          <p:cNvSpPr>
            <a:spLocks noGrp="1"/>
          </p:cNvSpPr>
          <p:nvPr>
            <p:ph type="title"/>
          </p:nvPr>
        </p:nvSpPr>
        <p:spPr>
          <a:solidFill>
            <a:schemeClr val="bg2">
              <a:lumMod val="90000"/>
            </a:schemeClr>
          </a:solidFill>
        </p:spPr>
        <p:txBody>
          <a:bodyPr>
            <a:normAutofit/>
          </a:bodyPr>
          <a:lstStyle/>
          <a:p>
            <a:r>
              <a:rPr lang="fr-FR" sz="3600" dirty="0" smtClean="0"/>
              <a:t>Les approches pour l’Education civique</a:t>
            </a:r>
            <a:endParaRPr lang="fr-FR"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71600" y="548680"/>
            <a:ext cx="8028384" cy="6309320"/>
          </a:xfrm>
        </p:spPr>
        <p:txBody>
          <a:bodyPr>
            <a:noAutofit/>
          </a:bodyPr>
          <a:lstStyle/>
          <a:p>
            <a:pPr>
              <a:buFont typeface="Wingdings" pitchFamily="2" charset="2"/>
              <a:buChar char="v"/>
            </a:pPr>
            <a:r>
              <a:rPr lang="fr-FR" sz="2000" b="1" u="sng" dirty="0" smtClean="0">
                <a:solidFill>
                  <a:schemeClr val="bg2">
                    <a:lumMod val="25000"/>
                  </a:schemeClr>
                </a:solidFill>
              </a:rPr>
              <a:t>Programmation sur l’année</a:t>
            </a:r>
          </a:p>
          <a:p>
            <a:pPr>
              <a:buNone/>
            </a:pPr>
            <a:r>
              <a:rPr lang="fr-FR" sz="2000" dirty="0" smtClean="0"/>
              <a:t> 	</a:t>
            </a:r>
            <a:r>
              <a:rPr lang="fr-FR" sz="2000" b="1" dirty="0" smtClean="0"/>
              <a:t>Une heure par semaine</a:t>
            </a:r>
            <a:r>
              <a:rPr lang="fr-FR" sz="2000" dirty="0" smtClean="0"/>
              <a:t>: bloc 1: 30% soit 11heures, bloc2 17 heures, bloc 3 6heures</a:t>
            </a:r>
          </a:p>
          <a:p>
            <a:pPr algn="just">
              <a:buFont typeface="Wingdings" pitchFamily="2" charset="2"/>
              <a:buChar char="v"/>
            </a:pPr>
            <a:r>
              <a:rPr lang="fr-FR" sz="2000" b="1" u="sng" dirty="0" smtClean="0">
                <a:solidFill>
                  <a:schemeClr val="bg2">
                    <a:lumMod val="25000"/>
                  </a:schemeClr>
                </a:solidFill>
              </a:rPr>
              <a:t>Des approches pédagogiques variées :</a:t>
            </a:r>
          </a:p>
          <a:p>
            <a:pPr algn="just">
              <a:buFont typeface="Symbol"/>
              <a:buChar char="Þ"/>
            </a:pPr>
            <a:r>
              <a:rPr lang="fr-FR" sz="2000" dirty="0" smtClean="0"/>
              <a:t>débats, exposés, travaux de groupes, visites / rencontres</a:t>
            </a:r>
          </a:p>
          <a:p>
            <a:pPr algn="just">
              <a:buFont typeface="Symbol"/>
              <a:buChar char="Þ"/>
            </a:pPr>
            <a:r>
              <a:rPr lang="fr-FR" sz="2000" b="1" dirty="0" smtClean="0"/>
              <a:t>Travail des capacités </a:t>
            </a:r>
            <a:r>
              <a:rPr lang="fr-FR" sz="2000" dirty="0" smtClean="0"/>
              <a:t>: notamment sur l’argumentation, et les compétences 6 et 7 sur les compétences civiques et l’exercice de l’autonomie .</a:t>
            </a:r>
          </a:p>
          <a:p>
            <a:pPr algn="just"/>
            <a:r>
              <a:rPr lang="fr-FR" sz="2000" dirty="0" smtClean="0"/>
              <a:t>- Les </a:t>
            </a:r>
            <a:r>
              <a:rPr lang="fr-FR" sz="2000" b="1" dirty="0" smtClean="0"/>
              <a:t>capacités</a:t>
            </a:r>
            <a:r>
              <a:rPr lang="fr-FR" sz="2000" dirty="0" smtClean="0"/>
              <a:t> n'apparaissent pas dans les tableaux mais dans l'introduction.</a:t>
            </a:r>
            <a:r>
              <a:rPr lang="fr-FR" sz="2000" i="1" dirty="0" smtClean="0"/>
              <a:t> "Deux grands ensembles de capacités doivent être privilégiés (...) utiliser les notions clefs de la vie politique qu'ils rencontrent dans l'actualité (...) mettre en pratique leur capacité de jugement et d'esprit critique par rapport aux différentes formes d'informations."</a:t>
            </a:r>
            <a:endParaRPr lang="fr-FR" sz="2000" dirty="0" smtClean="0"/>
          </a:p>
          <a:p>
            <a:pPr algn="just"/>
            <a:r>
              <a:rPr lang="fr-FR" sz="2000" i="1" dirty="0" smtClean="0"/>
              <a:t>- </a:t>
            </a:r>
            <a:r>
              <a:rPr lang="fr-FR" sz="2000" dirty="0" smtClean="0"/>
              <a:t>Les </a:t>
            </a:r>
            <a:r>
              <a:rPr lang="fr-FR" sz="2000" b="1" dirty="0" smtClean="0"/>
              <a:t>documents de référence </a:t>
            </a:r>
            <a:r>
              <a:rPr lang="fr-FR" sz="2000" dirty="0" smtClean="0"/>
              <a:t>ne doivent pas être étudiés pour eux-mêmes, ils viennent en appui du cas choisi pour lui donner légitimité et éclairage.  Pour cette raison, on proscrira autant que possible d’entrer dans les thèmes par les documents de référence. </a:t>
            </a:r>
          </a:p>
          <a:p>
            <a:pPr>
              <a:buNone/>
            </a:pPr>
            <a:r>
              <a:rPr lang="fr-FR" sz="2000" dirty="0" smtClean="0"/>
              <a:t>	</a:t>
            </a:r>
            <a:r>
              <a:rPr lang="fr-FR" sz="1800" dirty="0" smtClean="0"/>
              <a:t>Ils s'inscrivent dans la hiérarchie des normes : bloc institutionnel, la loi, le règlement et le contrat. </a:t>
            </a:r>
            <a:endParaRPr lang="fr-FR" sz="2000" dirty="0" smtClean="0"/>
          </a:p>
        </p:txBody>
      </p:sp>
      <p:sp>
        <p:nvSpPr>
          <p:cNvPr id="4" name="Titre 1"/>
          <p:cNvSpPr>
            <a:spLocks noGrp="1"/>
          </p:cNvSpPr>
          <p:nvPr>
            <p:ph type="title"/>
          </p:nvPr>
        </p:nvSpPr>
        <p:spPr>
          <a:xfrm>
            <a:off x="1331640" y="44624"/>
            <a:ext cx="7498080" cy="576064"/>
          </a:xfrm>
          <a:solidFill>
            <a:schemeClr val="bg2">
              <a:lumMod val="90000"/>
            </a:schemeClr>
          </a:solidFill>
        </p:spPr>
        <p:txBody>
          <a:bodyPr>
            <a:normAutofit fontScale="90000"/>
          </a:bodyPr>
          <a:lstStyle/>
          <a:p>
            <a:r>
              <a:rPr lang="fr-FR" sz="3600" dirty="0" smtClean="0"/>
              <a:t>Les démarches pour l’Education civique</a:t>
            </a:r>
            <a:endParaRPr lang="fr-FR"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27</TotalTime>
  <Words>270</Words>
  <Application>Microsoft Office PowerPoint</Application>
  <PresentationFormat>Affichage à l'écran (4:3)</PresentationFormat>
  <Paragraphs>40</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Solstice</vt:lpstr>
      <vt:lpstr>  Programme d’éducation civique Classe de Troisième  Pistes et balayage   </vt:lpstr>
      <vt:lpstr>Programme d’éducation civique Niveau 3ème</vt:lpstr>
      <vt:lpstr>Les approches pour l’Education civique</vt:lpstr>
      <vt:lpstr>Les approches pour l’Education civique</vt:lpstr>
      <vt:lpstr>Les démarches pour l’Education civique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d’éducation civique Niveau 3ème</dc:title>
  <dc:creator>utilisateur</dc:creator>
  <cp:lastModifiedBy>PC</cp:lastModifiedBy>
  <cp:revision>6</cp:revision>
  <dcterms:created xsi:type="dcterms:W3CDTF">2012-03-25T21:29:06Z</dcterms:created>
  <dcterms:modified xsi:type="dcterms:W3CDTF">2012-06-03T19:03:27Z</dcterms:modified>
</cp:coreProperties>
</file>