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8" r:id="rId2"/>
    <p:sldId id="256" r:id="rId3"/>
    <p:sldId id="260" r:id="rId4"/>
    <p:sldId id="261" r:id="rId5"/>
    <p:sldId id="262" r:id="rId6"/>
    <p:sldId id="264" r:id="rId7"/>
    <p:sldId id="263" r:id="rId8"/>
    <p:sldId id="265" r:id="rId9"/>
    <p:sldId id="266" r:id="rId10"/>
    <p:sldId id="270" r:id="rId11"/>
    <p:sldId id="267" r:id="rId12"/>
    <p:sldId id="268" r:id="rId13"/>
    <p:sldId id="269" r:id="rId14"/>
    <p:sldId id="271" r:id="rId15"/>
    <p:sldId id="272" r:id="rId16"/>
    <p:sldId id="273" r:id="rId17"/>
    <p:sldId id="274" r:id="rId18"/>
    <p:sldId id="258" r:id="rId19"/>
    <p:sldId id="259"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66"/>
    <a:srgbClr val="FFFF99"/>
    <a:srgbClr val="FF3300"/>
    <a:srgbClr val="9999FF"/>
    <a:srgbClr val="006600"/>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158"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4" name="Titre 13"/>
          <p:cNvSpPr>
            <a:spLocks noGrp="1"/>
          </p:cNvSpPr>
          <p:nvPr>
            <p:ph type="ctrTitle"/>
          </p:nvPr>
        </p:nvSpPr>
        <p:spPr>
          <a:xfrm>
            <a:off x="1432560" y="359898"/>
            <a:ext cx="7406640" cy="1472184"/>
          </a:xfrm>
        </p:spPr>
        <p:txBody>
          <a:bodyPr anchor="b"/>
          <a:lstStyle>
            <a:lvl1pPr algn="l">
              <a:defRPr/>
            </a:lvl1pPr>
            <a:extLst/>
          </a:lstStyle>
          <a:p>
            <a:r>
              <a:rPr kumimoji="0" lang="fr-FR" smtClean="0"/>
              <a:t>Cliquez pour modifier le style du titre</a:t>
            </a:r>
            <a:endParaRPr kumimoji="0" lang="en-US"/>
          </a:p>
        </p:txBody>
      </p:sp>
      <p:sp>
        <p:nvSpPr>
          <p:cNvPr id="22" name="Sous-titr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7" name="Espace réservé de la date 6"/>
          <p:cNvSpPr>
            <a:spLocks noGrp="1"/>
          </p:cNvSpPr>
          <p:nvPr>
            <p:ph type="dt" sz="half" idx="10"/>
          </p:nvPr>
        </p:nvSpPr>
        <p:spPr/>
        <p:txBody>
          <a:bodyPr/>
          <a:lstStyle>
            <a:extLst/>
          </a:lstStyle>
          <a:p>
            <a:fld id="{94AC4974-B201-430E-8357-6810605BF4B5}" type="datetimeFigureOut">
              <a:rPr lang="fr-FR" smtClean="0"/>
              <a:pPr/>
              <a:t>03/06/2012</a:t>
            </a:fld>
            <a:endParaRPr lang="fr-FR"/>
          </a:p>
        </p:txBody>
      </p:sp>
      <p:sp>
        <p:nvSpPr>
          <p:cNvPr id="20" name="Espace réservé du pied de page 19"/>
          <p:cNvSpPr>
            <a:spLocks noGrp="1"/>
          </p:cNvSpPr>
          <p:nvPr>
            <p:ph type="ftr" sz="quarter" idx="11"/>
          </p:nvPr>
        </p:nvSpPr>
        <p:spPr/>
        <p:txBody>
          <a:bodyPr/>
          <a:lstStyle>
            <a:extLst/>
          </a:lstStyle>
          <a:p>
            <a:endParaRPr lang="fr-FR"/>
          </a:p>
        </p:txBody>
      </p:sp>
      <p:sp>
        <p:nvSpPr>
          <p:cNvPr id="10" name="Espace réservé du numéro de diapositive 9"/>
          <p:cNvSpPr>
            <a:spLocks noGrp="1"/>
          </p:cNvSpPr>
          <p:nvPr>
            <p:ph type="sldNum" sz="quarter" idx="12"/>
          </p:nvPr>
        </p:nvSpPr>
        <p:spPr/>
        <p:txBody>
          <a:bodyPr/>
          <a:lstStyle>
            <a:extLst/>
          </a:lstStyle>
          <a:p>
            <a:fld id="{09F682F1-AE19-447A-8114-5DF7E2D1D971}" type="slidenum">
              <a:rPr lang="fr-FR" smtClean="0"/>
              <a:pPr/>
              <a:t>‹N°›</a:t>
            </a:fld>
            <a:endParaRPr lang="fr-FR"/>
          </a:p>
        </p:txBody>
      </p:sp>
      <p:sp>
        <p:nvSpPr>
          <p:cNvPr id="8" name="Ellips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lips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94AC4974-B201-430E-8357-6810605BF4B5}" type="datetimeFigureOut">
              <a:rPr lang="fr-FR" smtClean="0"/>
              <a:pPr/>
              <a:t>03/06/2012</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09F682F1-AE19-447A-8114-5DF7E2D1D971}"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274639"/>
            <a:ext cx="1828800" cy="5851525"/>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1143000" y="274640"/>
            <a:ext cx="55626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94AC4974-B201-430E-8357-6810605BF4B5}" type="datetimeFigureOut">
              <a:rPr lang="fr-FR" smtClean="0"/>
              <a:pPr/>
              <a:t>03/06/2012</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09F682F1-AE19-447A-8114-5DF7E2D1D971}"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94AC4974-B201-430E-8357-6810605BF4B5}" type="datetimeFigureOut">
              <a:rPr lang="fr-FR" smtClean="0"/>
              <a:pPr/>
              <a:t>03/06/2012</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09F682F1-AE19-447A-8114-5DF7E2D1D971}"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94AC4974-B201-430E-8357-6810605BF4B5}" type="datetimeFigureOut">
              <a:rPr lang="fr-FR" smtClean="0"/>
              <a:pPr/>
              <a:t>03/06/2012</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09F682F1-AE19-447A-8114-5DF7E2D1D971}" type="slidenum">
              <a:rPr lang="fr-FR" smtClean="0"/>
              <a:pPr/>
              <a:t>‹N°›</a:t>
            </a:fld>
            <a:endParaRPr lang="fr-F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lips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lips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94AC4974-B201-430E-8357-6810605BF4B5}" type="datetimeFigureOut">
              <a:rPr lang="fr-FR" smtClean="0"/>
              <a:pPr/>
              <a:t>03/06/2012</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09F682F1-AE19-447A-8114-5DF7E2D1D971}"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94AC4974-B201-430E-8357-6810605BF4B5}" type="datetimeFigureOut">
              <a:rPr lang="fr-FR" smtClean="0"/>
              <a:pPr/>
              <a:t>03/06/2012</a:t>
            </a:fld>
            <a:endParaRPr lang="fr-FR"/>
          </a:p>
        </p:txBody>
      </p:sp>
      <p:sp>
        <p:nvSpPr>
          <p:cNvPr id="8" name="Espace réservé du pied de page 7"/>
          <p:cNvSpPr>
            <a:spLocks noGrp="1"/>
          </p:cNvSpPr>
          <p:nvPr>
            <p:ph type="ftr" sz="quarter" idx="11"/>
          </p:nvPr>
        </p:nvSpPr>
        <p:spPr/>
        <p:txBody>
          <a:bodyPr/>
          <a:lstStyle>
            <a:extLst/>
          </a:lstStyle>
          <a:p>
            <a:endParaRPr lang="fr-FR"/>
          </a:p>
        </p:txBody>
      </p:sp>
      <p:sp>
        <p:nvSpPr>
          <p:cNvPr id="9" name="Espace réservé du numéro de diapositive 8"/>
          <p:cNvSpPr>
            <a:spLocks noGrp="1"/>
          </p:cNvSpPr>
          <p:nvPr>
            <p:ph type="sldNum" sz="quarter" idx="12"/>
          </p:nvPr>
        </p:nvSpPr>
        <p:spPr/>
        <p:txBody>
          <a:bodyPr/>
          <a:lstStyle>
            <a:extLst/>
          </a:lstStyle>
          <a:p>
            <a:fld id="{09F682F1-AE19-447A-8114-5DF7E2D1D971}"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nchor="ct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94AC4974-B201-430E-8357-6810605BF4B5}" type="datetimeFigureOut">
              <a:rPr lang="fr-FR" smtClean="0"/>
              <a:pPr/>
              <a:t>03/06/2012</a:t>
            </a:fld>
            <a:endParaRPr lang="fr-FR"/>
          </a:p>
        </p:txBody>
      </p:sp>
      <p:sp>
        <p:nvSpPr>
          <p:cNvPr id="4" name="Espace réservé du pied de page 3"/>
          <p:cNvSpPr>
            <a:spLocks noGrp="1"/>
          </p:cNvSpPr>
          <p:nvPr>
            <p:ph type="ftr" sz="quarter" idx="11"/>
          </p:nvPr>
        </p:nvSpPr>
        <p:spPr/>
        <p:txBody>
          <a:bodyPr/>
          <a:lstStyle>
            <a:extLst/>
          </a:lstStyle>
          <a:p>
            <a:endParaRPr lang="fr-FR"/>
          </a:p>
        </p:txBody>
      </p:sp>
      <p:sp>
        <p:nvSpPr>
          <p:cNvPr id="5" name="Espace réservé du numéro de diapositive 4"/>
          <p:cNvSpPr>
            <a:spLocks noGrp="1"/>
          </p:cNvSpPr>
          <p:nvPr>
            <p:ph type="sldNum" sz="quarter" idx="12"/>
          </p:nvPr>
        </p:nvSpPr>
        <p:spPr/>
        <p:txBody>
          <a:bodyPr/>
          <a:lstStyle>
            <a:extLst/>
          </a:lstStyle>
          <a:p>
            <a:fld id="{09F682F1-AE19-447A-8114-5DF7E2D1D971}"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Espace réservé de la date 1"/>
          <p:cNvSpPr>
            <a:spLocks noGrp="1"/>
          </p:cNvSpPr>
          <p:nvPr>
            <p:ph type="dt" sz="half" idx="10"/>
          </p:nvPr>
        </p:nvSpPr>
        <p:spPr/>
        <p:txBody>
          <a:bodyPr/>
          <a:lstStyle>
            <a:extLst/>
          </a:lstStyle>
          <a:p>
            <a:fld id="{94AC4974-B201-430E-8357-6810605BF4B5}" type="datetimeFigureOut">
              <a:rPr lang="fr-FR" smtClean="0"/>
              <a:pPr/>
              <a:t>03/06/2012</a:t>
            </a:fld>
            <a:endParaRPr lang="fr-FR"/>
          </a:p>
        </p:txBody>
      </p:sp>
      <p:sp>
        <p:nvSpPr>
          <p:cNvPr id="3" name="Espace réservé du pied de page 2"/>
          <p:cNvSpPr>
            <a:spLocks noGrp="1"/>
          </p:cNvSpPr>
          <p:nvPr>
            <p:ph type="ftr" sz="quarter" idx="11"/>
          </p:nvPr>
        </p:nvSpPr>
        <p:spPr/>
        <p:txBody>
          <a:bodyPr/>
          <a:lstStyle>
            <a:extLst/>
          </a:lstStyle>
          <a:p>
            <a:endParaRPr lang="fr-FR"/>
          </a:p>
        </p:txBody>
      </p:sp>
      <p:sp>
        <p:nvSpPr>
          <p:cNvPr id="4" name="Espace réservé du numéro de diapositive 3"/>
          <p:cNvSpPr>
            <a:spLocks noGrp="1"/>
          </p:cNvSpPr>
          <p:nvPr>
            <p:ph type="sldNum" sz="quarter" idx="12"/>
          </p:nvPr>
        </p:nvSpPr>
        <p:spPr/>
        <p:txBody>
          <a:bodyPr/>
          <a:lstStyle>
            <a:extLst/>
          </a:lstStyle>
          <a:p>
            <a:fld id="{09F682F1-AE19-447A-8114-5DF7E2D1D971}" type="slidenum">
              <a:rPr lang="fr-FR" smtClean="0"/>
              <a:pPr/>
              <a:t>‹N°›</a:t>
            </a:fld>
            <a:endParaRPr lang="fr-F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94AC4974-B201-430E-8357-6810605BF4B5}" type="datetimeFigureOut">
              <a:rPr lang="fr-FR" smtClean="0"/>
              <a:pPr/>
              <a:t>03/06/2012</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09F682F1-AE19-447A-8114-5DF7E2D1D971}"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extLst/>
          </a:lstStyle>
          <a:p>
            <a:fld id="{94AC4974-B201-430E-8357-6810605BF4B5}" type="datetimeFigureOut">
              <a:rPr lang="fr-FR" smtClean="0"/>
              <a:pPr/>
              <a:t>03/06/2012</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09F682F1-AE19-447A-8114-5DF7E2D1D971}" type="slidenum">
              <a:rPr lang="fr-FR" smtClean="0"/>
              <a:pPr/>
              <a:t>‹N°›</a:t>
            </a:fld>
            <a:endParaRPr lang="fr-F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Espace réservé pour une imag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fr-FR" smtClean="0"/>
              <a:t>Cliquez sur l'icône pour ajouter une image</a:t>
            </a:r>
            <a:endParaRPr kumimoji="0" lang="en-US" dirty="0"/>
          </a:p>
        </p:txBody>
      </p:sp>
      <p:sp>
        <p:nvSpPr>
          <p:cNvPr id="9" name="Organigramme : Processu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Organigramme : Processu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Espace réservé du texte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ecteurs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lips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Bouée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Espace réservé du titre 4"/>
          <p:cNvSpPr>
            <a:spLocks noGrp="1"/>
          </p:cNvSpPr>
          <p:nvPr>
            <p:ph type="title"/>
          </p:nvPr>
        </p:nvSpPr>
        <p:spPr>
          <a:xfrm>
            <a:off x="1435608" y="274638"/>
            <a:ext cx="7498080" cy="1143000"/>
          </a:xfrm>
          <a:prstGeom prst="rect">
            <a:avLst/>
          </a:prstGeom>
        </p:spPr>
        <p:txBody>
          <a:bodyPr anchor="ctr">
            <a:normAutofit/>
          </a:bodyPr>
          <a:lstStyle>
            <a:extLst/>
          </a:lstStyle>
          <a:p>
            <a:r>
              <a:rPr kumimoji="0" lang="fr-FR" smtClean="0"/>
              <a:t>Cliquez pour modifier le style du titre</a:t>
            </a:r>
            <a:endParaRPr kumimoji="0" lang="en-US"/>
          </a:p>
        </p:txBody>
      </p:sp>
      <p:sp>
        <p:nvSpPr>
          <p:cNvPr id="9" name="Espace réservé du texte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4" name="Espace réservé de la date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94AC4974-B201-430E-8357-6810605BF4B5}" type="datetimeFigureOut">
              <a:rPr lang="fr-FR" smtClean="0"/>
              <a:pPr/>
              <a:t>03/06/2012</a:t>
            </a:fld>
            <a:endParaRPr lang="fr-FR"/>
          </a:p>
        </p:txBody>
      </p:sp>
      <p:sp>
        <p:nvSpPr>
          <p:cNvPr id="10" name="Espace réservé du pied de page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fr-FR"/>
          </a:p>
        </p:txBody>
      </p:sp>
      <p:sp>
        <p:nvSpPr>
          <p:cNvPr id="22" name="Espace réservé du numéro de diapositive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9F682F1-AE19-447A-8114-5DF7E2D1D971}" type="slidenum">
              <a:rPr lang="fr-FR" smtClean="0"/>
              <a:pPr/>
              <a:t>‹N°›</a:t>
            </a:fld>
            <a:endParaRPr lang="fr-F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03648" y="1124744"/>
            <a:ext cx="7498080" cy="3528392"/>
          </a:xfrm>
          <a:solidFill>
            <a:srgbClr val="FF9966"/>
          </a:solidFill>
          <a:effectLst>
            <a:glow rad="228600">
              <a:schemeClr val="accent2">
                <a:satMod val="175000"/>
                <a:alpha val="40000"/>
              </a:schemeClr>
            </a:glow>
          </a:effectLst>
        </p:spPr>
        <p:txBody>
          <a:bodyPr>
            <a:normAutofit fontScale="90000"/>
          </a:bodyPr>
          <a:lstStyle/>
          <a:p>
            <a:pPr algn="ctr"/>
            <a:r>
              <a:rPr lang="fr-FR" dirty="0" smtClean="0"/>
              <a:t/>
            </a:r>
            <a:br>
              <a:rPr lang="fr-FR" dirty="0" smtClean="0"/>
            </a:br>
            <a:r>
              <a:rPr lang="fr-FR" dirty="0" smtClean="0"/>
              <a:t/>
            </a:r>
            <a:br>
              <a:rPr lang="fr-FR" dirty="0" smtClean="0"/>
            </a:br>
            <a:r>
              <a:rPr lang="fr-FR" dirty="0" smtClean="0"/>
              <a:t>Programme d’histoire</a:t>
            </a:r>
            <a:br>
              <a:rPr lang="fr-FR" dirty="0" smtClean="0"/>
            </a:br>
            <a:r>
              <a:rPr lang="fr-FR" smtClean="0"/>
              <a:t>Classe de </a:t>
            </a:r>
            <a:r>
              <a:rPr lang="fr-FR" dirty="0" smtClean="0"/>
              <a:t>Troisième</a:t>
            </a:r>
            <a:br>
              <a:rPr lang="fr-FR" dirty="0" smtClean="0"/>
            </a:br>
            <a:r>
              <a:rPr lang="fr-FR" dirty="0" smtClean="0"/>
              <a:t/>
            </a:r>
            <a:br>
              <a:rPr lang="fr-FR" dirty="0" smtClean="0"/>
            </a:br>
            <a:r>
              <a:rPr lang="fr-FR" dirty="0" smtClean="0"/>
              <a:t>Pistes et balayage</a:t>
            </a:r>
            <a:br>
              <a:rPr lang="fr-FR" dirty="0" smtClean="0"/>
            </a:br>
            <a:r>
              <a:rPr lang="fr-FR" dirty="0" smtClean="0"/>
              <a:t/>
            </a:r>
            <a:br>
              <a:rPr lang="fr-FR" dirty="0" smtClean="0"/>
            </a:br>
            <a:r>
              <a:rPr lang="fr-FR" dirty="0" smtClean="0"/>
              <a:t/>
            </a:r>
            <a:br>
              <a:rPr lang="fr-FR" dirty="0" smtClean="0"/>
            </a:br>
            <a:endParaRPr lang="fr-FR" dirty="0"/>
          </a:p>
        </p:txBody>
      </p:sp>
      <p:sp>
        <p:nvSpPr>
          <p:cNvPr id="3" name="Espace réservé du contenu 2"/>
          <p:cNvSpPr>
            <a:spLocks noGrp="1"/>
          </p:cNvSpPr>
          <p:nvPr>
            <p:ph idx="1"/>
          </p:nvPr>
        </p:nvSpPr>
        <p:spPr>
          <a:xfrm>
            <a:off x="1331640" y="6093296"/>
            <a:ext cx="7498080" cy="515144"/>
          </a:xfrm>
        </p:spPr>
        <p:txBody>
          <a:bodyPr>
            <a:normAutofit/>
          </a:bodyPr>
          <a:lstStyle/>
          <a:p>
            <a:pPr algn="ctr">
              <a:buNone/>
            </a:pPr>
            <a:r>
              <a:rPr lang="fr-FR" sz="1800" dirty="0" smtClean="0"/>
              <a:t>Inspection pédagogique régionale / Académie de Poitiers</a:t>
            </a:r>
            <a:endParaRPr lang="fr-FR"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638"/>
            <a:ext cx="7498080" cy="634082"/>
          </a:xfrm>
          <a:solidFill>
            <a:srgbClr val="92D050"/>
          </a:solidFill>
        </p:spPr>
        <p:txBody>
          <a:bodyPr>
            <a:normAutofit fontScale="90000"/>
          </a:bodyPr>
          <a:lstStyle/>
          <a:p>
            <a:pPr algn="ctr"/>
            <a:r>
              <a:rPr lang="fr-FR" sz="3600" dirty="0" smtClean="0"/>
              <a:t>Pourquoi le génocide des Arméniens ?</a:t>
            </a:r>
            <a:endParaRPr lang="fr-FR" sz="3600" dirty="0"/>
          </a:p>
        </p:txBody>
      </p:sp>
      <p:sp>
        <p:nvSpPr>
          <p:cNvPr id="3" name="Espace réservé du contenu 2"/>
          <p:cNvSpPr>
            <a:spLocks noGrp="1"/>
          </p:cNvSpPr>
          <p:nvPr>
            <p:ph idx="1"/>
          </p:nvPr>
        </p:nvSpPr>
        <p:spPr/>
        <p:txBody>
          <a:bodyPr>
            <a:normAutofit fontScale="85000" lnSpcReduction="10000"/>
          </a:bodyPr>
          <a:lstStyle/>
          <a:p>
            <a:r>
              <a:rPr lang="fr-FR" dirty="0" smtClean="0"/>
              <a:t>Le programme a été composé avant 2008, date de sa publication au BO =&gt; pas le souhait de coller à l’actualité ou de succomber à un phénomène de mode.</a:t>
            </a:r>
          </a:p>
          <a:p>
            <a:r>
              <a:rPr lang="fr-FR" dirty="0" smtClean="0"/>
              <a:t>Permettre une réflexion et un temps de définition de la notion de génocide.</a:t>
            </a:r>
          </a:p>
          <a:p>
            <a:pPr>
              <a:buFont typeface="Symbol"/>
              <a:buChar char="Þ"/>
            </a:pPr>
            <a:r>
              <a:rPr lang="fr-FR" dirty="0" smtClean="0"/>
              <a:t>Chaque guerre n’a pas son génocide !</a:t>
            </a:r>
          </a:p>
          <a:p>
            <a:pPr>
              <a:buFont typeface="Symbol"/>
              <a:buChar char="Þ"/>
            </a:pPr>
            <a:r>
              <a:rPr lang="fr-FR" dirty="0" smtClean="0"/>
              <a:t>Le génocide juif n’est pas comparable au génocide arménien qui présente aussi des éléments plus traditionnels… =&gt; glissement progressive d’un génocide vers un autre, progression vers l’horreur et l’anéantissement. </a:t>
            </a:r>
            <a:endParaRPr lang="fr-FR" dirty="0"/>
          </a:p>
        </p:txBody>
      </p:sp>
      <p:sp>
        <p:nvSpPr>
          <p:cNvPr id="4" name="ZoneTexte 3"/>
          <p:cNvSpPr txBox="1"/>
          <p:nvPr/>
        </p:nvSpPr>
        <p:spPr>
          <a:xfrm>
            <a:off x="4499992" y="6237312"/>
            <a:ext cx="4320480" cy="369332"/>
          </a:xfrm>
          <a:prstGeom prst="rect">
            <a:avLst/>
          </a:prstGeom>
          <a:noFill/>
        </p:spPr>
        <p:txBody>
          <a:bodyPr wrap="square" rtlCol="0">
            <a:spAutoFit/>
          </a:bodyPr>
          <a:lstStyle/>
          <a:p>
            <a:r>
              <a:rPr lang="fr-FR" dirty="0" smtClean="0"/>
              <a:t>Ressource possible : www.massviolence.org</a:t>
            </a:r>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638"/>
            <a:ext cx="7498080" cy="490066"/>
          </a:xfrm>
          <a:solidFill>
            <a:srgbClr val="FFFF99"/>
          </a:solidFill>
        </p:spPr>
        <p:txBody>
          <a:bodyPr>
            <a:noAutofit/>
          </a:bodyPr>
          <a:lstStyle/>
          <a:p>
            <a:r>
              <a:rPr lang="fr-FR" sz="2400" dirty="0" smtClean="0"/>
              <a:t>Chapitre 2 : Guerres mondiales et régimes totalitaires</a:t>
            </a:r>
            <a:endParaRPr lang="fr-FR" sz="2400" dirty="0"/>
          </a:p>
        </p:txBody>
      </p:sp>
      <p:sp>
        <p:nvSpPr>
          <p:cNvPr id="5" name="Accolade fermante 4"/>
          <p:cNvSpPr/>
          <p:nvPr/>
        </p:nvSpPr>
        <p:spPr>
          <a:xfrm>
            <a:off x="3851920" y="3645024"/>
            <a:ext cx="155448" cy="914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pic>
        <p:nvPicPr>
          <p:cNvPr id="6147" name="Picture 3"/>
          <p:cNvPicPr>
            <a:picLocks noGrp="1" noChangeAspect="1" noChangeArrowheads="1"/>
          </p:cNvPicPr>
          <p:nvPr>
            <p:ph idx="1"/>
          </p:nvPr>
        </p:nvPicPr>
        <p:blipFill>
          <a:blip r:embed="rId2" cstate="print"/>
          <a:srcRect/>
          <a:stretch>
            <a:fillRect/>
          </a:stretch>
        </p:blipFill>
        <p:spPr bwMode="auto">
          <a:xfrm>
            <a:off x="1403648" y="1175068"/>
            <a:ext cx="7560839" cy="5494292"/>
          </a:xfrm>
          <a:prstGeom prst="rect">
            <a:avLst/>
          </a:prstGeom>
          <a:noFill/>
          <a:ln w="9525">
            <a:noFill/>
            <a:miter lim="800000"/>
            <a:headEnd/>
            <a:tailEnd/>
          </a:ln>
        </p:spPr>
      </p:pic>
      <p:sp>
        <p:nvSpPr>
          <p:cNvPr id="7" name="Accolade fermante 6"/>
          <p:cNvSpPr/>
          <p:nvPr/>
        </p:nvSpPr>
        <p:spPr>
          <a:xfrm>
            <a:off x="4499992" y="5949280"/>
            <a:ext cx="288032" cy="57606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 name="ZoneTexte 7"/>
          <p:cNvSpPr txBox="1"/>
          <p:nvPr/>
        </p:nvSpPr>
        <p:spPr>
          <a:xfrm>
            <a:off x="4860032" y="5805264"/>
            <a:ext cx="4104456" cy="646331"/>
          </a:xfrm>
          <a:prstGeom prst="rect">
            <a:avLst/>
          </a:prstGeom>
          <a:solidFill>
            <a:srgbClr val="FFFF99"/>
          </a:solidFill>
          <a:ln>
            <a:solidFill>
              <a:schemeClr val="bg2"/>
            </a:solidFill>
          </a:ln>
        </p:spPr>
        <p:txBody>
          <a:bodyPr wrap="square" rtlCol="0">
            <a:spAutoFit/>
          </a:bodyPr>
          <a:lstStyle/>
          <a:p>
            <a:r>
              <a:rPr lang="fr-FR" dirty="0" smtClean="0"/>
              <a:t>Deux types d’exercice : ne pas confondre raconter et expliquer ,  et caractériser</a:t>
            </a:r>
            <a:endParaRPr lang="fr-FR" dirty="0"/>
          </a:p>
        </p:txBody>
      </p:sp>
      <p:cxnSp>
        <p:nvCxnSpPr>
          <p:cNvPr id="10" name="Connecteur droit avec flèche 9"/>
          <p:cNvCxnSpPr/>
          <p:nvPr/>
        </p:nvCxnSpPr>
        <p:spPr>
          <a:xfrm>
            <a:off x="5004048" y="2204864"/>
            <a:ext cx="504056" cy="360040"/>
          </a:xfrm>
          <a:prstGeom prst="straightConnector1">
            <a:avLst/>
          </a:prstGeom>
          <a:ln>
            <a:solidFill>
              <a:srgbClr val="FF0000"/>
            </a:solidFill>
            <a:headEnd type="arrow"/>
            <a:tailEnd type="arrow"/>
          </a:ln>
        </p:spPr>
        <p:style>
          <a:lnRef idx="3">
            <a:schemeClr val="dk1"/>
          </a:lnRef>
          <a:fillRef idx="0">
            <a:schemeClr val="dk1"/>
          </a:fillRef>
          <a:effectRef idx="2">
            <a:schemeClr val="dk1"/>
          </a:effectRef>
          <a:fontRef idx="minor">
            <a:schemeClr val="tx1"/>
          </a:fontRef>
        </p:style>
      </p:cxnSp>
      <p:sp>
        <p:nvSpPr>
          <p:cNvPr id="11" name="ZoneTexte 10"/>
          <p:cNvSpPr txBox="1"/>
          <p:nvPr/>
        </p:nvSpPr>
        <p:spPr>
          <a:xfrm>
            <a:off x="5580112" y="1693257"/>
            <a:ext cx="3528392" cy="1015663"/>
          </a:xfrm>
          <a:prstGeom prst="rect">
            <a:avLst/>
          </a:prstGeom>
          <a:solidFill>
            <a:srgbClr val="FF9966"/>
          </a:solidFill>
        </p:spPr>
        <p:txBody>
          <a:bodyPr wrap="square" rtlCol="0">
            <a:spAutoFit/>
          </a:bodyPr>
          <a:lstStyle/>
          <a:p>
            <a:r>
              <a:rPr lang="fr-FR" sz="2000" dirty="0" smtClean="0"/>
              <a:t>Principaux axes, plans possibles</a:t>
            </a:r>
          </a:p>
          <a:p>
            <a:r>
              <a:rPr lang="fr-FR" sz="2000" dirty="0" smtClean="0"/>
              <a:t>Traitement successif ou celui en parallèle possible</a:t>
            </a:r>
            <a:endParaRPr lang="fr-FR" sz="2000" dirty="0"/>
          </a:p>
        </p:txBody>
      </p:sp>
      <p:sp>
        <p:nvSpPr>
          <p:cNvPr id="12" name="Flèche vers le bas 11"/>
          <p:cNvSpPr/>
          <p:nvPr/>
        </p:nvSpPr>
        <p:spPr>
          <a:xfrm>
            <a:off x="6660232" y="2924944"/>
            <a:ext cx="144016" cy="187220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6732240" y="4869160"/>
            <a:ext cx="1728192" cy="646331"/>
          </a:xfrm>
          <a:prstGeom prst="rect">
            <a:avLst/>
          </a:prstGeom>
          <a:solidFill>
            <a:srgbClr val="92D050"/>
          </a:solidFill>
        </p:spPr>
        <p:txBody>
          <a:bodyPr wrap="square" rtlCol="0">
            <a:spAutoFit/>
          </a:bodyPr>
          <a:lstStyle/>
          <a:p>
            <a:r>
              <a:rPr lang="fr-FR" dirty="0" smtClean="0"/>
              <a:t>Nouveauté du programme.  </a:t>
            </a:r>
            <a:endParaRPr lang="fr-FR" dirty="0"/>
          </a:p>
        </p:txBody>
      </p:sp>
      <p:cxnSp>
        <p:nvCxnSpPr>
          <p:cNvPr id="16" name="Connecteur droit avec flèche 15"/>
          <p:cNvCxnSpPr/>
          <p:nvPr/>
        </p:nvCxnSpPr>
        <p:spPr>
          <a:xfrm flipH="1">
            <a:off x="5724128" y="3429000"/>
            <a:ext cx="648072" cy="129614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a:off x="5652120" y="4149080"/>
            <a:ext cx="72008" cy="57606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4283968" y="4797152"/>
            <a:ext cx="2232248" cy="923330"/>
          </a:xfrm>
          <a:prstGeom prst="rect">
            <a:avLst/>
          </a:prstGeom>
          <a:solidFill>
            <a:srgbClr val="FF3300"/>
          </a:solidFill>
        </p:spPr>
        <p:txBody>
          <a:bodyPr wrap="square" rtlCol="0">
            <a:spAutoFit/>
          </a:bodyPr>
          <a:lstStyle/>
          <a:p>
            <a:r>
              <a:rPr lang="fr-FR" dirty="0" smtClean="0"/>
              <a:t>Traitement de l’idéologie par les actes,  les pratiques !</a:t>
            </a:r>
            <a:endParaRPr lang="fr-FR" dirty="0"/>
          </a:p>
        </p:txBody>
      </p:sp>
      <p:sp>
        <p:nvSpPr>
          <p:cNvPr id="14" name="ZoneTexte 13"/>
          <p:cNvSpPr txBox="1"/>
          <p:nvPr/>
        </p:nvSpPr>
        <p:spPr>
          <a:xfrm>
            <a:off x="7884368" y="836712"/>
            <a:ext cx="1080120" cy="369332"/>
          </a:xfrm>
          <a:prstGeom prst="rect">
            <a:avLst/>
          </a:prstGeom>
          <a:solidFill>
            <a:srgbClr val="FFC000"/>
          </a:solidFill>
        </p:spPr>
        <p:txBody>
          <a:bodyPr wrap="square" rtlCol="0">
            <a:spAutoFit/>
          </a:bodyPr>
          <a:lstStyle/>
          <a:p>
            <a:r>
              <a:rPr lang="fr-FR" dirty="0" smtClean="0"/>
              <a:t>3 heures</a:t>
            </a:r>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608" y="188640"/>
            <a:ext cx="7498080" cy="634082"/>
          </a:xfrm>
          <a:solidFill>
            <a:srgbClr val="FFFF99"/>
          </a:solidFill>
        </p:spPr>
        <p:txBody>
          <a:bodyPr>
            <a:normAutofit/>
          </a:bodyPr>
          <a:lstStyle/>
          <a:p>
            <a:r>
              <a:rPr lang="fr-FR" sz="2800" dirty="0" smtClean="0"/>
              <a:t>Ch. 2 / Th. 2 : Les régimes totalitaires – années 30</a:t>
            </a:r>
            <a:endParaRPr lang="fr-FR" sz="2800" dirty="0"/>
          </a:p>
        </p:txBody>
      </p:sp>
      <p:graphicFrame>
        <p:nvGraphicFramePr>
          <p:cNvPr id="4" name="Espace réservé du contenu 3"/>
          <p:cNvGraphicFramePr>
            <a:graphicFrameLocks noGrp="1"/>
          </p:cNvGraphicFramePr>
          <p:nvPr>
            <p:ph idx="1"/>
          </p:nvPr>
        </p:nvGraphicFramePr>
        <p:xfrm>
          <a:off x="971600" y="1268760"/>
          <a:ext cx="8100391" cy="4973320"/>
        </p:xfrm>
        <a:graphic>
          <a:graphicData uri="http://schemas.openxmlformats.org/drawingml/2006/table">
            <a:tbl>
              <a:tblPr firstRow="1" bandRow="1">
                <a:tableStyleId>{5C22544A-7EE6-4342-B048-85BDC9FD1C3A}</a:tableStyleId>
              </a:tblPr>
              <a:tblGrid>
                <a:gridCol w="2942011"/>
                <a:gridCol w="2566092"/>
                <a:gridCol w="2592288"/>
              </a:tblGrid>
              <a:tr h="370840">
                <a:tc>
                  <a:txBody>
                    <a:bodyPr/>
                    <a:lstStyle/>
                    <a:p>
                      <a:pPr algn="ctr"/>
                      <a:r>
                        <a:rPr lang="fr-FR" dirty="0" smtClean="0"/>
                        <a:t>Problématique</a:t>
                      </a:r>
                      <a:endParaRPr lang="fr-FR" dirty="0"/>
                    </a:p>
                  </a:txBody>
                  <a:tcPr/>
                </a:tc>
                <a:tc>
                  <a:txBody>
                    <a:bodyPr/>
                    <a:lstStyle/>
                    <a:p>
                      <a:pPr algn="ctr"/>
                      <a:r>
                        <a:rPr lang="fr-FR" dirty="0" smtClean="0"/>
                        <a:t>Démarches</a:t>
                      </a:r>
                      <a:endParaRPr lang="fr-FR" dirty="0"/>
                    </a:p>
                  </a:txBody>
                  <a:tcPr/>
                </a:tc>
                <a:tc>
                  <a:txBody>
                    <a:bodyPr/>
                    <a:lstStyle/>
                    <a:p>
                      <a:pPr algn="ctr"/>
                      <a:r>
                        <a:rPr lang="fr-FR" dirty="0" smtClean="0"/>
                        <a:t>Ecueils</a:t>
                      </a:r>
                      <a:endParaRPr lang="fr-FR" dirty="0"/>
                    </a:p>
                  </a:txBody>
                  <a:tcPr/>
                </a:tc>
              </a:tr>
              <a:tr h="370840">
                <a:tc>
                  <a:txBody>
                    <a:bodyPr/>
                    <a:lstStyle/>
                    <a:p>
                      <a:pPr algn="ctr"/>
                      <a:endParaRPr lang="fr-FR" dirty="0" smtClean="0"/>
                    </a:p>
                    <a:p>
                      <a:pPr algn="ctr"/>
                      <a:r>
                        <a:rPr lang="fr-FR" dirty="0" smtClean="0"/>
                        <a:t>Option large : </a:t>
                      </a:r>
                    </a:p>
                    <a:p>
                      <a:pPr algn="ctr"/>
                      <a:r>
                        <a:rPr lang="fr-FR" dirty="0" smtClean="0"/>
                        <a:t>Quels</a:t>
                      </a:r>
                      <a:r>
                        <a:rPr lang="fr-FR" baseline="0" dirty="0" smtClean="0"/>
                        <a:t> sont les</a:t>
                      </a:r>
                      <a:r>
                        <a:rPr lang="fr-FR" dirty="0" smtClean="0"/>
                        <a:t> caractères des régimes nazi et soviétique ?</a:t>
                      </a:r>
                    </a:p>
                    <a:p>
                      <a:pPr algn="ctr"/>
                      <a:endParaRPr lang="fr-FR" sz="1400" dirty="0" smtClean="0"/>
                    </a:p>
                    <a:p>
                      <a:pPr algn="ctr"/>
                      <a:r>
                        <a:rPr lang="fr-FR" dirty="0" smtClean="0"/>
                        <a:t>Option comparative</a:t>
                      </a:r>
                      <a:r>
                        <a:rPr lang="fr-FR" baseline="0" dirty="0" smtClean="0"/>
                        <a:t> :  Peut-on comparer les régimes nazi et soviétique ?</a:t>
                      </a:r>
                    </a:p>
                    <a:p>
                      <a:pPr algn="ctr"/>
                      <a:endParaRPr lang="fr-FR" sz="1400" baseline="0" dirty="0" smtClean="0"/>
                    </a:p>
                    <a:p>
                      <a:pPr algn="ctr"/>
                      <a:r>
                        <a:rPr lang="fr-FR" baseline="0" dirty="0" smtClean="0"/>
                        <a:t>Pourquoi qualifie-t-on les régimes nazi et soviétique de régimes idéocratiques ?</a:t>
                      </a:r>
                    </a:p>
                    <a:p>
                      <a:pPr algn="ctr"/>
                      <a:endParaRPr lang="fr-FR" sz="1600" baseline="0" dirty="0" smtClean="0"/>
                    </a:p>
                    <a:p>
                      <a:pPr algn="ctr"/>
                      <a:r>
                        <a:rPr lang="fr-FR" baseline="0" dirty="0" smtClean="0"/>
                        <a:t>Comment s’exprime la violence des Etats totalitaires à travers les exemples nazi et soviétique ? </a:t>
                      </a:r>
                      <a:endParaRPr lang="fr-FR" dirty="0"/>
                    </a:p>
                  </a:txBody>
                  <a:tcPr/>
                </a:tc>
                <a:tc>
                  <a:txBody>
                    <a:bodyPr/>
                    <a:lstStyle/>
                    <a:p>
                      <a:pPr algn="ctr"/>
                      <a:endParaRPr lang="fr-FR" dirty="0" smtClean="0"/>
                    </a:p>
                    <a:p>
                      <a:pPr algn="just"/>
                      <a:r>
                        <a:rPr lang="fr-FR" dirty="0" smtClean="0"/>
                        <a:t>Insister</a:t>
                      </a:r>
                      <a:r>
                        <a:rPr lang="fr-FR" baseline="0" dirty="0" smtClean="0"/>
                        <a:t> sur la proximité des pratiques, voire de l’organisation de ces Etats et les idéologies qui les animent.</a:t>
                      </a:r>
                    </a:p>
                    <a:p>
                      <a:pPr algn="just"/>
                      <a:endParaRPr lang="fr-FR" baseline="0" dirty="0" smtClean="0"/>
                    </a:p>
                    <a:p>
                      <a:pPr algn="just"/>
                      <a:r>
                        <a:rPr lang="fr-FR" baseline="0" dirty="0" smtClean="0"/>
                        <a:t>Aborder la question des idéologies par les actes de ces Etats  (cf. dernière Doc. Photo de J. </a:t>
                      </a:r>
                      <a:r>
                        <a:rPr lang="fr-FR" baseline="0" dirty="0" err="1" smtClean="0"/>
                        <a:t>Chapoutot</a:t>
                      </a:r>
                      <a:r>
                        <a:rPr lang="fr-FR" baseline="0" dirty="0" smtClean="0"/>
                        <a:t>)</a:t>
                      </a:r>
                    </a:p>
                    <a:p>
                      <a:pPr algn="just"/>
                      <a:endParaRPr lang="fr-FR" baseline="0" dirty="0" smtClean="0"/>
                    </a:p>
                    <a:p>
                      <a:pPr algn="just"/>
                      <a:r>
                        <a:rPr lang="fr-FR" baseline="0" dirty="0" smtClean="0"/>
                        <a:t>Tisser un / des  lien(s) avec le programme d’éducation civique</a:t>
                      </a:r>
                      <a:endParaRPr lang="fr-FR" dirty="0" smtClean="0"/>
                    </a:p>
                  </a:txBody>
                  <a:tcPr/>
                </a:tc>
                <a:tc>
                  <a:txBody>
                    <a:bodyPr/>
                    <a:lstStyle/>
                    <a:p>
                      <a:pPr algn="ctr">
                        <a:buFontTx/>
                        <a:buNone/>
                      </a:pPr>
                      <a:endParaRPr lang="fr-FR" dirty="0" smtClean="0"/>
                    </a:p>
                    <a:p>
                      <a:pPr algn="ctr">
                        <a:buFontTx/>
                        <a:buNone/>
                      </a:pPr>
                      <a:r>
                        <a:rPr lang="fr-FR" dirty="0" smtClean="0"/>
                        <a:t>Pas d’histoire de</a:t>
                      </a:r>
                      <a:r>
                        <a:rPr lang="fr-FR" baseline="0" dirty="0" smtClean="0"/>
                        <a:t> ces régimes</a:t>
                      </a:r>
                    </a:p>
                    <a:p>
                      <a:pPr algn="ctr">
                        <a:buFontTx/>
                        <a:buNone/>
                      </a:pPr>
                      <a:endParaRPr lang="fr-FR" dirty="0" smtClean="0"/>
                    </a:p>
                    <a:p>
                      <a:pPr algn="ctr">
                        <a:buFontTx/>
                        <a:buNone/>
                      </a:pPr>
                      <a:r>
                        <a:rPr lang="fr-FR" dirty="0" smtClean="0"/>
                        <a:t>Confondre </a:t>
                      </a:r>
                      <a:r>
                        <a:rPr lang="fr-FR" baseline="0" dirty="0" smtClean="0"/>
                        <a:t>les deux régimes =&gt; « le</a:t>
                      </a:r>
                      <a:r>
                        <a:rPr lang="fr-FR" b="1" baseline="0" dirty="0" smtClean="0"/>
                        <a:t>s</a:t>
                      </a:r>
                      <a:r>
                        <a:rPr lang="fr-FR" baseline="0" dirty="0" smtClean="0"/>
                        <a:t> régime</a:t>
                      </a:r>
                      <a:r>
                        <a:rPr lang="fr-FR" b="1" baseline="0" dirty="0" smtClean="0"/>
                        <a:t>s</a:t>
                      </a:r>
                      <a:r>
                        <a:rPr lang="fr-FR" baseline="0" dirty="0" smtClean="0"/>
                        <a:t> totalitaire</a:t>
                      </a:r>
                      <a:r>
                        <a:rPr lang="fr-FR" b="1" baseline="0" dirty="0" smtClean="0"/>
                        <a:t>s »</a:t>
                      </a:r>
                      <a:r>
                        <a:rPr lang="fr-FR" b="0" baseline="0" dirty="0" smtClean="0"/>
                        <a:t>  impliquent  une diversité. L</a:t>
                      </a:r>
                      <a:r>
                        <a:rPr lang="fr-FR" baseline="0" dirty="0" smtClean="0"/>
                        <a:t>a comparaison est possible mais les régimes ne sont pas équivalents</a:t>
                      </a:r>
                    </a:p>
                    <a:p>
                      <a:pPr algn="ctr">
                        <a:buFontTx/>
                        <a:buChar char="-"/>
                      </a:pPr>
                      <a:endParaRPr lang="fr-FR" dirty="0" smtClean="0"/>
                    </a:p>
                    <a:p>
                      <a:pPr algn="ctr">
                        <a:buFontTx/>
                        <a:buNone/>
                      </a:pPr>
                      <a:r>
                        <a:rPr lang="fr-FR" dirty="0" smtClean="0"/>
                        <a:t> Dissocier les idéologies et les politiques mises en œuvre</a:t>
                      </a:r>
                      <a:endParaRPr lang="fr-FR" dirty="0"/>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220072" y="188640"/>
            <a:ext cx="3713616" cy="1584176"/>
          </a:xfrm>
          <a:solidFill>
            <a:srgbClr val="FFFF99"/>
          </a:solidFill>
        </p:spPr>
        <p:txBody>
          <a:bodyPr>
            <a:normAutofit fontScale="90000"/>
          </a:bodyPr>
          <a:lstStyle/>
          <a:p>
            <a:r>
              <a:rPr lang="fr-FR" sz="2400" dirty="0" smtClean="0"/>
              <a:t>Etude à grands traits de la seconde guerre mondiale à l’échelle mondiale, à l’aide de cartes et d’une chronologie brève !</a:t>
            </a:r>
            <a:endParaRPr lang="fr-FR" sz="2400"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1331640" y="1772816"/>
            <a:ext cx="7499350" cy="3758888"/>
          </a:xfrm>
          <a:prstGeom prst="rect">
            <a:avLst/>
          </a:prstGeom>
          <a:noFill/>
          <a:ln w="9525">
            <a:noFill/>
            <a:miter lim="800000"/>
            <a:headEnd/>
            <a:tailEnd/>
          </a:ln>
        </p:spPr>
      </p:pic>
      <p:sp>
        <p:nvSpPr>
          <p:cNvPr id="5" name="Ellipse 4"/>
          <p:cNvSpPr/>
          <p:nvPr/>
        </p:nvSpPr>
        <p:spPr>
          <a:xfrm>
            <a:off x="3059832" y="2420888"/>
            <a:ext cx="2016224" cy="2880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p:cNvSpPr/>
          <p:nvPr/>
        </p:nvSpPr>
        <p:spPr>
          <a:xfrm>
            <a:off x="5220072" y="2348880"/>
            <a:ext cx="2016224" cy="2880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5292080" y="2636912"/>
            <a:ext cx="2016224" cy="2880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5652120" y="2924944"/>
            <a:ext cx="2016224" cy="288032"/>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a:off x="4716016" y="3645024"/>
            <a:ext cx="1368152" cy="216024"/>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Accolade fermante 13"/>
          <p:cNvSpPr/>
          <p:nvPr/>
        </p:nvSpPr>
        <p:spPr>
          <a:xfrm>
            <a:off x="4644008" y="5085184"/>
            <a:ext cx="216024" cy="504056"/>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5" name="ZoneTexte 14"/>
          <p:cNvSpPr txBox="1"/>
          <p:nvPr/>
        </p:nvSpPr>
        <p:spPr>
          <a:xfrm>
            <a:off x="4932040" y="5013176"/>
            <a:ext cx="3672408" cy="646331"/>
          </a:xfrm>
          <a:prstGeom prst="rect">
            <a:avLst/>
          </a:prstGeom>
          <a:solidFill>
            <a:srgbClr val="FFC000"/>
          </a:solidFill>
        </p:spPr>
        <p:txBody>
          <a:bodyPr wrap="square" rtlCol="0">
            <a:spAutoFit/>
          </a:bodyPr>
          <a:lstStyle/>
          <a:p>
            <a:r>
              <a:rPr lang="fr-FR" dirty="0" smtClean="0"/>
              <a:t>Deux exercices différents.  Caractériser ≠ décrire et expliquer</a:t>
            </a:r>
            <a:endParaRPr lang="fr-FR" dirty="0"/>
          </a:p>
        </p:txBody>
      </p:sp>
      <p:cxnSp>
        <p:nvCxnSpPr>
          <p:cNvPr id="16" name="Connecteur droit avec flèche 15"/>
          <p:cNvCxnSpPr/>
          <p:nvPr/>
        </p:nvCxnSpPr>
        <p:spPr>
          <a:xfrm>
            <a:off x="4644008" y="3645024"/>
            <a:ext cx="720080" cy="504056"/>
          </a:xfrm>
          <a:prstGeom prst="straightConnector1">
            <a:avLst/>
          </a:prstGeom>
          <a:ln>
            <a:solidFill>
              <a:srgbClr val="006600"/>
            </a:solidFill>
            <a:headEnd type="arrow"/>
            <a:tailEnd type="arrow"/>
          </a:ln>
        </p:spPr>
        <p:style>
          <a:lnRef idx="3">
            <a:schemeClr val="dk1"/>
          </a:lnRef>
          <a:fillRef idx="0">
            <a:schemeClr val="dk1"/>
          </a:fillRef>
          <a:effectRef idx="2">
            <a:schemeClr val="dk1"/>
          </a:effectRef>
          <a:fontRef idx="minor">
            <a:schemeClr val="tx1"/>
          </a:fontRef>
        </p:style>
      </p:cxnSp>
      <p:sp>
        <p:nvSpPr>
          <p:cNvPr id="18" name="ZoneTexte 17"/>
          <p:cNvSpPr txBox="1"/>
          <p:nvPr/>
        </p:nvSpPr>
        <p:spPr>
          <a:xfrm>
            <a:off x="5508104" y="4077072"/>
            <a:ext cx="3456384" cy="646331"/>
          </a:xfrm>
          <a:prstGeom prst="rect">
            <a:avLst/>
          </a:prstGeom>
          <a:solidFill>
            <a:srgbClr val="00B050"/>
          </a:solidFill>
        </p:spPr>
        <p:txBody>
          <a:bodyPr wrap="square" rtlCol="0">
            <a:spAutoFit/>
          </a:bodyPr>
          <a:lstStyle/>
          <a:p>
            <a:r>
              <a:rPr lang="fr-FR" dirty="0" smtClean="0"/>
              <a:t>Recours à des exemples de formes / modalités d’extermination</a:t>
            </a:r>
            <a:endParaRPr lang="fr-FR" dirty="0"/>
          </a:p>
        </p:txBody>
      </p:sp>
      <p:cxnSp>
        <p:nvCxnSpPr>
          <p:cNvPr id="20" name="Connecteur droit avec flèche 19"/>
          <p:cNvCxnSpPr/>
          <p:nvPr/>
        </p:nvCxnSpPr>
        <p:spPr>
          <a:xfrm flipV="1">
            <a:off x="4139952" y="692696"/>
            <a:ext cx="1008112" cy="1584176"/>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flipV="1">
            <a:off x="7020272" y="1556792"/>
            <a:ext cx="432048" cy="720080"/>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flipV="1">
            <a:off x="7308304" y="1484784"/>
            <a:ext cx="720080" cy="1152128"/>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3419872" y="3068960"/>
            <a:ext cx="12241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flipH="1">
            <a:off x="1475656" y="3212976"/>
            <a:ext cx="5040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a:off x="5148064" y="3356992"/>
            <a:ext cx="24482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flipH="1">
            <a:off x="7812360" y="3212976"/>
            <a:ext cx="8640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p:nvPr/>
        </p:nvCxnSpPr>
        <p:spPr>
          <a:xfrm flipH="1">
            <a:off x="2699792" y="3068960"/>
            <a:ext cx="1224136" cy="27363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p:nvPr/>
        </p:nvCxnSpPr>
        <p:spPr>
          <a:xfrm flipH="1">
            <a:off x="2915816" y="3356992"/>
            <a:ext cx="4320480" cy="24482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ZoneTexte 37"/>
          <p:cNvSpPr txBox="1"/>
          <p:nvPr/>
        </p:nvSpPr>
        <p:spPr>
          <a:xfrm>
            <a:off x="1331640" y="5877272"/>
            <a:ext cx="7344816" cy="923330"/>
          </a:xfrm>
          <a:prstGeom prst="rect">
            <a:avLst/>
          </a:prstGeom>
          <a:solidFill>
            <a:srgbClr val="9999FF"/>
          </a:solidFill>
        </p:spPr>
        <p:txBody>
          <a:bodyPr wrap="square" rtlCol="0">
            <a:spAutoFit/>
          </a:bodyPr>
          <a:lstStyle/>
          <a:p>
            <a:r>
              <a:rPr lang="fr-FR" dirty="0" smtClean="0"/>
              <a:t>Des enjeux idéologiques et nationaux + une capacité toujours croissante de mobiliser les forces matérielles et morales des peuples en guerre [guerre totale vers la guerre d’anéantissement avec les régimes totalitaires]</a:t>
            </a:r>
            <a:endParaRPr lang="fr-FR" dirty="0"/>
          </a:p>
        </p:txBody>
      </p:sp>
      <p:sp>
        <p:nvSpPr>
          <p:cNvPr id="23" name="ZoneTexte 22"/>
          <p:cNvSpPr txBox="1"/>
          <p:nvPr/>
        </p:nvSpPr>
        <p:spPr>
          <a:xfrm>
            <a:off x="1475656" y="332656"/>
            <a:ext cx="1080120" cy="369332"/>
          </a:xfrm>
          <a:prstGeom prst="rect">
            <a:avLst/>
          </a:prstGeom>
          <a:solidFill>
            <a:srgbClr val="FFC000"/>
          </a:solidFill>
        </p:spPr>
        <p:txBody>
          <a:bodyPr wrap="square" rtlCol="0">
            <a:spAutoFit/>
          </a:bodyPr>
          <a:lstStyle/>
          <a:p>
            <a:r>
              <a:rPr lang="fr-FR" dirty="0" smtClean="0"/>
              <a:t>3 heures</a:t>
            </a:r>
            <a:endParaRPr lang="fr-F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608" y="116632"/>
            <a:ext cx="7498080" cy="792088"/>
          </a:xfrm>
          <a:solidFill>
            <a:srgbClr val="FFFF99"/>
          </a:solidFill>
        </p:spPr>
        <p:txBody>
          <a:bodyPr>
            <a:noAutofit/>
          </a:bodyPr>
          <a:lstStyle/>
          <a:p>
            <a:r>
              <a:rPr lang="fr-FR" sz="2800" dirty="0" smtClean="0"/>
              <a:t>Ch. 2 / Th. 3 La Seconde guerre mondiale, guerre d’anéantissement</a:t>
            </a:r>
            <a:endParaRPr lang="fr-FR" sz="2800" dirty="0"/>
          </a:p>
        </p:txBody>
      </p:sp>
      <p:graphicFrame>
        <p:nvGraphicFramePr>
          <p:cNvPr id="4" name="Espace réservé du contenu 3"/>
          <p:cNvGraphicFramePr>
            <a:graphicFrameLocks noGrp="1"/>
          </p:cNvGraphicFramePr>
          <p:nvPr>
            <p:ph idx="1"/>
          </p:nvPr>
        </p:nvGraphicFramePr>
        <p:xfrm>
          <a:off x="1258888" y="1124744"/>
          <a:ext cx="7675563" cy="5552440"/>
        </p:xfrm>
        <a:graphic>
          <a:graphicData uri="http://schemas.openxmlformats.org/drawingml/2006/table">
            <a:tbl>
              <a:tblPr firstRow="1" bandRow="1">
                <a:tableStyleId>{5C22544A-7EE6-4342-B048-85BDC9FD1C3A}</a:tableStyleId>
              </a:tblPr>
              <a:tblGrid>
                <a:gridCol w="2558521"/>
                <a:gridCol w="2558521"/>
                <a:gridCol w="2558521"/>
              </a:tblGrid>
              <a:tr h="370840">
                <a:tc>
                  <a:txBody>
                    <a:bodyPr/>
                    <a:lstStyle/>
                    <a:p>
                      <a:r>
                        <a:rPr lang="fr-FR" dirty="0" smtClean="0"/>
                        <a:t>Démarche</a:t>
                      </a:r>
                      <a:endParaRPr lang="fr-FR" dirty="0"/>
                    </a:p>
                  </a:txBody>
                  <a:tcPr/>
                </a:tc>
                <a:tc>
                  <a:txBody>
                    <a:bodyPr/>
                    <a:lstStyle/>
                    <a:p>
                      <a:r>
                        <a:rPr lang="fr-FR" dirty="0" smtClean="0"/>
                        <a:t>Supports</a:t>
                      </a:r>
                      <a:endParaRPr lang="fr-FR" dirty="0"/>
                    </a:p>
                  </a:txBody>
                  <a:tcPr/>
                </a:tc>
                <a:tc>
                  <a:txBody>
                    <a:bodyPr/>
                    <a:lstStyle/>
                    <a:p>
                      <a:r>
                        <a:rPr lang="fr-FR" dirty="0" smtClean="0"/>
                        <a:t>Ecueils</a:t>
                      </a:r>
                      <a:endParaRPr lang="fr-FR" dirty="0"/>
                    </a:p>
                  </a:txBody>
                  <a:tcPr/>
                </a:tc>
              </a:tr>
              <a:tr h="370840">
                <a:tc>
                  <a:txBody>
                    <a:bodyPr/>
                    <a:lstStyle/>
                    <a:p>
                      <a:pPr>
                        <a:buFont typeface="Arial" charset="0"/>
                        <a:buChar char="•"/>
                      </a:pPr>
                      <a:r>
                        <a:rPr lang="fr-FR" dirty="0" smtClean="0"/>
                        <a:t> Une approche globale de la Seconde Guerre mondiale pour en montrer le caractère planétaire</a:t>
                      </a:r>
                    </a:p>
                    <a:p>
                      <a:pPr>
                        <a:buFont typeface="Arial" charset="0"/>
                        <a:buNone/>
                      </a:pPr>
                      <a:endParaRPr lang="fr-FR" sz="500" dirty="0" smtClean="0"/>
                    </a:p>
                    <a:p>
                      <a:pPr>
                        <a:buFont typeface="Arial" charset="0"/>
                        <a:buChar char="•"/>
                      </a:pPr>
                      <a:r>
                        <a:rPr lang="fr-FR" dirty="0" smtClean="0"/>
                        <a:t> Entrer dans la</a:t>
                      </a:r>
                      <a:r>
                        <a:rPr lang="fr-FR" baseline="0" dirty="0" smtClean="0"/>
                        <a:t> question de l’intensité de cette guerre.  Inspiré par des enjeux idéologiques et nationaux </a:t>
                      </a:r>
                      <a:r>
                        <a:rPr lang="fr-FR" u="sng" baseline="0" dirty="0" smtClean="0"/>
                        <a:t>nouveau glissement de la guerre totale vers la guerre d’anéantissement</a:t>
                      </a:r>
                    </a:p>
                    <a:p>
                      <a:pPr>
                        <a:buFont typeface="Arial" charset="0"/>
                        <a:buNone/>
                      </a:pPr>
                      <a:endParaRPr lang="fr-FR" sz="500" u="sng" baseline="0" dirty="0" smtClean="0"/>
                    </a:p>
                    <a:p>
                      <a:pPr>
                        <a:buFont typeface="Arial" charset="0"/>
                        <a:buChar char="•"/>
                      </a:pPr>
                      <a:r>
                        <a:rPr lang="fr-FR" baseline="0" dirty="0" smtClean="0"/>
                        <a:t> Le génocide juif est abordé comme le degré absolu de cette guerre d’anéantissement</a:t>
                      </a:r>
                    </a:p>
                    <a:p>
                      <a:pPr>
                        <a:buFont typeface="Arial" charset="0"/>
                        <a:buChar char="•"/>
                      </a:pPr>
                      <a:endParaRPr lang="fr-FR" dirty="0"/>
                    </a:p>
                  </a:txBody>
                  <a:tcPr/>
                </a:tc>
                <a:tc>
                  <a:txBody>
                    <a:bodyPr/>
                    <a:lstStyle/>
                    <a:p>
                      <a:endParaRPr lang="fr-FR" dirty="0" smtClean="0"/>
                    </a:p>
                    <a:p>
                      <a:r>
                        <a:rPr lang="fr-FR" dirty="0" smtClean="0"/>
                        <a:t>Cartes</a:t>
                      </a:r>
                      <a:r>
                        <a:rPr lang="fr-FR" baseline="0" dirty="0" smtClean="0"/>
                        <a:t> et brève chronologie de la Seconde guerre mondiale</a:t>
                      </a:r>
                    </a:p>
                    <a:p>
                      <a:endParaRPr lang="fr-FR" baseline="0" dirty="0" smtClean="0"/>
                    </a:p>
                    <a:p>
                      <a:r>
                        <a:rPr lang="fr-FR" baseline="0" dirty="0" smtClean="0"/>
                        <a:t>Dossier documentaire, Vidéos (documentaire ou fiction) sur un exemple de guerre d’anéantissement.</a:t>
                      </a:r>
                      <a:endParaRPr lang="fr-FR" dirty="0" smtClean="0"/>
                    </a:p>
                    <a:p>
                      <a:endParaRPr lang="fr-FR" dirty="0" smtClean="0"/>
                    </a:p>
                    <a:p>
                      <a:r>
                        <a:rPr lang="fr-FR" dirty="0" smtClean="0"/>
                        <a:t>Sur le génocide, nombreuses ressources (site du Mémorial de</a:t>
                      </a:r>
                      <a:r>
                        <a:rPr lang="fr-FR" baseline="0" dirty="0" smtClean="0"/>
                        <a:t> la Shoah, Pôle civique, Documentation pour le CNRD…</a:t>
                      </a:r>
                      <a:endParaRPr lang="fr-FR" dirty="0" smtClean="0"/>
                    </a:p>
                    <a:p>
                      <a:endParaRPr lang="fr-FR" dirty="0"/>
                    </a:p>
                  </a:txBody>
                  <a:tcPr/>
                </a:tc>
                <a:tc>
                  <a:txBody>
                    <a:bodyPr/>
                    <a:lstStyle/>
                    <a:p>
                      <a:pPr>
                        <a:buFontTx/>
                        <a:buChar char="-"/>
                      </a:pPr>
                      <a:r>
                        <a:rPr lang="fr-FR" dirty="0" smtClean="0"/>
                        <a:t> Analyse</a:t>
                      </a:r>
                      <a:r>
                        <a:rPr lang="fr-FR" baseline="0" dirty="0" smtClean="0"/>
                        <a:t> minutieuse de la guerre</a:t>
                      </a:r>
                    </a:p>
                    <a:p>
                      <a:pPr>
                        <a:buFontTx/>
                        <a:buChar char="-"/>
                      </a:pPr>
                      <a:endParaRPr lang="fr-FR" baseline="0" dirty="0" smtClean="0"/>
                    </a:p>
                    <a:p>
                      <a:pPr>
                        <a:buFontTx/>
                        <a:buChar char="-"/>
                      </a:pPr>
                      <a:r>
                        <a:rPr lang="fr-FR" baseline="0" dirty="0" smtClean="0"/>
                        <a:t> Montrer toutes les formes d’anéantissement</a:t>
                      </a:r>
                    </a:p>
                    <a:p>
                      <a:pPr>
                        <a:buFontTx/>
                        <a:buNone/>
                      </a:pPr>
                      <a:endParaRPr lang="fr-FR" baseline="0" dirty="0" smtClean="0"/>
                    </a:p>
                    <a:p>
                      <a:pPr>
                        <a:buFontTx/>
                        <a:buChar char="-"/>
                      </a:pPr>
                      <a:r>
                        <a:rPr lang="fr-FR" baseline="0" dirty="0" smtClean="0"/>
                        <a:t> Traiter de manière exhaustive les enjeux idéologiques et nationaux (voire en entrant dans les programmes des différents acteurs)</a:t>
                      </a:r>
                    </a:p>
                    <a:p>
                      <a:pPr>
                        <a:buFontTx/>
                        <a:buChar char="-"/>
                      </a:pPr>
                      <a:endParaRPr lang="fr-FR" baseline="0" dirty="0" smtClean="0"/>
                    </a:p>
                    <a:p>
                      <a:pPr>
                        <a:buFontTx/>
                        <a:buChar char="-"/>
                      </a:pPr>
                      <a:r>
                        <a:rPr lang="fr-FR" baseline="0" dirty="0" smtClean="0"/>
                        <a:t> Traitement exhaustif du génocide </a:t>
                      </a:r>
                      <a:endParaRPr lang="fr-FR" dirty="0"/>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31640" y="5013176"/>
            <a:ext cx="7498080" cy="1143000"/>
          </a:xfrm>
          <a:solidFill>
            <a:srgbClr val="FF3300"/>
          </a:solidFill>
        </p:spPr>
        <p:txBody>
          <a:bodyPr>
            <a:noAutofit/>
          </a:bodyPr>
          <a:lstStyle/>
          <a:p>
            <a:r>
              <a:rPr lang="fr-FR" sz="2400" dirty="0" smtClean="0"/>
              <a:t>La guerre froide est abordée à travers des exemples et non de manière linéaire : il est donc impératif que soit travaillée en classe la dernière capacité affichée</a:t>
            </a:r>
            <a:endParaRPr lang="fr-FR" sz="2400"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1403648" y="980728"/>
            <a:ext cx="7499350" cy="3538296"/>
          </a:xfrm>
          <a:prstGeom prst="rect">
            <a:avLst/>
          </a:prstGeom>
          <a:noFill/>
          <a:ln w="9525">
            <a:noFill/>
            <a:miter lim="800000"/>
            <a:headEnd/>
            <a:tailEnd/>
          </a:ln>
        </p:spPr>
      </p:pic>
      <p:sp>
        <p:nvSpPr>
          <p:cNvPr id="5" name="ZoneTexte 4"/>
          <p:cNvSpPr txBox="1"/>
          <p:nvPr/>
        </p:nvSpPr>
        <p:spPr>
          <a:xfrm>
            <a:off x="7020272" y="188640"/>
            <a:ext cx="1728192" cy="1200329"/>
          </a:xfrm>
          <a:prstGeom prst="rect">
            <a:avLst/>
          </a:prstGeom>
          <a:solidFill>
            <a:srgbClr val="FF9966"/>
          </a:solidFill>
        </p:spPr>
        <p:txBody>
          <a:bodyPr wrap="square" rtlCol="0">
            <a:spAutoFit/>
          </a:bodyPr>
          <a:lstStyle/>
          <a:p>
            <a:r>
              <a:rPr lang="fr-FR" dirty="0" smtClean="0"/>
              <a:t>Lien </a:t>
            </a:r>
            <a:r>
              <a:rPr lang="fr-FR" dirty="0"/>
              <a:t>é</a:t>
            </a:r>
            <a:r>
              <a:rPr lang="fr-FR" dirty="0" smtClean="0"/>
              <a:t>troit entre l’Education civique et l’Histoire</a:t>
            </a:r>
            <a:endParaRPr lang="fr-FR" dirty="0"/>
          </a:p>
        </p:txBody>
      </p:sp>
      <p:cxnSp>
        <p:nvCxnSpPr>
          <p:cNvPr id="6" name="Connecteur droit avec flèche 5"/>
          <p:cNvCxnSpPr/>
          <p:nvPr/>
        </p:nvCxnSpPr>
        <p:spPr>
          <a:xfrm>
            <a:off x="8316416" y="1124744"/>
            <a:ext cx="0" cy="1008112"/>
          </a:xfrm>
          <a:prstGeom prst="straightConnector1">
            <a:avLst/>
          </a:prstGeom>
          <a:ln w="63500">
            <a:solidFill>
              <a:srgbClr val="FF9966"/>
            </a:solidFill>
            <a:tailEnd type="arrow"/>
          </a:ln>
        </p:spPr>
        <p:style>
          <a:lnRef idx="1">
            <a:schemeClr val="accent1"/>
          </a:lnRef>
          <a:fillRef idx="0">
            <a:schemeClr val="accent1"/>
          </a:fillRef>
          <a:effectRef idx="0">
            <a:schemeClr val="accent1"/>
          </a:effectRef>
          <a:fontRef idx="minor">
            <a:schemeClr val="tx1"/>
          </a:fontRef>
        </p:style>
      </p:cxnSp>
      <p:sp>
        <p:nvSpPr>
          <p:cNvPr id="8" name="Ellipse 7"/>
          <p:cNvSpPr/>
          <p:nvPr/>
        </p:nvSpPr>
        <p:spPr>
          <a:xfrm>
            <a:off x="6228184" y="2492896"/>
            <a:ext cx="2016224" cy="2880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a:off x="6948264" y="2996952"/>
            <a:ext cx="2016224" cy="2880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1403648" y="2564904"/>
            <a:ext cx="3672408" cy="3600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 name="Connecteur droit avec flèche 11"/>
          <p:cNvCxnSpPr/>
          <p:nvPr/>
        </p:nvCxnSpPr>
        <p:spPr>
          <a:xfrm>
            <a:off x="5004048" y="2852936"/>
            <a:ext cx="1872208" cy="288032"/>
          </a:xfrm>
          <a:prstGeom prst="straightConnector1">
            <a:avLst/>
          </a:prstGeom>
          <a:ln w="317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6876256" y="3573016"/>
            <a:ext cx="1800200" cy="1200329"/>
          </a:xfrm>
          <a:prstGeom prst="rect">
            <a:avLst/>
          </a:prstGeom>
          <a:solidFill>
            <a:srgbClr val="00B050"/>
          </a:solidFill>
        </p:spPr>
        <p:txBody>
          <a:bodyPr wrap="square" rtlCol="0">
            <a:spAutoFit/>
          </a:bodyPr>
          <a:lstStyle/>
          <a:p>
            <a:r>
              <a:rPr lang="fr-FR" dirty="0" smtClean="0"/>
              <a:t>Recours aux exemples et manipulation de cartes.</a:t>
            </a:r>
            <a:endParaRPr lang="fr-FR" dirty="0"/>
          </a:p>
        </p:txBody>
      </p:sp>
      <p:sp>
        <p:nvSpPr>
          <p:cNvPr id="14" name="Flèche courbée vers la droite 13"/>
          <p:cNvSpPr/>
          <p:nvPr/>
        </p:nvSpPr>
        <p:spPr>
          <a:xfrm>
            <a:off x="1043608" y="4365104"/>
            <a:ext cx="360040" cy="93610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5" name="ZoneTexte 14"/>
          <p:cNvSpPr txBox="1"/>
          <p:nvPr/>
        </p:nvSpPr>
        <p:spPr>
          <a:xfrm>
            <a:off x="1475656" y="260648"/>
            <a:ext cx="2304256" cy="369332"/>
          </a:xfrm>
          <a:prstGeom prst="rect">
            <a:avLst/>
          </a:prstGeom>
          <a:solidFill>
            <a:srgbClr val="FFC000"/>
          </a:solidFill>
        </p:spPr>
        <p:txBody>
          <a:bodyPr wrap="square" rtlCol="0">
            <a:spAutoFit/>
          </a:bodyPr>
          <a:lstStyle/>
          <a:p>
            <a:r>
              <a:rPr lang="fr-FR" dirty="0" smtClean="0"/>
              <a:t>25 % =&gt; 8 à 9 heures</a:t>
            </a:r>
            <a:endParaRPr lang="fr-FR" dirty="0"/>
          </a:p>
        </p:txBody>
      </p:sp>
      <p:sp>
        <p:nvSpPr>
          <p:cNvPr id="16" name="ZoneTexte 15"/>
          <p:cNvSpPr txBox="1"/>
          <p:nvPr/>
        </p:nvSpPr>
        <p:spPr>
          <a:xfrm>
            <a:off x="3491880" y="1556792"/>
            <a:ext cx="1080120" cy="369332"/>
          </a:xfrm>
          <a:prstGeom prst="rect">
            <a:avLst/>
          </a:prstGeom>
          <a:solidFill>
            <a:srgbClr val="FFC000"/>
          </a:solidFill>
        </p:spPr>
        <p:txBody>
          <a:bodyPr wrap="square" rtlCol="0">
            <a:spAutoFit/>
          </a:bodyPr>
          <a:lstStyle/>
          <a:p>
            <a:r>
              <a:rPr lang="fr-FR" dirty="0" smtClean="0"/>
              <a:t>3 heures</a:t>
            </a:r>
            <a:endParaRPr lang="fr-F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608" y="116632"/>
            <a:ext cx="7498080" cy="490066"/>
          </a:xfrm>
          <a:solidFill>
            <a:srgbClr val="FFFF99"/>
          </a:solidFill>
        </p:spPr>
        <p:txBody>
          <a:bodyPr>
            <a:normAutofit fontScale="90000"/>
          </a:bodyPr>
          <a:lstStyle/>
          <a:p>
            <a:r>
              <a:rPr lang="fr-FR" sz="2800" dirty="0" smtClean="0"/>
              <a:t>Ch. 3 / Th 1 : La guerre froide</a:t>
            </a:r>
            <a:endParaRPr lang="fr-FR" sz="2800" dirty="0"/>
          </a:p>
        </p:txBody>
      </p:sp>
      <p:graphicFrame>
        <p:nvGraphicFramePr>
          <p:cNvPr id="4" name="Espace réservé du contenu 3"/>
          <p:cNvGraphicFramePr>
            <a:graphicFrameLocks noGrp="1"/>
          </p:cNvGraphicFramePr>
          <p:nvPr>
            <p:ph idx="1"/>
          </p:nvPr>
        </p:nvGraphicFramePr>
        <p:xfrm>
          <a:off x="1115615" y="692150"/>
          <a:ext cx="8028384" cy="5943600"/>
        </p:xfrm>
        <a:graphic>
          <a:graphicData uri="http://schemas.openxmlformats.org/drawingml/2006/table">
            <a:tbl>
              <a:tblPr firstRow="1" bandRow="1">
                <a:tableStyleId>{5C22544A-7EE6-4342-B048-85BDC9FD1C3A}</a:tableStyleId>
              </a:tblPr>
              <a:tblGrid>
                <a:gridCol w="2676128"/>
                <a:gridCol w="2676128"/>
                <a:gridCol w="2676128"/>
              </a:tblGrid>
              <a:tr h="367424">
                <a:tc>
                  <a:txBody>
                    <a:bodyPr/>
                    <a:lstStyle/>
                    <a:p>
                      <a:r>
                        <a:rPr lang="fr-FR" dirty="0" smtClean="0"/>
                        <a:t>Démarche</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Supports</a:t>
                      </a:r>
                    </a:p>
                    <a:p>
                      <a:endParaRPr lang="fr-FR" dirty="0"/>
                    </a:p>
                  </a:txBody>
                  <a:tcPr/>
                </a:tc>
                <a:tc>
                  <a:txBody>
                    <a:bodyPr/>
                    <a:lstStyle/>
                    <a:p>
                      <a:r>
                        <a:rPr lang="fr-FR" dirty="0" smtClean="0"/>
                        <a:t>ECUEILS</a:t>
                      </a:r>
                      <a:endParaRPr lang="fr-FR" dirty="0"/>
                    </a:p>
                  </a:txBody>
                  <a:tcPr/>
                </a:tc>
              </a:tr>
              <a:tr h="1721354">
                <a:tc>
                  <a:txBody>
                    <a:bodyPr/>
                    <a:lstStyle/>
                    <a:p>
                      <a:endParaRPr lang="fr-FR" dirty="0" smtClean="0"/>
                    </a:p>
                    <a:p>
                      <a:r>
                        <a:rPr lang="fr-FR" dirty="0" smtClean="0"/>
                        <a:t>Entrée planétaire avec l’ONU </a:t>
                      </a:r>
                      <a:r>
                        <a:rPr lang="fr-FR" baseline="0" dirty="0" smtClean="0"/>
                        <a:t> pour autant pas de système des Nations-Unies : égalité en droits, mais prédominance de certains dans les faits. De plus entente impossible entre les Grands ce qui affaiblit l’ONU</a:t>
                      </a:r>
                    </a:p>
                    <a:p>
                      <a:endParaRPr lang="fr-FR" baseline="0" dirty="0" smtClean="0"/>
                    </a:p>
                    <a:p>
                      <a:r>
                        <a:rPr lang="fr-FR" baseline="0" dirty="0" smtClean="0"/>
                        <a:t>Traitement de la guerre froide par des exemples de situation (cf. Allemagne / Berlin ou encore la crise de Cuba) ou de guerre (guerre de Corée)</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Pour l’ONU et la paix,</a:t>
                      </a:r>
                      <a:r>
                        <a:rPr lang="fr-FR" baseline="0" dirty="0" smtClean="0"/>
                        <a:t> invitation à croiser avec l’Education civique (cf. la charte de l’ONU)</a:t>
                      </a: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La</a:t>
                      </a:r>
                      <a:r>
                        <a:rPr lang="fr-FR" baseline="0" dirty="0" smtClean="0"/>
                        <a:t> guerre froide se nourrie d’escalades, de malentendus =&gt; choix de la démarche par des exemples significatifs</a:t>
                      </a:r>
                    </a:p>
                    <a:p>
                      <a:pPr marL="0" marR="0" indent="0" algn="l" defTabSz="914400" rtl="0" eaLnBrk="1" fontAlgn="auto" latinLnBrk="0" hangingPunct="1">
                        <a:lnSpc>
                          <a:spcPct val="100000"/>
                        </a:lnSpc>
                        <a:spcBef>
                          <a:spcPts val="0"/>
                        </a:spcBef>
                        <a:spcAft>
                          <a:spcPts val="0"/>
                        </a:spcAft>
                        <a:buClrTx/>
                        <a:buSzTx/>
                        <a:buFontTx/>
                        <a:buNone/>
                        <a:tabLst/>
                        <a:defRPr/>
                      </a:pPr>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La guerre de Corée et la crise de Cuba replace la guerre froide à l’échelle planétaire après l’étude de l’Allemagne et de Berlin</a:t>
                      </a:r>
                      <a:endParaRPr lang="fr-FR" dirty="0" smtClean="0"/>
                    </a:p>
                    <a:p>
                      <a:endParaRPr lang="fr-FR" dirty="0"/>
                    </a:p>
                  </a:txBody>
                  <a:tcPr/>
                </a:tc>
                <a:tc>
                  <a:txBody>
                    <a:bodyPr/>
                    <a:lstStyle/>
                    <a:p>
                      <a:endParaRPr lang="fr-FR" dirty="0" smtClean="0"/>
                    </a:p>
                    <a:p>
                      <a:pPr>
                        <a:buFontTx/>
                        <a:buChar char="-"/>
                      </a:pPr>
                      <a:r>
                        <a:rPr lang="fr-FR" dirty="0" smtClean="0"/>
                        <a:t> Approche</a:t>
                      </a:r>
                      <a:r>
                        <a:rPr lang="fr-FR" baseline="0" dirty="0" smtClean="0"/>
                        <a:t> linéaire de la guerre froide plutôt par la mobilisation d’exemples </a:t>
                      </a:r>
                      <a:r>
                        <a:rPr lang="fr-FR" baseline="0" dirty="0" err="1" smtClean="0"/>
                        <a:t>contextualisés</a:t>
                      </a:r>
                      <a:r>
                        <a:rPr lang="fr-FR" baseline="0" dirty="0" smtClean="0"/>
                        <a:t> et donc</a:t>
                      </a:r>
                    </a:p>
                    <a:p>
                      <a:pPr>
                        <a:buFont typeface="Symbol"/>
                        <a:buChar char="Þ"/>
                      </a:pPr>
                      <a:r>
                        <a:rPr lang="fr-FR" baseline="0" dirty="0" smtClean="0"/>
                        <a:t>Accumuler les connaissances factuelles par le récit des événements</a:t>
                      </a:r>
                    </a:p>
                    <a:p>
                      <a:pPr>
                        <a:buFont typeface="Symbol"/>
                        <a:buChar char="Þ"/>
                      </a:pPr>
                      <a:r>
                        <a:rPr lang="fr-FR" baseline="0" dirty="0" smtClean="0"/>
                        <a:t>Oublier le caractère mondial de la guerre froide au profit de l’histoire européenne</a:t>
                      </a:r>
                    </a:p>
                    <a:p>
                      <a:pPr>
                        <a:buFont typeface="Symbol"/>
                        <a:buChar char="Þ"/>
                      </a:pPr>
                      <a:endParaRPr lang="fr-FR" baseline="0" dirty="0" smtClean="0"/>
                    </a:p>
                    <a:p>
                      <a:pPr>
                        <a:buFont typeface="Symbol"/>
                        <a:buNone/>
                      </a:pPr>
                      <a:r>
                        <a:rPr lang="fr-FR" baseline="0" dirty="0" smtClean="0"/>
                        <a:t>- Réduire le thème à une histoire diplomatique ou militaire du second XXe siècle et en oublier la dimension idéologique.</a:t>
                      </a:r>
                      <a:endParaRPr lang="fr-FR" dirty="0"/>
                    </a:p>
                  </a:txBody>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116632"/>
            <a:ext cx="7498080" cy="418058"/>
          </a:xfrm>
        </p:spPr>
        <p:txBody>
          <a:bodyPr>
            <a:normAutofit fontScale="90000"/>
          </a:bodyPr>
          <a:lstStyle/>
          <a:p>
            <a:pPr algn="r"/>
            <a:r>
              <a:rPr lang="fr-FR" dirty="0" smtClean="0"/>
              <a:t>Entrée HIDA</a:t>
            </a:r>
            <a:endParaRPr lang="fr-FR" dirty="0"/>
          </a:p>
        </p:txBody>
      </p:sp>
      <p:pic>
        <p:nvPicPr>
          <p:cNvPr id="9218" name="Picture 2"/>
          <p:cNvPicPr>
            <a:picLocks noGrp="1" noChangeAspect="1" noChangeArrowheads="1"/>
          </p:cNvPicPr>
          <p:nvPr>
            <p:ph idx="1"/>
          </p:nvPr>
        </p:nvPicPr>
        <p:blipFill>
          <a:blip r:embed="rId2" cstate="print"/>
          <a:srcRect/>
          <a:stretch>
            <a:fillRect/>
          </a:stretch>
        </p:blipFill>
        <p:spPr bwMode="auto">
          <a:xfrm>
            <a:off x="1043608" y="1537678"/>
            <a:ext cx="8100392" cy="41675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1331640" y="620688"/>
            <a:ext cx="7499350" cy="2875490"/>
          </a:xfrm>
          <a:prstGeom prst="rect">
            <a:avLst/>
          </a:prstGeom>
          <a:noFill/>
          <a:ln w="9525">
            <a:noFill/>
            <a:miter lim="800000"/>
            <a:headEnd/>
            <a:tailEnd/>
          </a:ln>
        </p:spPr>
      </p:pic>
      <p:sp>
        <p:nvSpPr>
          <p:cNvPr id="5" name="ZoneTexte 4"/>
          <p:cNvSpPr txBox="1"/>
          <p:nvPr/>
        </p:nvSpPr>
        <p:spPr>
          <a:xfrm>
            <a:off x="3779912" y="188640"/>
            <a:ext cx="5040560" cy="369332"/>
          </a:xfrm>
          <a:prstGeom prst="rect">
            <a:avLst/>
          </a:prstGeom>
          <a:noFill/>
        </p:spPr>
        <p:txBody>
          <a:bodyPr wrap="square" rtlCol="0">
            <a:spAutoFit/>
          </a:bodyPr>
          <a:lstStyle/>
          <a:p>
            <a:pPr algn="r"/>
            <a:r>
              <a:rPr lang="fr-FR" dirty="0" smtClean="0"/>
              <a:t>Ch.3 : Une géopolitique mondiale depuis 1945</a:t>
            </a:r>
            <a:endParaRPr lang="fr-FR" dirty="0"/>
          </a:p>
        </p:txBody>
      </p:sp>
      <p:sp>
        <p:nvSpPr>
          <p:cNvPr id="6" name="Rectangle 5"/>
          <p:cNvSpPr/>
          <p:nvPr/>
        </p:nvSpPr>
        <p:spPr>
          <a:xfrm>
            <a:off x="3347864" y="3651989"/>
            <a:ext cx="5454352" cy="2585323"/>
          </a:xfrm>
          <a:prstGeom prst="rect">
            <a:avLst/>
          </a:prstGeom>
          <a:solidFill>
            <a:srgbClr val="FFFF99"/>
          </a:solidFill>
          <a:ln>
            <a:solidFill>
              <a:srgbClr val="FF0000"/>
            </a:solidFill>
          </a:ln>
        </p:spPr>
        <p:txBody>
          <a:bodyPr wrap="square">
            <a:spAutoFit/>
          </a:bodyPr>
          <a:lstStyle/>
          <a:p>
            <a:r>
              <a:rPr lang="fr-FR" dirty="0" smtClean="0"/>
              <a:t>L’étude </a:t>
            </a:r>
            <a:r>
              <a:rPr lang="fr-FR" dirty="0"/>
              <a:t>qui est envisagée dans ce programme ne prétend en aucun cas à l’exhaustivité sur le sujet. Pour saisir le processus d’émancipation de la tutelle et de l’occupation par un État étranger puis les problèmes de développement, un cas parmi trois possibles est à choisir, l’Inde britannique, l’Algérie ou un pays de l’Afrique subsaharienne. Ces territoires appartiennent aux différents temps de la grande vague de décolonisation amorcée juste après la Seconde Guerre mondiale. </a:t>
            </a:r>
          </a:p>
        </p:txBody>
      </p:sp>
      <p:cxnSp>
        <p:nvCxnSpPr>
          <p:cNvPr id="8" name="Connecteur droit avec flèche 7"/>
          <p:cNvCxnSpPr/>
          <p:nvPr/>
        </p:nvCxnSpPr>
        <p:spPr>
          <a:xfrm>
            <a:off x="8100392" y="1988840"/>
            <a:ext cx="0" cy="1584176"/>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5436096" y="2564904"/>
            <a:ext cx="2160240" cy="369332"/>
          </a:xfrm>
          <a:prstGeom prst="rect">
            <a:avLst/>
          </a:prstGeom>
          <a:solidFill>
            <a:srgbClr val="FFFF99"/>
          </a:solidFill>
        </p:spPr>
        <p:txBody>
          <a:bodyPr wrap="square" rtlCol="0">
            <a:spAutoFit/>
          </a:bodyPr>
          <a:lstStyle/>
          <a:p>
            <a:r>
              <a:rPr lang="fr-FR" dirty="0" smtClean="0"/>
              <a:t>Mise en perspective</a:t>
            </a:r>
            <a:endParaRPr lang="fr-FR" dirty="0"/>
          </a:p>
        </p:txBody>
      </p:sp>
      <p:cxnSp>
        <p:nvCxnSpPr>
          <p:cNvPr id="12" name="Connecteur droit avec flèche 11"/>
          <p:cNvCxnSpPr/>
          <p:nvPr/>
        </p:nvCxnSpPr>
        <p:spPr>
          <a:xfrm>
            <a:off x="6804248" y="2204864"/>
            <a:ext cx="0" cy="36004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a:off x="4211960" y="1916832"/>
            <a:ext cx="0" cy="288032"/>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2915816" y="2276872"/>
            <a:ext cx="2160240" cy="369332"/>
          </a:xfrm>
          <a:prstGeom prst="rect">
            <a:avLst/>
          </a:prstGeom>
          <a:solidFill>
            <a:srgbClr val="FFFF99"/>
          </a:solidFill>
        </p:spPr>
        <p:txBody>
          <a:bodyPr wrap="square" rtlCol="0">
            <a:spAutoFit/>
          </a:bodyPr>
          <a:lstStyle/>
          <a:p>
            <a:r>
              <a:rPr lang="fr-FR" dirty="0" smtClean="0"/>
              <a:t>Lien avec l’</a:t>
            </a:r>
            <a:r>
              <a:rPr lang="fr-FR" dirty="0" err="1" smtClean="0"/>
              <a:t>Educ</a:t>
            </a:r>
            <a:r>
              <a:rPr lang="fr-FR" dirty="0" smtClean="0"/>
              <a:t>. </a:t>
            </a:r>
            <a:r>
              <a:rPr lang="fr-FR" dirty="0" err="1" smtClean="0"/>
              <a:t>Civi</a:t>
            </a:r>
            <a:r>
              <a:rPr lang="fr-FR" dirty="0" smtClean="0"/>
              <a:t>.</a:t>
            </a:r>
            <a:endParaRPr lang="fr-FR" dirty="0"/>
          </a:p>
        </p:txBody>
      </p:sp>
      <p:sp>
        <p:nvSpPr>
          <p:cNvPr id="11" name="ZoneTexte 10"/>
          <p:cNvSpPr txBox="1"/>
          <p:nvPr/>
        </p:nvSpPr>
        <p:spPr>
          <a:xfrm>
            <a:off x="6156176" y="620688"/>
            <a:ext cx="1224136" cy="369332"/>
          </a:xfrm>
          <a:prstGeom prst="rect">
            <a:avLst/>
          </a:prstGeom>
          <a:solidFill>
            <a:srgbClr val="FFC000"/>
          </a:solidFill>
        </p:spPr>
        <p:txBody>
          <a:bodyPr wrap="square" rtlCol="0">
            <a:spAutoFit/>
          </a:bodyPr>
          <a:lstStyle/>
          <a:p>
            <a:r>
              <a:rPr lang="fr-FR" dirty="0" smtClean="0"/>
              <a:t>2 heures</a:t>
            </a:r>
            <a:endParaRPr lang="fr-F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608" y="116632"/>
            <a:ext cx="7498080" cy="562074"/>
          </a:xfrm>
        </p:spPr>
        <p:txBody>
          <a:bodyPr>
            <a:noAutofit/>
          </a:bodyPr>
          <a:lstStyle/>
          <a:p>
            <a:r>
              <a:rPr lang="fr-FR" sz="2800" dirty="0" smtClean="0"/>
              <a:t>Des colonies aux Etats nouvellement indépendants</a:t>
            </a:r>
            <a:endParaRPr lang="fr-FR" sz="2800" dirty="0"/>
          </a:p>
        </p:txBody>
      </p:sp>
      <p:graphicFrame>
        <p:nvGraphicFramePr>
          <p:cNvPr id="6" name="Tableau 5"/>
          <p:cNvGraphicFramePr>
            <a:graphicFrameLocks noGrp="1"/>
          </p:cNvGraphicFramePr>
          <p:nvPr/>
        </p:nvGraphicFramePr>
        <p:xfrm>
          <a:off x="1187623" y="764705"/>
          <a:ext cx="7584504" cy="5880347"/>
        </p:xfrm>
        <a:graphic>
          <a:graphicData uri="http://schemas.openxmlformats.org/drawingml/2006/table">
            <a:tbl>
              <a:tblPr firstRow="1" bandRow="1">
                <a:tableStyleId>{5C22544A-7EE6-4342-B048-85BDC9FD1C3A}</a:tableStyleId>
              </a:tblPr>
              <a:tblGrid>
                <a:gridCol w="2528168"/>
                <a:gridCol w="2656409"/>
                <a:gridCol w="2399927"/>
              </a:tblGrid>
              <a:tr h="432047">
                <a:tc>
                  <a:txBody>
                    <a:bodyPr/>
                    <a:lstStyle/>
                    <a:p>
                      <a:r>
                        <a:rPr lang="fr-FR" dirty="0" smtClean="0"/>
                        <a:t>Problématiques</a:t>
                      </a:r>
                      <a:endParaRPr lang="fr-FR" dirty="0"/>
                    </a:p>
                  </a:txBody>
                  <a:tcPr/>
                </a:tc>
                <a:tc>
                  <a:txBody>
                    <a:bodyPr/>
                    <a:lstStyle/>
                    <a:p>
                      <a:r>
                        <a:rPr lang="fr-FR" dirty="0" smtClean="0"/>
                        <a:t>Supports</a:t>
                      </a:r>
                      <a:r>
                        <a:rPr lang="fr-FR" baseline="0" dirty="0" smtClean="0"/>
                        <a:t> d’étude</a:t>
                      </a:r>
                      <a:endParaRPr lang="fr-FR" dirty="0"/>
                    </a:p>
                  </a:txBody>
                  <a:tcPr/>
                </a:tc>
                <a:tc>
                  <a:txBody>
                    <a:bodyPr/>
                    <a:lstStyle/>
                    <a:p>
                      <a:r>
                        <a:rPr lang="fr-FR" dirty="0" smtClean="0"/>
                        <a:t>Pièges / Ecueils</a:t>
                      </a:r>
                      <a:endParaRPr lang="fr-FR" dirty="0"/>
                    </a:p>
                  </a:txBody>
                  <a:tcPr/>
                </a:tc>
              </a:tr>
              <a:tr h="4770196">
                <a:tc>
                  <a:txBody>
                    <a:bodyPr/>
                    <a:lstStyle/>
                    <a:p>
                      <a:r>
                        <a:rPr lang="fr-FR" u="sng" dirty="0" smtClean="0"/>
                        <a:t>Trois pistes</a:t>
                      </a:r>
                      <a:r>
                        <a:rPr lang="fr-FR" u="sng" baseline="0" dirty="0" smtClean="0"/>
                        <a:t> :</a:t>
                      </a:r>
                    </a:p>
                    <a:p>
                      <a:pPr>
                        <a:buFontTx/>
                        <a:buChar char="-"/>
                      </a:pPr>
                      <a:r>
                        <a:rPr lang="fr-FR" baseline="0" dirty="0" smtClean="0"/>
                        <a:t> Le mouvement de décolonisation</a:t>
                      </a:r>
                    </a:p>
                    <a:p>
                      <a:pPr>
                        <a:buFontTx/>
                        <a:buNone/>
                      </a:pPr>
                      <a:endParaRPr lang="fr-FR" sz="1050" baseline="0" dirty="0" smtClean="0"/>
                    </a:p>
                    <a:p>
                      <a:pPr>
                        <a:buFontTx/>
                        <a:buChar char="-"/>
                      </a:pPr>
                      <a:r>
                        <a:rPr lang="fr-FR" baseline="0" dirty="0" smtClean="0"/>
                        <a:t>Vivre l’indépendance :  l’organisation des nouveaux Etats et leurs tentatives de développement</a:t>
                      </a:r>
                    </a:p>
                    <a:p>
                      <a:pPr>
                        <a:buFontTx/>
                        <a:buChar char="-"/>
                      </a:pPr>
                      <a:endParaRPr lang="fr-FR" sz="1000" baseline="0" dirty="0" smtClean="0"/>
                    </a:p>
                    <a:p>
                      <a:pPr>
                        <a:buFontTx/>
                        <a:buChar char="-"/>
                      </a:pPr>
                      <a:r>
                        <a:rPr lang="fr-FR" dirty="0" smtClean="0"/>
                        <a:t> Recherche d’un poids dans l’organisation mondiale</a:t>
                      </a:r>
                    </a:p>
                    <a:p>
                      <a:pPr>
                        <a:buFontTx/>
                        <a:buChar char="-"/>
                      </a:pPr>
                      <a:endParaRPr lang="fr-FR" sz="700" dirty="0" smtClean="0"/>
                    </a:p>
                    <a:p>
                      <a:r>
                        <a:rPr lang="fr-FR" u="sng" dirty="0" smtClean="0"/>
                        <a:t>Ex de Pblmtq.</a:t>
                      </a:r>
                    </a:p>
                    <a:p>
                      <a:r>
                        <a:rPr lang="fr-FR" dirty="0" smtClean="0"/>
                        <a:t>Comment les colonies</a:t>
                      </a:r>
                      <a:r>
                        <a:rPr lang="fr-FR" baseline="0" dirty="0" smtClean="0"/>
                        <a:t> obtiennent leurs indépendances et se construisent-elles en Etats viables et souverains ? </a:t>
                      </a:r>
                      <a:endParaRPr lang="fr-FR" dirty="0"/>
                    </a:p>
                  </a:txBody>
                  <a:tcPr/>
                </a:tc>
                <a:tc>
                  <a:txBody>
                    <a:bodyPr/>
                    <a:lstStyle/>
                    <a:p>
                      <a:endParaRPr lang="fr-FR" dirty="0" smtClean="0"/>
                    </a:p>
                    <a:p>
                      <a:pPr algn="just"/>
                      <a:r>
                        <a:rPr lang="fr-FR" dirty="0" smtClean="0"/>
                        <a:t>Dans le cadre des choix proposés, on mettra en </a:t>
                      </a:r>
                      <a:r>
                        <a:rPr kumimoji="0" lang="fr-FR" sz="1800" kern="1200" dirty="0" smtClean="0">
                          <a:solidFill>
                            <a:schemeClr val="dk1"/>
                          </a:solidFill>
                          <a:latin typeface="+mn-lt"/>
                          <a:ea typeface="+mn-ea"/>
                          <a:cs typeface="+mn-cs"/>
                        </a:rPr>
                        <a:t>lumière </a:t>
                      </a:r>
                      <a:r>
                        <a:rPr kumimoji="0" lang="fr-FR" sz="1800" u="sng" kern="1200" dirty="0" smtClean="0">
                          <a:solidFill>
                            <a:schemeClr val="dk1"/>
                          </a:solidFill>
                          <a:latin typeface="+mn-lt"/>
                          <a:ea typeface="+mn-ea"/>
                          <a:cs typeface="+mn-cs"/>
                        </a:rPr>
                        <a:t>le rôle des acteurs</a:t>
                      </a:r>
                      <a:r>
                        <a:rPr kumimoji="0" lang="fr-FR" sz="1800" kern="1200" dirty="0" smtClean="0">
                          <a:solidFill>
                            <a:schemeClr val="dk1"/>
                          </a:solidFill>
                          <a:latin typeface="+mn-lt"/>
                          <a:ea typeface="+mn-ea"/>
                          <a:cs typeface="+mn-cs"/>
                        </a:rPr>
                        <a:t> :  on peut ainsi travailler sur Gandhi pour le cas indien, le FLN pour l’Algérie et Lumumba pour le Congo</a:t>
                      </a:r>
                      <a:endParaRPr lang="fr-FR" dirty="0" smtClean="0"/>
                    </a:p>
                    <a:p>
                      <a:endParaRPr lang="fr-FR" dirty="0" smtClean="0"/>
                    </a:p>
                    <a:p>
                      <a:endParaRPr lang="fr-FR" dirty="0" smtClean="0"/>
                    </a:p>
                    <a:p>
                      <a:endParaRPr lang="fr-FR" dirty="0" smtClean="0"/>
                    </a:p>
                    <a:p>
                      <a:endParaRPr lang="fr-FR" dirty="0" smtClean="0"/>
                    </a:p>
                    <a:p>
                      <a:r>
                        <a:rPr lang="fr-FR" dirty="0" smtClean="0"/>
                        <a:t>HIDA : </a:t>
                      </a:r>
                    </a:p>
                    <a:p>
                      <a:r>
                        <a:rPr kumimoji="0" lang="fr-FR" sz="1800" kern="1200" dirty="0" smtClean="0">
                          <a:solidFill>
                            <a:schemeClr val="dk1"/>
                          </a:solidFill>
                          <a:latin typeface="+mn-lt"/>
                          <a:ea typeface="+mn-ea"/>
                          <a:cs typeface="+mn-cs"/>
                        </a:rPr>
                        <a:t>Un film, </a:t>
                      </a:r>
                      <a:r>
                        <a:rPr kumimoji="0" lang="fr-FR" sz="1800" i="1" kern="1200" dirty="0" smtClean="0">
                          <a:solidFill>
                            <a:schemeClr val="dk1"/>
                          </a:solidFill>
                          <a:latin typeface="+mn-lt"/>
                          <a:ea typeface="+mn-ea"/>
                          <a:cs typeface="+mn-cs"/>
                        </a:rPr>
                        <a:t>Lumumba</a:t>
                      </a:r>
                      <a:r>
                        <a:rPr kumimoji="0" lang="fr-FR" sz="1800" kern="1200" dirty="0" smtClean="0">
                          <a:solidFill>
                            <a:schemeClr val="dk1"/>
                          </a:solidFill>
                          <a:latin typeface="+mn-lt"/>
                          <a:ea typeface="+mn-ea"/>
                          <a:cs typeface="+mn-cs"/>
                        </a:rPr>
                        <a:t> de Raoul Peck (2000) et une pièce de théâtre, d’Aimé Césaire, </a:t>
                      </a:r>
                      <a:r>
                        <a:rPr kumimoji="0" lang="fr-FR" sz="1800" i="1" kern="1200" dirty="0" smtClean="0">
                          <a:solidFill>
                            <a:schemeClr val="dk1"/>
                          </a:solidFill>
                          <a:latin typeface="+mn-lt"/>
                          <a:ea typeface="+mn-ea"/>
                          <a:cs typeface="+mn-cs"/>
                        </a:rPr>
                        <a:t>Une saison au Congo.</a:t>
                      </a:r>
                      <a:endParaRPr lang="fr-FR" dirty="0"/>
                    </a:p>
                  </a:txBody>
                  <a:tcPr/>
                </a:tc>
                <a:tc>
                  <a:txBody>
                    <a:bodyPr/>
                    <a:lstStyle/>
                    <a:p>
                      <a:pPr lvl="0">
                        <a:buFontTx/>
                        <a:buChar char="-"/>
                      </a:pPr>
                      <a:endParaRPr kumimoji="0" lang="fr-FR" sz="1800" kern="1200" dirty="0" smtClean="0">
                        <a:solidFill>
                          <a:schemeClr val="dk1"/>
                        </a:solidFill>
                        <a:latin typeface="+mn-lt"/>
                        <a:ea typeface="+mn-ea"/>
                        <a:cs typeface="+mn-cs"/>
                      </a:endParaRPr>
                    </a:p>
                    <a:p>
                      <a:pPr lvl="0">
                        <a:buFontTx/>
                        <a:buChar char="-"/>
                      </a:pPr>
                      <a:r>
                        <a:rPr kumimoji="0" lang="fr-FR" sz="1800" kern="1200" dirty="0" smtClean="0">
                          <a:solidFill>
                            <a:schemeClr val="dk1"/>
                          </a:solidFill>
                          <a:latin typeface="+mn-lt"/>
                          <a:ea typeface="+mn-ea"/>
                          <a:cs typeface="+mn-cs"/>
                        </a:rPr>
                        <a:t> Faire un cours spécifique sur les causes de la décolonisation</a:t>
                      </a:r>
                    </a:p>
                    <a:p>
                      <a:pPr lvl="0">
                        <a:buFontTx/>
                        <a:buChar char="-"/>
                      </a:pPr>
                      <a:endParaRPr kumimoji="0" lang="fr-FR" sz="1800" kern="1200" dirty="0" smtClean="0">
                        <a:solidFill>
                          <a:schemeClr val="dk1"/>
                        </a:solidFill>
                        <a:latin typeface="+mn-lt"/>
                        <a:ea typeface="+mn-ea"/>
                        <a:cs typeface="+mn-cs"/>
                      </a:endParaRPr>
                    </a:p>
                    <a:p>
                      <a:pPr lvl="0">
                        <a:buFontTx/>
                        <a:buChar char="-"/>
                      </a:pPr>
                      <a:r>
                        <a:rPr kumimoji="0" lang="fr-FR" sz="1800" kern="1200" dirty="0" smtClean="0">
                          <a:solidFill>
                            <a:schemeClr val="dk1"/>
                          </a:solidFill>
                          <a:latin typeface="+mn-lt"/>
                          <a:ea typeface="+mn-ea"/>
                          <a:cs typeface="+mn-cs"/>
                        </a:rPr>
                        <a:t> Accorder trop de place à l’événementiel</a:t>
                      </a:r>
                    </a:p>
                    <a:p>
                      <a:pPr lvl="0">
                        <a:buFontTx/>
                        <a:buChar char="-"/>
                      </a:pPr>
                      <a:endParaRPr kumimoji="0" lang="fr-FR" sz="1800" kern="1200" dirty="0" smtClean="0">
                        <a:solidFill>
                          <a:schemeClr val="dk1"/>
                        </a:solidFill>
                        <a:latin typeface="+mn-lt"/>
                        <a:ea typeface="+mn-ea"/>
                        <a:cs typeface="+mn-cs"/>
                      </a:endParaRPr>
                    </a:p>
                    <a:p>
                      <a:pPr lvl="0">
                        <a:buFontTx/>
                        <a:buChar char="-"/>
                      </a:pPr>
                      <a:r>
                        <a:rPr kumimoji="0" lang="fr-FR" sz="1800" kern="1200" dirty="0" smtClean="0">
                          <a:solidFill>
                            <a:schemeClr val="dk1"/>
                          </a:solidFill>
                          <a:latin typeface="+mn-lt"/>
                          <a:ea typeface="+mn-ea"/>
                          <a:cs typeface="+mn-cs"/>
                        </a:rPr>
                        <a:t> Céder à une vision hagiographique de certains des grands acteurs de la décolonisation</a:t>
                      </a:r>
                    </a:p>
                    <a:p>
                      <a:pPr lvl="0">
                        <a:buFontTx/>
                        <a:buChar char="-"/>
                      </a:pPr>
                      <a:endParaRPr kumimoji="0" lang="fr-FR" sz="1800" kern="1200" dirty="0" smtClean="0">
                        <a:solidFill>
                          <a:schemeClr val="dk1"/>
                        </a:solidFill>
                        <a:latin typeface="+mn-lt"/>
                        <a:ea typeface="+mn-ea"/>
                        <a:cs typeface="+mn-cs"/>
                      </a:endParaRPr>
                    </a:p>
                    <a:p>
                      <a:pPr lvl="0"/>
                      <a:r>
                        <a:rPr kumimoji="0" lang="fr-FR" sz="1800" kern="1200" dirty="0" smtClean="0">
                          <a:solidFill>
                            <a:schemeClr val="dk1"/>
                          </a:solidFill>
                          <a:latin typeface="+mn-lt"/>
                          <a:ea typeface="+mn-ea"/>
                          <a:cs typeface="+mn-cs"/>
                        </a:rPr>
                        <a:t>- Adopter une vision misérabiliste des situations</a:t>
                      </a:r>
                    </a:p>
                    <a:p>
                      <a:endParaRPr lang="fr-FR" dirty="0"/>
                    </a:p>
                  </a:txBody>
                  <a:tcPr/>
                </a:tc>
              </a:tr>
            </a:tbl>
          </a:graphicData>
        </a:graphic>
      </p:graphicFrame>
      <p:cxnSp>
        <p:nvCxnSpPr>
          <p:cNvPr id="5" name="Connecteur droit avec flèche 4"/>
          <p:cNvCxnSpPr/>
          <p:nvPr/>
        </p:nvCxnSpPr>
        <p:spPr>
          <a:xfrm flipH="1">
            <a:off x="4860032" y="3501008"/>
            <a:ext cx="1008112" cy="1368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15616" y="188640"/>
            <a:ext cx="7884368" cy="720080"/>
          </a:xfrm>
          <a:solidFill>
            <a:srgbClr val="FF9966"/>
          </a:solidFill>
        </p:spPr>
        <p:txBody>
          <a:bodyPr>
            <a:normAutofit/>
          </a:bodyPr>
          <a:lstStyle/>
          <a:p>
            <a:pPr algn="ctr"/>
            <a:r>
              <a:rPr lang="fr-FR" sz="4000" dirty="0" smtClean="0"/>
              <a:t>Le programme d’histoire de 3ème</a:t>
            </a:r>
            <a:endParaRPr lang="fr-FR" sz="4000" dirty="0"/>
          </a:p>
        </p:txBody>
      </p:sp>
      <p:sp>
        <p:nvSpPr>
          <p:cNvPr id="3" name="Sous-titre 2"/>
          <p:cNvSpPr>
            <a:spLocks noGrp="1"/>
          </p:cNvSpPr>
          <p:nvPr>
            <p:ph type="subTitle" idx="1"/>
          </p:nvPr>
        </p:nvSpPr>
        <p:spPr>
          <a:xfrm>
            <a:off x="1259632" y="1052736"/>
            <a:ext cx="7579568" cy="5472608"/>
          </a:xfrm>
        </p:spPr>
        <p:txBody>
          <a:bodyPr>
            <a:normAutofit fontScale="77500" lnSpcReduction="20000"/>
          </a:bodyPr>
          <a:lstStyle/>
          <a:p>
            <a:pPr algn="ctr"/>
            <a:r>
              <a:rPr lang="fr-FR" b="1" dirty="0" smtClean="0">
                <a:solidFill>
                  <a:srgbClr val="FF0000"/>
                </a:solidFill>
              </a:rPr>
              <a:t>Vigilance pour consolider les repères et éviter le piège de l’exhaustivité pour mieux incarner l'histoire.</a:t>
            </a:r>
            <a:endParaRPr lang="fr-FR" dirty="0" smtClean="0">
              <a:solidFill>
                <a:srgbClr val="FF0000"/>
              </a:solidFill>
            </a:endParaRPr>
          </a:p>
          <a:p>
            <a:r>
              <a:rPr lang="fr-FR" dirty="0" smtClean="0"/>
              <a:t>=&gt;</a:t>
            </a:r>
            <a:r>
              <a:rPr lang="fr-FR" b="1" u="sng" dirty="0" smtClean="0"/>
              <a:t> 5 leviers </a:t>
            </a:r>
            <a:r>
              <a:rPr lang="fr-FR" dirty="0" smtClean="0"/>
              <a:t>:</a:t>
            </a:r>
          </a:p>
          <a:p>
            <a:pPr algn="just"/>
            <a:r>
              <a:rPr lang="fr-FR" u="sng" dirty="0" smtClean="0"/>
              <a:t>S’appuyer sur la colonne démarche</a:t>
            </a:r>
            <a:r>
              <a:rPr lang="fr-FR" dirty="0" smtClean="0"/>
              <a:t> pour une étude ciblée. Par exemple : progrès scientifiques et techniques ciblés sur la médecine, transformation économique à travers l’exemple d’une entreprise, sur la violence de masse : génocide des Arméniens, guerre des tranchées, Front populaire : quelques acteurs et réformes emblématiques.</a:t>
            </a:r>
            <a:r>
              <a:rPr lang="fr-FR" u="sng" dirty="0" smtClean="0"/>
              <a:t>. </a:t>
            </a:r>
            <a:endParaRPr lang="fr-FR" dirty="0" smtClean="0"/>
          </a:p>
          <a:p>
            <a:pPr algn="just"/>
            <a:r>
              <a:rPr lang="fr-FR" u="sng" dirty="0" smtClean="0"/>
              <a:t>Moins de choix ? Tout de même subsistance de choix</a:t>
            </a:r>
            <a:r>
              <a:rPr lang="fr-FR" dirty="0" smtClean="0"/>
              <a:t> dont il faut s’emparer (la guerre Stalingrad ou la guerre du Pacifique…. La guerre froide : guerre de Corée ou Cuba, La Résistance : un maquis ou un réseau ou un mouvement. </a:t>
            </a:r>
            <a:r>
              <a:rPr lang="fr-FR" u="sng" dirty="0" smtClean="0"/>
              <a:t>Pour un enseignement incarné avec de grands personnages.</a:t>
            </a:r>
            <a:endParaRPr lang="fr-FR" dirty="0" smtClean="0"/>
          </a:p>
          <a:p>
            <a:pPr algn="just"/>
            <a:r>
              <a:rPr lang="fr-FR" u="sng" dirty="0" smtClean="0"/>
              <a:t>Passerelle avec l’Education civique</a:t>
            </a:r>
            <a:r>
              <a:rPr lang="fr-FR" dirty="0" smtClean="0"/>
              <a:t> : la V </a:t>
            </a:r>
            <a:r>
              <a:rPr lang="fr-FR" dirty="0" smtClean="0"/>
              <a:t>République, </a:t>
            </a:r>
            <a:r>
              <a:rPr lang="fr-FR" dirty="0" smtClean="0"/>
              <a:t>l’ONU…</a:t>
            </a:r>
          </a:p>
          <a:p>
            <a:pPr algn="just"/>
            <a:r>
              <a:rPr lang="fr-FR" u="sng" dirty="0" smtClean="0"/>
              <a:t>Les capacités sont inscrites dans le programme</a:t>
            </a:r>
            <a:r>
              <a:rPr lang="fr-FR" dirty="0" smtClean="0"/>
              <a:t>, pas d’isolement dans le cours mais totalement intégrées au cours : socle et programmes connectés.</a:t>
            </a:r>
          </a:p>
          <a:p>
            <a:pPr algn="just"/>
            <a:r>
              <a:rPr lang="fr-FR" u="sng" dirty="0" smtClean="0"/>
              <a:t>Limiter le nombre de documents utilisés </a:t>
            </a:r>
            <a:r>
              <a:rPr lang="fr-FR" dirty="0" smtClean="0"/>
              <a:t>: choix préalable et réfléchi du ou des document [même si le document ne peut pas tout dire !]</a:t>
            </a:r>
          </a:p>
          <a:p>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23928" y="4005064"/>
            <a:ext cx="3744416" cy="2448272"/>
          </a:xfrm>
          <a:solidFill>
            <a:srgbClr val="FF9966"/>
          </a:solidFill>
        </p:spPr>
        <p:txBody>
          <a:bodyPr>
            <a:noAutofit/>
          </a:bodyPr>
          <a:lstStyle/>
          <a:p>
            <a:r>
              <a:rPr lang="fr-FR" sz="2400" dirty="0" smtClean="0"/>
              <a:t>Quelques grandes étapes de la construction illustrant les trois caractéristiques de ce processus européen servant de fil conducteur à l’étude.</a:t>
            </a:r>
            <a:endParaRPr lang="fr-FR" sz="2400" dirty="0"/>
          </a:p>
        </p:txBody>
      </p:sp>
      <p:pic>
        <p:nvPicPr>
          <p:cNvPr id="10242" name="Picture 2"/>
          <p:cNvPicPr>
            <a:picLocks noGrp="1" noChangeAspect="1" noChangeArrowheads="1"/>
          </p:cNvPicPr>
          <p:nvPr>
            <p:ph idx="1"/>
          </p:nvPr>
        </p:nvPicPr>
        <p:blipFill>
          <a:blip r:embed="rId2" cstate="print"/>
          <a:srcRect/>
          <a:stretch>
            <a:fillRect/>
          </a:stretch>
        </p:blipFill>
        <p:spPr bwMode="auto">
          <a:xfrm>
            <a:off x="1141019" y="1052736"/>
            <a:ext cx="7895477" cy="2855191"/>
          </a:xfrm>
          <a:prstGeom prst="rect">
            <a:avLst/>
          </a:prstGeom>
          <a:noFill/>
          <a:ln w="9525">
            <a:noFill/>
            <a:miter lim="800000"/>
            <a:headEnd/>
            <a:tailEnd/>
          </a:ln>
        </p:spPr>
      </p:pic>
      <p:sp>
        <p:nvSpPr>
          <p:cNvPr id="5" name="Flèche courbée vers la gauche 4"/>
          <p:cNvSpPr/>
          <p:nvPr/>
        </p:nvSpPr>
        <p:spPr>
          <a:xfrm>
            <a:off x="7812360" y="2132856"/>
            <a:ext cx="864096" cy="230425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 name="Flèche courbée vers la droite 5"/>
          <p:cNvSpPr/>
          <p:nvPr/>
        </p:nvSpPr>
        <p:spPr>
          <a:xfrm>
            <a:off x="2699792" y="2204864"/>
            <a:ext cx="1080120" cy="230425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 name="Ellipse 6"/>
          <p:cNvSpPr/>
          <p:nvPr/>
        </p:nvSpPr>
        <p:spPr>
          <a:xfrm>
            <a:off x="4499992" y="1844824"/>
            <a:ext cx="3384376" cy="7200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1331640" y="5085184"/>
            <a:ext cx="1728192" cy="1477328"/>
          </a:xfrm>
          <a:prstGeom prst="rect">
            <a:avLst/>
          </a:prstGeom>
          <a:solidFill>
            <a:srgbClr val="FFFF00"/>
          </a:solidFill>
        </p:spPr>
        <p:txBody>
          <a:bodyPr wrap="square" rtlCol="0">
            <a:spAutoFit/>
          </a:bodyPr>
          <a:lstStyle/>
          <a:p>
            <a:r>
              <a:rPr lang="fr-FR" dirty="0" smtClean="0"/>
              <a:t>Source sur le processus de la construction européenne : </a:t>
            </a:r>
          </a:p>
          <a:p>
            <a:r>
              <a:rPr lang="fr-FR" dirty="0" smtClean="0"/>
              <a:t>www.cvce.eu</a:t>
            </a:r>
            <a:endParaRPr lang="fr-FR" dirty="0"/>
          </a:p>
        </p:txBody>
      </p:sp>
      <p:sp>
        <p:nvSpPr>
          <p:cNvPr id="9" name="ZoneTexte 8"/>
          <p:cNvSpPr txBox="1"/>
          <p:nvPr/>
        </p:nvSpPr>
        <p:spPr>
          <a:xfrm>
            <a:off x="7596336" y="620688"/>
            <a:ext cx="1152128" cy="369332"/>
          </a:xfrm>
          <a:prstGeom prst="rect">
            <a:avLst/>
          </a:prstGeom>
          <a:solidFill>
            <a:srgbClr val="FFC000"/>
          </a:solidFill>
        </p:spPr>
        <p:txBody>
          <a:bodyPr wrap="square" rtlCol="0">
            <a:spAutoFit/>
          </a:bodyPr>
          <a:lstStyle/>
          <a:p>
            <a:r>
              <a:rPr lang="fr-FR" dirty="0" smtClean="0"/>
              <a:t>2 heures</a:t>
            </a:r>
            <a:endParaRPr lang="fr-F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638"/>
            <a:ext cx="7498080" cy="850106"/>
          </a:xfrm>
          <a:solidFill>
            <a:srgbClr val="FFFF99"/>
          </a:solidFill>
        </p:spPr>
        <p:txBody>
          <a:bodyPr>
            <a:noAutofit/>
          </a:bodyPr>
          <a:lstStyle/>
          <a:p>
            <a:r>
              <a:rPr lang="fr-FR" sz="2400" dirty="0" smtClean="0"/>
              <a:t>Ch.3 / Th. 3 La construction européenne jusqu’au début des années 2000</a:t>
            </a:r>
            <a:endParaRPr lang="fr-FR" sz="2400" dirty="0"/>
          </a:p>
        </p:txBody>
      </p:sp>
      <p:graphicFrame>
        <p:nvGraphicFramePr>
          <p:cNvPr id="4" name="Espace réservé du contenu 3"/>
          <p:cNvGraphicFramePr>
            <a:graphicFrameLocks noGrp="1"/>
          </p:cNvGraphicFramePr>
          <p:nvPr>
            <p:ph idx="1"/>
          </p:nvPr>
        </p:nvGraphicFramePr>
        <p:xfrm>
          <a:off x="1187450" y="1412775"/>
          <a:ext cx="7746999" cy="4984755"/>
        </p:xfrm>
        <a:graphic>
          <a:graphicData uri="http://schemas.openxmlformats.org/drawingml/2006/table">
            <a:tbl>
              <a:tblPr firstRow="1" bandRow="1">
                <a:tableStyleId>{5C22544A-7EE6-4342-B048-85BDC9FD1C3A}</a:tableStyleId>
              </a:tblPr>
              <a:tblGrid>
                <a:gridCol w="1944390"/>
                <a:gridCol w="3220276"/>
                <a:gridCol w="2582333"/>
              </a:tblGrid>
              <a:tr h="349558">
                <a:tc>
                  <a:txBody>
                    <a:bodyPr/>
                    <a:lstStyle/>
                    <a:p>
                      <a:r>
                        <a:rPr lang="fr-FR" dirty="0" smtClean="0"/>
                        <a:t>Problématique</a:t>
                      </a:r>
                      <a:endParaRPr lang="fr-FR" dirty="0"/>
                    </a:p>
                  </a:txBody>
                  <a:tcPr/>
                </a:tc>
                <a:tc>
                  <a:txBody>
                    <a:bodyPr/>
                    <a:lstStyle/>
                    <a:p>
                      <a:r>
                        <a:rPr lang="fr-FR" dirty="0" smtClean="0"/>
                        <a:t>Support</a:t>
                      </a:r>
                      <a:endParaRPr lang="fr-FR" dirty="0"/>
                    </a:p>
                  </a:txBody>
                  <a:tcPr/>
                </a:tc>
                <a:tc>
                  <a:txBody>
                    <a:bodyPr/>
                    <a:lstStyle/>
                    <a:p>
                      <a:r>
                        <a:rPr lang="fr-FR" dirty="0" smtClean="0"/>
                        <a:t>Ecueils</a:t>
                      </a:r>
                      <a:endParaRPr lang="fr-FR" dirty="0"/>
                    </a:p>
                  </a:txBody>
                  <a:tcPr/>
                </a:tc>
              </a:tr>
              <a:tr h="4618995">
                <a:tc>
                  <a:txBody>
                    <a:bodyPr/>
                    <a:lstStyle/>
                    <a:p>
                      <a:endParaRPr lang="fr-FR" dirty="0" smtClean="0"/>
                    </a:p>
                    <a:p>
                      <a:r>
                        <a:rPr lang="fr-FR" dirty="0" smtClean="0"/>
                        <a:t>Que montre la construction européenne sur la situation du continent européen ?</a:t>
                      </a:r>
                    </a:p>
                    <a:p>
                      <a:endParaRPr lang="fr-FR" dirty="0" smtClean="0"/>
                    </a:p>
                    <a:p>
                      <a:endParaRPr lang="fr-FR" dirty="0"/>
                    </a:p>
                  </a:txBody>
                  <a:tcPr/>
                </a:tc>
                <a:tc>
                  <a:txBody>
                    <a:bodyPr/>
                    <a:lstStyle/>
                    <a:p>
                      <a:pPr algn="just"/>
                      <a:r>
                        <a:rPr lang="fr-FR" dirty="0" smtClean="0"/>
                        <a:t>Parmi les propositions possibles travail sur</a:t>
                      </a:r>
                      <a:r>
                        <a:rPr lang="fr-FR" baseline="0" dirty="0" smtClean="0"/>
                        <a:t> deux dossiers :</a:t>
                      </a:r>
                      <a:r>
                        <a:rPr lang="fr-FR" dirty="0" smtClean="0"/>
                        <a:t> </a:t>
                      </a:r>
                    </a:p>
                    <a:p>
                      <a:pPr algn="just">
                        <a:buFontTx/>
                        <a:buChar char="-"/>
                      </a:pPr>
                      <a:r>
                        <a:rPr lang="fr-FR" dirty="0" smtClean="0"/>
                        <a:t> premier dossier doc. sur l’élargissement  de la</a:t>
                      </a:r>
                      <a:r>
                        <a:rPr lang="fr-FR" baseline="0" dirty="0" smtClean="0"/>
                        <a:t> CEE / UE et sur l’intégration des pays (lieux de pouvoirs, étapes de l’élargissement, degré d’intégration…)</a:t>
                      </a:r>
                    </a:p>
                    <a:p>
                      <a:pPr algn="just">
                        <a:buFontTx/>
                        <a:buChar char="-"/>
                      </a:pPr>
                      <a:r>
                        <a:rPr lang="fr-FR" baseline="0" dirty="0" smtClean="0"/>
                        <a:t> Second dossier doc. permettant d’évoquer les acteurs et les évènements emblématiques  (pères fondateurs, figures de la réconciliation franco-allemande (De Gaulle / Adenauer,  Mitterrand / Kohl)</a:t>
                      </a:r>
                      <a:endParaRPr lang="fr-FR" dirty="0"/>
                    </a:p>
                  </a:txBody>
                  <a:tcPr/>
                </a:tc>
                <a:tc>
                  <a:txBody>
                    <a:bodyPr/>
                    <a:lstStyle/>
                    <a:p>
                      <a:r>
                        <a:rPr lang="fr-FR" dirty="0" smtClean="0"/>
                        <a:t>Ne pas recourir aux indispensables cartes et schémas</a:t>
                      </a:r>
                    </a:p>
                    <a:p>
                      <a:endParaRPr lang="fr-FR" dirty="0" smtClean="0"/>
                    </a:p>
                    <a:p>
                      <a:r>
                        <a:rPr lang="fr-FR" u="sng" dirty="0" smtClean="0"/>
                        <a:t>Piège</a:t>
                      </a:r>
                      <a:r>
                        <a:rPr lang="fr-FR" dirty="0" smtClean="0"/>
                        <a:t> : se contenter d’un strict déroulé chronologique</a:t>
                      </a:r>
                      <a:r>
                        <a:rPr lang="fr-FR" baseline="0" dirty="0" smtClean="0"/>
                        <a:t> de l’élargissement et des étapes de l’intégration économique, en oubliant les espoirs et les craintes suscités par ce processus.</a:t>
                      </a:r>
                      <a:endParaRPr lang="fr-FR" dirty="0"/>
                    </a:p>
                  </a:txBody>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9966"/>
          </a:solidFill>
        </p:spPr>
        <p:txBody>
          <a:bodyPr>
            <a:noAutofit/>
          </a:bodyPr>
          <a:lstStyle/>
          <a:p>
            <a:pPr algn="r"/>
            <a:r>
              <a:rPr lang="fr-FR" sz="2800" dirty="0" smtClean="0"/>
              <a:t>Puzzle qui tisse du lien entre la géographie, l’histoire et l’éducation civique</a:t>
            </a:r>
            <a:endParaRPr lang="fr-FR" sz="2800" dirty="0"/>
          </a:p>
        </p:txBody>
      </p:sp>
      <p:pic>
        <p:nvPicPr>
          <p:cNvPr id="11266" name="Picture 2"/>
          <p:cNvPicPr>
            <a:picLocks noGrp="1" noChangeAspect="1" noChangeArrowheads="1"/>
          </p:cNvPicPr>
          <p:nvPr>
            <p:ph idx="1"/>
          </p:nvPr>
        </p:nvPicPr>
        <p:blipFill>
          <a:blip r:embed="rId2" cstate="print"/>
          <a:srcRect/>
          <a:stretch>
            <a:fillRect/>
          </a:stretch>
        </p:blipFill>
        <p:spPr bwMode="auto">
          <a:xfrm>
            <a:off x="1475656" y="1916832"/>
            <a:ext cx="7499350" cy="3367806"/>
          </a:xfrm>
          <a:prstGeom prst="rect">
            <a:avLst/>
          </a:prstGeom>
          <a:noFill/>
          <a:ln w="9525">
            <a:noFill/>
            <a:miter lim="800000"/>
            <a:headEnd/>
            <a:tailEnd/>
          </a:ln>
        </p:spPr>
      </p:pic>
      <p:sp>
        <p:nvSpPr>
          <p:cNvPr id="5" name="Flèche vers le bas 4"/>
          <p:cNvSpPr/>
          <p:nvPr/>
        </p:nvSpPr>
        <p:spPr>
          <a:xfrm>
            <a:off x="8100392" y="1268760"/>
            <a:ext cx="360040" cy="1368152"/>
          </a:xfrm>
          <a:prstGeom prst="downArrow">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p:cNvSpPr/>
          <p:nvPr/>
        </p:nvSpPr>
        <p:spPr>
          <a:xfrm>
            <a:off x="1259632" y="2492896"/>
            <a:ext cx="2376264" cy="5760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5004048" y="2492896"/>
            <a:ext cx="3384376" cy="50405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droite 7"/>
          <p:cNvSpPr/>
          <p:nvPr/>
        </p:nvSpPr>
        <p:spPr>
          <a:xfrm>
            <a:off x="3995936" y="2852936"/>
            <a:ext cx="792088" cy="21602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3707904" y="5589240"/>
            <a:ext cx="5112568" cy="1200329"/>
          </a:xfrm>
          <a:prstGeom prst="rect">
            <a:avLst/>
          </a:prstGeom>
          <a:solidFill>
            <a:srgbClr val="FF9966"/>
          </a:solidFill>
        </p:spPr>
        <p:txBody>
          <a:bodyPr wrap="square" rtlCol="0">
            <a:spAutoFit/>
          </a:bodyPr>
          <a:lstStyle/>
          <a:p>
            <a:r>
              <a:rPr lang="fr-FR" dirty="0" smtClean="0"/>
              <a:t>Des travaux en binômes ou en petits groupes peuvent ici permettre de couvrir rapidement ce thème tout en rendant les élèves actifs, beaucoup d’éléments déjà vus en troisième ou en quatrième</a:t>
            </a:r>
            <a:endParaRPr lang="fr-FR" dirty="0"/>
          </a:p>
        </p:txBody>
      </p:sp>
      <p:sp>
        <p:nvSpPr>
          <p:cNvPr id="10" name="Flèche vers le bas 9"/>
          <p:cNvSpPr/>
          <p:nvPr/>
        </p:nvSpPr>
        <p:spPr>
          <a:xfrm rot="10800000">
            <a:off x="8028385" y="4365103"/>
            <a:ext cx="360040" cy="1368152"/>
          </a:xfrm>
          <a:prstGeom prst="downArrow">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1475656" y="6093296"/>
            <a:ext cx="1080120" cy="369332"/>
          </a:xfrm>
          <a:prstGeom prst="rect">
            <a:avLst/>
          </a:prstGeom>
          <a:solidFill>
            <a:srgbClr val="FFC000"/>
          </a:solidFill>
        </p:spPr>
        <p:txBody>
          <a:bodyPr wrap="square" rtlCol="0">
            <a:spAutoFit/>
          </a:bodyPr>
          <a:lstStyle/>
          <a:p>
            <a:r>
              <a:rPr lang="fr-FR" dirty="0" smtClean="0"/>
              <a:t>2 heures</a:t>
            </a:r>
            <a:endParaRPr lang="fr-F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FF99"/>
          </a:solidFill>
        </p:spPr>
        <p:txBody>
          <a:bodyPr>
            <a:noAutofit/>
          </a:bodyPr>
          <a:lstStyle/>
          <a:p>
            <a:r>
              <a:rPr lang="fr-FR" sz="3200" dirty="0" smtClean="0"/>
              <a:t>Ch. 3 / Th 4 : Le monde depuis le début des années 1990</a:t>
            </a:r>
            <a:endParaRPr lang="fr-FR" sz="3200" dirty="0"/>
          </a:p>
        </p:txBody>
      </p:sp>
      <p:graphicFrame>
        <p:nvGraphicFramePr>
          <p:cNvPr id="4" name="Espace réservé du contenu 3"/>
          <p:cNvGraphicFramePr>
            <a:graphicFrameLocks noGrp="1"/>
          </p:cNvGraphicFramePr>
          <p:nvPr>
            <p:ph idx="1"/>
          </p:nvPr>
        </p:nvGraphicFramePr>
        <p:xfrm>
          <a:off x="1435100" y="1447800"/>
          <a:ext cx="7499349" cy="5125720"/>
        </p:xfrm>
        <a:graphic>
          <a:graphicData uri="http://schemas.openxmlformats.org/drawingml/2006/table">
            <a:tbl>
              <a:tblPr firstRow="1" bandRow="1">
                <a:tableStyleId>{5C22544A-7EE6-4342-B048-85BDC9FD1C3A}</a:tableStyleId>
              </a:tblPr>
              <a:tblGrid>
                <a:gridCol w="2499783"/>
                <a:gridCol w="2499783"/>
                <a:gridCol w="2499783"/>
              </a:tblGrid>
              <a:tr h="370840">
                <a:tc>
                  <a:txBody>
                    <a:bodyPr/>
                    <a:lstStyle/>
                    <a:p>
                      <a:endParaRPr lang="fr-FR" dirty="0"/>
                    </a:p>
                  </a:txBody>
                  <a:tcPr/>
                </a:tc>
                <a:tc>
                  <a:txBody>
                    <a:bodyPr/>
                    <a:lstStyle/>
                    <a:p>
                      <a:r>
                        <a:rPr lang="fr-FR" dirty="0" smtClean="0"/>
                        <a:t>Démarches</a:t>
                      </a:r>
                      <a:endParaRPr lang="fr-FR" dirty="0"/>
                    </a:p>
                  </a:txBody>
                  <a:tcPr/>
                </a:tc>
                <a:tc>
                  <a:txBody>
                    <a:bodyPr/>
                    <a:lstStyle/>
                    <a:p>
                      <a:r>
                        <a:rPr lang="fr-FR" dirty="0" smtClean="0"/>
                        <a:t>Ecueils</a:t>
                      </a:r>
                      <a:endParaRPr lang="fr-FR" dirty="0"/>
                    </a:p>
                  </a:txBody>
                  <a:tcPr/>
                </a:tc>
              </a:tr>
              <a:tr h="370840">
                <a:tc>
                  <a:txBody>
                    <a:bodyPr/>
                    <a:lstStyle/>
                    <a:p>
                      <a:endParaRPr lang="fr-FR" dirty="0" smtClean="0"/>
                    </a:p>
                    <a:p>
                      <a:r>
                        <a:rPr lang="fr-FR" dirty="0" smtClean="0"/>
                        <a:t>Quelques lignes de force de la géopolitique mondiale</a:t>
                      </a:r>
                      <a:r>
                        <a:rPr lang="fr-FR" baseline="0" dirty="0" smtClean="0"/>
                        <a:t> =&gt; </a:t>
                      </a:r>
                    </a:p>
                    <a:p>
                      <a:endParaRPr lang="fr-FR" baseline="0" dirty="0" smtClean="0"/>
                    </a:p>
                    <a:p>
                      <a:r>
                        <a:rPr lang="fr-FR" i="1" baseline="0" dirty="0" smtClean="0"/>
                        <a:t>Quels sont les principaux éléments de la situation du monde depuis le début des années 1990 ?</a:t>
                      </a:r>
                    </a:p>
                    <a:p>
                      <a:endParaRPr lang="fr-FR" i="1" dirty="0" smtClean="0"/>
                    </a:p>
                    <a:p>
                      <a:endParaRPr lang="fr-FR" i="1" dirty="0" smtClean="0"/>
                    </a:p>
                    <a:p>
                      <a:endParaRPr lang="fr-FR" i="1" dirty="0" smtClean="0"/>
                    </a:p>
                    <a:p>
                      <a:r>
                        <a:rPr lang="fr-FR" i="0" dirty="0" smtClean="0"/>
                        <a:t>Attention : la liste des « images et événements</a:t>
                      </a:r>
                      <a:r>
                        <a:rPr lang="fr-FR" i="0" baseline="0" dirty="0" smtClean="0"/>
                        <a:t> significatifs</a:t>
                      </a:r>
                      <a:r>
                        <a:rPr lang="fr-FR" i="0" dirty="0" smtClean="0"/>
                        <a:t> » reste ouverte</a:t>
                      </a:r>
                    </a:p>
                  </a:txBody>
                  <a:tcPr/>
                </a:tc>
                <a:tc>
                  <a:txBody>
                    <a:bodyPr/>
                    <a:lstStyle/>
                    <a:p>
                      <a:r>
                        <a:rPr lang="fr-FR" dirty="0" smtClean="0"/>
                        <a:t>* Recours nécessaire aux cartes et aux images (fixes et animées)</a:t>
                      </a:r>
                    </a:p>
                    <a:p>
                      <a:r>
                        <a:rPr lang="fr-FR" dirty="0" smtClean="0"/>
                        <a:t>* Pourquoi</a:t>
                      </a:r>
                      <a:r>
                        <a:rPr lang="fr-FR" baseline="0" dirty="0" smtClean="0"/>
                        <a:t> ne pas confier chaque thème à un binôme ou un groupe d’élèves ?</a:t>
                      </a:r>
                    </a:p>
                    <a:p>
                      <a:r>
                        <a:rPr lang="fr-FR" baseline="0" dirty="0" smtClean="0"/>
                        <a:t>* L’étude débouche sur une carte du monde contemporain</a:t>
                      </a:r>
                    </a:p>
                    <a:p>
                      <a:endParaRPr lang="fr-FR" baseline="0" dirty="0" smtClean="0"/>
                    </a:p>
                    <a:p>
                      <a:pPr>
                        <a:buFont typeface="Symbol"/>
                        <a:buChar char="Þ"/>
                      </a:pPr>
                      <a:r>
                        <a:rPr lang="fr-FR" baseline="0" dirty="0" smtClean="0"/>
                        <a:t>Volonté de produire une synthèse de ce qui a été vu à l’échelle mondiale avant d’engager l’étude de la France</a:t>
                      </a:r>
                    </a:p>
                  </a:txBody>
                  <a:tcPr/>
                </a:tc>
                <a:tc>
                  <a:txBody>
                    <a:bodyPr/>
                    <a:lstStyle/>
                    <a:p>
                      <a:pPr>
                        <a:buFontTx/>
                        <a:buChar char="-"/>
                      </a:pPr>
                      <a:r>
                        <a:rPr lang="fr-FR" dirty="0" smtClean="0"/>
                        <a:t> Dresser un tableau complet de la situation du monde</a:t>
                      </a:r>
                    </a:p>
                    <a:p>
                      <a:pPr>
                        <a:buFontTx/>
                        <a:buChar char="-"/>
                      </a:pPr>
                      <a:endParaRPr lang="fr-FR" dirty="0" smtClean="0"/>
                    </a:p>
                    <a:p>
                      <a:pPr>
                        <a:buFontTx/>
                        <a:buChar char="-"/>
                      </a:pPr>
                      <a:r>
                        <a:rPr lang="fr-FR" dirty="0" smtClean="0"/>
                        <a:t> Récit linéaire depuis la fin de la guerre froide</a:t>
                      </a:r>
                      <a:r>
                        <a:rPr lang="fr-FR" baseline="0" dirty="0" smtClean="0"/>
                        <a:t> jusqu’aux années 2000</a:t>
                      </a:r>
                    </a:p>
                    <a:p>
                      <a:pPr>
                        <a:buFontTx/>
                        <a:buChar char="-"/>
                      </a:pPr>
                      <a:endParaRPr lang="fr-FR" baseline="0" dirty="0" smtClean="0"/>
                    </a:p>
                    <a:p>
                      <a:pPr>
                        <a:buFontTx/>
                        <a:buChar char="-"/>
                      </a:pPr>
                      <a:r>
                        <a:rPr lang="fr-FR" baseline="0" dirty="0" smtClean="0"/>
                        <a:t> Multiplier à l’excès les documents, noyant ainsi les élèves sous une masse de faits.</a:t>
                      </a:r>
                      <a:endParaRPr lang="fr-FR" dirty="0"/>
                    </a:p>
                  </a:txBody>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9966"/>
          </a:solidFill>
        </p:spPr>
        <p:txBody>
          <a:bodyPr>
            <a:noAutofit/>
          </a:bodyPr>
          <a:lstStyle/>
          <a:p>
            <a:r>
              <a:rPr lang="fr-FR" sz="2000" dirty="0" smtClean="0">
                <a:effectLst/>
              </a:rPr>
              <a:t>Cette question amène à étudier deux moments clés de la Troisième République, confrontée à  de grandes difficultés intérieures et extérieures:  le passage de la guerre à la paix de 1917 à 1920 et  la crise des années 1930.</a:t>
            </a:r>
            <a:endParaRPr lang="fr-FR" sz="2000" dirty="0">
              <a:effectLst/>
            </a:endParaRPr>
          </a:p>
        </p:txBody>
      </p:sp>
      <p:pic>
        <p:nvPicPr>
          <p:cNvPr id="12290" name="Picture 2"/>
          <p:cNvPicPr>
            <a:picLocks noGrp="1" noChangeAspect="1" noChangeArrowheads="1"/>
          </p:cNvPicPr>
          <p:nvPr>
            <p:ph idx="1"/>
          </p:nvPr>
        </p:nvPicPr>
        <p:blipFill>
          <a:blip r:embed="rId2" cstate="print"/>
          <a:srcRect/>
          <a:stretch>
            <a:fillRect/>
          </a:stretch>
        </p:blipFill>
        <p:spPr bwMode="auto">
          <a:xfrm>
            <a:off x="1435100" y="1904334"/>
            <a:ext cx="7499350" cy="3887531"/>
          </a:xfrm>
          <a:prstGeom prst="rect">
            <a:avLst/>
          </a:prstGeom>
          <a:noFill/>
          <a:ln w="9525">
            <a:noFill/>
            <a:miter lim="800000"/>
            <a:headEnd/>
            <a:tailEnd/>
          </a:ln>
        </p:spPr>
      </p:pic>
      <p:sp>
        <p:nvSpPr>
          <p:cNvPr id="5" name="Flèche vers le bas 4"/>
          <p:cNvSpPr/>
          <p:nvPr/>
        </p:nvSpPr>
        <p:spPr>
          <a:xfrm>
            <a:off x="3059832" y="1484784"/>
            <a:ext cx="288032" cy="1656184"/>
          </a:xfrm>
          <a:prstGeom prst="downArrow">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p:cNvSpPr/>
          <p:nvPr/>
        </p:nvSpPr>
        <p:spPr>
          <a:xfrm>
            <a:off x="5076056" y="3068960"/>
            <a:ext cx="3816424" cy="7200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5076056" y="3789040"/>
            <a:ext cx="3888432" cy="7200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vers le bas 7"/>
          <p:cNvSpPr/>
          <p:nvPr/>
        </p:nvSpPr>
        <p:spPr>
          <a:xfrm>
            <a:off x="7452320" y="4653136"/>
            <a:ext cx="288032" cy="648072"/>
          </a:xfrm>
          <a:prstGeom prst="downArrow">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6948264" y="5301208"/>
            <a:ext cx="1944216" cy="1477328"/>
          </a:xfrm>
          <a:prstGeom prst="rect">
            <a:avLst/>
          </a:prstGeom>
          <a:solidFill>
            <a:srgbClr val="FF9966"/>
          </a:solidFill>
        </p:spPr>
        <p:txBody>
          <a:bodyPr wrap="square" rtlCol="0">
            <a:spAutoFit/>
          </a:bodyPr>
          <a:lstStyle/>
          <a:p>
            <a:r>
              <a:rPr lang="fr-FR" dirty="0" smtClean="0"/>
              <a:t>Sélection d’acteurs, d’évènements,  de choix politiques emblématiques</a:t>
            </a:r>
            <a:endParaRPr lang="fr-FR" dirty="0"/>
          </a:p>
        </p:txBody>
      </p:sp>
      <p:sp>
        <p:nvSpPr>
          <p:cNvPr id="10" name="ZoneTexte 9"/>
          <p:cNvSpPr txBox="1"/>
          <p:nvPr/>
        </p:nvSpPr>
        <p:spPr>
          <a:xfrm>
            <a:off x="2123728" y="4077072"/>
            <a:ext cx="2952328" cy="369332"/>
          </a:xfrm>
          <a:prstGeom prst="rect">
            <a:avLst/>
          </a:prstGeom>
          <a:noFill/>
        </p:spPr>
        <p:txBody>
          <a:bodyPr wrap="square" rtlCol="0">
            <a:spAutoFit/>
          </a:bodyPr>
          <a:lstStyle/>
          <a:p>
            <a:r>
              <a:rPr lang="fr-FR" dirty="0" smtClean="0">
                <a:solidFill>
                  <a:srgbClr val="FF0000"/>
                </a:solidFill>
              </a:rPr>
              <a:t>Pas d’étude exhaustive</a:t>
            </a:r>
            <a:endParaRPr lang="fr-FR" dirty="0">
              <a:solidFill>
                <a:srgbClr val="FF0000"/>
              </a:solidFill>
            </a:endParaRPr>
          </a:p>
        </p:txBody>
      </p:sp>
      <p:sp>
        <p:nvSpPr>
          <p:cNvPr id="11" name="Flèche droite 10"/>
          <p:cNvSpPr/>
          <p:nvPr/>
        </p:nvSpPr>
        <p:spPr>
          <a:xfrm>
            <a:off x="4716016" y="4149080"/>
            <a:ext cx="288032"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6444208" y="1484784"/>
            <a:ext cx="2448272" cy="369332"/>
          </a:xfrm>
          <a:prstGeom prst="rect">
            <a:avLst/>
          </a:prstGeom>
          <a:solidFill>
            <a:srgbClr val="FFC000"/>
          </a:solidFill>
        </p:spPr>
        <p:txBody>
          <a:bodyPr wrap="square" rtlCol="0">
            <a:spAutoFit/>
          </a:bodyPr>
          <a:lstStyle/>
          <a:p>
            <a:r>
              <a:rPr lang="fr-FR" dirty="0" smtClean="0"/>
              <a:t>35 % =&gt; 11 à 12 heures</a:t>
            </a:r>
            <a:endParaRPr lang="fr-FR" dirty="0"/>
          </a:p>
        </p:txBody>
      </p:sp>
      <p:sp>
        <p:nvSpPr>
          <p:cNvPr id="13" name="ZoneTexte 12"/>
          <p:cNvSpPr txBox="1"/>
          <p:nvPr/>
        </p:nvSpPr>
        <p:spPr>
          <a:xfrm>
            <a:off x="7524328" y="2060848"/>
            <a:ext cx="1296144" cy="369332"/>
          </a:xfrm>
          <a:prstGeom prst="rect">
            <a:avLst/>
          </a:prstGeom>
          <a:solidFill>
            <a:srgbClr val="FFC000"/>
          </a:solidFill>
        </p:spPr>
        <p:txBody>
          <a:bodyPr wrap="square" rtlCol="0">
            <a:spAutoFit/>
          </a:bodyPr>
          <a:lstStyle/>
          <a:p>
            <a:r>
              <a:rPr lang="fr-FR" dirty="0" smtClean="0"/>
              <a:t>3 heures</a:t>
            </a:r>
            <a:endParaRPr lang="fr-F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638"/>
            <a:ext cx="7498080" cy="778098"/>
          </a:xfrm>
          <a:solidFill>
            <a:srgbClr val="FFFF99"/>
          </a:solidFill>
        </p:spPr>
        <p:txBody>
          <a:bodyPr>
            <a:noAutofit/>
          </a:bodyPr>
          <a:lstStyle/>
          <a:p>
            <a:r>
              <a:rPr lang="fr-FR" sz="2800" dirty="0" smtClean="0"/>
              <a:t>Ch. 4 / Th. 1 – La République dans l’Entre-deux-guerres : victorieuse et fragilisée</a:t>
            </a:r>
            <a:endParaRPr lang="fr-FR" sz="2800" dirty="0"/>
          </a:p>
        </p:txBody>
      </p:sp>
      <p:graphicFrame>
        <p:nvGraphicFramePr>
          <p:cNvPr id="4" name="Espace réservé du contenu 3"/>
          <p:cNvGraphicFramePr>
            <a:graphicFrameLocks noGrp="1"/>
          </p:cNvGraphicFramePr>
          <p:nvPr>
            <p:ph idx="1"/>
          </p:nvPr>
        </p:nvGraphicFramePr>
        <p:xfrm>
          <a:off x="1435100" y="1447800"/>
          <a:ext cx="7499349" cy="4328944"/>
        </p:xfrm>
        <a:graphic>
          <a:graphicData uri="http://schemas.openxmlformats.org/drawingml/2006/table">
            <a:tbl>
              <a:tblPr firstRow="1" bandRow="1">
                <a:tableStyleId>{5C22544A-7EE6-4342-B048-85BDC9FD1C3A}</a:tableStyleId>
              </a:tblPr>
              <a:tblGrid>
                <a:gridCol w="2344812"/>
                <a:gridCol w="2654754"/>
                <a:gridCol w="2499783"/>
              </a:tblGrid>
              <a:tr h="397024">
                <a:tc>
                  <a:txBody>
                    <a:bodyPr/>
                    <a:lstStyle/>
                    <a:p>
                      <a:r>
                        <a:rPr lang="fr-FR" dirty="0" smtClean="0"/>
                        <a:t>Problématique</a:t>
                      </a:r>
                      <a:endParaRPr lang="fr-FR" dirty="0"/>
                    </a:p>
                  </a:txBody>
                  <a:tcPr/>
                </a:tc>
                <a:tc>
                  <a:txBody>
                    <a:bodyPr/>
                    <a:lstStyle/>
                    <a:p>
                      <a:r>
                        <a:rPr lang="fr-FR" dirty="0" smtClean="0"/>
                        <a:t>Démarche / support</a:t>
                      </a:r>
                      <a:endParaRPr lang="fr-FR" dirty="0"/>
                    </a:p>
                  </a:txBody>
                  <a:tcPr/>
                </a:tc>
                <a:tc>
                  <a:txBody>
                    <a:bodyPr/>
                    <a:lstStyle/>
                    <a:p>
                      <a:r>
                        <a:rPr lang="fr-FR" dirty="0" smtClean="0"/>
                        <a:t>Ecueils</a:t>
                      </a:r>
                      <a:endParaRPr lang="fr-FR" dirty="0"/>
                    </a:p>
                  </a:txBody>
                  <a:tcPr/>
                </a:tc>
              </a:tr>
              <a:tr h="2250740">
                <a:tc>
                  <a:txBody>
                    <a:bodyPr/>
                    <a:lstStyle/>
                    <a:p>
                      <a:r>
                        <a:rPr lang="fr-FR" dirty="0" smtClean="0"/>
                        <a:t>Deux axes : </a:t>
                      </a:r>
                    </a:p>
                    <a:p>
                      <a:endParaRPr lang="fr-FR" dirty="0" smtClean="0"/>
                    </a:p>
                    <a:p>
                      <a:pPr>
                        <a:buFontTx/>
                        <a:buChar char="-"/>
                      </a:pPr>
                      <a:r>
                        <a:rPr lang="fr-FR" dirty="0" smtClean="0"/>
                        <a:t> La résistance de la République à</a:t>
                      </a:r>
                      <a:r>
                        <a:rPr lang="fr-FR" baseline="0" dirty="0" smtClean="0"/>
                        <a:t> la guerre (de la fin de l’Union sacrée au retour de la vie parlementaire)</a:t>
                      </a:r>
                    </a:p>
                    <a:p>
                      <a:pPr>
                        <a:buFontTx/>
                        <a:buNone/>
                      </a:pPr>
                      <a:endParaRPr lang="fr-FR" baseline="0" dirty="0" smtClean="0"/>
                    </a:p>
                    <a:p>
                      <a:pPr>
                        <a:buFontTx/>
                        <a:buChar char="-"/>
                      </a:pPr>
                      <a:r>
                        <a:rPr lang="fr-FR" baseline="0" dirty="0" smtClean="0"/>
                        <a:t> La résistance de la République dans le contexte des années 30 (sursaut républicain du Front populaire)</a:t>
                      </a:r>
                    </a:p>
                    <a:p>
                      <a:pPr>
                        <a:buFontTx/>
                        <a:buChar char="-"/>
                      </a:pPr>
                      <a:endParaRPr lang="fr-FR" dirty="0"/>
                    </a:p>
                  </a:txBody>
                  <a:tcPr/>
                </a:tc>
                <a:tc>
                  <a:txBody>
                    <a:bodyPr/>
                    <a:lstStyle/>
                    <a:p>
                      <a:endParaRPr lang="fr-FR" dirty="0" smtClean="0"/>
                    </a:p>
                    <a:p>
                      <a:r>
                        <a:rPr lang="fr-FR" dirty="0" smtClean="0"/>
                        <a:t>Démarche inductive par l’exemple :</a:t>
                      </a:r>
                    </a:p>
                    <a:p>
                      <a:endParaRPr lang="fr-FR" dirty="0" smtClean="0"/>
                    </a:p>
                    <a:p>
                      <a:pPr>
                        <a:buFontTx/>
                        <a:buChar char="-"/>
                      </a:pPr>
                      <a:r>
                        <a:rPr lang="fr-FR" baseline="0" dirty="0" smtClean="0"/>
                        <a:t> Des personnages</a:t>
                      </a:r>
                    </a:p>
                    <a:p>
                      <a:pPr>
                        <a:buFontTx/>
                        <a:buChar char="-"/>
                      </a:pPr>
                      <a:r>
                        <a:rPr lang="fr-FR" baseline="0" dirty="0" smtClean="0"/>
                        <a:t> Des évènements</a:t>
                      </a:r>
                    </a:p>
                    <a:p>
                      <a:pPr>
                        <a:buFontTx/>
                        <a:buChar char="-"/>
                      </a:pPr>
                      <a:r>
                        <a:rPr lang="fr-FR" dirty="0" smtClean="0"/>
                        <a:t> Des</a:t>
                      </a:r>
                      <a:r>
                        <a:rPr lang="fr-FR" baseline="0" dirty="0" smtClean="0"/>
                        <a:t> images significatives</a:t>
                      </a:r>
                    </a:p>
                    <a:p>
                      <a:pPr>
                        <a:buFontTx/>
                        <a:buChar char="-"/>
                      </a:pPr>
                      <a:r>
                        <a:rPr lang="fr-FR" baseline="0" dirty="0" smtClean="0"/>
                        <a:t> Des mesures emblématiques du front populaire</a:t>
                      </a:r>
                      <a:endParaRPr lang="fr-FR" dirty="0"/>
                    </a:p>
                  </a:txBody>
                  <a:tcPr/>
                </a:tc>
                <a:tc>
                  <a:txBody>
                    <a:bodyPr/>
                    <a:lstStyle/>
                    <a:p>
                      <a:endParaRPr lang="fr-FR" dirty="0" smtClean="0"/>
                    </a:p>
                    <a:p>
                      <a:r>
                        <a:rPr lang="fr-FR" dirty="0" smtClean="0"/>
                        <a:t>Pas d’étude exhaustive de la vie politique ni</a:t>
                      </a:r>
                      <a:r>
                        <a:rPr lang="fr-FR" baseline="0" dirty="0" smtClean="0"/>
                        <a:t> du contexte.</a:t>
                      </a:r>
                    </a:p>
                    <a:p>
                      <a:endParaRPr lang="fr-FR" baseline="0" dirty="0" smtClean="0"/>
                    </a:p>
                    <a:p>
                      <a:r>
                        <a:rPr lang="fr-FR" baseline="0" dirty="0" smtClean="0"/>
                        <a:t>Analyse centrée sur les difficultés et la résistance de la République</a:t>
                      </a:r>
                      <a:endParaRPr lang="fr-FR" dirty="0"/>
                    </a:p>
                  </a:txBody>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19672" y="0"/>
            <a:ext cx="3496432" cy="1368152"/>
          </a:xfrm>
          <a:solidFill>
            <a:srgbClr val="FF9966"/>
          </a:solidFill>
        </p:spPr>
        <p:txBody>
          <a:bodyPr>
            <a:noAutofit/>
          </a:bodyPr>
          <a:lstStyle/>
          <a:p>
            <a:r>
              <a:rPr lang="fr-FR" sz="1800" dirty="0" smtClean="0"/>
              <a:t>S</a:t>
            </a:r>
            <a:r>
              <a:rPr lang="fr-FR" sz="1800" dirty="0" smtClean="0"/>
              <a:t>éparation </a:t>
            </a:r>
            <a:r>
              <a:rPr lang="fr-FR" sz="1800" dirty="0" smtClean="0"/>
              <a:t>du thème de la Seconde guerre mondiale et de la France de Vichy. </a:t>
            </a:r>
            <a:r>
              <a:rPr lang="fr-FR" sz="1800" dirty="0" smtClean="0"/>
              <a:t> Choix </a:t>
            </a:r>
            <a:r>
              <a:rPr lang="fr-FR" sz="1800" dirty="0" smtClean="0"/>
              <a:t>d’un temps plus long centré sur la France</a:t>
            </a:r>
            <a:endParaRPr lang="fr-FR" sz="1800" dirty="0"/>
          </a:p>
        </p:txBody>
      </p:sp>
      <p:pic>
        <p:nvPicPr>
          <p:cNvPr id="13314" name="Picture 2"/>
          <p:cNvPicPr>
            <a:picLocks noGrp="1" noChangeAspect="1" noChangeArrowheads="1"/>
          </p:cNvPicPr>
          <p:nvPr>
            <p:ph idx="1"/>
          </p:nvPr>
        </p:nvPicPr>
        <p:blipFill>
          <a:blip r:embed="rId2" cstate="print"/>
          <a:srcRect/>
          <a:stretch>
            <a:fillRect/>
          </a:stretch>
        </p:blipFill>
        <p:spPr bwMode="auto">
          <a:xfrm>
            <a:off x="1475656" y="1340768"/>
            <a:ext cx="6798615" cy="5049135"/>
          </a:xfrm>
          <a:prstGeom prst="rect">
            <a:avLst/>
          </a:prstGeom>
          <a:noFill/>
          <a:ln w="9525">
            <a:noFill/>
            <a:miter lim="800000"/>
            <a:headEnd/>
            <a:tailEnd/>
          </a:ln>
        </p:spPr>
      </p:pic>
      <p:sp>
        <p:nvSpPr>
          <p:cNvPr id="4" name="Flèche courbée vers la droite 3"/>
          <p:cNvSpPr/>
          <p:nvPr/>
        </p:nvSpPr>
        <p:spPr>
          <a:xfrm>
            <a:off x="1115616" y="836712"/>
            <a:ext cx="360040" cy="187220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 name="ZoneTexte 4"/>
          <p:cNvSpPr txBox="1"/>
          <p:nvPr/>
        </p:nvSpPr>
        <p:spPr>
          <a:xfrm>
            <a:off x="5436096" y="476672"/>
            <a:ext cx="3240360" cy="646331"/>
          </a:xfrm>
          <a:prstGeom prst="rect">
            <a:avLst/>
          </a:prstGeom>
          <a:solidFill>
            <a:srgbClr val="FFC000"/>
          </a:solidFill>
        </p:spPr>
        <p:txBody>
          <a:bodyPr wrap="square" rtlCol="0">
            <a:spAutoFit/>
          </a:bodyPr>
          <a:lstStyle/>
          <a:p>
            <a:r>
              <a:rPr lang="fr-FR" dirty="0" smtClean="0"/>
              <a:t>Poids de la défaite dans la chute de la République</a:t>
            </a:r>
            <a:endParaRPr lang="fr-FR" dirty="0"/>
          </a:p>
        </p:txBody>
      </p:sp>
      <p:sp>
        <p:nvSpPr>
          <p:cNvPr id="6" name="Flèche droite 5"/>
          <p:cNvSpPr/>
          <p:nvPr/>
        </p:nvSpPr>
        <p:spPr>
          <a:xfrm rot="9211760">
            <a:off x="4565714" y="1396783"/>
            <a:ext cx="1734505" cy="31559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6876256" y="4437112"/>
            <a:ext cx="1224136" cy="369332"/>
          </a:xfrm>
          <a:prstGeom prst="rect">
            <a:avLst/>
          </a:prstGeom>
          <a:solidFill>
            <a:srgbClr val="FFC000"/>
          </a:solidFill>
        </p:spPr>
        <p:txBody>
          <a:bodyPr wrap="square" rtlCol="0">
            <a:spAutoFit/>
          </a:bodyPr>
          <a:lstStyle/>
          <a:p>
            <a:r>
              <a:rPr lang="fr-FR" dirty="0" smtClean="0"/>
              <a:t>3 heures</a:t>
            </a:r>
            <a:endParaRPr lang="fr-F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608" y="58614"/>
            <a:ext cx="7498080" cy="922114"/>
          </a:xfrm>
          <a:solidFill>
            <a:srgbClr val="FFFF99"/>
          </a:solidFill>
        </p:spPr>
        <p:txBody>
          <a:bodyPr>
            <a:noAutofit/>
          </a:bodyPr>
          <a:lstStyle/>
          <a:p>
            <a:r>
              <a:rPr lang="fr-FR" sz="2800" dirty="0" smtClean="0"/>
              <a:t>Ch. 4 / Th. 2 : Effondrement et Refondation républicaine (1940-1946)</a:t>
            </a:r>
            <a:endParaRPr lang="fr-FR" sz="2800" dirty="0"/>
          </a:p>
        </p:txBody>
      </p:sp>
      <p:graphicFrame>
        <p:nvGraphicFramePr>
          <p:cNvPr id="4" name="Espace réservé du contenu 3"/>
          <p:cNvGraphicFramePr>
            <a:graphicFrameLocks noGrp="1"/>
          </p:cNvGraphicFramePr>
          <p:nvPr>
            <p:ph idx="1"/>
          </p:nvPr>
        </p:nvGraphicFramePr>
        <p:xfrm>
          <a:off x="1435100" y="1447800"/>
          <a:ext cx="7499349" cy="4126632"/>
        </p:xfrm>
        <a:graphic>
          <a:graphicData uri="http://schemas.openxmlformats.org/drawingml/2006/table">
            <a:tbl>
              <a:tblPr firstRow="1" bandRow="1">
                <a:tableStyleId>{5C22544A-7EE6-4342-B048-85BDC9FD1C3A}</a:tableStyleId>
              </a:tblPr>
              <a:tblGrid>
                <a:gridCol w="2499783"/>
                <a:gridCol w="2499783"/>
                <a:gridCol w="2499783"/>
              </a:tblGrid>
              <a:tr h="469032">
                <a:tc>
                  <a:txBody>
                    <a:bodyPr/>
                    <a:lstStyle/>
                    <a:p>
                      <a:r>
                        <a:rPr lang="fr-FR" dirty="0" smtClean="0"/>
                        <a:t>Problématique</a:t>
                      </a:r>
                      <a:endParaRPr lang="fr-FR" dirty="0"/>
                    </a:p>
                  </a:txBody>
                  <a:tcPr/>
                </a:tc>
                <a:tc>
                  <a:txBody>
                    <a:bodyPr/>
                    <a:lstStyle/>
                    <a:p>
                      <a:r>
                        <a:rPr lang="fr-FR" dirty="0" smtClean="0"/>
                        <a:t>Démarche</a:t>
                      </a:r>
                      <a:r>
                        <a:rPr lang="fr-FR" baseline="0" dirty="0" smtClean="0"/>
                        <a:t> / Supports</a:t>
                      </a:r>
                      <a:endParaRPr lang="fr-FR" dirty="0"/>
                    </a:p>
                  </a:txBody>
                  <a:tcPr/>
                </a:tc>
                <a:tc>
                  <a:txBody>
                    <a:bodyPr/>
                    <a:lstStyle/>
                    <a:p>
                      <a:r>
                        <a:rPr lang="fr-FR" dirty="0" smtClean="0"/>
                        <a:t>Ecueils</a:t>
                      </a:r>
                      <a:endParaRPr lang="fr-FR" dirty="0"/>
                    </a:p>
                  </a:txBody>
                  <a:tcPr/>
                </a:tc>
              </a:tr>
              <a:tr h="954596">
                <a:tc>
                  <a:txBody>
                    <a:bodyPr/>
                    <a:lstStyle/>
                    <a:p>
                      <a:endParaRPr lang="fr-FR" dirty="0" smtClean="0"/>
                    </a:p>
                    <a:p>
                      <a:r>
                        <a:rPr lang="fr-FR" dirty="0" smtClean="0"/>
                        <a:t>Montrer l’effondrement de la République</a:t>
                      </a:r>
                    </a:p>
                    <a:p>
                      <a:endParaRPr lang="fr-FR" dirty="0" smtClean="0"/>
                    </a:p>
                    <a:p>
                      <a:r>
                        <a:rPr lang="fr-FR" dirty="0" smtClean="0"/>
                        <a:t>Caractérisez le Régime de Vichy / Mise en perspective de ce régime avec la</a:t>
                      </a:r>
                      <a:r>
                        <a:rPr lang="fr-FR" baseline="0" dirty="0" smtClean="0"/>
                        <a:t> France résistante</a:t>
                      </a:r>
                      <a:endParaRPr lang="fr-FR" dirty="0" smtClean="0"/>
                    </a:p>
                    <a:p>
                      <a:endParaRPr lang="fr-FR" dirty="0" smtClean="0"/>
                    </a:p>
                    <a:p>
                      <a:r>
                        <a:rPr lang="fr-FR" dirty="0" smtClean="0"/>
                        <a:t>Restauration de la démocratie et de la République</a:t>
                      </a:r>
                      <a:endParaRPr lang="fr-FR" dirty="0"/>
                    </a:p>
                  </a:txBody>
                  <a:tcPr/>
                </a:tc>
                <a:tc>
                  <a:txBody>
                    <a:bodyPr/>
                    <a:lstStyle/>
                    <a:p>
                      <a:r>
                        <a:rPr lang="fr-FR" dirty="0" smtClean="0"/>
                        <a:t>Deux attitudes devant la défaite incarnée par des hommes : Pétain, De Gaulle</a:t>
                      </a:r>
                    </a:p>
                    <a:p>
                      <a:endParaRPr lang="fr-FR" dirty="0" smtClean="0"/>
                    </a:p>
                    <a:p>
                      <a:r>
                        <a:rPr lang="fr-FR" dirty="0" smtClean="0"/>
                        <a:t>Quelques exemples de collaborations à travers des actes </a:t>
                      </a:r>
                    </a:p>
                    <a:p>
                      <a:r>
                        <a:rPr lang="fr-FR" dirty="0" smtClean="0"/>
                        <a:t>Quelques exemples de résistance à travers certaines actions de mouvements,</a:t>
                      </a:r>
                      <a:r>
                        <a:rPr lang="fr-FR" baseline="0" dirty="0" smtClean="0"/>
                        <a:t> de réseaux, de maquis…</a:t>
                      </a:r>
                      <a:endParaRPr lang="fr-FR" dirty="0"/>
                    </a:p>
                  </a:txBody>
                  <a:tcPr/>
                </a:tc>
                <a:tc>
                  <a:txBody>
                    <a:bodyPr/>
                    <a:lstStyle/>
                    <a:p>
                      <a:endParaRPr lang="fr-FR" dirty="0" smtClean="0"/>
                    </a:p>
                    <a:p>
                      <a:r>
                        <a:rPr lang="fr-FR" dirty="0" smtClean="0"/>
                        <a:t>Approche générale</a:t>
                      </a:r>
                      <a:r>
                        <a:rPr lang="fr-FR" baseline="0" dirty="0" smtClean="0"/>
                        <a:t> à prohiber, </a:t>
                      </a:r>
                    </a:p>
                    <a:p>
                      <a:endParaRPr lang="fr-FR" baseline="0" dirty="0" smtClean="0"/>
                    </a:p>
                    <a:p>
                      <a:r>
                        <a:rPr lang="fr-FR" baseline="0" dirty="0" smtClean="0"/>
                        <a:t>Traitement linéaire des questions</a:t>
                      </a:r>
                    </a:p>
                    <a:p>
                      <a:endParaRPr lang="fr-FR" baseline="0" dirty="0" smtClean="0"/>
                    </a:p>
                    <a:p>
                      <a:endParaRPr lang="fr-FR" dirty="0"/>
                    </a:p>
                  </a:txBody>
                  <a:tcPr/>
                </a:tc>
              </a:tr>
            </a:tbl>
          </a:graphicData>
        </a:graphic>
      </p:graphicFrame>
      <p:sp>
        <p:nvSpPr>
          <p:cNvPr id="5" name="ZoneTexte 4"/>
          <p:cNvSpPr txBox="1"/>
          <p:nvPr/>
        </p:nvSpPr>
        <p:spPr>
          <a:xfrm>
            <a:off x="6444208" y="4005064"/>
            <a:ext cx="2448272" cy="1200329"/>
          </a:xfrm>
          <a:prstGeom prst="rect">
            <a:avLst/>
          </a:prstGeom>
          <a:noFill/>
        </p:spPr>
        <p:txBody>
          <a:bodyPr wrap="square" rtlCol="0">
            <a:spAutoFit/>
          </a:bodyPr>
          <a:lstStyle/>
          <a:p>
            <a:r>
              <a:rPr lang="fr-FR" dirty="0" smtClean="0"/>
              <a:t>Deux documents à étudier :  programme du CNR </a:t>
            </a:r>
            <a:r>
              <a:rPr lang="fr-FR" b="1" dirty="0" smtClean="0">
                <a:effectLst>
                  <a:outerShdw blurRad="38100" dist="38100" dir="2700000" algn="tl">
                    <a:srgbClr val="000000">
                      <a:alpha val="43137"/>
                    </a:srgbClr>
                  </a:outerShdw>
                </a:effectLst>
              </a:rPr>
              <a:t>ou</a:t>
            </a:r>
            <a:r>
              <a:rPr lang="fr-FR" dirty="0" smtClean="0"/>
              <a:t> préambule de la IV République</a:t>
            </a:r>
            <a:endParaRPr lang="fr-FR" dirty="0"/>
          </a:p>
        </p:txBody>
      </p:sp>
      <p:cxnSp>
        <p:nvCxnSpPr>
          <p:cNvPr id="7" name="Connecteur droit 6"/>
          <p:cNvCxnSpPr/>
          <p:nvPr/>
        </p:nvCxnSpPr>
        <p:spPr>
          <a:xfrm>
            <a:off x="2771800" y="5877272"/>
            <a:ext cx="49685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flipV="1">
            <a:off x="7740352" y="5445224"/>
            <a:ext cx="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flipV="1">
            <a:off x="2771800" y="5445224"/>
            <a:ext cx="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96136" y="548680"/>
            <a:ext cx="2993536" cy="1143000"/>
          </a:xfrm>
          <a:solidFill>
            <a:srgbClr val="FFC000"/>
          </a:solidFill>
        </p:spPr>
        <p:txBody>
          <a:bodyPr>
            <a:normAutofit fontScale="90000"/>
          </a:bodyPr>
          <a:lstStyle/>
          <a:p>
            <a:r>
              <a:rPr lang="fr-FR" sz="2400" dirty="0" smtClean="0"/>
              <a:t>Ce thème s’ouvre par les faiblesses de la IVe République</a:t>
            </a:r>
            <a:endParaRPr lang="fr-FR" sz="2400" dirty="0"/>
          </a:p>
        </p:txBody>
      </p:sp>
      <p:pic>
        <p:nvPicPr>
          <p:cNvPr id="14338" name="Picture 2"/>
          <p:cNvPicPr>
            <a:picLocks noGrp="1" noChangeAspect="1" noChangeArrowheads="1"/>
          </p:cNvPicPr>
          <p:nvPr>
            <p:ph idx="1"/>
          </p:nvPr>
        </p:nvPicPr>
        <p:blipFill>
          <a:blip r:embed="rId2" cstate="print"/>
          <a:srcRect/>
          <a:stretch>
            <a:fillRect/>
          </a:stretch>
        </p:blipFill>
        <p:spPr bwMode="auto">
          <a:xfrm>
            <a:off x="1130017" y="1844824"/>
            <a:ext cx="7762463" cy="3528392"/>
          </a:xfrm>
          <a:prstGeom prst="rect">
            <a:avLst/>
          </a:prstGeom>
          <a:noFill/>
          <a:ln w="9525">
            <a:noFill/>
            <a:miter lim="800000"/>
            <a:headEnd/>
            <a:tailEnd/>
          </a:ln>
        </p:spPr>
      </p:pic>
      <p:sp>
        <p:nvSpPr>
          <p:cNvPr id="5" name="Flèche vers le bas 4"/>
          <p:cNvSpPr/>
          <p:nvPr/>
        </p:nvSpPr>
        <p:spPr>
          <a:xfrm>
            <a:off x="7380312" y="1844824"/>
            <a:ext cx="216024" cy="648072"/>
          </a:xfrm>
          <a:prstGeom prst="downArrow">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4499992" y="4365104"/>
            <a:ext cx="2952328" cy="923330"/>
          </a:xfrm>
          <a:prstGeom prst="rect">
            <a:avLst/>
          </a:prstGeom>
          <a:solidFill>
            <a:srgbClr val="FF9966"/>
          </a:solidFill>
        </p:spPr>
        <p:txBody>
          <a:bodyPr wrap="square" rtlCol="0">
            <a:spAutoFit/>
          </a:bodyPr>
          <a:lstStyle/>
          <a:p>
            <a:r>
              <a:rPr lang="fr-FR" dirty="0" smtClean="0"/>
              <a:t>Etude des institutions mais aussi de la pratique de ces institutions</a:t>
            </a:r>
            <a:endParaRPr lang="fr-FR" dirty="0"/>
          </a:p>
        </p:txBody>
      </p:sp>
      <p:sp>
        <p:nvSpPr>
          <p:cNvPr id="8" name="Flèche vers le bas 7"/>
          <p:cNvSpPr/>
          <p:nvPr/>
        </p:nvSpPr>
        <p:spPr>
          <a:xfrm rot="8558306">
            <a:off x="4200874" y="3255245"/>
            <a:ext cx="109870" cy="1174876"/>
          </a:xfrm>
          <a:prstGeom prst="downArrow">
            <a:avLst/>
          </a:prstGeom>
          <a:solidFill>
            <a:srgbClr val="FF9966"/>
          </a:solid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vers le bas 8"/>
          <p:cNvSpPr/>
          <p:nvPr/>
        </p:nvSpPr>
        <p:spPr>
          <a:xfrm rot="9651736" flipH="1">
            <a:off x="4642539" y="2946747"/>
            <a:ext cx="83257" cy="1322937"/>
          </a:xfrm>
          <a:prstGeom prst="downArrow">
            <a:avLst/>
          </a:prstGeom>
          <a:solidFill>
            <a:srgbClr val="FF9966"/>
          </a:solid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vers le bas 9"/>
          <p:cNvSpPr/>
          <p:nvPr/>
        </p:nvSpPr>
        <p:spPr>
          <a:xfrm rot="11503731">
            <a:off x="6096698" y="3288004"/>
            <a:ext cx="131365" cy="989748"/>
          </a:xfrm>
          <a:prstGeom prst="downArrow">
            <a:avLst/>
          </a:prstGeom>
          <a:solidFill>
            <a:srgbClr val="FF9966"/>
          </a:solid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nvSpPr>
        <p:spPr>
          <a:xfrm>
            <a:off x="1691680" y="3717032"/>
            <a:ext cx="2952328" cy="50405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avec flèche 12"/>
          <p:cNvCxnSpPr/>
          <p:nvPr/>
        </p:nvCxnSpPr>
        <p:spPr>
          <a:xfrm>
            <a:off x="3491880" y="4293096"/>
            <a:ext cx="288032" cy="144016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2627784" y="5733256"/>
            <a:ext cx="3384376" cy="923330"/>
          </a:xfrm>
          <a:prstGeom prst="rect">
            <a:avLst/>
          </a:prstGeom>
          <a:solidFill>
            <a:srgbClr val="FFFF99"/>
          </a:solidFill>
        </p:spPr>
        <p:txBody>
          <a:bodyPr wrap="square" rtlCol="0">
            <a:spAutoFit/>
          </a:bodyPr>
          <a:lstStyle/>
          <a:p>
            <a:r>
              <a:rPr lang="fr-FR" dirty="0" smtClean="0"/>
              <a:t>Analyse critique de la Cinquième République : 1968, une crise du régime</a:t>
            </a:r>
            <a:endParaRPr lang="fr-FR" dirty="0"/>
          </a:p>
        </p:txBody>
      </p:sp>
      <p:sp>
        <p:nvSpPr>
          <p:cNvPr id="12" name="ZoneTexte 11"/>
          <p:cNvSpPr txBox="1"/>
          <p:nvPr/>
        </p:nvSpPr>
        <p:spPr>
          <a:xfrm>
            <a:off x="1259632" y="548680"/>
            <a:ext cx="1224136" cy="369332"/>
          </a:xfrm>
          <a:prstGeom prst="rect">
            <a:avLst/>
          </a:prstGeom>
          <a:solidFill>
            <a:srgbClr val="FFC000"/>
          </a:solidFill>
        </p:spPr>
        <p:txBody>
          <a:bodyPr wrap="square" rtlCol="0">
            <a:spAutoFit/>
          </a:bodyPr>
          <a:lstStyle/>
          <a:p>
            <a:pPr algn="ctr"/>
            <a:r>
              <a:rPr lang="fr-FR" dirty="0" smtClean="0"/>
              <a:t>3 heures</a:t>
            </a:r>
            <a:endParaRPr lang="fr-F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608" y="116632"/>
            <a:ext cx="7498080" cy="778098"/>
          </a:xfrm>
          <a:solidFill>
            <a:srgbClr val="FFFF99"/>
          </a:solidFill>
        </p:spPr>
        <p:txBody>
          <a:bodyPr>
            <a:noAutofit/>
          </a:bodyPr>
          <a:lstStyle/>
          <a:p>
            <a:r>
              <a:rPr lang="fr-FR" sz="2800" dirty="0" smtClean="0"/>
              <a:t>Ch. 4 / Th. 3 : De Gaulle et le nouveau système républicain (1958-1969)</a:t>
            </a:r>
            <a:endParaRPr lang="fr-FR" sz="2800" dirty="0"/>
          </a:p>
        </p:txBody>
      </p:sp>
      <p:graphicFrame>
        <p:nvGraphicFramePr>
          <p:cNvPr id="4" name="Espace réservé du contenu 3"/>
          <p:cNvGraphicFramePr>
            <a:graphicFrameLocks noGrp="1"/>
          </p:cNvGraphicFramePr>
          <p:nvPr>
            <p:ph idx="1"/>
          </p:nvPr>
        </p:nvGraphicFramePr>
        <p:xfrm>
          <a:off x="1115617" y="980728"/>
          <a:ext cx="7848871" cy="5669280"/>
        </p:xfrm>
        <a:graphic>
          <a:graphicData uri="http://schemas.openxmlformats.org/drawingml/2006/table">
            <a:tbl>
              <a:tblPr firstRow="1" bandRow="1">
                <a:tableStyleId>{5C22544A-7EE6-4342-B048-85BDC9FD1C3A}</a:tableStyleId>
              </a:tblPr>
              <a:tblGrid>
                <a:gridCol w="2448271"/>
                <a:gridCol w="2232248"/>
                <a:gridCol w="3168352"/>
              </a:tblGrid>
              <a:tr h="570769">
                <a:tc>
                  <a:txBody>
                    <a:bodyPr/>
                    <a:lstStyle/>
                    <a:p>
                      <a:r>
                        <a:rPr lang="fr-FR" dirty="0" smtClean="0"/>
                        <a:t>Problématique</a:t>
                      </a:r>
                      <a:endParaRPr lang="fr-FR" dirty="0"/>
                    </a:p>
                  </a:txBody>
                  <a:tcPr/>
                </a:tc>
                <a:tc>
                  <a:txBody>
                    <a:bodyPr/>
                    <a:lstStyle/>
                    <a:p>
                      <a:r>
                        <a:rPr lang="fr-FR" dirty="0" smtClean="0"/>
                        <a:t>Démarches / Supports</a:t>
                      </a:r>
                      <a:endParaRPr lang="fr-FR" dirty="0"/>
                    </a:p>
                  </a:txBody>
                  <a:tcPr/>
                </a:tc>
                <a:tc>
                  <a:txBody>
                    <a:bodyPr/>
                    <a:lstStyle/>
                    <a:p>
                      <a:r>
                        <a:rPr lang="fr-FR" dirty="0" smtClean="0"/>
                        <a:t>Ecueils</a:t>
                      </a:r>
                      <a:endParaRPr lang="fr-FR" dirty="0"/>
                    </a:p>
                  </a:txBody>
                  <a:tcPr/>
                </a:tc>
              </a:tr>
              <a:tr h="4973847">
                <a:tc>
                  <a:txBody>
                    <a:bodyPr/>
                    <a:lstStyle/>
                    <a:p>
                      <a:endParaRPr lang="fr-FR" dirty="0" smtClean="0"/>
                    </a:p>
                    <a:p>
                      <a:r>
                        <a:rPr lang="fr-FR" dirty="0" smtClean="0"/>
                        <a:t>Etude des</a:t>
                      </a:r>
                      <a:r>
                        <a:rPr lang="fr-FR" baseline="0" dirty="0" smtClean="0"/>
                        <a:t> institutions (Ed. </a:t>
                      </a:r>
                      <a:r>
                        <a:rPr lang="fr-FR" baseline="0" dirty="0" err="1" smtClean="0"/>
                        <a:t>civ</a:t>
                      </a:r>
                      <a:r>
                        <a:rPr lang="fr-FR" baseline="0" dirty="0" smtClean="0"/>
                        <a:t>.) et de la vie / de la pratique des institutions (Histoire) à travers des exemples</a:t>
                      </a:r>
                    </a:p>
                    <a:p>
                      <a:r>
                        <a:rPr lang="fr-FR" baseline="0" dirty="0" smtClean="0"/>
                        <a:t> = &gt; caractériser la présidence de De Gaulle et la nouvelle conception de la République.</a:t>
                      </a:r>
                    </a:p>
                    <a:p>
                      <a:endParaRPr lang="fr-FR" baseline="0" dirty="0" smtClean="0"/>
                    </a:p>
                    <a:p>
                      <a:r>
                        <a:rPr lang="fr-FR" baseline="0" dirty="0" smtClean="0"/>
                        <a:t>Montrer les fissures d’un régime qui ignore les aspirations des plus jeunes</a:t>
                      </a:r>
                    </a:p>
                  </a:txBody>
                  <a:tcPr/>
                </a:tc>
                <a:tc>
                  <a:txBody>
                    <a:bodyPr/>
                    <a:lstStyle/>
                    <a:p>
                      <a:endParaRPr lang="fr-FR" dirty="0" smtClean="0"/>
                    </a:p>
                    <a:p>
                      <a:r>
                        <a:rPr lang="fr-FR" dirty="0" smtClean="0"/>
                        <a:t>De la crise à la crise : 1958 et 1968 mais avec un Régime qui a des bases solides</a:t>
                      </a:r>
                    </a:p>
                    <a:p>
                      <a:endParaRPr lang="fr-FR" dirty="0" smtClean="0"/>
                    </a:p>
                    <a:p>
                      <a:r>
                        <a:rPr lang="fr-FR" dirty="0" smtClean="0"/>
                        <a:t>Quelques grands éléments de la politique du Général du Gaulle</a:t>
                      </a:r>
                    </a:p>
                    <a:p>
                      <a:endParaRPr lang="fr-FR" dirty="0" smtClean="0"/>
                    </a:p>
                    <a:p>
                      <a:endParaRPr lang="fr-FR" dirty="0" smtClean="0"/>
                    </a:p>
                    <a:p>
                      <a:r>
                        <a:rPr lang="fr-FR" dirty="0" smtClean="0"/>
                        <a:t>Mobiliser quelques images seulement </a:t>
                      </a:r>
                      <a:endParaRPr lang="fr-FR" dirty="0"/>
                    </a:p>
                  </a:txBody>
                  <a:tcPr/>
                </a:tc>
                <a:tc>
                  <a:txBody>
                    <a:bodyPr/>
                    <a:lstStyle/>
                    <a:p>
                      <a:pPr lvl="0">
                        <a:buFont typeface="Arial" charset="0"/>
                        <a:buChar char="•"/>
                      </a:pPr>
                      <a:r>
                        <a:rPr kumimoji="0" lang="fr-FR" sz="1800" kern="1200" dirty="0" smtClean="0">
                          <a:solidFill>
                            <a:schemeClr val="dk1"/>
                          </a:solidFill>
                          <a:latin typeface="+mn-lt"/>
                          <a:ea typeface="+mn-ea"/>
                          <a:cs typeface="+mn-cs"/>
                        </a:rPr>
                        <a:t> Retracer </a:t>
                      </a:r>
                      <a:r>
                        <a:rPr kumimoji="0" lang="fr-FR" sz="1800" kern="1200" dirty="0" smtClean="0">
                          <a:solidFill>
                            <a:schemeClr val="dk1"/>
                          </a:solidFill>
                          <a:latin typeface="+mn-lt"/>
                          <a:ea typeface="+mn-ea"/>
                          <a:cs typeface="+mn-cs"/>
                        </a:rPr>
                        <a:t>l’histoire de la IVe République pour expliquer la naissance et la Constitution de la Ve République, et présenter la fin de la IVe République comme inéluctable, faire de la IVe République un portrait sombre qui éclairerait par contraste la Ve République.</a:t>
                      </a:r>
                    </a:p>
                    <a:p>
                      <a:pPr lvl="0">
                        <a:buFont typeface="Arial" charset="0"/>
                        <a:buNone/>
                      </a:pPr>
                      <a:endParaRPr kumimoji="0" lang="fr-FR" sz="1800" kern="1200" dirty="0" smtClean="0">
                        <a:solidFill>
                          <a:schemeClr val="dk1"/>
                        </a:solidFill>
                        <a:latin typeface="+mn-lt"/>
                        <a:ea typeface="+mn-ea"/>
                        <a:cs typeface="+mn-cs"/>
                      </a:endParaRPr>
                    </a:p>
                    <a:p>
                      <a:pPr lvl="0">
                        <a:buFont typeface="Arial" charset="0"/>
                        <a:buChar char="•"/>
                      </a:pPr>
                      <a:r>
                        <a:rPr kumimoji="0" lang="fr-FR" sz="1800" kern="1200" dirty="0" smtClean="0">
                          <a:solidFill>
                            <a:schemeClr val="dk1"/>
                          </a:solidFill>
                          <a:latin typeface="+mn-lt"/>
                          <a:ea typeface="+mn-ea"/>
                          <a:cs typeface="+mn-cs"/>
                        </a:rPr>
                        <a:t> </a:t>
                      </a:r>
                      <a:r>
                        <a:rPr kumimoji="0" lang="fr-FR" sz="1800" kern="1200" dirty="0" smtClean="0">
                          <a:solidFill>
                            <a:schemeClr val="dk1"/>
                          </a:solidFill>
                          <a:latin typeface="+mn-lt"/>
                          <a:ea typeface="+mn-ea"/>
                          <a:cs typeface="+mn-cs"/>
                        </a:rPr>
                        <a:t>Faire </a:t>
                      </a:r>
                      <a:r>
                        <a:rPr kumimoji="0" lang="fr-FR" sz="1800" kern="1200" dirty="0" smtClean="0">
                          <a:solidFill>
                            <a:schemeClr val="dk1"/>
                          </a:solidFill>
                          <a:latin typeface="+mn-lt"/>
                          <a:ea typeface="+mn-ea"/>
                          <a:cs typeface="+mn-cs"/>
                        </a:rPr>
                        <a:t>une histoire institutionnelle</a:t>
                      </a:r>
                    </a:p>
                    <a:p>
                      <a:pPr lvl="0">
                        <a:buFont typeface="Arial" charset="0"/>
                        <a:buNone/>
                      </a:pPr>
                      <a:endParaRPr kumimoji="0" lang="fr-FR" sz="1800" kern="1200" dirty="0" smtClean="0">
                        <a:solidFill>
                          <a:schemeClr val="dk1"/>
                        </a:solidFill>
                        <a:latin typeface="+mn-lt"/>
                        <a:ea typeface="+mn-ea"/>
                        <a:cs typeface="+mn-cs"/>
                      </a:endParaRPr>
                    </a:p>
                    <a:p>
                      <a:pPr lvl="0">
                        <a:buFont typeface="Arial" charset="0"/>
                        <a:buChar char="•"/>
                      </a:pPr>
                      <a:r>
                        <a:rPr kumimoji="0" lang="fr-FR" sz="1800" kern="1200" dirty="0" smtClean="0">
                          <a:solidFill>
                            <a:schemeClr val="dk1"/>
                          </a:solidFill>
                          <a:latin typeface="+mn-lt"/>
                          <a:ea typeface="+mn-ea"/>
                          <a:cs typeface="+mn-cs"/>
                        </a:rPr>
                        <a:t> </a:t>
                      </a:r>
                      <a:r>
                        <a:rPr kumimoji="0" lang="fr-FR" sz="1800" kern="1200" dirty="0" smtClean="0">
                          <a:solidFill>
                            <a:schemeClr val="dk1"/>
                          </a:solidFill>
                          <a:latin typeface="+mn-lt"/>
                          <a:ea typeface="+mn-ea"/>
                          <a:cs typeface="+mn-cs"/>
                        </a:rPr>
                        <a:t>Présenter </a:t>
                      </a:r>
                      <a:r>
                        <a:rPr kumimoji="0" lang="fr-FR" sz="1800" kern="1200" dirty="0" smtClean="0">
                          <a:solidFill>
                            <a:schemeClr val="dk1"/>
                          </a:solidFill>
                          <a:latin typeface="+mn-lt"/>
                          <a:ea typeface="+mn-ea"/>
                          <a:cs typeface="+mn-cs"/>
                        </a:rPr>
                        <a:t>l’ensemble de la politique du général de Gaulle au lieu de la caractériser à l’aide de quelques exemples.</a:t>
                      </a:r>
                    </a:p>
                    <a:p>
                      <a:endParaRPr lang="fr-FR" dirty="0"/>
                    </a:p>
                  </a:txBody>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608" y="44624"/>
            <a:ext cx="7498080" cy="706090"/>
          </a:xfrm>
        </p:spPr>
        <p:txBody>
          <a:bodyPr>
            <a:normAutofit fontScale="90000"/>
          </a:bodyPr>
          <a:lstStyle/>
          <a:p>
            <a:pPr algn="r"/>
            <a:r>
              <a:rPr lang="fr-FR" dirty="0" smtClean="0"/>
              <a:t>Histoire et Histoire des Arts</a:t>
            </a:r>
            <a:endParaRPr lang="fr-FR"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187624" y="1484784"/>
            <a:ext cx="7499350" cy="4326204"/>
          </a:xfrm>
          <a:prstGeom prst="rect">
            <a:avLst/>
          </a:prstGeom>
          <a:noFill/>
          <a:ln w="12700">
            <a:solidFill>
              <a:schemeClr val="tx1"/>
            </a:solidFill>
            <a:miter lim="800000"/>
            <a:headEnd/>
            <a:tailEnd/>
          </a:ln>
        </p:spPr>
      </p:pic>
      <p:sp>
        <p:nvSpPr>
          <p:cNvPr id="7" name="ZoneTexte 6"/>
          <p:cNvSpPr txBox="1"/>
          <p:nvPr/>
        </p:nvSpPr>
        <p:spPr>
          <a:xfrm>
            <a:off x="3491880" y="692696"/>
            <a:ext cx="1944216" cy="923330"/>
          </a:xfrm>
          <a:prstGeom prst="rect">
            <a:avLst/>
          </a:prstGeom>
          <a:solidFill>
            <a:srgbClr val="FF9966"/>
          </a:solidFill>
          <a:ln>
            <a:solidFill>
              <a:srgbClr val="FF9966"/>
            </a:solidFill>
          </a:ln>
        </p:spPr>
        <p:txBody>
          <a:bodyPr wrap="square" rtlCol="0">
            <a:spAutoFit/>
          </a:bodyPr>
          <a:lstStyle/>
          <a:p>
            <a:r>
              <a:rPr lang="fr-FR" dirty="0" smtClean="0"/>
              <a:t>Pédagogie de projet en lien avec d’autres disciplines</a:t>
            </a:r>
            <a:endParaRPr lang="fr-FR" dirty="0"/>
          </a:p>
        </p:txBody>
      </p:sp>
      <p:cxnSp>
        <p:nvCxnSpPr>
          <p:cNvPr id="14" name="Connecteur droit avec flèche 13"/>
          <p:cNvCxnSpPr/>
          <p:nvPr/>
        </p:nvCxnSpPr>
        <p:spPr>
          <a:xfrm flipV="1">
            <a:off x="3635896" y="1556792"/>
            <a:ext cx="576064" cy="720080"/>
          </a:xfrm>
          <a:prstGeom prst="straightConnector1">
            <a:avLst/>
          </a:prstGeom>
          <a:ln w="38100">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1259632" y="332656"/>
            <a:ext cx="1656184" cy="1200329"/>
          </a:xfrm>
          <a:prstGeom prst="rect">
            <a:avLst/>
          </a:prstGeom>
          <a:solidFill>
            <a:srgbClr val="FF9966"/>
          </a:solidFill>
        </p:spPr>
        <p:txBody>
          <a:bodyPr wrap="square" rtlCol="0">
            <a:spAutoFit/>
          </a:bodyPr>
          <a:lstStyle/>
          <a:p>
            <a:r>
              <a:rPr lang="fr-FR" dirty="0" smtClean="0"/>
              <a:t>Pas un chapitre, mais un fil rouge sur une période</a:t>
            </a:r>
            <a:endParaRPr lang="fr-FR" dirty="0"/>
          </a:p>
        </p:txBody>
      </p:sp>
      <p:cxnSp>
        <p:nvCxnSpPr>
          <p:cNvPr id="6" name="Connecteur droit avec flèche 5"/>
          <p:cNvCxnSpPr/>
          <p:nvPr/>
        </p:nvCxnSpPr>
        <p:spPr>
          <a:xfrm flipH="1" flipV="1">
            <a:off x="2699792" y="1340768"/>
            <a:ext cx="216024" cy="360040"/>
          </a:xfrm>
          <a:prstGeom prst="straightConnector1">
            <a:avLst/>
          </a:prstGeom>
          <a:ln w="38100">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1115616" y="5949280"/>
            <a:ext cx="7704856" cy="646331"/>
          </a:xfrm>
          <a:prstGeom prst="rect">
            <a:avLst/>
          </a:prstGeom>
          <a:solidFill>
            <a:srgbClr val="FFFF99"/>
          </a:solidFill>
          <a:ln>
            <a:solidFill>
              <a:srgbClr val="FF0000"/>
            </a:solidFill>
          </a:ln>
        </p:spPr>
        <p:txBody>
          <a:bodyPr wrap="square" rtlCol="0">
            <a:spAutoFit/>
          </a:bodyPr>
          <a:lstStyle/>
          <a:p>
            <a:pPr algn="ctr"/>
            <a:r>
              <a:rPr lang="fr-FR" dirty="0" smtClean="0">
                <a:solidFill>
                  <a:srgbClr val="FF0000"/>
                </a:solidFill>
              </a:rPr>
              <a:t>Retour sur la circulaire du BO du 10 novembre 2011, la note de service de la DEGESCO (12/2011) + document académique d’accompagnement (sur le PIA)</a:t>
            </a:r>
            <a:endParaRPr lang="fr-FR" dirty="0">
              <a:solidFill>
                <a:srgbClr val="FF0000"/>
              </a:solidFill>
            </a:endParaRPr>
          </a:p>
        </p:txBody>
      </p:sp>
      <p:sp>
        <p:nvSpPr>
          <p:cNvPr id="18" name="ZoneTexte 17"/>
          <p:cNvSpPr txBox="1"/>
          <p:nvPr/>
        </p:nvSpPr>
        <p:spPr>
          <a:xfrm>
            <a:off x="6084168" y="5013176"/>
            <a:ext cx="2520280" cy="646331"/>
          </a:xfrm>
          <a:prstGeom prst="rect">
            <a:avLst/>
          </a:prstGeom>
          <a:solidFill>
            <a:srgbClr val="FFFF99"/>
          </a:solidFill>
        </p:spPr>
        <p:txBody>
          <a:bodyPr wrap="square" rtlCol="0">
            <a:spAutoFit/>
          </a:bodyPr>
          <a:lstStyle/>
          <a:p>
            <a:r>
              <a:rPr lang="fr-FR" dirty="0" smtClean="0"/>
              <a:t>Attentes du professeur d’histoire-géographie</a:t>
            </a:r>
            <a:endParaRPr lang="fr-FR" dirty="0"/>
          </a:p>
        </p:txBody>
      </p:sp>
      <p:sp>
        <p:nvSpPr>
          <p:cNvPr id="19" name="Accolade fermante 18"/>
          <p:cNvSpPr/>
          <p:nvPr/>
        </p:nvSpPr>
        <p:spPr>
          <a:xfrm>
            <a:off x="5868144" y="5013176"/>
            <a:ext cx="288032" cy="57606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solidFill>
                <a:srgbClr val="FF0000"/>
              </a:solidFill>
            </a:endParaRPr>
          </a:p>
        </p:txBody>
      </p:sp>
      <p:sp>
        <p:nvSpPr>
          <p:cNvPr id="20" name="Ellipse 19"/>
          <p:cNvSpPr/>
          <p:nvPr/>
        </p:nvSpPr>
        <p:spPr>
          <a:xfrm>
            <a:off x="1115616" y="2852936"/>
            <a:ext cx="5112568" cy="432048"/>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656" y="188640"/>
            <a:ext cx="2592288" cy="868958"/>
          </a:xfrm>
          <a:solidFill>
            <a:srgbClr val="FF9966"/>
          </a:solidFill>
        </p:spPr>
        <p:txBody>
          <a:bodyPr>
            <a:noAutofit/>
          </a:bodyPr>
          <a:lstStyle/>
          <a:p>
            <a:r>
              <a:rPr lang="fr-FR" sz="2000" dirty="0" smtClean="0"/>
              <a:t>Travailler en liaison avec l’Education civique </a:t>
            </a:r>
            <a:endParaRPr lang="fr-FR" sz="2000" dirty="0"/>
          </a:p>
        </p:txBody>
      </p:sp>
      <p:pic>
        <p:nvPicPr>
          <p:cNvPr id="15362" name="Picture 2"/>
          <p:cNvPicPr>
            <a:picLocks noGrp="1" noChangeAspect="1" noChangeArrowheads="1"/>
          </p:cNvPicPr>
          <p:nvPr>
            <p:ph idx="1"/>
          </p:nvPr>
        </p:nvPicPr>
        <p:blipFill>
          <a:blip r:embed="rId2" cstate="print"/>
          <a:srcRect/>
          <a:stretch>
            <a:fillRect/>
          </a:stretch>
        </p:blipFill>
        <p:spPr bwMode="auto">
          <a:xfrm>
            <a:off x="1512560" y="1628800"/>
            <a:ext cx="7091888" cy="4176463"/>
          </a:xfrm>
          <a:prstGeom prst="rect">
            <a:avLst/>
          </a:prstGeom>
          <a:noFill/>
          <a:ln w="9525">
            <a:noFill/>
            <a:miter lim="800000"/>
            <a:headEnd/>
            <a:tailEnd/>
          </a:ln>
        </p:spPr>
      </p:pic>
      <p:sp>
        <p:nvSpPr>
          <p:cNvPr id="6" name="Double flèche horizontale 5"/>
          <p:cNvSpPr/>
          <p:nvPr/>
        </p:nvSpPr>
        <p:spPr>
          <a:xfrm rot="14054379">
            <a:off x="2753284" y="1155280"/>
            <a:ext cx="792088" cy="360040"/>
          </a:xfrm>
          <a:prstGeom prst="leftRightArrow">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5004048" y="2924944"/>
            <a:ext cx="1008112" cy="720080"/>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5868144" y="2060848"/>
            <a:ext cx="2664296" cy="50405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a:off x="5940152" y="3717032"/>
            <a:ext cx="2232248" cy="3600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5076056" y="908720"/>
            <a:ext cx="3528392" cy="369332"/>
          </a:xfrm>
          <a:prstGeom prst="rect">
            <a:avLst/>
          </a:prstGeom>
          <a:solidFill>
            <a:srgbClr val="FF9966"/>
          </a:solidFill>
        </p:spPr>
        <p:txBody>
          <a:bodyPr wrap="square" rtlCol="0">
            <a:spAutoFit/>
          </a:bodyPr>
          <a:lstStyle/>
          <a:p>
            <a:r>
              <a:rPr lang="fr-FR" dirty="0" smtClean="0"/>
              <a:t>Recours systématique aux exemples</a:t>
            </a:r>
            <a:endParaRPr lang="fr-FR" dirty="0"/>
          </a:p>
        </p:txBody>
      </p:sp>
      <p:sp>
        <p:nvSpPr>
          <p:cNvPr id="11" name="Flèche vers le bas 10"/>
          <p:cNvSpPr/>
          <p:nvPr/>
        </p:nvSpPr>
        <p:spPr>
          <a:xfrm>
            <a:off x="6948264" y="1340768"/>
            <a:ext cx="360040" cy="504056"/>
          </a:xfrm>
          <a:prstGeom prst="downArrow">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1763688" y="3212976"/>
            <a:ext cx="3168352" cy="369332"/>
          </a:xfrm>
          <a:prstGeom prst="rect">
            <a:avLst/>
          </a:prstGeom>
          <a:solidFill>
            <a:srgbClr val="FFC000"/>
          </a:solidFill>
        </p:spPr>
        <p:txBody>
          <a:bodyPr wrap="square" rtlCol="0">
            <a:spAutoFit/>
          </a:bodyPr>
          <a:lstStyle/>
          <a:p>
            <a:r>
              <a:rPr lang="fr-FR" dirty="0" smtClean="0"/>
              <a:t>Etude de 2 courtes périodes </a:t>
            </a:r>
            <a:endParaRPr lang="fr-FR" dirty="0"/>
          </a:p>
        </p:txBody>
      </p:sp>
      <p:sp>
        <p:nvSpPr>
          <p:cNvPr id="13" name="ZoneTexte 12"/>
          <p:cNvSpPr txBox="1"/>
          <p:nvPr/>
        </p:nvSpPr>
        <p:spPr>
          <a:xfrm>
            <a:off x="7380312" y="4509120"/>
            <a:ext cx="1080120" cy="369332"/>
          </a:xfrm>
          <a:prstGeom prst="rect">
            <a:avLst/>
          </a:prstGeom>
          <a:solidFill>
            <a:srgbClr val="FFC000"/>
          </a:solidFill>
        </p:spPr>
        <p:txBody>
          <a:bodyPr wrap="square" rtlCol="0">
            <a:spAutoFit/>
          </a:bodyPr>
          <a:lstStyle/>
          <a:p>
            <a:r>
              <a:rPr lang="fr-FR" dirty="0" smtClean="0"/>
              <a:t>2 heures</a:t>
            </a:r>
            <a:endParaRPr lang="fr-F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638"/>
            <a:ext cx="7498080" cy="850106"/>
          </a:xfrm>
          <a:solidFill>
            <a:srgbClr val="FFFF99"/>
          </a:solidFill>
        </p:spPr>
        <p:txBody>
          <a:bodyPr>
            <a:noAutofit/>
          </a:bodyPr>
          <a:lstStyle/>
          <a:p>
            <a:r>
              <a:rPr lang="fr-FR" sz="3200" dirty="0" smtClean="0"/>
              <a:t>Ch.4 / Th. 4 : La Vème République à l’épreuve de la durée</a:t>
            </a:r>
            <a:endParaRPr lang="fr-FR" sz="3200" dirty="0"/>
          </a:p>
        </p:txBody>
      </p:sp>
      <p:graphicFrame>
        <p:nvGraphicFramePr>
          <p:cNvPr id="4" name="Espace réservé du contenu 3"/>
          <p:cNvGraphicFramePr>
            <a:graphicFrameLocks noGrp="1"/>
          </p:cNvGraphicFramePr>
          <p:nvPr>
            <p:ph idx="1"/>
          </p:nvPr>
        </p:nvGraphicFramePr>
        <p:xfrm>
          <a:off x="1435100" y="1447800"/>
          <a:ext cx="7499349" cy="5125720"/>
        </p:xfrm>
        <a:graphic>
          <a:graphicData uri="http://schemas.openxmlformats.org/drawingml/2006/table">
            <a:tbl>
              <a:tblPr firstRow="1" bandRow="1">
                <a:tableStyleId>{5C22544A-7EE6-4342-B048-85BDC9FD1C3A}</a:tableStyleId>
              </a:tblPr>
              <a:tblGrid>
                <a:gridCol w="2499783"/>
                <a:gridCol w="2499783"/>
                <a:gridCol w="2499783"/>
              </a:tblGrid>
              <a:tr h="370840">
                <a:tc>
                  <a:txBody>
                    <a:bodyPr/>
                    <a:lstStyle/>
                    <a:p>
                      <a:r>
                        <a:rPr lang="fr-FR" dirty="0" smtClean="0"/>
                        <a:t>Problématique</a:t>
                      </a:r>
                      <a:endParaRPr lang="fr-FR" dirty="0"/>
                    </a:p>
                  </a:txBody>
                  <a:tcPr/>
                </a:tc>
                <a:tc>
                  <a:txBody>
                    <a:bodyPr/>
                    <a:lstStyle/>
                    <a:p>
                      <a:r>
                        <a:rPr lang="fr-FR" dirty="0" smtClean="0"/>
                        <a:t>Démarche / Supports</a:t>
                      </a:r>
                      <a:endParaRPr lang="fr-FR" dirty="0"/>
                    </a:p>
                  </a:txBody>
                  <a:tcPr/>
                </a:tc>
                <a:tc>
                  <a:txBody>
                    <a:bodyPr/>
                    <a:lstStyle/>
                    <a:p>
                      <a:r>
                        <a:rPr lang="fr-FR" dirty="0" smtClean="0"/>
                        <a:t>Ecueils</a:t>
                      </a:r>
                      <a:endParaRPr lang="fr-FR" dirty="0"/>
                    </a:p>
                  </a:txBody>
                  <a:tcPr/>
                </a:tc>
              </a:tr>
              <a:tr h="370840">
                <a:tc>
                  <a:txBody>
                    <a:bodyPr/>
                    <a:lstStyle/>
                    <a:p>
                      <a:endParaRPr lang="fr-FR" dirty="0" smtClean="0"/>
                    </a:p>
                    <a:p>
                      <a:r>
                        <a:rPr lang="fr-FR" dirty="0" smtClean="0"/>
                        <a:t>La</a:t>
                      </a:r>
                      <a:r>
                        <a:rPr lang="fr-FR" baseline="0" dirty="0" smtClean="0"/>
                        <a:t> vie politique est au cœur de ce thème.</a:t>
                      </a:r>
                    </a:p>
                    <a:p>
                      <a:endParaRPr lang="fr-FR" baseline="0" dirty="0" smtClean="0"/>
                    </a:p>
                    <a:p>
                      <a:r>
                        <a:rPr lang="fr-FR" baseline="0" dirty="0" smtClean="0"/>
                        <a:t>Il convient cependant de lier la mutation des pratiques institutionnelles à l’évolution des grands débats,  à l’évolution des clivages au sein des forces politiques </a:t>
                      </a:r>
                      <a:endParaRPr lang="fr-FR" dirty="0"/>
                    </a:p>
                  </a:txBody>
                  <a:tcPr/>
                </a:tc>
                <a:tc>
                  <a:txBody>
                    <a:bodyPr/>
                    <a:lstStyle/>
                    <a:p>
                      <a:r>
                        <a:rPr lang="fr-FR" dirty="0" smtClean="0"/>
                        <a:t>Une approche globale distinguant deux grandes périodes</a:t>
                      </a:r>
                    </a:p>
                    <a:p>
                      <a:r>
                        <a:rPr lang="fr-FR" dirty="0" smtClean="0"/>
                        <a:t>Etude de clivages</a:t>
                      </a:r>
                      <a:r>
                        <a:rPr lang="fr-FR" baseline="0" dirty="0" smtClean="0"/>
                        <a:t> politiques et glissements qui s’opèrent sur les grands débats idéologiques</a:t>
                      </a:r>
                    </a:p>
                    <a:p>
                      <a:r>
                        <a:rPr lang="fr-FR" baseline="0" dirty="0" smtClean="0"/>
                        <a:t>Etude d’un débat politique inscrit dans la durée : âge du droit de vote, peine de mort, l’Europe, la place de l’Etat dans la vie économique, la rôle de l’Etat sur le plan social …</a:t>
                      </a:r>
                      <a:endParaRPr lang="fr-FR" dirty="0"/>
                    </a:p>
                  </a:txBody>
                  <a:tcPr/>
                </a:tc>
                <a:tc>
                  <a:txBody>
                    <a:bodyPr/>
                    <a:lstStyle/>
                    <a:p>
                      <a:r>
                        <a:rPr lang="fr-FR" dirty="0" smtClean="0"/>
                        <a:t>Traitement linéaire de la question</a:t>
                      </a:r>
                      <a:r>
                        <a:rPr lang="fr-FR" smtClean="0"/>
                        <a:t>,  multiplication </a:t>
                      </a:r>
                      <a:r>
                        <a:rPr lang="fr-FR" dirty="0" smtClean="0"/>
                        <a:t>des connaissances factuelles comme des documents</a:t>
                      </a:r>
                    </a:p>
                    <a:p>
                      <a:endParaRPr lang="fr-FR" dirty="0" smtClean="0"/>
                    </a:p>
                    <a:p>
                      <a:r>
                        <a:rPr lang="fr-FR" dirty="0" smtClean="0"/>
                        <a:t>Passer à côté</a:t>
                      </a:r>
                      <a:r>
                        <a:rPr lang="fr-FR" baseline="0" dirty="0" smtClean="0"/>
                        <a:t> des liens qui existent avec l’Education civique</a:t>
                      </a:r>
                    </a:p>
                    <a:p>
                      <a:endParaRPr lang="fr-FR" baseline="0" dirty="0" smtClean="0"/>
                    </a:p>
                    <a:p>
                      <a:r>
                        <a:rPr lang="fr-FR" baseline="0" dirty="0" smtClean="0"/>
                        <a:t>Ne pas profiter de l’occasion de faire travailler aux élèves sur un débat politique inscrit dans la durée</a:t>
                      </a:r>
                      <a:endParaRPr lang="fr-FR" dirty="0"/>
                    </a:p>
                  </a:txBody>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03648" y="476672"/>
            <a:ext cx="7498080" cy="864096"/>
          </a:xfrm>
          <a:solidFill>
            <a:srgbClr val="FF9966"/>
          </a:solidFill>
        </p:spPr>
        <p:txBody>
          <a:bodyPr>
            <a:normAutofit fontScale="90000"/>
          </a:bodyPr>
          <a:lstStyle/>
          <a:p>
            <a:r>
              <a:rPr lang="fr-FR" sz="3100" dirty="0" smtClean="0"/>
              <a:t>Nouveauté en terme de contenu : histoire de la médecine par exemple (histoire des sciences). </a:t>
            </a:r>
            <a:endParaRPr lang="fr-FR"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1070610" y="1700808"/>
            <a:ext cx="8037894" cy="2736304"/>
          </a:xfrm>
          <a:prstGeom prst="rect">
            <a:avLst/>
          </a:prstGeom>
          <a:noFill/>
          <a:ln w="9525">
            <a:noFill/>
            <a:miter lim="800000"/>
            <a:headEnd/>
            <a:tailEnd/>
          </a:ln>
        </p:spPr>
      </p:pic>
      <p:sp>
        <p:nvSpPr>
          <p:cNvPr id="5" name="Ellipse 4"/>
          <p:cNvSpPr/>
          <p:nvPr/>
        </p:nvSpPr>
        <p:spPr>
          <a:xfrm>
            <a:off x="6876256" y="3068960"/>
            <a:ext cx="864096" cy="3600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droit avec flèche 6"/>
          <p:cNvCxnSpPr/>
          <p:nvPr/>
        </p:nvCxnSpPr>
        <p:spPr>
          <a:xfrm>
            <a:off x="7308304" y="3501008"/>
            <a:ext cx="0" cy="115212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6156176" y="4725144"/>
            <a:ext cx="2808312" cy="1200329"/>
          </a:xfrm>
          <a:prstGeom prst="rect">
            <a:avLst/>
          </a:prstGeom>
          <a:solidFill>
            <a:srgbClr val="FF9966"/>
          </a:solidFill>
        </p:spPr>
        <p:txBody>
          <a:bodyPr wrap="square" rtlCol="0">
            <a:spAutoFit/>
          </a:bodyPr>
          <a:lstStyle/>
          <a:p>
            <a:r>
              <a:rPr lang="fr-FR" dirty="0" smtClean="0"/>
              <a:t>Recours à un exemple,  traitement en étude de cas possible mais pas une obligation.</a:t>
            </a:r>
            <a:endParaRPr lang="fr-FR" dirty="0"/>
          </a:p>
        </p:txBody>
      </p:sp>
      <p:sp>
        <p:nvSpPr>
          <p:cNvPr id="9" name="Ellipse 8"/>
          <p:cNvSpPr/>
          <p:nvPr/>
        </p:nvSpPr>
        <p:spPr>
          <a:xfrm>
            <a:off x="3563888" y="3068960"/>
            <a:ext cx="864096" cy="360040"/>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2339752" y="3933056"/>
            <a:ext cx="864096" cy="360040"/>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 name="Connecteur droit avec flèche 11"/>
          <p:cNvCxnSpPr/>
          <p:nvPr/>
        </p:nvCxnSpPr>
        <p:spPr>
          <a:xfrm flipH="1">
            <a:off x="3419872" y="3501008"/>
            <a:ext cx="576064" cy="1368152"/>
          </a:xfrm>
          <a:prstGeom prst="straightConnector1">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a:stCxn id="10" idx="5"/>
          </p:cNvCxnSpPr>
          <p:nvPr/>
        </p:nvCxnSpPr>
        <p:spPr>
          <a:xfrm>
            <a:off x="3077304" y="4240369"/>
            <a:ext cx="270560" cy="628791"/>
          </a:xfrm>
          <a:prstGeom prst="straightConnector1">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3203848" y="5013176"/>
            <a:ext cx="2808312" cy="1200329"/>
          </a:xfrm>
          <a:prstGeom prst="rect">
            <a:avLst/>
          </a:prstGeom>
          <a:solidFill>
            <a:srgbClr val="9999FF"/>
          </a:solidFill>
        </p:spPr>
        <p:txBody>
          <a:bodyPr wrap="square" rtlCol="0">
            <a:spAutoFit/>
          </a:bodyPr>
          <a:lstStyle/>
          <a:p>
            <a:r>
              <a:rPr lang="fr-FR" dirty="0" smtClean="0"/>
              <a:t>Eviter une vaine tentation d’exhaustivité.  Appui sur les éléments majeurs, sur un aspect de la médecine</a:t>
            </a:r>
            <a:endParaRPr lang="fr-FR" dirty="0"/>
          </a:p>
        </p:txBody>
      </p:sp>
      <p:sp>
        <p:nvSpPr>
          <p:cNvPr id="17" name="Ellipse 16"/>
          <p:cNvSpPr/>
          <p:nvPr/>
        </p:nvSpPr>
        <p:spPr>
          <a:xfrm>
            <a:off x="3779912" y="3933056"/>
            <a:ext cx="864096" cy="36004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p:cNvSpPr/>
          <p:nvPr/>
        </p:nvSpPr>
        <p:spPr>
          <a:xfrm>
            <a:off x="899592" y="3933056"/>
            <a:ext cx="864096" cy="36004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0" name="Connecteur droit avec flèche 19"/>
          <p:cNvCxnSpPr>
            <a:stCxn id="17" idx="2"/>
          </p:cNvCxnSpPr>
          <p:nvPr/>
        </p:nvCxnSpPr>
        <p:spPr>
          <a:xfrm flipH="1">
            <a:off x="1979712" y="4113076"/>
            <a:ext cx="1800200" cy="396044"/>
          </a:xfrm>
          <a:prstGeom prst="straightConnector1">
            <a:avLst/>
          </a:prstGeom>
          <a:ln w="3556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a:stCxn id="18" idx="5"/>
          </p:cNvCxnSpPr>
          <p:nvPr/>
        </p:nvCxnSpPr>
        <p:spPr>
          <a:xfrm>
            <a:off x="1637144" y="4240369"/>
            <a:ext cx="54536" cy="268751"/>
          </a:xfrm>
          <a:prstGeom prst="straightConnector1">
            <a:avLst/>
          </a:prstGeom>
          <a:ln w="3556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1043608" y="4638035"/>
            <a:ext cx="2088232" cy="2031325"/>
          </a:xfrm>
          <a:prstGeom prst="rect">
            <a:avLst/>
          </a:prstGeom>
          <a:solidFill>
            <a:srgbClr val="00B050"/>
          </a:solidFill>
          <a:ln>
            <a:solidFill>
              <a:srgbClr val="92D050"/>
            </a:solidFill>
          </a:ln>
        </p:spPr>
        <p:txBody>
          <a:bodyPr wrap="square" rtlCol="0">
            <a:spAutoFit/>
          </a:bodyPr>
          <a:lstStyle/>
          <a:p>
            <a:r>
              <a:rPr lang="fr-FR" dirty="0" smtClean="0"/>
              <a:t>Décrire + expliquer = &gt; développement descriptif et explicatif… perspective d’une réponse longue et structurée</a:t>
            </a:r>
            <a:endParaRPr lang="fr-FR" dirty="0"/>
          </a:p>
        </p:txBody>
      </p:sp>
      <p:sp>
        <p:nvSpPr>
          <p:cNvPr id="28" name="Flèche vers le bas 27"/>
          <p:cNvSpPr/>
          <p:nvPr/>
        </p:nvSpPr>
        <p:spPr>
          <a:xfrm>
            <a:off x="2699792" y="1412776"/>
            <a:ext cx="288032" cy="504056"/>
          </a:xfrm>
          <a:prstGeom prst="downArrow">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p:cNvSpPr txBox="1"/>
          <p:nvPr/>
        </p:nvSpPr>
        <p:spPr>
          <a:xfrm>
            <a:off x="6804248" y="1484784"/>
            <a:ext cx="2160240" cy="369332"/>
          </a:xfrm>
          <a:prstGeom prst="rect">
            <a:avLst/>
          </a:prstGeom>
          <a:solidFill>
            <a:srgbClr val="FFC000"/>
          </a:solidFill>
        </p:spPr>
        <p:txBody>
          <a:bodyPr wrap="square" rtlCol="0">
            <a:spAutoFit/>
          </a:bodyPr>
          <a:lstStyle/>
          <a:p>
            <a:r>
              <a:rPr lang="fr-FR" dirty="0" smtClean="0"/>
              <a:t>15 % =&gt; 3 à 4 heures</a:t>
            </a:r>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03648" y="188640"/>
            <a:ext cx="7498080" cy="1143000"/>
          </a:xfrm>
          <a:solidFill>
            <a:srgbClr val="FF9966"/>
          </a:solidFill>
        </p:spPr>
        <p:txBody>
          <a:bodyPr>
            <a:noAutofit/>
          </a:bodyPr>
          <a:lstStyle/>
          <a:p>
            <a:r>
              <a:rPr lang="fr-FR" sz="3200" dirty="0" smtClean="0"/>
              <a:t>Ch. 1 / Thème 1 : les grandes innovations scientifiques et technologiques</a:t>
            </a:r>
            <a:endParaRPr lang="fr-FR" sz="3200" dirty="0"/>
          </a:p>
        </p:txBody>
      </p:sp>
      <p:graphicFrame>
        <p:nvGraphicFramePr>
          <p:cNvPr id="4" name="Espace réservé du contenu 3"/>
          <p:cNvGraphicFramePr>
            <a:graphicFrameLocks noGrp="1"/>
          </p:cNvGraphicFramePr>
          <p:nvPr>
            <p:ph idx="1"/>
          </p:nvPr>
        </p:nvGraphicFramePr>
        <p:xfrm>
          <a:off x="1435100" y="1447800"/>
          <a:ext cx="7499349" cy="4851400"/>
        </p:xfrm>
        <a:graphic>
          <a:graphicData uri="http://schemas.openxmlformats.org/drawingml/2006/table">
            <a:tbl>
              <a:tblPr firstRow="1" bandRow="1">
                <a:tableStyleId>{5C22544A-7EE6-4342-B048-85BDC9FD1C3A}</a:tableStyleId>
              </a:tblPr>
              <a:tblGrid>
                <a:gridCol w="2499783"/>
                <a:gridCol w="2499783"/>
                <a:gridCol w="2499783"/>
              </a:tblGrid>
              <a:tr h="370840">
                <a:tc>
                  <a:txBody>
                    <a:bodyPr/>
                    <a:lstStyle/>
                    <a:p>
                      <a:r>
                        <a:rPr lang="fr-FR" dirty="0" smtClean="0"/>
                        <a:t>Problématique</a:t>
                      </a:r>
                      <a:endParaRPr lang="fr-FR" dirty="0"/>
                    </a:p>
                  </a:txBody>
                  <a:tcPr/>
                </a:tc>
                <a:tc>
                  <a:txBody>
                    <a:bodyPr/>
                    <a:lstStyle/>
                    <a:p>
                      <a:r>
                        <a:rPr lang="fr-FR" dirty="0" smtClean="0"/>
                        <a:t>Supports possibles</a:t>
                      </a:r>
                      <a:endParaRPr lang="fr-FR" dirty="0"/>
                    </a:p>
                  </a:txBody>
                  <a:tcPr/>
                </a:tc>
                <a:tc>
                  <a:txBody>
                    <a:bodyPr/>
                    <a:lstStyle/>
                    <a:p>
                      <a:r>
                        <a:rPr lang="fr-FR" dirty="0" smtClean="0"/>
                        <a:t>Ecueil</a:t>
                      </a:r>
                      <a:endParaRPr lang="fr-FR" dirty="0"/>
                    </a:p>
                  </a:txBody>
                  <a:tcPr/>
                </a:tc>
              </a:tr>
              <a:tr h="370840">
                <a:tc>
                  <a:txBody>
                    <a:bodyPr/>
                    <a:lstStyle/>
                    <a:p>
                      <a:endParaRPr lang="fr-FR" dirty="0" smtClean="0"/>
                    </a:p>
                    <a:p>
                      <a:endParaRPr lang="fr-FR" dirty="0" smtClean="0"/>
                    </a:p>
                    <a:p>
                      <a:r>
                        <a:rPr lang="fr-FR" dirty="0" smtClean="0"/>
                        <a:t>Soit cibler sur un</a:t>
                      </a:r>
                      <a:r>
                        <a:rPr lang="fr-FR" baseline="0" dirty="0" smtClean="0"/>
                        <a:t> cas</a:t>
                      </a:r>
                    </a:p>
                    <a:p>
                      <a:endParaRPr lang="fr-FR" baseline="0" dirty="0" smtClean="0"/>
                    </a:p>
                    <a:p>
                      <a:endParaRPr lang="fr-FR" baseline="0" dirty="0" smtClean="0"/>
                    </a:p>
                    <a:p>
                      <a:endParaRPr lang="fr-FR" baseline="0" dirty="0" smtClean="0"/>
                    </a:p>
                    <a:p>
                      <a:endParaRPr lang="fr-FR" baseline="0" dirty="0" smtClean="0"/>
                    </a:p>
                    <a:p>
                      <a:r>
                        <a:rPr lang="fr-FR" baseline="0" dirty="0" smtClean="0"/>
                        <a:t>Soit cibler sur une thématique large en liaison avec la société</a:t>
                      </a:r>
                      <a:endParaRPr lang="fr-FR" dirty="0"/>
                    </a:p>
                  </a:txBody>
                  <a:tcPr/>
                </a:tc>
                <a:tc>
                  <a:txBody>
                    <a:bodyPr/>
                    <a:lstStyle/>
                    <a:p>
                      <a:endParaRPr lang="fr-FR" dirty="0" smtClean="0"/>
                    </a:p>
                    <a:p>
                      <a:r>
                        <a:rPr lang="fr-FR" dirty="0" smtClean="0"/>
                        <a:t>Possibilités</a:t>
                      </a:r>
                      <a:r>
                        <a:rPr lang="fr-FR" baseline="0" dirty="0" smtClean="0"/>
                        <a:t> de choisir  :</a:t>
                      </a:r>
                    </a:p>
                    <a:p>
                      <a:pPr>
                        <a:buFontTx/>
                        <a:buChar char="-"/>
                      </a:pPr>
                      <a:r>
                        <a:rPr lang="fr-FR" baseline="0" dirty="0" smtClean="0"/>
                        <a:t> un traitement ou un médicament : antibiotiques, traitement par rayons</a:t>
                      </a:r>
                    </a:p>
                    <a:p>
                      <a:pPr>
                        <a:buFontTx/>
                        <a:buChar char="-"/>
                      </a:pPr>
                      <a:r>
                        <a:rPr lang="fr-FR" baseline="0" dirty="0" smtClean="0"/>
                        <a:t> une approche plus sociale : la question de l’allongement de la vie (greffes, traitement rayons, laser mais l’étude d’un aspect seulement sera privilégié</a:t>
                      </a:r>
                    </a:p>
                    <a:p>
                      <a:endParaRPr lang="fr-FR" baseline="0" dirty="0" smtClean="0"/>
                    </a:p>
                    <a:p>
                      <a:endParaRPr lang="fr-FR" baseline="0" dirty="0" smtClean="0"/>
                    </a:p>
                    <a:p>
                      <a:endParaRPr lang="fr-FR" dirty="0"/>
                    </a:p>
                  </a:txBody>
                  <a:tcPr/>
                </a:tc>
                <a:tc>
                  <a:txBody>
                    <a:bodyPr/>
                    <a:lstStyle/>
                    <a:p>
                      <a:endParaRPr lang="fr-FR" dirty="0" smtClean="0"/>
                    </a:p>
                    <a:p>
                      <a:r>
                        <a:rPr lang="fr-FR" dirty="0" smtClean="0"/>
                        <a:t>Approche</a:t>
                      </a:r>
                      <a:r>
                        <a:rPr lang="fr-FR" baseline="0" dirty="0" smtClean="0"/>
                        <a:t> généraliste</a:t>
                      </a:r>
                    </a:p>
                    <a:p>
                      <a:endParaRPr lang="fr-FR" baseline="0" dirty="0" smtClean="0"/>
                    </a:p>
                    <a:p>
                      <a:r>
                        <a:rPr lang="fr-FR" baseline="0" dirty="0" smtClean="0"/>
                        <a:t>Multiplication des innovations traitées avec emphase.</a:t>
                      </a:r>
                    </a:p>
                    <a:p>
                      <a:endParaRPr lang="fr-FR" baseline="0" dirty="0" smtClean="0"/>
                    </a:p>
                    <a:p>
                      <a:r>
                        <a:rPr lang="fr-FR" baseline="0" dirty="0" smtClean="0"/>
                        <a:t>Perdre le lien avec la société =&gt; impact de ces innovations.</a:t>
                      </a:r>
                      <a:endParaRPr lang="fr-FR" dirty="0"/>
                    </a:p>
                  </a:txBody>
                  <a:tcPr/>
                </a:tc>
              </a:tr>
            </a:tbl>
          </a:graphicData>
        </a:graphic>
      </p:graphicFrame>
      <p:sp>
        <p:nvSpPr>
          <p:cNvPr id="5" name="Flèche droite 4"/>
          <p:cNvSpPr/>
          <p:nvPr/>
        </p:nvSpPr>
        <p:spPr>
          <a:xfrm>
            <a:off x="3347864" y="2852936"/>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lèche droite 5"/>
          <p:cNvSpPr/>
          <p:nvPr/>
        </p:nvSpPr>
        <p:spPr>
          <a:xfrm>
            <a:off x="3347864" y="4797152"/>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2051720" y="5661248"/>
            <a:ext cx="6048672" cy="646331"/>
          </a:xfrm>
          <a:prstGeom prst="rect">
            <a:avLst/>
          </a:prstGeom>
          <a:noFill/>
          <a:ln>
            <a:solidFill>
              <a:schemeClr val="tx2"/>
            </a:solidFill>
          </a:ln>
        </p:spPr>
        <p:txBody>
          <a:bodyPr wrap="square" rtlCol="0">
            <a:spAutoFit/>
          </a:bodyPr>
          <a:lstStyle/>
          <a:p>
            <a:r>
              <a:rPr lang="fr-FR" dirty="0" smtClean="0"/>
              <a:t>Evolution scientifique :  antibiotique,  vaccins</a:t>
            </a:r>
          </a:p>
          <a:p>
            <a:r>
              <a:rPr lang="fr-FR" dirty="0" smtClean="0"/>
              <a:t>Evolution technologique :  rayons X, laser…</a:t>
            </a:r>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59632" y="188640"/>
            <a:ext cx="7672896" cy="864096"/>
          </a:xfrm>
          <a:solidFill>
            <a:srgbClr val="FF9966"/>
          </a:solidFill>
        </p:spPr>
        <p:txBody>
          <a:bodyPr>
            <a:noAutofit/>
          </a:bodyPr>
          <a:lstStyle/>
          <a:p>
            <a:r>
              <a:rPr lang="fr-FR" sz="2200" dirty="0" smtClean="0">
                <a:effectLst/>
              </a:rPr>
              <a:t>Ne pas perdre de vue l’ensemble du chapitre dans le traitement de chaque thème ! =&gt; </a:t>
            </a:r>
            <a:r>
              <a:rPr lang="fr-FR" sz="2200" dirty="0" smtClean="0">
                <a:solidFill>
                  <a:srgbClr val="FF0000"/>
                </a:solidFill>
                <a:effectLst/>
              </a:rPr>
              <a:t>un siècle de transformations…</a:t>
            </a:r>
            <a:endParaRPr lang="fr-FR" sz="2200" dirty="0">
              <a:solidFill>
                <a:srgbClr val="FF0000"/>
              </a:solidFill>
              <a:effectLst/>
            </a:endParaRPr>
          </a:p>
        </p:txBody>
      </p:sp>
      <p:pic>
        <p:nvPicPr>
          <p:cNvPr id="4098" name="Picture 2"/>
          <p:cNvPicPr>
            <a:picLocks noGrp="1" noChangeAspect="1" noChangeArrowheads="1"/>
          </p:cNvPicPr>
          <p:nvPr>
            <p:ph idx="1"/>
          </p:nvPr>
        </p:nvPicPr>
        <p:blipFill>
          <a:blip r:embed="rId2" cstate="print"/>
          <a:srcRect/>
          <a:stretch>
            <a:fillRect/>
          </a:stretch>
        </p:blipFill>
        <p:spPr bwMode="auto">
          <a:xfrm>
            <a:off x="1044926" y="1340768"/>
            <a:ext cx="8099074" cy="2901448"/>
          </a:xfrm>
          <a:prstGeom prst="rect">
            <a:avLst/>
          </a:prstGeom>
          <a:noFill/>
          <a:ln w="9525">
            <a:noFill/>
            <a:miter lim="800000"/>
            <a:headEnd/>
            <a:tailEnd/>
          </a:ln>
        </p:spPr>
      </p:pic>
      <p:sp>
        <p:nvSpPr>
          <p:cNvPr id="5" name="Flèche vers le bas 4"/>
          <p:cNvSpPr/>
          <p:nvPr/>
        </p:nvSpPr>
        <p:spPr>
          <a:xfrm>
            <a:off x="1403648" y="1052736"/>
            <a:ext cx="216024" cy="288032"/>
          </a:xfrm>
          <a:prstGeom prst="downArrow">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4067944" y="4293096"/>
            <a:ext cx="3055727" cy="923330"/>
          </a:xfrm>
          <a:prstGeom prst="rect">
            <a:avLst/>
          </a:prstGeom>
          <a:solidFill>
            <a:srgbClr val="FFFF99"/>
          </a:solidFill>
          <a:ln>
            <a:solidFill>
              <a:schemeClr val="tx2"/>
            </a:solidFill>
          </a:ln>
        </p:spPr>
        <p:txBody>
          <a:bodyPr wrap="square">
            <a:spAutoFit/>
          </a:bodyPr>
          <a:lstStyle/>
          <a:p>
            <a:r>
              <a:rPr lang="fr-FR" dirty="0" smtClean="0"/>
              <a:t>Nouveauté </a:t>
            </a:r>
            <a:r>
              <a:rPr lang="fr-FR" dirty="0"/>
              <a:t>en terme de </a:t>
            </a:r>
            <a:r>
              <a:rPr lang="fr-FR" dirty="0" smtClean="0"/>
              <a:t>contenu : un </a:t>
            </a:r>
            <a:r>
              <a:rPr lang="fr-FR" dirty="0"/>
              <a:t>siècle d’immigration en France… </a:t>
            </a:r>
          </a:p>
        </p:txBody>
      </p:sp>
      <p:sp>
        <p:nvSpPr>
          <p:cNvPr id="7" name="Flèche vers le bas 6"/>
          <p:cNvSpPr/>
          <p:nvPr/>
        </p:nvSpPr>
        <p:spPr>
          <a:xfrm>
            <a:off x="4644008" y="3933056"/>
            <a:ext cx="216024" cy="36004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1043608" y="3356992"/>
            <a:ext cx="1368152" cy="36004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1403648" y="4293096"/>
            <a:ext cx="2592288" cy="1754326"/>
          </a:xfrm>
          <a:prstGeom prst="rect">
            <a:avLst/>
          </a:prstGeom>
          <a:solidFill>
            <a:srgbClr val="00B050"/>
          </a:solidFill>
          <a:ln>
            <a:solidFill>
              <a:srgbClr val="92D050"/>
            </a:solidFill>
          </a:ln>
        </p:spPr>
        <p:txBody>
          <a:bodyPr wrap="square" rtlCol="0">
            <a:spAutoFit/>
          </a:bodyPr>
          <a:lstStyle/>
          <a:p>
            <a:r>
              <a:rPr lang="fr-FR" dirty="0" smtClean="0"/>
              <a:t>Décrire + expliquer = &gt; développement descriptif et explicatif… perspective d’une réponse longue et structurée</a:t>
            </a:r>
            <a:endParaRPr lang="fr-FR" dirty="0"/>
          </a:p>
        </p:txBody>
      </p:sp>
      <p:cxnSp>
        <p:nvCxnSpPr>
          <p:cNvPr id="10" name="Connecteur droit avec flèche 9"/>
          <p:cNvCxnSpPr>
            <a:stCxn id="8" idx="5"/>
            <a:endCxn id="9" idx="0"/>
          </p:cNvCxnSpPr>
          <p:nvPr/>
        </p:nvCxnSpPr>
        <p:spPr>
          <a:xfrm>
            <a:off x="2211399" y="3664305"/>
            <a:ext cx="488393" cy="628791"/>
          </a:xfrm>
          <a:prstGeom prst="straightConnector1">
            <a:avLst/>
          </a:prstGeom>
          <a:ln w="3556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3" name="Flèche vers le bas 12"/>
          <p:cNvSpPr/>
          <p:nvPr/>
        </p:nvSpPr>
        <p:spPr>
          <a:xfrm>
            <a:off x="5868144" y="2852936"/>
            <a:ext cx="216024" cy="144016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6660232" y="1916832"/>
            <a:ext cx="2016224" cy="3600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vers le bas 14"/>
          <p:cNvSpPr/>
          <p:nvPr/>
        </p:nvSpPr>
        <p:spPr>
          <a:xfrm>
            <a:off x="7668344" y="2348880"/>
            <a:ext cx="432048" cy="2160240"/>
          </a:xfrm>
          <a:prstGeom prst="downArrow">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p:cNvSpPr/>
          <p:nvPr/>
        </p:nvSpPr>
        <p:spPr>
          <a:xfrm>
            <a:off x="971600" y="3789040"/>
            <a:ext cx="1368152" cy="360040"/>
          </a:xfrm>
          <a:prstGeom prst="ellipse">
            <a:avLst/>
          </a:prstGeom>
          <a:noFill/>
          <a:ln w="285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9" name="Connecteur droit avec flèche 18"/>
          <p:cNvCxnSpPr/>
          <p:nvPr/>
        </p:nvCxnSpPr>
        <p:spPr>
          <a:xfrm>
            <a:off x="1187624" y="4077072"/>
            <a:ext cx="0" cy="2016224"/>
          </a:xfrm>
          <a:prstGeom prst="straightConnector1">
            <a:avLst/>
          </a:prstGeom>
          <a:ln w="35560">
            <a:solidFill>
              <a:srgbClr val="006600"/>
            </a:solidFill>
            <a:tailEnd type="arrow"/>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1043608" y="6167045"/>
            <a:ext cx="5256584" cy="646331"/>
          </a:xfrm>
          <a:prstGeom prst="rect">
            <a:avLst/>
          </a:prstGeom>
          <a:solidFill>
            <a:srgbClr val="92D050"/>
          </a:solidFill>
        </p:spPr>
        <p:txBody>
          <a:bodyPr wrap="square" rtlCol="0">
            <a:spAutoFit/>
          </a:bodyPr>
          <a:lstStyle/>
          <a:p>
            <a:r>
              <a:rPr lang="fr-FR" dirty="0" smtClean="0"/>
              <a:t>Quatre fois présent dans les programmes.  Capacité spécifique qui peut faire l’objet d’un exercice du DNB</a:t>
            </a:r>
            <a:endParaRPr lang="fr-FR" dirty="0"/>
          </a:p>
        </p:txBody>
      </p:sp>
      <p:sp>
        <p:nvSpPr>
          <p:cNvPr id="24" name="ZoneTexte 23"/>
          <p:cNvSpPr txBox="1"/>
          <p:nvPr/>
        </p:nvSpPr>
        <p:spPr>
          <a:xfrm>
            <a:off x="7236296" y="4509120"/>
            <a:ext cx="1728192" cy="2308324"/>
          </a:xfrm>
          <a:prstGeom prst="rect">
            <a:avLst/>
          </a:prstGeom>
          <a:solidFill>
            <a:srgbClr val="FF9966"/>
          </a:solidFill>
        </p:spPr>
        <p:txBody>
          <a:bodyPr wrap="square" rtlCol="0">
            <a:spAutoFit/>
          </a:bodyPr>
          <a:lstStyle/>
          <a:p>
            <a:r>
              <a:rPr lang="fr-FR" dirty="0" smtClean="0"/>
              <a:t>Choix du professeur sur un exemple d’entreprise pour traiter le thème</a:t>
            </a:r>
          </a:p>
          <a:p>
            <a:endParaRPr lang="fr-FR" dirty="0" smtClean="0"/>
          </a:p>
          <a:p>
            <a:r>
              <a:rPr lang="fr-FR" dirty="0" smtClean="0"/>
              <a:t>Lien avec l’HIDA</a:t>
            </a:r>
            <a:endParaRPr lang="fr-FR" dirty="0"/>
          </a:p>
        </p:txBody>
      </p:sp>
      <p:sp>
        <p:nvSpPr>
          <p:cNvPr id="17" name="ZoneTexte 16"/>
          <p:cNvSpPr txBox="1"/>
          <p:nvPr/>
        </p:nvSpPr>
        <p:spPr>
          <a:xfrm>
            <a:off x="7308304" y="1052736"/>
            <a:ext cx="1835696" cy="369332"/>
          </a:xfrm>
          <a:prstGeom prst="rect">
            <a:avLst/>
          </a:prstGeom>
          <a:solidFill>
            <a:srgbClr val="FFC000"/>
          </a:solidFill>
        </p:spPr>
        <p:txBody>
          <a:bodyPr wrap="square" rtlCol="0">
            <a:spAutoFit/>
          </a:bodyPr>
          <a:lstStyle/>
          <a:p>
            <a:r>
              <a:rPr lang="fr-FR" dirty="0" smtClean="0"/>
              <a:t>Dont 2 heures</a:t>
            </a:r>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608" y="44624"/>
            <a:ext cx="7498080" cy="720080"/>
          </a:xfrm>
          <a:solidFill>
            <a:srgbClr val="FF9966"/>
          </a:solidFill>
        </p:spPr>
        <p:txBody>
          <a:bodyPr>
            <a:noAutofit/>
          </a:bodyPr>
          <a:lstStyle/>
          <a:p>
            <a:r>
              <a:rPr lang="fr-FR" sz="2400" dirty="0" err="1" smtClean="0"/>
              <a:t>Ch</a:t>
            </a:r>
            <a:r>
              <a:rPr lang="fr-FR" sz="2400" dirty="0" smtClean="0"/>
              <a:t> 1 / Thème 2 : L’évolution du système de production et ses conséquences sociales</a:t>
            </a:r>
            <a:endParaRPr lang="fr-FR" sz="2400" dirty="0"/>
          </a:p>
        </p:txBody>
      </p:sp>
      <p:graphicFrame>
        <p:nvGraphicFramePr>
          <p:cNvPr id="4" name="Espace réservé du contenu 3"/>
          <p:cNvGraphicFramePr>
            <a:graphicFrameLocks noGrp="1"/>
          </p:cNvGraphicFramePr>
          <p:nvPr>
            <p:ph idx="1"/>
          </p:nvPr>
        </p:nvGraphicFramePr>
        <p:xfrm>
          <a:off x="1259632" y="836712"/>
          <a:ext cx="7704855" cy="5812309"/>
        </p:xfrm>
        <a:graphic>
          <a:graphicData uri="http://schemas.openxmlformats.org/drawingml/2006/table">
            <a:tbl>
              <a:tblPr firstRow="1" bandRow="1">
                <a:tableStyleId>{5C22544A-7EE6-4342-B048-85BDC9FD1C3A}</a:tableStyleId>
              </a:tblPr>
              <a:tblGrid>
                <a:gridCol w="2448272"/>
                <a:gridCol w="2520280"/>
                <a:gridCol w="2736303"/>
              </a:tblGrid>
              <a:tr h="386869">
                <a:tc>
                  <a:txBody>
                    <a:bodyPr/>
                    <a:lstStyle/>
                    <a:p>
                      <a:r>
                        <a:rPr lang="fr-FR" dirty="0" smtClean="0"/>
                        <a:t>Problématique</a:t>
                      </a:r>
                      <a:endParaRPr lang="fr-FR" dirty="0"/>
                    </a:p>
                  </a:txBody>
                  <a:tcPr/>
                </a:tc>
                <a:tc>
                  <a:txBody>
                    <a:bodyPr/>
                    <a:lstStyle/>
                    <a:p>
                      <a:r>
                        <a:rPr lang="fr-FR" dirty="0" smtClean="0"/>
                        <a:t>Supports</a:t>
                      </a:r>
                      <a:endParaRPr lang="fr-FR" dirty="0"/>
                    </a:p>
                  </a:txBody>
                  <a:tcPr/>
                </a:tc>
                <a:tc>
                  <a:txBody>
                    <a:bodyPr/>
                    <a:lstStyle/>
                    <a:p>
                      <a:r>
                        <a:rPr lang="fr-FR" dirty="0" smtClean="0"/>
                        <a:t>Ecueils</a:t>
                      </a:r>
                      <a:endParaRPr lang="fr-FR" dirty="0"/>
                    </a:p>
                  </a:txBody>
                  <a:tcPr/>
                </a:tc>
              </a:tr>
              <a:tr h="5373771">
                <a:tc>
                  <a:txBody>
                    <a:bodyPr/>
                    <a:lstStyle/>
                    <a:p>
                      <a:r>
                        <a:rPr lang="fr-FR" dirty="0" smtClean="0"/>
                        <a:t>Trois perspectives :</a:t>
                      </a:r>
                    </a:p>
                    <a:p>
                      <a:endParaRPr lang="fr-FR" dirty="0" smtClean="0"/>
                    </a:p>
                    <a:p>
                      <a:pPr marL="342900" indent="-342900">
                        <a:buAutoNum type="arabicParenR"/>
                      </a:pPr>
                      <a:r>
                        <a:rPr lang="fr-FR" dirty="0" smtClean="0"/>
                        <a:t>Les mutations du système de production</a:t>
                      </a:r>
                    </a:p>
                    <a:p>
                      <a:pPr marL="342900" indent="-342900">
                        <a:buAutoNum type="arabicParenR"/>
                      </a:pPr>
                      <a:r>
                        <a:rPr lang="fr-FR" dirty="0" smtClean="0"/>
                        <a:t>Les transformations d’une entreprise (structure,  organisation…) </a:t>
                      </a:r>
                      <a:r>
                        <a:rPr lang="fr-FR" sz="1600" i="1" dirty="0" smtClean="0"/>
                        <a:t>Boussac</a:t>
                      </a:r>
                      <a:r>
                        <a:rPr lang="fr-FR" sz="1600" i="1" baseline="0" dirty="0" smtClean="0"/>
                        <a:t> pour le textile,  Wendel pour la métallurgie/sidérurgie, Lu ou les chocolats </a:t>
                      </a:r>
                      <a:r>
                        <a:rPr lang="fr-FR" sz="1600" i="1" baseline="0" dirty="0" err="1" smtClean="0"/>
                        <a:t>Menier</a:t>
                      </a:r>
                      <a:r>
                        <a:rPr lang="fr-FR" sz="1600" i="1" baseline="0" dirty="0" smtClean="0"/>
                        <a:t> pour l’agroalimentaire…</a:t>
                      </a:r>
                      <a:endParaRPr lang="fr-FR" i="1" dirty="0" smtClean="0"/>
                    </a:p>
                    <a:p>
                      <a:pPr marL="342900" indent="-342900">
                        <a:buAutoNum type="arabicParenR"/>
                      </a:pPr>
                      <a:r>
                        <a:rPr lang="fr-FR" dirty="0" smtClean="0"/>
                        <a:t>L’impact de</a:t>
                      </a:r>
                      <a:r>
                        <a:rPr lang="fr-FR" baseline="0" dirty="0" smtClean="0"/>
                        <a:t> ces bouleversements avec la structure de la population active et les migrations de travail</a:t>
                      </a:r>
                      <a:endParaRPr lang="fr-FR" dirty="0"/>
                    </a:p>
                  </a:txBody>
                  <a:tcPr/>
                </a:tc>
                <a:tc>
                  <a:txBody>
                    <a:bodyPr/>
                    <a:lstStyle/>
                    <a:p>
                      <a:pPr>
                        <a:buFontTx/>
                        <a:buChar char="-"/>
                      </a:pPr>
                      <a:r>
                        <a:rPr lang="fr-FR" dirty="0" smtClean="0"/>
                        <a:t> Choix pertinent d’ une</a:t>
                      </a:r>
                      <a:r>
                        <a:rPr lang="fr-FR" baseline="0" dirty="0" smtClean="0"/>
                        <a:t> entreprise  avec une entrée possible par l’étude de cas. Nécessité d’une entreprise d’une certaine longévité (</a:t>
                      </a:r>
                      <a:r>
                        <a:rPr lang="fr-FR" i="1" baseline="0" dirty="0" smtClean="0"/>
                        <a:t>Renault, Michelin…)</a:t>
                      </a:r>
                    </a:p>
                    <a:p>
                      <a:pPr>
                        <a:buFontTx/>
                        <a:buChar char="-"/>
                      </a:pPr>
                      <a:endParaRPr lang="fr-FR" sz="500" i="1" baseline="0" dirty="0" smtClean="0"/>
                    </a:p>
                    <a:p>
                      <a:pPr>
                        <a:buFontTx/>
                        <a:buChar char="-"/>
                      </a:pPr>
                      <a:r>
                        <a:rPr lang="fr-FR" dirty="0" smtClean="0"/>
                        <a:t> Etude</a:t>
                      </a:r>
                      <a:r>
                        <a:rPr lang="fr-FR" baseline="0" dirty="0" smtClean="0"/>
                        <a:t> de cette entreprise sous de multiples aspects pour y montrer les évolutions du système de production et ses conséquences sociales</a:t>
                      </a:r>
                    </a:p>
                    <a:p>
                      <a:pPr>
                        <a:buFontTx/>
                        <a:buNone/>
                      </a:pPr>
                      <a:endParaRPr lang="fr-FR" sz="500" baseline="0" dirty="0" smtClean="0"/>
                    </a:p>
                    <a:p>
                      <a:pPr>
                        <a:buFontTx/>
                        <a:buChar char="-"/>
                      </a:pPr>
                      <a:r>
                        <a:rPr lang="fr-FR" baseline="0" dirty="0" smtClean="0"/>
                        <a:t> HIDA : exploitation possible, notamment par les affiches, photos ou </a:t>
                      </a:r>
                      <a:r>
                        <a:rPr lang="fr-FR" baseline="0" dirty="0" smtClean="0"/>
                        <a:t>vidéos, publicités</a:t>
                      </a:r>
                      <a:r>
                        <a:rPr lang="fr-FR" baseline="0" dirty="0" smtClean="0"/>
                        <a:t>…</a:t>
                      </a:r>
                      <a:endParaRPr lang="fr-FR" dirty="0"/>
                    </a:p>
                  </a:txBody>
                  <a:tcPr/>
                </a:tc>
                <a:tc>
                  <a:txBody>
                    <a:bodyPr/>
                    <a:lstStyle/>
                    <a:p>
                      <a:pPr>
                        <a:buFontTx/>
                        <a:buChar char="-"/>
                      </a:pPr>
                      <a:r>
                        <a:rPr lang="fr-FR" dirty="0" smtClean="0"/>
                        <a:t> Multiplier les exemples. Mais</a:t>
                      </a:r>
                      <a:r>
                        <a:rPr lang="fr-FR" baseline="0" dirty="0" smtClean="0"/>
                        <a:t>  choix d’u</a:t>
                      </a:r>
                      <a:r>
                        <a:rPr lang="fr-FR" dirty="0" smtClean="0"/>
                        <a:t>n et un seul exemple d’entreprise indispensable.</a:t>
                      </a:r>
                    </a:p>
                    <a:p>
                      <a:pPr>
                        <a:buFontTx/>
                        <a:buNone/>
                      </a:pPr>
                      <a:endParaRPr lang="fr-FR" sz="500" dirty="0" smtClean="0"/>
                    </a:p>
                    <a:p>
                      <a:pPr>
                        <a:buFontTx/>
                        <a:buChar char="-"/>
                      </a:pPr>
                      <a:r>
                        <a:rPr lang="fr-FR" dirty="0" smtClean="0"/>
                        <a:t> Choix d’un exemple</a:t>
                      </a:r>
                      <a:r>
                        <a:rPr lang="fr-FR" baseline="0" dirty="0" smtClean="0"/>
                        <a:t> peu connu.  </a:t>
                      </a:r>
                      <a:r>
                        <a:rPr lang="fr-FR" dirty="0" smtClean="0"/>
                        <a:t>Favoriser</a:t>
                      </a:r>
                      <a:r>
                        <a:rPr lang="fr-FR" baseline="0" dirty="0" smtClean="0"/>
                        <a:t> u</a:t>
                      </a:r>
                      <a:r>
                        <a:rPr lang="fr-FR" dirty="0" smtClean="0"/>
                        <a:t>ne entreprise phare, si possible connue des élèves,  qui permette de nourrir</a:t>
                      </a:r>
                      <a:r>
                        <a:rPr lang="fr-FR" baseline="0" dirty="0" smtClean="0"/>
                        <a:t> les différentes thématiques.</a:t>
                      </a:r>
                    </a:p>
                    <a:p>
                      <a:pPr>
                        <a:buFontTx/>
                        <a:buNone/>
                      </a:pPr>
                      <a:endParaRPr lang="fr-FR" sz="500" baseline="0" dirty="0" smtClean="0"/>
                    </a:p>
                    <a:p>
                      <a:pPr>
                        <a:buFontTx/>
                        <a:buChar char="-"/>
                      </a:pPr>
                      <a:r>
                        <a:rPr lang="fr-FR" baseline="0" dirty="0" smtClean="0"/>
                        <a:t> Perdre de vue les aspects sociaux</a:t>
                      </a:r>
                    </a:p>
                    <a:p>
                      <a:pPr>
                        <a:buFontTx/>
                        <a:buNone/>
                      </a:pPr>
                      <a:endParaRPr lang="fr-FR" sz="500" baseline="0" dirty="0" smtClean="0"/>
                    </a:p>
                    <a:p>
                      <a:pPr>
                        <a:buFontTx/>
                        <a:buChar char="-"/>
                      </a:pPr>
                      <a:r>
                        <a:rPr lang="fr-FR" baseline="0" dirty="0" smtClean="0"/>
                        <a:t>  Traitement minutieux  de l’immigration. Préférer un approche dans la longue durée de l’immigration et en lien avec l’activité / la population active.</a:t>
                      </a:r>
                    </a:p>
                  </a:txBody>
                  <a:tcPr/>
                </a:tc>
              </a:tr>
            </a:tbl>
          </a:graphicData>
        </a:graphic>
      </p:graphicFrame>
      <p:cxnSp>
        <p:nvCxnSpPr>
          <p:cNvPr id="6" name="Connecteur droit avec flèche 5"/>
          <p:cNvCxnSpPr/>
          <p:nvPr/>
        </p:nvCxnSpPr>
        <p:spPr>
          <a:xfrm flipH="1">
            <a:off x="3347864" y="3284984"/>
            <a:ext cx="360040" cy="43204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Grp="1" noChangeAspect="1" noChangeArrowheads="1"/>
          </p:cNvPicPr>
          <p:nvPr>
            <p:ph idx="1"/>
          </p:nvPr>
        </p:nvPicPr>
        <p:blipFill>
          <a:blip r:embed="rId2" cstate="print"/>
          <a:srcRect/>
          <a:stretch>
            <a:fillRect/>
          </a:stretch>
        </p:blipFill>
        <p:spPr bwMode="auto">
          <a:xfrm>
            <a:off x="1259632" y="980728"/>
            <a:ext cx="7499350" cy="4004421"/>
          </a:xfrm>
          <a:prstGeom prst="rect">
            <a:avLst/>
          </a:prstGeom>
          <a:noFill/>
          <a:ln w="9525">
            <a:noFill/>
            <a:miter lim="800000"/>
            <a:headEnd/>
            <a:tailEnd/>
          </a:ln>
        </p:spPr>
      </p:pic>
      <p:sp>
        <p:nvSpPr>
          <p:cNvPr id="2" name="Titre 1"/>
          <p:cNvSpPr>
            <a:spLocks noGrp="1"/>
          </p:cNvSpPr>
          <p:nvPr>
            <p:ph type="title"/>
          </p:nvPr>
        </p:nvSpPr>
        <p:spPr>
          <a:xfrm>
            <a:off x="1435608" y="274638"/>
            <a:ext cx="7498080" cy="562074"/>
          </a:xfrm>
          <a:solidFill>
            <a:srgbClr val="FF9966"/>
          </a:solidFill>
        </p:spPr>
        <p:txBody>
          <a:bodyPr>
            <a:noAutofit/>
          </a:bodyPr>
          <a:lstStyle/>
          <a:p>
            <a:r>
              <a:rPr lang="fr-FR" sz="2000" dirty="0" smtClean="0"/>
              <a:t>Ne pas perdre de vue la partie II dans le traitement de chaque thème</a:t>
            </a:r>
            <a:endParaRPr lang="fr-FR" sz="2000" dirty="0"/>
          </a:p>
        </p:txBody>
      </p:sp>
      <p:sp>
        <p:nvSpPr>
          <p:cNvPr id="5" name="Flèche courbée vers la droite 4"/>
          <p:cNvSpPr/>
          <p:nvPr/>
        </p:nvSpPr>
        <p:spPr>
          <a:xfrm>
            <a:off x="2699792" y="764704"/>
            <a:ext cx="144016" cy="43204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 name="Flèche courbée vers la droite 5"/>
          <p:cNvSpPr/>
          <p:nvPr/>
        </p:nvSpPr>
        <p:spPr>
          <a:xfrm>
            <a:off x="1835696" y="764704"/>
            <a:ext cx="288032" cy="86409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 name="Ellipse 7"/>
          <p:cNvSpPr/>
          <p:nvPr/>
        </p:nvSpPr>
        <p:spPr>
          <a:xfrm>
            <a:off x="6660232" y="2060848"/>
            <a:ext cx="2016224" cy="2880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7380312" y="3717032"/>
            <a:ext cx="1512168" cy="2862322"/>
          </a:xfrm>
          <a:prstGeom prst="rect">
            <a:avLst/>
          </a:prstGeom>
          <a:solidFill>
            <a:srgbClr val="FF9966"/>
          </a:solidFill>
        </p:spPr>
        <p:txBody>
          <a:bodyPr wrap="square" rtlCol="0">
            <a:spAutoFit/>
          </a:bodyPr>
          <a:lstStyle/>
          <a:p>
            <a:r>
              <a:rPr lang="fr-FR" sz="2000" dirty="0" smtClean="0"/>
              <a:t>Approche globale.  La guerre n’est pas étudiée pour elle-même. </a:t>
            </a:r>
          </a:p>
          <a:p>
            <a:r>
              <a:rPr lang="fr-FR" sz="2000" dirty="0" smtClean="0"/>
              <a:t>Idem pour la Révolution russe</a:t>
            </a:r>
            <a:endParaRPr lang="fr-FR" sz="2000" dirty="0"/>
          </a:p>
        </p:txBody>
      </p:sp>
      <p:sp>
        <p:nvSpPr>
          <p:cNvPr id="10" name="Flèche courbée vers la gauche 9"/>
          <p:cNvSpPr/>
          <p:nvPr/>
        </p:nvSpPr>
        <p:spPr>
          <a:xfrm>
            <a:off x="8532440" y="2276872"/>
            <a:ext cx="467544" cy="151216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 name="Flèche courbée vers la droite 10"/>
          <p:cNvSpPr/>
          <p:nvPr/>
        </p:nvSpPr>
        <p:spPr>
          <a:xfrm flipH="1">
            <a:off x="8028384" y="2924944"/>
            <a:ext cx="261742" cy="86409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 name="Ellipse 11"/>
          <p:cNvSpPr/>
          <p:nvPr/>
        </p:nvSpPr>
        <p:spPr>
          <a:xfrm>
            <a:off x="6084168" y="2780928"/>
            <a:ext cx="2016224" cy="2880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p:cNvSpPr/>
          <p:nvPr/>
        </p:nvSpPr>
        <p:spPr>
          <a:xfrm>
            <a:off x="4932040" y="2924944"/>
            <a:ext cx="2016224" cy="2880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vers le bas 13"/>
          <p:cNvSpPr/>
          <p:nvPr/>
        </p:nvSpPr>
        <p:spPr>
          <a:xfrm>
            <a:off x="4572000" y="3501008"/>
            <a:ext cx="144016" cy="165618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vers le bas 14"/>
          <p:cNvSpPr/>
          <p:nvPr/>
        </p:nvSpPr>
        <p:spPr>
          <a:xfrm>
            <a:off x="5292080" y="3645024"/>
            <a:ext cx="144016" cy="151216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4283968" y="5301208"/>
            <a:ext cx="2160240" cy="923330"/>
          </a:xfrm>
          <a:prstGeom prst="rect">
            <a:avLst/>
          </a:prstGeom>
          <a:solidFill>
            <a:srgbClr val="92D050"/>
          </a:solidFill>
        </p:spPr>
        <p:txBody>
          <a:bodyPr wrap="square" rtlCol="0">
            <a:spAutoFit/>
          </a:bodyPr>
          <a:lstStyle/>
          <a:p>
            <a:r>
              <a:rPr lang="fr-FR" dirty="0" smtClean="0"/>
              <a:t>Recours à une carte pour une approche synthétique</a:t>
            </a:r>
            <a:endParaRPr lang="fr-FR" dirty="0"/>
          </a:p>
        </p:txBody>
      </p:sp>
      <p:sp>
        <p:nvSpPr>
          <p:cNvPr id="17" name="Ellipse 16"/>
          <p:cNvSpPr/>
          <p:nvPr/>
        </p:nvSpPr>
        <p:spPr>
          <a:xfrm>
            <a:off x="3707904" y="4653136"/>
            <a:ext cx="2016224" cy="288032"/>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9" name="Connecteur droit avec flèche 18"/>
          <p:cNvCxnSpPr/>
          <p:nvPr/>
        </p:nvCxnSpPr>
        <p:spPr>
          <a:xfrm flipH="1">
            <a:off x="3635896" y="4869160"/>
            <a:ext cx="360040" cy="432048"/>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1187624" y="5301208"/>
            <a:ext cx="2376264" cy="923330"/>
          </a:xfrm>
          <a:prstGeom prst="rect">
            <a:avLst/>
          </a:prstGeom>
          <a:solidFill>
            <a:srgbClr val="FFFF99"/>
          </a:solidFill>
          <a:ln>
            <a:solidFill>
              <a:srgbClr val="7030A0"/>
            </a:solidFill>
          </a:ln>
        </p:spPr>
        <p:txBody>
          <a:bodyPr wrap="square" rtlCol="0">
            <a:spAutoFit/>
          </a:bodyPr>
          <a:lstStyle/>
          <a:p>
            <a:r>
              <a:rPr lang="fr-FR" dirty="0" smtClean="0"/>
              <a:t>Nouveauté du programme : génocide des Arméniens</a:t>
            </a:r>
            <a:endParaRPr lang="fr-FR" dirty="0"/>
          </a:p>
        </p:txBody>
      </p:sp>
      <p:sp>
        <p:nvSpPr>
          <p:cNvPr id="22" name="Rectangle à coins arrondis 21"/>
          <p:cNvSpPr/>
          <p:nvPr/>
        </p:nvSpPr>
        <p:spPr>
          <a:xfrm>
            <a:off x="5004048" y="2276872"/>
            <a:ext cx="1512168" cy="216024"/>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p:cNvSpPr txBox="1"/>
          <p:nvPr/>
        </p:nvSpPr>
        <p:spPr>
          <a:xfrm>
            <a:off x="7452320" y="1124744"/>
            <a:ext cx="1224136" cy="646331"/>
          </a:xfrm>
          <a:prstGeom prst="rect">
            <a:avLst/>
          </a:prstGeom>
          <a:solidFill>
            <a:srgbClr val="9999FF"/>
          </a:solidFill>
          <a:ln>
            <a:solidFill>
              <a:srgbClr val="9999FF"/>
            </a:solidFill>
          </a:ln>
        </p:spPr>
        <p:txBody>
          <a:bodyPr wrap="square" rtlCol="0">
            <a:spAutoFit/>
          </a:bodyPr>
          <a:lstStyle/>
          <a:p>
            <a:r>
              <a:rPr lang="fr-FR" dirty="0" smtClean="0"/>
              <a:t>Deux exemples !</a:t>
            </a:r>
            <a:endParaRPr lang="fr-FR" dirty="0"/>
          </a:p>
        </p:txBody>
      </p:sp>
      <p:cxnSp>
        <p:nvCxnSpPr>
          <p:cNvPr id="24" name="Connecteur droit avec flèche 23"/>
          <p:cNvCxnSpPr/>
          <p:nvPr/>
        </p:nvCxnSpPr>
        <p:spPr>
          <a:xfrm flipV="1">
            <a:off x="6228184" y="1484784"/>
            <a:ext cx="1152128" cy="648072"/>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26" name="Triangle isocèle 25"/>
          <p:cNvSpPr/>
          <p:nvPr/>
        </p:nvSpPr>
        <p:spPr>
          <a:xfrm>
            <a:off x="4067944" y="1340768"/>
            <a:ext cx="648072" cy="576064"/>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p:cNvSpPr txBox="1"/>
          <p:nvPr/>
        </p:nvSpPr>
        <p:spPr>
          <a:xfrm>
            <a:off x="1331640" y="6453336"/>
            <a:ext cx="2952328" cy="369332"/>
          </a:xfrm>
          <a:prstGeom prst="rect">
            <a:avLst/>
          </a:prstGeom>
          <a:solidFill>
            <a:srgbClr val="FFC000"/>
          </a:solidFill>
        </p:spPr>
        <p:txBody>
          <a:bodyPr wrap="square" rtlCol="0">
            <a:spAutoFit/>
          </a:bodyPr>
          <a:lstStyle/>
          <a:p>
            <a:r>
              <a:rPr lang="fr-FR" dirty="0" smtClean="0"/>
              <a:t>25 % =&gt; 8 à 9 heures</a:t>
            </a:r>
            <a:endParaRPr lang="fr-FR" dirty="0"/>
          </a:p>
        </p:txBody>
      </p:sp>
      <p:sp>
        <p:nvSpPr>
          <p:cNvPr id="27" name="ZoneTexte 26"/>
          <p:cNvSpPr txBox="1"/>
          <p:nvPr/>
        </p:nvSpPr>
        <p:spPr>
          <a:xfrm>
            <a:off x="4427984" y="6453336"/>
            <a:ext cx="1728192" cy="369332"/>
          </a:xfrm>
          <a:prstGeom prst="rect">
            <a:avLst/>
          </a:prstGeom>
          <a:solidFill>
            <a:srgbClr val="FFC000"/>
          </a:solidFill>
        </p:spPr>
        <p:txBody>
          <a:bodyPr wrap="square" rtlCol="0">
            <a:spAutoFit/>
          </a:bodyPr>
          <a:lstStyle/>
          <a:p>
            <a:r>
              <a:rPr lang="fr-FR" dirty="0" smtClean="0"/>
              <a:t>Th. 1 : 3 heures</a:t>
            </a:r>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608" y="188640"/>
            <a:ext cx="7498080" cy="720080"/>
          </a:xfrm>
          <a:solidFill>
            <a:srgbClr val="FF9966"/>
          </a:solidFill>
        </p:spPr>
        <p:txBody>
          <a:bodyPr>
            <a:noAutofit/>
          </a:bodyPr>
          <a:lstStyle/>
          <a:p>
            <a:r>
              <a:rPr lang="fr-FR" sz="2400" dirty="0" smtClean="0"/>
              <a:t>Ch. 2 / Th 1 :</a:t>
            </a:r>
            <a:br>
              <a:rPr lang="fr-FR" sz="2400" dirty="0" smtClean="0"/>
            </a:br>
            <a:r>
              <a:rPr lang="fr-FR" sz="2400" dirty="0" smtClean="0"/>
              <a:t> La Première guerre mondiale : vers une guerre totale</a:t>
            </a:r>
            <a:endParaRPr lang="fr-FR" sz="2400" dirty="0"/>
          </a:p>
        </p:txBody>
      </p:sp>
      <p:graphicFrame>
        <p:nvGraphicFramePr>
          <p:cNvPr id="4" name="Espace réservé du contenu 3"/>
          <p:cNvGraphicFramePr>
            <a:graphicFrameLocks noGrp="1"/>
          </p:cNvGraphicFramePr>
          <p:nvPr>
            <p:ph idx="1"/>
          </p:nvPr>
        </p:nvGraphicFramePr>
        <p:xfrm>
          <a:off x="1115615" y="980728"/>
          <a:ext cx="8028384" cy="5662432"/>
        </p:xfrm>
        <a:graphic>
          <a:graphicData uri="http://schemas.openxmlformats.org/drawingml/2006/table">
            <a:tbl>
              <a:tblPr firstRow="1" bandRow="1">
                <a:tableStyleId>{5C22544A-7EE6-4342-B048-85BDC9FD1C3A}</a:tableStyleId>
              </a:tblPr>
              <a:tblGrid>
                <a:gridCol w="2676128"/>
                <a:gridCol w="2676128"/>
                <a:gridCol w="2676128"/>
              </a:tblGrid>
              <a:tr h="404632">
                <a:tc>
                  <a:txBody>
                    <a:bodyPr/>
                    <a:lstStyle/>
                    <a:p>
                      <a:r>
                        <a:rPr lang="fr-FR" dirty="0" smtClean="0"/>
                        <a:t>Problématique</a:t>
                      </a:r>
                      <a:endParaRPr lang="fr-FR" dirty="0"/>
                    </a:p>
                  </a:txBody>
                  <a:tcPr/>
                </a:tc>
                <a:tc>
                  <a:txBody>
                    <a:bodyPr/>
                    <a:lstStyle/>
                    <a:p>
                      <a:r>
                        <a:rPr lang="fr-FR" dirty="0" smtClean="0"/>
                        <a:t>Démarche</a:t>
                      </a:r>
                      <a:endParaRPr lang="fr-FR" dirty="0"/>
                    </a:p>
                  </a:txBody>
                  <a:tcPr/>
                </a:tc>
                <a:tc>
                  <a:txBody>
                    <a:bodyPr/>
                    <a:lstStyle/>
                    <a:p>
                      <a:r>
                        <a:rPr lang="fr-FR" dirty="0" smtClean="0"/>
                        <a:t>Ecueil</a:t>
                      </a:r>
                      <a:endParaRPr lang="fr-FR" dirty="0"/>
                    </a:p>
                  </a:txBody>
                  <a:tcPr/>
                </a:tc>
              </a:tr>
              <a:tr h="5188160">
                <a:tc>
                  <a:txBody>
                    <a:bodyPr/>
                    <a:lstStyle/>
                    <a:p>
                      <a:r>
                        <a:rPr lang="fr-FR" dirty="0" smtClean="0"/>
                        <a:t>Montrer la Première guerre mondiale comme un terreau favorable à l’avènement de nouveaux régimes</a:t>
                      </a:r>
                    </a:p>
                    <a:p>
                      <a:pPr>
                        <a:buFontTx/>
                        <a:buChar char="-"/>
                      </a:pPr>
                      <a:r>
                        <a:rPr lang="fr-FR" baseline="0" dirty="0" smtClean="0"/>
                        <a:t> Par une </a:t>
                      </a:r>
                      <a:r>
                        <a:rPr lang="fr-FR" baseline="0" dirty="0" err="1" smtClean="0"/>
                        <a:t>brutalisation</a:t>
                      </a:r>
                      <a:r>
                        <a:rPr lang="fr-FR" baseline="0" dirty="0" smtClean="0"/>
                        <a:t> de la guerre et des sociétés (violence de masse : violence de guerre et génocide)</a:t>
                      </a:r>
                    </a:p>
                    <a:p>
                      <a:pPr>
                        <a:buFontTx/>
                        <a:buChar char="-"/>
                      </a:pPr>
                      <a:r>
                        <a:rPr lang="fr-FR" baseline="0" dirty="0" smtClean="0"/>
                        <a:t> Par l’entrée des masses dans les évènements,  par des révolutions au service d’idéologies</a:t>
                      </a:r>
                    </a:p>
                    <a:p>
                      <a:pPr>
                        <a:buFontTx/>
                        <a:buChar char="-"/>
                      </a:pPr>
                      <a:r>
                        <a:rPr lang="fr-FR" baseline="0" dirty="0" smtClean="0"/>
                        <a:t> Par la permanence de conflits (exacerbés) à la fin de la guerre</a:t>
                      </a:r>
                    </a:p>
                    <a:p>
                      <a:pPr>
                        <a:buFontTx/>
                        <a:buNone/>
                      </a:pPr>
                      <a:endParaRPr lang="fr-FR" sz="100" baseline="0" dirty="0" smtClean="0"/>
                    </a:p>
                    <a:p>
                      <a:pPr>
                        <a:buFontTx/>
                        <a:buNone/>
                      </a:pPr>
                      <a:r>
                        <a:rPr lang="fr-FR" sz="1600" i="1" baseline="0" dirty="0" smtClean="0"/>
                        <a:t>Pourquoi 14-18 est-elle perçue comme la fin du XIXe siècle ?</a:t>
                      </a:r>
                      <a:endParaRPr lang="fr-FR" sz="1600" i="1" dirty="0"/>
                    </a:p>
                  </a:txBody>
                  <a:tcPr/>
                </a:tc>
                <a:tc>
                  <a:txBody>
                    <a:bodyPr/>
                    <a:lstStyle/>
                    <a:p>
                      <a:pPr>
                        <a:buFontTx/>
                        <a:buChar char="-"/>
                      </a:pPr>
                      <a:r>
                        <a:rPr lang="fr-FR" dirty="0" smtClean="0"/>
                        <a:t> Recours à des exemples, à un sélection</a:t>
                      </a:r>
                      <a:r>
                        <a:rPr lang="fr-FR" baseline="0" dirty="0" smtClean="0"/>
                        <a:t> de personnages ou d’évènements clés</a:t>
                      </a:r>
                    </a:p>
                    <a:p>
                      <a:pPr>
                        <a:buFontTx/>
                        <a:buChar char="-"/>
                      </a:pPr>
                      <a:r>
                        <a:rPr lang="fr-FR" baseline="0" dirty="0" smtClean="0"/>
                        <a:t> Deux exemples à étudier de violence de masse :  violence militaire [Verdun], violence civile [génocide des Arméniens]</a:t>
                      </a:r>
                    </a:p>
                    <a:p>
                      <a:pPr>
                        <a:buFontTx/>
                        <a:buChar char="-"/>
                      </a:pPr>
                      <a:r>
                        <a:rPr lang="fr-FR" baseline="0" dirty="0" smtClean="0"/>
                        <a:t> La dernière partie sera traitée à l’aide d’une carte montrant les nouveaux Etats et la permanence de conflits sous la forme de zones de tensions.</a:t>
                      </a:r>
                      <a:endParaRPr lang="fr-FR" dirty="0"/>
                    </a:p>
                  </a:txBody>
                  <a:tcPr/>
                </a:tc>
                <a:tc>
                  <a:txBody>
                    <a:bodyPr/>
                    <a:lstStyle/>
                    <a:p>
                      <a:pPr>
                        <a:buFontTx/>
                        <a:buChar char="-"/>
                      </a:pPr>
                      <a:r>
                        <a:rPr lang="fr-FR" dirty="0" smtClean="0"/>
                        <a:t> Analyse exhaustive du conflit ou des violences ou encore</a:t>
                      </a:r>
                      <a:r>
                        <a:rPr lang="fr-FR" baseline="0" dirty="0" smtClean="0"/>
                        <a:t> de la Révolution russe</a:t>
                      </a:r>
                    </a:p>
                    <a:p>
                      <a:pPr>
                        <a:buFont typeface="Symbol"/>
                        <a:buChar char="Þ"/>
                      </a:pPr>
                      <a:r>
                        <a:rPr lang="fr-FR" baseline="0" dirty="0" smtClean="0"/>
                        <a:t>Ces éléments nourrissent un projet, ils ne sont pas étudiés pour eux-mêmes.</a:t>
                      </a:r>
                    </a:p>
                    <a:p>
                      <a:pPr>
                        <a:buFont typeface="Symbol"/>
                        <a:buNone/>
                      </a:pPr>
                      <a:endParaRPr lang="fr-FR" sz="500" baseline="0" dirty="0" smtClean="0"/>
                    </a:p>
                    <a:p>
                      <a:pPr>
                        <a:buFont typeface="Symbol"/>
                        <a:buNone/>
                      </a:pPr>
                      <a:r>
                        <a:rPr lang="fr-FR" baseline="0" dirty="0" smtClean="0"/>
                        <a:t>- Il s’agit de montrer le cheminement de la guerre totale : une gradation existe entre les 1</a:t>
                      </a:r>
                      <a:r>
                        <a:rPr lang="fr-FR" baseline="30000" dirty="0" smtClean="0"/>
                        <a:t>ère</a:t>
                      </a:r>
                      <a:r>
                        <a:rPr lang="fr-FR" baseline="0" dirty="0" smtClean="0"/>
                        <a:t> et 2</a:t>
                      </a:r>
                      <a:r>
                        <a:rPr lang="fr-FR" baseline="30000" dirty="0" smtClean="0"/>
                        <a:t>nd</a:t>
                      </a:r>
                      <a:r>
                        <a:rPr lang="fr-FR" baseline="0" dirty="0" smtClean="0"/>
                        <a:t> guerres mondiales [la guerre d’anéantissement est le fait de la Seconde]</a:t>
                      </a:r>
                      <a:endParaRPr lang="fr-FR" dirty="0"/>
                    </a:p>
                  </a:txBody>
                  <a:tcPr/>
                </a:tc>
              </a:tr>
            </a:tbl>
          </a:graphicData>
        </a:graphic>
      </p:graphicFrame>
      <p:sp>
        <p:nvSpPr>
          <p:cNvPr id="5" name="ZoneTexte 4"/>
          <p:cNvSpPr txBox="1"/>
          <p:nvPr/>
        </p:nvSpPr>
        <p:spPr>
          <a:xfrm>
            <a:off x="4283968" y="5877272"/>
            <a:ext cx="4608512" cy="646331"/>
          </a:xfrm>
          <a:prstGeom prst="rect">
            <a:avLst/>
          </a:prstGeom>
          <a:noFill/>
          <a:ln>
            <a:solidFill>
              <a:schemeClr val="accent4"/>
            </a:solidFill>
          </a:ln>
        </p:spPr>
        <p:txBody>
          <a:bodyPr wrap="square" rtlCol="0">
            <a:spAutoFit/>
          </a:bodyPr>
          <a:lstStyle/>
          <a:p>
            <a:r>
              <a:rPr lang="fr-FR" dirty="0" smtClean="0"/>
              <a:t>HIDA : Otto DIX, Guillaume Apollinaire,  chanson de Craonne…</a:t>
            </a:r>
            <a:endParaRPr lang="fr-F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Personnalisé 3">
      <a:dk1>
        <a:sysClr val="windowText" lastClr="000000"/>
      </a:dk1>
      <a:lt1>
        <a:sysClr val="window" lastClr="FFFFFF"/>
      </a:lt1>
      <a:dk2>
        <a:srgbClr val="000000"/>
      </a:dk2>
      <a:lt2>
        <a:srgbClr val="000000"/>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752</TotalTime>
  <Words>2646</Words>
  <Application>Microsoft Office PowerPoint</Application>
  <PresentationFormat>Affichage à l'écran (4:3)</PresentationFormat>
  <Paragraphs>356</Paragraphs>
  <Slides>31</Slides>
  <Notes>0</Notes>
  <HiddenSlides>0</HiddenSlides>
  <MMClips>0</MMClips>
  <ScaleCrop>false</ScaleCrop>
  <HeadingPairs>
    <vt:vector size="4" baseType="variant">
      <vt:variant>
        <vt:lpstr>Thème</vt:lpstr>
      </vt:variant>
      <vt:variant>
        <vt:i4>1</vt:i4>
      </vt:variant>
      <vt:variant>
        <vt:lpstr>Titres des diapositives</vt:lpstr>
      </vt:variant>
      <vt:variant>
        <vt:i4>31</vt:i4>
      </vt:variant>
    </vt:vector>
  </HeadingPairs>
  <TitlesOfParts>
    <vt:vector size="32" baseType="lpstr">
      <vt:lpstr>Solstice</vt:lpstr>
      <vt:lpstr>  Programme d’histoire Classe de Troisième  Pistes et balayage   </vt:lpstr>
      <vt:lpstr>Le programme d’histoire de 3ème</vt:lpstr>
      <vt:lpstr>Histoire et Histoire des Arts</vt:lpstr>
      <vt:lpstr>Nouveauté en terme de contenu : histoire de la médecine par exemple (histoire des sciences). </vt:lpstr>
      <vt:lpstr>Ch. 1 / Thème 1 : les grandes innovations scientifiques et technologiques</vt:lpstr>
      <vt:lpstr>Ne pas perdre de vue l’ensemble du chapitre dans le traitement de chaque thème ! =&gt; un siècle de transformations…</vt:lpstr>
      <vt:lpstr>Ch 1 / Thème 2 : L’évolution du système de production et ses conséquences sociales</vt:lpstr>
      <vt:lpstr>Ne pas perdre de vue la partie II dans le traitement de chaque thème</vt:lpstr>
      <vt:lpstr>Ch. 2 / Th 1 :  La Première guerre mondiale : vers une guerre totale</vt:lpstr>
      <vt:lpstr>Pourquoi le génocide des Arméniens ?</vt:lpstr>
      <vt:lpstr>Chapitre 2 : Guerres mondiales et régimes totalitaires</vt:lpstr>
      <vt:lpstr>Ch. 2 / Th. 2 : Les régimes totalitaires – années 30</vt:lpstr>
      <vt:lpstr>Etude à grands traits de la seconde guerre mondiale à l’échelle mondiale, à l’aide de cartes et d’une chronologie brève !</vt:lpstr>
      <vt:lpstr>Ch. 2 / Th. 3 La Seconde guerre mondiale, guerre d’anéantissement</vt:lpstr>
      <vt:lpstr>La guerre froide est abordée à travers des exemples et non de manière linéaire : il est donc impératif que soit travaillée en classe la dernière capacité affichée</vt:lpstr>
      <vt:lpstr>Ch. 3 / Th 1 : La guerre froide</vt:lpstr>
      <vt:lpstr>Entrée HIDA</vt:lpstr>
      <vt:lpstr>Diapositive 18</vt:lpstr>
      <vt:lpstr>Des colonies aux Etats nouvellement indépendants</vt:lpstr>
      <vt:lpstr>Quelques grandes étapes de la construction illustrant les trois caractéristiques de ce processus européen servant de fil conducteur à l’étude.</vt:lpstr>
      <vt:lpstr>Ch.3 / Th. 3 La construction européenne jusqu’au début des années 2000</vt:lpstr>
      <vt:lpstr>Puzzle qui tisse du lien entre la géographie, l’histoire et l’éducation civique</vt:lpstr>
      <vt:lpstr>Ch. 3 / Th 4 : Le monde depuis le début des années 1990</vt:lpstr>
      <vt:lpstr>Cette question amène à étudier deux moments clés de la Troisième République, confrontée à  de grandes difficultés intérieures et extérieures:  le passage de la guerre à la paix de 1917 à 1920 et  la crise des années 1930.</vt:lpstr>
      <vt:lpstr>Ch. 4 / Th. 1 – La République dans l’Entre-deux-guerres : victorieuse et fragilisée</vt:lpstr>
      <vt:lpstr>Séparation du thème de la Seconde guerre mondiale et de la France de Vichy.  Choix d’un temps plus long centré sur la France</vt:lpstr>
      <vt:lpstr>Ch. 4 / Th. 2 : Effondrement et Refondation républicaine (1940-1946)</vt:lpstr>
      <vt:lpstr>Ce thème s’ouvre par les faiblesses de la IVe République</vt:lpstr>
      <vt:lpstr>Ch. 4 / Th. 3 : De Gaulle et le nouveau système républicain (1958-1969)</vt:lpstr>
      <vt:lpstr>Travailler en liaison avec l’Education civique </vt:lpstr>
      <vt:lpstr>Ch.4 / Th. 4 : La Vème République à l’épreuve de la durée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programme d’histoire de 3ème</dc:title>
  <dc:creator>PC</dc:creator>
  <cp:lastModifiedBy>PC</cp:lastModifiedBy>
  <cp:revision>68</cp:revision>
  <dcterms:created xsi:type="dcterms:W3CDTF">2012-03-25T22:14:32Z</dcterms:created>
  <dcterms:modified xsi:type="dcterms:W3CDTF">2012-06-03T19:00:33Z</dcterms:modified>
</cp:coreProperties>
</file>