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63" r:id="rId2"/>
    <p:sldId id="257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775EA-2EAB-469E-AFE5-B62444E2CCD8}" type="datetimeFigureOut">
              <a:rPr lang="fr-FR" smtClean="0"/>
              <a:pPr/>
              <a:t>03/06/2012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86853-2470-4B48-BFFE-777287EE2A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6E98A9-5D24-4DCA-A13E-A12BCC181C12}" type="datetime1">
              <a:rPr lang="fr-FR" smtClean="0"/>
              <a:pPr/>
              <a:t>03/06/2012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6BB4E7-2613-4767-B59D-4BBC561E649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B84CA1-A698-4A6F-98A3-408AFED1C42E}" type="datetime1">
              <a:rPr lang="fr-FR" smtClean="0"/>
              <a:pPr/>
              <a:t>03/06/2012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6BB4E7-2613-4767-B59D-4BBC561E64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F91EBD-93A5-4797-A500-4D8F40AD0864}" type="datetime1">
              <a:rPr lang="fr-FR" smtClean="0"/>
              <a:pPr/>
              <a:t>03/06/2012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6BB4E7-2613-4767-B59D-4BBC561E64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E9FE3-08CF-40A0-9C20-B7F325B4870F}" type="datetime1">
              <a:rPr lang="fr-FR" smtClean="0"/>
              <a:pPr/>
              <a:t>03/06/2012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6BB4E7-2613-4767-B59D-4BBC561E64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45A2AA-89D7-42DE-9D58-FA6BF9E30D70}" type="datetime1">
              <a:rPr lang="fr-FR" smtClean="0"/>
              <a:pPr/>
              <a:t>03/06/2012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6BB4E7-2613-4767-B59D-4BBC561E649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01825-3657-4A92-941E-E95B9AC8DF0C}" type="datetime1">
              <a:rPr lang="fr-FR" smtClean="0"/>
              <a:pPr/>
              <a:t>03/06/2012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6BB4E7-2613-4767-B59D-4BBC561E64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F1E9FB-1F4A-4B1B-9B4B-0F17518409CE}" type="datetime1">
              <a:rPr lang="fr-FR" smtClean="0"/>
              <a:pPr/>
              <a:t>03/06/2012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6BB4E7-2613-4767-B59D-4BBC561E64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3F872-6DE7-404E-9F51-4B1C3359B0CC}" type="datetime1">
              <a:rPr lang="fr-FR" smtClean="0"/>
              <a:pPr/>
              <a:t>03/06/2012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6BB4E7-2613-4767-B59D-4BBC561E64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461912-8E71-4BE5-AECF-9559BAC0C2E4}" type="datetime1">
              <a:rPr lang="fr-FR" smtClean="0"/>
              <a:pPr/>
              <a:t>03/06/2012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6BB4E7-2613-4767-B59D-4BBC561E649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EDE084-2496-42A1-85D6-4456F56337AF}" type="datetime1">
              <a:rPr lang="fr-FR" smtClean="0"/>
              <a:pPr/>
              <a:t>03/06/2012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6BB4E7-2613-4767-B59D-4BBC561E64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2D14C-3620-40EA-81C8-8B084E647B59}" type="datetime1">
              <a:rPr lang="fr-FR" smtClean="0"/>
              <a:pPr/>
              <a:t>03/06/2012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6BB4E7-2613-4767-B59D-4BBC561E649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324C59F-959B-46D6-BD4C-58C5AC6E3679}" type="datetime1">
              <a:rPr lang="fr-FR" smtClean="0"/>
              <a:pPr/>
              <a:t>03/06/2012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F6BB4E7-2613-4767-B59D-4BBC561E649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1680" y="764704"/>
            <a:ext cx="7890080" cy="4018458"/>
          </a:xfr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/>
            <a:r>
              <a:rPr lang="fr-FR" sz="4000" b="1" dirty="0" smtClean="0"/>
              <a:t>Un parcours de quatre années d’apprentissage au collège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Première approche des programmes </a:t>
            </a:r>
            <a:br>
              <a:rPr lang="fr-FR" sz="3200" dirty="0" smtClean="0"/>
            </a:br>
            <a:r>
              <a:rPr lang="fr-FR" sz="3200" dirty="0" smtClean="0"/>
              <a:t>d’histoire, géographie et éducation civique</a:t>
            </a:r>
            <a:br>
              <a:rPr lang="fr-FR" sz="3200" dirty="0" smtClean="0"/>
            </a:br>
            <a:r>
              <a:rPr lang="fr-FR" sz="3200" dirty="0" smtClean="0"/>
              <a:t> de la classe de Troisième</a:t>
            </a:r>
            <a:br>
              <a:rPr lang="fr-FR" sz="3200" dirty="0" smtClean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648" y="6237312"/>
            <a:ext cx="7498080" cy="44313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2000" dirty="0" smtClean="0"/>
              <a:t>Inspection pédagogique régionale / Académie de Poitiers</a:t>
            </a: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BB4E7-2613-4767-B59D-4BBC561E6494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9632" y="44624"/>
            <a:ext cx="7498080" cy="1066130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Les nouveaux programmes de la classe de Troisième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1484784"/>
            <a:ext cx="8172400" cy="5373216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</a:rPr>
              <a:t>« Le collège est l’aboutissement de la scolarité obligatoire »</a:t>
            </a:r>
          </a:p>
          <a:p>
            <a:pPr algn="just">
              <a:buNone/>
            </a:pPr>
            <a:endParaRPr lang="fr-FR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Symbol"/>
              <a:buChar char="Þ"/>
            </a:pPr>
            <a:r>
              <a:rPr lang="fr-FR" b="1" dirty="0" smtClean="0"/>
              <a:t>Construction d’un parcours cohérent de l’élève</a:t>
            </a:r>
          </a:p>
          <a:p>
            <a:pPr>
              <a:buFont typeface="Symbol"/>
              <a:buChar char="Þ"/>
            </a:pPr>
            <a:endParaRPr lang="fr-FR" sz="2100" b="1" dirty="0" smtClean="0"/>
          </a:p>
          <a:p>
            <a:pPr>
              <a:buFont typeface="Arial" charset="0"/>
              <a:buChar char="•"/>
            </a:pPr>
            <a:r>
              <a:rPr lang="fr-FR" dirty="0" smtClean="0"/>
              <a:t>Progression des contenus, des notions, apparent notamment dans les repères du collège jusqu’en Troisième et qui font suite aux repères de l’école.</a:t>
            </a:r>
          </a:p>
          <a:p>
            <a:pPr>
              <a:buNone/>
            </a:pPr>
            <a:endParaRPr lang="fr-FR" sz="500" dirty="0" smtClean="0"/>
          </a:p>
          <a:p>
            <a:pPr>
              <a:buFont typeface="Arial" charset="0"/>
              <a:buChar char="•"/>
            </a:pPr>
            <a:r>
              <a:rPr lang="fr-FR" dirty="0" smtClean="0"/>
              <a:t>Progression des apprentissages par la construction d’une progression des apprentissages visibles notamment avec les capacités des programmes disciplines et présentes dans le Livret personnel de Compétences.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BB4E7-2613-4767-B59D-4BBC561E6494}" type="slidenum">
              <a:rPr lang="fr-FR" sz="3200" smtClean="0"/>
              <a:pPr/>
              <a:t>2</a:t>
            </a:fld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9632" y="1124744"/>
            <a:ext cx="7498080" cy="48006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Les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repères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… </a:t>
            </a:r>
          </a:p>
          <a:p>
            <a:pPr algn="just">
              <a:buNone/>
            </a:pP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… </a:t>
            </a:r>
            <a:r>
              <a:rPr lang="fr-FR" dirty="0" smtClean="0"/>
              <a:t>il ne s’agit pas seulement de connaître des éléments d’une chronologie mais de leur donner du sens et de savoir les inscrire dans un contexte essentiel à leur compréhension.  C’est ainsi que l’on fera le support d’un véritable apprentissage et non un simple exercice de restitution </a:t>
            </a:r>
          </a:p>
          <a:p>
            <a:pPr algn="just">
              <a:buNone/>
            </a:pPr>
            <a:endParaRPr lang="fr-FR" dirty="0" smtClean="0"/>
          </a:p>
          <a:p>
            <a:pPr algn="just">
              <a:buNone/>
            </a:pPr>
            <a:r>
              <a:rPr lang="fr-FR" dirty="0" smtClean="0"/>
              <a:t>=&gt; </a:t>
            </a:r>
            <a:r>
              <a:rPr lang="fr-FR" b="1" dirty="0" smtClean="0"/>
              <a:t>par le travail des capacités, on construit aussi le sens de ses repères, les élèves doivent les manipuler et se saisir ainsi du sens de l’événement considéré</a:t>
            </a:r>
            <a:endParaRPr lang="fr-FR" b="1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403648" y="26064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043608" y="44624"/>
            <a:ext cx="8100392" cy="72008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 nouveaux programmes de la classe de Troisième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BB4E7-2613-4767-B59D-4BBC561E6494}" type="slidenum">
              <a:rPr lang="fr-FR" sz="3200" smtClean="0"/>
              <a:pPr/>
              <a:t>3</a:t>
            </a:fld>
            <a:endParaRPr lang="fr-FR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1196752"/>
            <a:ext cx="7848872" cy="508518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</a:rPr>
              <a:t>« Les programmes d’histoire de géographie et éducation civique ouvrent des possibilités de choix entre différents thèmes »</a:t>
            </a:r>
          </a:p>
          <a:p>
            <a:pPr algn="just"/>
            <a:endParaRPr lang="fr-FR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>
              <a:buFont typeface="Symbol"/>
              <a:buChar char="Þ"/>
            </a:pPr>
            <a:r>
              <a:rPr lang="fr-FR" b="1" dirty="0" smtClean="0"/>
              <a:t>Cohérence entre les trois cases des programmes 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4">
                    <a:lumMod val="50000"/>
                  </a:schemeClr>
                </a:solidFill>
              </a:rPr>
              <a:t>Connaissances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4">
                    <a:lumMod val="50000"/>
                  </a:schemeClr>
                </a:solidFill>
              </a:rPr>
              <a:t>Démarche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4">
                    <a:lumMod val="50000"/>
                  </a:schemeClr>
                </a:solidFill>
              </a:rPr>
              <a:t>Capacités </a:t>
            </a:r>
            <a:endParaRPr lang="fr-FR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043608" y="44624"/>
            <a:ext cx="8100392" cy="72008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 nouveaux programmes de la classe de Troisième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BB4E7-2613-4767-B59D-4BBC561E6494}" type="slidenum">
              <a:rPr lang="fr-FR" sz="3200" smtClean="0"/>
              <a:pPr/>
              <a:t>4</a:t>
            </a:fld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692696"/>
            <a:ext cx="7992888" cy="6165304"/>
          </a:xfrm>
        </p:spPr>
        <p:txBody>
          <a:bodyPr>
            <a:normAutofit lnSpcReduction="10000"/>
          </a:bodyPr>
          <a:lstStyle/>
          <a:p>
            <a:r>
              <a:rPr lang="fr-FR" sz="3500" dirty="0" smtClean="0">
                <a:solidFill>
                  <a:schemeClr val="accent3">
                    <a:lumMod val="75000"/>
                  </a:schemeClr>
                </a:solidFill>
              </a:rPr>
              <a:t>Les documents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…</a:t>
            </a:r>
          </a:p>
          <a:p>
            <a:pPr algn="just">
              <a:buFontTx/>
              <a:buChar char="-"/>
            </a:pPr>
            <a:r>
              <a:rPr lang="fr-FR" sz="2400" u="sng" dirty="0" smtClean="0"/>
              <a:t>Le choix des documents </a:t>
            </a:r>
            <a:r>
              <a:rPr lang="fr-FR" sz="2400" dirty="0" smtClean="0"/>
              <a:t>: il est laissé à la liberté pédagogique de l’enseignant sauf si un document s’impose absolument. Il convient cependant que les choix faits permettent la construction d’un parcours pour l’élève… </a:t>
            </a:r>
            <a:r>
              <a:rPr lang="fr-FR" sz="2400" i="1" dirty="0" smtClean="0"/>
              <a:t>parcours d’initiation aux différents types de documents historiques et géographiques</a:t>
            </a:r>
          </a:p>
          <a:p>
            <a:pPr algn="just">
              <a:buFontTx/>
              <a:buChar char="-"/>
            </a:pPr>
            <a:r>
              <a:rPr lang="fr-FR" sz="2400" u="sng" dirty="0" smtClean="0"/>
              <a:t>Leur utilisation </a:t>
            </a:r>
            <a:r>
              <a:rPr lang="fr-FR" sz="2400" dirty="0" smtClean="0"/>
              <a:t>: elle est renvoyée à la liberté pédagogique pourvu que l’enseignant y introduise de la diversité : simple illustration, entrée dans un thème, </a:t>
            </a:r>
            <a:r>
              <a:rPr lang="fr-FR" sz="2400" i="1" dirty="0" smtClean="0"/>
              <a:t>fondement d’un travail critique. [Attention au tout document / parole du professeur]</a:t>
            </a:r>
          </a:p>
          <a:p>
            <a:pPr algn="just">
              <a:buFont typeface="Symbol"/>
              <a:buChar char="Þ"/>
            </a:pPr>
            <a:r>
              <a:rPr lang="fr-FR" sz="2400" i="1" dirty="0" smtClean="0"/>
              <a:t>Les techniques de l’information et de communication doivent, chaque fois que possible,  être mises à contribution…</a:t>
            </a:r>
          </a:p>
          <a:p>
            <a:pPr algn="just">
              <a:buFont typeface="Symbol"/>
              <a:buChar char="Þ"/>
            </a:pPr>
            <a:r>
              <a:rPr lang="fr-FR" sz="2400" i="1" dirty="0" smtClean="0"/>
              <a:t>L’exercice de travail critique est aussi l’occasion d’un travail en autonomie (individuel, binôme, groupe), d’une construction des capacités du LPC comme des programmes disciplinaires [apprentissage du récit]. </a:t>
            </a:r>
          </a:p>
          <a:p>
            <a:pPr algn="just">
              <a:buFont typeface="Symbol"/>
              <a:buChar char="Þ"/>
            </a:pPr>
            <a:endParaRPr lang="fr-FR" sz="2400" i="1" dirty="0" smtClean="0"/>
          </a:p>
          <a:p>
            <a:pPr algn="just">
              <a:buFontTx/>
              <a:buChar char="-"/>
            </a:pPr>
            <a:endParaRPr lang="fr-FR" sz="2800" dirty="0" smtClean="0"/>
          </a:p>
          <a:p>
            <a:pPr algn="just">
              <a:buFontTx/>
              <a:buChar char="-"/>
            </a:pPr>
            <a:endParaRPr lang="fr-FR" sz="28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043608" y="44624"/>
            <a:ext cx="8100392" cy="72008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 nouveaux programmes de la classe de Troisième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BB4E7-2613-4767-B59D-4BBC561E6494}" type="slidenum">
              <a:rPr lang="fr-FR" sz="3200" b="1" smtClean="0"/>
              <a:pPr/>
              <a:t>5</a:t>
            </a:fld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920880" cy="1584176"/>
          </a:xfrm>
        </p:spPr>
        <p:txBody>
          <a:bodyPr>
            <a:noAutofit/>
          </a:bodyPr>
          <a:lstStyle/>
          <a:p>
            <a:pPr algn="just"/>
            <a:r>
              <a:rPr lang="fr-FR" sz="3200" dirty="0" smtClean="0">
                <a:solidFill>
                  <a:schemeClr val="accent3">
                    <a:lumMod val="75000"/>
                  </a:schemeClr>
                </a:solidFill>
              </a:rPr>
              <a:t>Cohérence des programmes et convergences avec d’autres disciplines et enseignements</a:t>
            </a:r>
            <a:endParaRPr lang="fr-FR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2636912"/>
            <a:ext cx="7848872" cy="3960440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Cohérence et convergences H/G/EC</a:t>
            </a:r>
          </a:p>
          <a:p>
            <a:r>
              <a:rPr lang="fr-FR" dirty="0" smtClean="0"/>
              <a:t>Convergences avec d’autres disciplines</a:t>
            </a:r>
          </a:p>
          <a:p>
            <a:pPr algn="just"/>
            <a:r>
              <a:rPr lang="fr-FR" dirty="0" smtClean="0"/>
              <a:t>Convergences pour un travail fédérateur </a:t>
            </a:r>
            <a:r>
              <a:rPr lang="fr-FR" b="1" dirty="0" smtClean="0"/>
              <a:t>en histoire des arts</a:t>
            </a:r>
            <a:r>
              <a:rPr lang="fr-FR" dirty="0" smtClean="0"/>
              <a:t> =&gt; pour une approche pluridisciplinaire ou transversale.</a:t>
            </a:r>
          </a:p>
          <a:p>
            <a:pPr>
              <a:buNone/>
            </a:pPr>
            <a:endParaRPr lang="fr-FR" b="1" dirty="0" smtClean="0"/>
          </a:p>
          <a:p>
            <a:pPr algn="just">
              <a:buNone/>
            </a:pPr>
            <a:r>
              <a:rPr lang="fr-FR" b="1" dirty="0" smtClean="0"/>
              <a:t>En histoire </a:t>
            </a:r>
            <a:r>
              <a:rPr lang="fr-FR" dirty="0" smtClean="0"/>
              <a:t>: histoire culturelle, travail sur l’image, acquisition de compétences méthodologiques, participer à une éducation au patrimoine.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BB4E7-2613-4767-B59D-4BBC561E6494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043608" y="44624"/>
            <a:ext cx="8100392" cy="72008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 nouveaux programmes de la classe de Troisième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1124744"/>
            <a:ext cx="7920880" cy="5544616"/>
          </a:xfrm>
        </p:spPr>
        <p:txBody>
          <a:bodyPr>
            <a:noAutofit/>
          </a:bodyPr>
          <a:lstStyle/>
          <a:p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</a:rPr>
              <a:t>Les classiques…</a:t>
            </a:r>
          </a:p>
          <a:p>
            <a:endParaRPr lang="fr-FR" sz="6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fr-FR" sz="2800" dirty="0" smtClean="0"/>
              <a:t>Traitement à parité de l’histoire et de la géographie</a:t>
            </a:r>
          </a:p>
          <a:p>
            <a:pPr>
              <a:buFontTx/>
              <a:buChar char="-"/>
            </a:pPr>
            <a:r>
              <a:rPr lang="fr-FR" sz="2800" dirty="0" smtClean="0"/>
              <a:t>Faire vivre l’E.C qui ne doit pas être une variable d’ajustement pour « terminer les programmes »</a:t>
            </a:r>
          </a:p>
          <a:p>
            <a:pPr>
              <a:buFontTx/>
              <a:buChar char="-"/>
            </a:pPr>
            <a:r>
              <a:rPr lang="fr-FR" sz="2800" dirty="0" smtClean="0"/>
              <a:t>Assurer une couverture intégrale des programmes.</a:t>
            </a:r>
          </a:p>
          <a:p>
            <a:pPr>
              <a:buFontTx/>
              <a:buChar char="-"/>
            </a:pPr>
            <a:r>
              <a:rPr lang="fr-FR" sz="2800" dirty="0" smtClean="0"/>
              <a:t>Démarche empirique / inductive (études de cas et exemples)</a:t>
            </a:r>
          </a:p>
          <a:p>
            <a:pPr>
              <a:buFontTx/>
              <a:buChar char="-"/>
            </a:pPr>
            <a:endParaRPr lang="fr-FR" sz="1400" dirty="0" smtClean="0"/>
          </a:p>
          <a:p>
            <a:pPr>
              <a:buNone/>
            </a:pPr>
            <a:r>
              <a:rPr lang="fr-FR" sz="2800" dirty="0" smtClean="0"/>
              <a:t>=&gt; Nécessité de construire un plan de formation pour les élèves</a:t>
            </a:r>
          </a:p>
          <a:p>
            <a:pPr>
              <a:buFontTx/>
              <a:buChar char="-"/>
            </a:pPr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BB4E7-2613-4767-B59D-4BBC561E6494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5" name="Titre 1"/>
          <p:cNvSpPr txBox="1">
            <a:spLocks noGrp="1"/>
          </p:cNvSpPr>
          <p:nvPr>
            <p:ph type="title"/>
          </p:nvPr>
        </p:nvSpPr>
        <p:spPr>
          <a:xfrm>
            <a:off x="1115616" y="130622"/>
            <a:ext cx="7818072" cy="92211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 nouveaux programmes de la classe de Troisième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462</TotalTime>
  <Words>378</Words>
  <Application>Microsoft Office PowerPoint</Application>
  <PresentationFormat>Affichage à l'écran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Solstice</vt:lpstr>
      <vt:lpstr>Un parcours de quatre années d’apprentissage au collège  Première approche des programmes  d’histoire, géographie et éducation civique  de la classe de Troisième </vt:lpstr>
      <vt:lpstr>Les nouveaux programmes de la classe de Troisième</vt:lpstr>
      <vt:lpstr>Diapositive 3</vt:lpstr>
      <vt:lpstr>Diapositive 4</vt:lpstr>
      <vt:lpstr>Diapositive 5</vt:lpstr>
      <vt:lpstr>Cohérence des programmes et convergences avec d’autres disciplines et enseignements</vt:lpstr>
      <vt:lpstr>Les nouveaux programmes de la classe de Troisième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Mise en œuvre des programmes implique un travail des compétences et une évaluation par compétences</dc:title>
  <dc:creator>PC</dc:creator>
  <cp:lastModifiedBy>PC</cp:lastModifiedBy>
  <cp:revision>32</cp:revision>
  <dcterms:created xsi:type="dcterms:W3CDTF">2012-03-25T13:11:21Z</dcterms:created>
  <dcterms:modified xsi:type="dcterms:W3CDTF">2012-06-03T19:02:22Z</dcterms:modified>
</cp:coreProperties>
</file>