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3"/>
  </p:notesMasterIdLst>
  <p:sldIdLst>
    <p:sldId id="256" r:id="rId2"/>
    <p:sldId id="257" r:id="rId3"/>
    <p:sldId id="258" r:id="rId4"/>
    <p:sldId id="259" r:id="rId5"/>
    <p:sldId id="281" r:id="rId6"/>
    <p:sldId id="272" r:id="rId7"/>
    <p:sldId id="310" r:id="rId8"/>
    <p:sldId id="271" r:id="rId9"/>
    <p:sldId id="276" r:id="rId10"/>
    <p:sldId id="282" r:id="rId11"/>
    <p:sldId id="274" r:id="rId12"/>
    <p:sldId id="275" r:id="rId13"/>
    <p:sldId id="278" r:id="rId14"/>
    <p:sldId id="290" r:id="rId15"/>
    <p:sldId id="307" r:id="rId16"/>
    <p:sldId id="306" r:id="rId17"/>
    <p:sldId id="284" r:id="rId18"/>
    <p:sldId id="279" r:id="rId19"/>
    <p:sldId id="300" r:id="rId20"/>
    <p:sldId id="280" r:id="rId21"/>
    <p:sldId id="294" r:id="rId22"/>
    <p:sldId id="291" r:id="rId23"/>
    <p:sldId id="292" r:id="rId24"/>
    <p:sldId id="293" r:id="rId25"/>
    <p:sldId id="298" r:id="rId26"/>
    <p:sldId id="301" r:id="rId27"/>
    <p:sldId id="296" r:id="rId28"/>
    <p:sldId id="297" r:id="rId29"/>
    <p:sldId id="303" r:id="rId30"/>
    <p:sldId id="308" r:id="rId31"/>
    <p:sldId id="283" r:id="rId32"/>
    <p:sldId id="277" r:id="rId33"/>
    <p:sldId id="285" r:id="rId34"/>
    <p:sldId id="299" r:id="rId35"/>
    <p:sldId id="288" r:id="rId36"/>
    <p:sldId id="286" r:id="rId37"/>
    <p:sldId id="289" r:id="rId38"/>
    <p:sldId id="287" r:id="rId39"/>
    <p:sldId id="309" r:id="rId40"/>
    <p:sldId id="302" r:id="rId41"/>
    <p:sldId id="304"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86500" autoAdjust="0"/>
  </p:normalViewPr>
  <p:slideViewPr>
    <p:cSldViewPr>
      <p:cViewPr>
        <p:scale>
          <a:sx n="66" d="100"/>
          <a:sy n="66" d="100"/>
        </p:scale>
        <p:origin x="-6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71E63-485F-412C-87F2-EF138F9E0FE9}" type="datetimeFigureOut">
              <a:rPr lang="fr-FR" smtClean="0"/>
              <a:pPr/>
              <a:t>05/06/2010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AF5DB-C382-45F5-839C-F4CE6F65346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Mosquée de Djenné 1240 reconstruite</a:t>
            </a:r>
            <a:r>
              <a:rPr lang="fr-FR" baseline="0" dirty="0" smtClean="0"/>
              <a:t> au début de XXème siècle</a:t>
            </a:r>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choix du Mali : à expliquer</a:t>
            </a:r>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Carte des routes : régions d’exportation dont fait partie l’empire du Mali mais pas seulement; autres régions telles que le Kanem, l’Ethiopie et le Monomotapa (région des </a:t>
            </a:r>
            <a:r>
              <a:rPr lang="fr-FR" dirty="0" err="1" smtClean="0"/>
              <a:t>Zang</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Carte : point d’arrivée des esclaves, centre répartiteur, points de castration, centre utilisateur. </a:t>
            </a:r>
          </a:p>
          <a:p>
            <a:r>
              <a:rPr lang="fr-FR" dirty="0" smtClean="0"/>
              <a:t>En cours de route,</a:t>
            </a:r>
            <a:r>
              <a:rPr lang="fr-FR" baseline="0" dirty="0" smtClean="0"/>
              <a:t> les caravanes se chargeaient de sel dans les mines de </a:t>
            </a:r>
            <a:r>
              <a:rPr lang="fr-FR" baseline="0" dirty="0" err="1" smtClean="0"/>
              <a:t>Teghazza</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accent6">
                    <a:lumMod val="50000"/>
                  </a:schemeClr>
                </a:solidFill>
                <a:latin typeface="Andalus" pitchFamily="2" charset="-78"/>
                <a:cs typeface="Andalus" pitchFamily="2" charset="-78"/>
              </a:rPr>
              <a:t>Puis revente aux Arabes contre perles, colliers, textiles d’Europe, Afrique du Nord et Egypte, chevaux.</a:t>
            </a:r>
            <a:endParaRPr lang="fr-FR" dirty="0" smtClean="0"/>
          </a:p>
          <a:p>
            <a:r>
              <a:rPr lang="fr-FR" dirty="0" smtClean="0"/>
              <a:t>Marché de </a:t>
            </a:r>
            <a:r>
              <a:rPr lang="fr-FR" dirty="0" err="1" smtClean="0"/>
              <a:t>Zabid</a:t>
            </a:r>
            <a:r>
              <a:rPr lang="fr-FR" dirty="0" smtClean="0"/>
              <a:t> : lieu d’important marché : endroit</a:t>
            </a:r>
            <a:r>
              <a:rPr lang="fr-FR" baseline="0" dirty="0" smtClean="0"/>
              <a:t> couvert, sol pavé, marchands richement </a:t>
            </a:r>
            <a:r>
              <a:rPr lang="fr-FR" baseline="0" dirty="0" err="1" smtClean="0"/>
              <a:t>vétus</a:t>
            </a:r>
            <a:r>
              <a:rPr lang="fr-FR" baseline="0" dirty="0" smtClean="0"/>
              <a:t>, au 2</a:t>
            </a:r>
            <a:r>
              <a:rPr lang="fr-FR" baseline="30000" dirty="0" smtClean="0"/>
              <a:t>nd</a:t>
            </a:r>
            <a:r>
              <a:rPr lang="fr-FR" baseline="0" dirty="0" smtClean="0"/>
              <a:t> plan 2 personnes semblent spécialisées dans opérations de change. Seul produit mis en vente ici : 3 esclaves noirs. On ne distingue pas leurs traits / aux autres personnages. Couleur du corps </a:t>
            </a:r>
            <a:r>
              <a:rPr lang="fr-FR" baseline="0" dirty="0" err="1" smtClean="0"/>
              <a:t>suffisemment</a:t>
            </a:r>
            <a:r>
              <a:rPr lang="fr-FR" baseline="0" dirty="0" smtClean="0"/>
              <a:t> éloquente : l’homme noir est synonyme d’</a:t>
            </a:r>
            <a:r>
              <a:rPr lang="fr-FR" baseline="0" dirty="0" err="1" smtClean="0"/>
              <a:t>esclaves!Le</a:t>
            </a:r>
            <a:r>
              <a:rPr lang="fr-FR" baseline="0" dirty="0" smtClean="0"/>
              <a:t> marchand à droite discute du prix avec un acheteur potentiel, une femme (esclaves destinés à servir comme domestiques). La région de </a:t>
            </a:r>
            <a:r>
              <a:rPr lang="fr-FR" baseline="0" dirty="0" err="1" smtClean="0"/>
              <a:t>Zabid</a:t>
            </a:r>
            <a:r>
              <a:rPr lang="fr-FR" baseline="0" dirty="0" smtClean="0"/>
              <a:t> était alors une grande région d’importation d’esclaves noirs : nombreux dans l’armée (y prirent le pouvoir et un affranchi fut à l’origine d’une dynastie qui dura un siècle et demi)</a:t>
            </a:r>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Noter le fait que la source</a:t>
            </a:r>
            <a:r>
              <a:rPr lang="fr-FR" baseline="0" dirty="0" smtClean="0"/>
              <a:t> est d’origine occidentale : volonté de connaître le monde. </a:t>
            </a:r>
            <a:r>
              <a:rPr lang="fr-FR" dirty="0" smtClean="0">
                <a:solidFill>
                  <a:schemeClr val="tx1"/>
                </a:solidFill>
              </a:rPr>
              <a:t>Portrait de Mansa Moussa (1307-1332), empereur du Mali, sur une carte géographique de l'Europe et de l'Afrique du Nord, datant de 1375. Mansa Moussa tient une pépite d'or dans sa main.)</a:t>
            </a:r>
          </a:p>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41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56AF5DB-C382-45F5-839C-F4CE6F65346C}"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FA76340-F1EE-4D51-97BE-29D0989B63BD}" type="datetimeFigureOut">
              <a:rPr lang="fr-FR" smtClean="0"/>
              <a:pPr/>
              <a:t>05/06/2010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A40662-A3AE-4348-84F1-6DAE10B095A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76340-F1EE-4D51-97BE-29D0989B63BD}" type="datetimeFigureOut">
              <a:rPr lang="fr-FR" smtClean="0"/>
              <a:pPr/>
              <a:t>05/06/2010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40662-A3AE-4348-84F1-6DAE10B095A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3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3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3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3.xml"/><Relationship Id="rId4" Type="http://schemas.openxmlformats.org/officeDocument/2006/relationships/slide" Target="slide3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slide" Target="slide30.xml"/><Relationship Id="rId4" Type="http://schemas.openxmlformats.org/officeDocument/2006/relationships/slide" Target="slide3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3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9.xml"/><Relationship Id="rId4" Type="http://schemas.openxmlformats.org/officeDocument/2006/relationships/slide" Target="slide3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file:///C:\Users\Public\Desktop\Mozilla%20Firefox.lnk" TargetMode="External"/><Relationship Id="rId4" Type="http://schemas.openxmlformats.org/officeDocument/2006/relationships/slide" Target="slide4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slide" Target="slide24.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lum bright="29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accent6">
                    <a:lumMod val="50000"/>
                  </a:schemeClr>
                </a:solidFill>
                <a:latin typeface="Andalus" pitchFamily="2" charset="-78"/>
                <a:cs typeface="Andalus" pitchFamily="2" charset="-78"/>
              </a:rPr>
              <a:t>Proposition de mise en œuvre des nouveaux programmes de géographie 5</a:t>
            </a:r>
            <a:r>
              <a:rPr lang="fr-FR" sz="3200" b="1" baseline="30000" dirty="0" smtClean="0">
                <a:solidFill>
                  <a:schemeClr val="accent6">
                    <a:lumMod val="50000"/>
                  </a:schemeClr>
                </a:solidFill>
                <a:latin typeface="Andalus" pitchFamily="2" charset="-78"/>
                <a:cs typeface="Andalus" pitchFamily="2" charset="-78"/>
              </a:rPr>
              <a:t>ème</a:t>
            </a:r>
            <a:endParaRPr lang="fr-FR" sz="3200" b="1" dirty="0" smtClean="0">
              <a:solidFill>
                <a:schemeClr val="accent6">
                  <a:lumMod val="50000"/>
                </a:schemeClr>
              </a:solidFill>
              <a:latin typeface="Andalus" pitchFamily="2" charset="-78"/>
              <a:cs typeface="Andalus" pitchFamily="2" charset="-78"/>
            </a:endParaRPr>
          </a:p>
          <a:p>
            <a:endParaRPr lang="fr-FR" sz="3200" b="1" dirty="0" smtClean="0">
              <a:solidFill>
                <a:schemeClr val="accent6">
                  <a:lumMod val="50000"/>
                </a:schemeClr>
              </a:solidFill>
              <a:latin typeface="Andalus" pitchFamily="2" charset="-78"/>
              <a:cs typeface="Andalus" pitchFamily="2" charset="-78"/>
            </a:endParaRPr>
          </a:p>
          <a:p>
            <a:endParaRPr lang="fr-FR" sz="3200" b="1" dirty="0" smtClean="0">
              <a:solidFill>
                <a:schemeClr val="accent6">
                  <a:lumMod val="50000"/>
                </a:schemeClr>
              </a:solidFill>
              <a:latin typeface="Andalus" pitchFamily="2" charset="-78"/>
              <a:cs typeface="Andalus" pitchFamily="2" charset="-78"/>
            </a:endParaRPr>
          </a:p>
          <a:p>
            <a:pPr algn="ctr"/>
            <a:r>
              <a:rPr lang="fr-FR" sz="3200" b="1" dirty="0" smtClean="0">
                <a:solidFill>
                  <a:schemeClr val="accent6">
                    <a:lumMod val="50000"/>
                  </a:schemeClr>
                </a:solidFill>
                <a:latin typeface="Andalus" pitchFamily="2" charset="-78"/>
                <a:cs typeface="Andalus" pitchFamily="2" charset="-78"/>
              </a:rPr>
              <a:t>3</a:t>
            </a:r>
            <a:r>
              <a:rPr lang="fr-FR" sz="3200" b="1" baseline="30000" dirty="0" smtClean="0">
                <a:solidFill>
                  <a:schemeClr val="accent6">
                    <a:lumMod val="50000"/>
                  </a:schemeClr>
                </a:solidFill>
                <a:latin typeface="Andalus" pitchFamily="2" charset="-78"/>
                <a:cs typeface="Andalus" pitchFamily="2" charset="-78"/>
              </a:rPr>
              <a:t>ème</a:t>
            </a:r>
            <a:r>
              <a:rPr lang="fr-FR" sz="3200" b="1" dirty="0" smtClean="0">
                <a:solidFill>
                  <a:schemeClr val="accent6">
                    <a:lumMod val="50000"/>
                  </a:schemeClr>
                </a:solidFill>
                <a:latin typeface="Andalus" pitchFamily="2" charset="-78"/>
                <a:cs typeface="Andalus" pitchFamily="2" charset="-78"/>
              </a:rPr>
              <a:t> partie</a:t>
            </a:r>
          </a:p>
          <a:p>
            <a:pPr algn="ctr"/>
            <a:endParaRPr lang="fr-FR" sz="3200" b="1" dirty="0" smtClean="0">
              <a:solidFill>
                <a:schemeClr val="accent6">
                  <a:lumMod val="50000"/>
                </a:schemeClr>
              </a:solidFill>
              <a:latin typeface="Andalus" pitchFamily="2" charset="-78"/>
              <a:cs typeface="Andalus" pitchFamily="2" charset="-78"/>
            </a:endParaRPr>
          </a:p>
          <a:p>
            <a:pPr algn="ctr"/>
            <a:r>
              <a:rPr lang="fr-FR" sz="4000" b="1" dirty="0" smtClean="0">
                <a:solidFill>
                  <a:schemeClr val="accent6">
                    <a:lumMod val="50000"/>
                  </a:schemeClr>
                </a:solidFill>
                <a:latin typeface="Andalus" pitchFamily="2" charset="-78"/>
                <a:cs typeface="Andalus" pitchFamily="2" charset="-78"/>
              </a:rPr>
              <a:t>Regards sur l’Afrique</a:t>
            </a: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smtClean="0">
                <a:solidFill>
                  <a:schemeClr val="tx1"/>
                </a:solidFill>
                <a:latin typeface="Andalus" pitchFamily="2" charset="-78"/>
                <a:cs typeface="Andalus" pitchFamily="2" charset="-78"/>
              </a:rPr>
              <a:t>Nouveaux programmes /Histoire-géographie/Deux-Sèvres/2010/Nadine  Motard</a:t>
            </a:r>
            <a:endParaRPr lang="fr-FR" sz="1100" dirty="0">
              <a:solidFill>
                <a:schemeClr val="tx1"/>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4" name="Organigramme : Document 3"/>
          <p:cNvSpPr/>
          <p:nvPr/>
        </p:nvSpPr>
        <p:spPr>
          <a:xfrm>
            <a:off x="928662" y="714332"/>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6" name="ZoneTexte 5"/>
          <p:cNvSpPr txBox="1"/>
          <p:nvPr/>
        </p:nvSpPr>
        <p:spPr>
          <a:xfrm>
            <a:off x="1357290" y="1071546"/>
            <a:ext cx="7000924" cy="4832092"/>
          </a:xfrm>
          <a:prstGeom prst="rect">
            <a:avLst/>
          </a:prstGeom>
          <a:noFill/>
        </p:spPr>
        <p:txBody>
          <a:bodyPr wrap="square" rtlCol="0">
            <a:spAutoFit/>
          </a:bodyPr>
          <a:lstStyle/>
          <a:p>
            <a:pPr algn="ctr"/>
            <a:r>
              <a:rPr lang="fr-FR" sz="2800" b="1" dirty="0" smtClean="0">
                <a:solidFill>
                  <a:schemeClr val="accent6">
                    <a:lumMod val="50000"/>
                  </a:schemeClr>
                </a:solidFill>
                <a:latin typeface="Andalus" pitchFamily="2" charset="-78"/>
                <a:cs typeface="Andalus" pitchFamily="2" charset="-78"/>
              </a:rPr>
              <a:t>Premier constat : </a:t>
            </a:r>
          </a:p>
          <a:p>
            <a:pPr>
              <a:buFont typeface="Wingdings" pitchFamily="2" charset="2"/>
              <a:buChar char="Ø"/>
            </a:pPr>
            <a:r>
              <a:rPr lang="fr-FR" sz="2800" b="1" dirty="0" smtClean="0">
                <a:solidFill>
                  <a:schemeClr val="accent6">
                    <a:lumMod val="50000"/>
                  </a:schemeClr>
                </a:solidFill>
                <a:latin typeface="Andalus" pitchFamily="2" charset="-78"/>
                <a:cs typeface="Andalus" pitchFamily="2" charset="-78"/>
              </a:rPr>
              <a:t>nécessité de situer ces civilisations africaines dans un contexte géographique et historique en rappelant les civilisations déjà étudiées depuis le début de l’année.</a:t>
            </a:r>
          </a:p>
          <a:p>
            <a:pPr>
              <a:buFont typeface="Wingdings" pitchFamily="2" charset="2"/>
              <a:buChar char="Ø"/>
            </a:pPr>
            <a:r>
              <a:rPr lang="fr-FR" sz="2800" b="1" dirty="0" smtClean="0">
                <a:solidFill>
                  <a:schemeClr val="accent6">
                    <a:lumMod val="50000"/>
                  </a:schemeClr>
                </a:solidFill>
                <a:latin typeface="Andalus" pitchFamily="2" charset="-78"/>
                <a:cs typeface="Andalus" pitchFamily="2" charset="-78"/>
              </a:rPr>
              <a:t>Attention : les civilisations présentées dans le programme ne sont pas les seules en Afrique! Ce sont celles qui sont en rapport direct avec le monde musulman ou occidental!</a:t>
            </a:r>
            <a:endParaRPr lang="fr-FR" sz="28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Rectangle 4"/>
          <p:cNvSpPr>
            <a:spLocks noChangeAspect="1"/>
          </p:cNvSpPr>
          <p:nvPr/>
        </p:nvSpPr>
        <p:spPr>
          <a:xfrm>
            <a:off x="2" y="0"/>
            <a:ext cx="2000580" cy="5000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2051" name="Picture 3"/>
          <p:cNvPicPr>
            <a:picLocks noChangeAspect="1" noChangeArrowheads="1"/>
          </p:cNvPicPr>
          <p:nvPr/>
        </p:nvPicPr>
        <p:blipFill>
          <a:blip r:embed="rId3" cstate="print"/>
          <a:srcRect/>
          <a:stretch>
            <a:fillRect/>
          </a:stretch>
        </p:blipFill>
        <p:spPr bwMode="auto">
          <a:xfrm>
            <a:off x="1285852" y="595312"/>
            <a:ext cx="4488656" cy="6262688"/>
          </a:xfrm>
          <a:prstGeom prst="rect">
            <a:avLst/>
          </a:prstGeom>
          <a:solidFill>
            <a:schemeClr val="accent4">
              <a:lumMod val="75000"/>
            </a:schemeClr>
          </a:solidFill>
          <a:ln w="9525">
            <a:noFill/>
            <a:miter lim="800000"/>
            <a:headEnd/>
            <a:tailEnd/>
          </a:ln>
        </p:spPr>
      </p:pic>
      <p:sp>
        <p:nvSpPr>
          <p:cNvPr id="15" name="ZoneTexte 14"/>
          <p:cNvSpPr txBox="1"/>
          <p:nvPr/>
        </p:nvSpPr>
        <p:spPr>
          <a:xfrm>
            <a:off x="6143636" y="857232"/>
            <a:ext cx="2357454" cy="369332"/>
          </a:xfrm>
          <a:prstGeom prst="rect">
            <a:avLst/>
          </a:prstGeom>
          <a:noFill/>
        </p:spPr>
        <p:txBody>
          <a:bodyPr wrap="square" rtlCol="0">
            <a:spAutoFit/>
          </a:bodyPr>
          <a:lstStyle/>
          <a:p>
            <a:r>
              <a:rPr lang="fr-FR" b="1" dirty="0" smtClean="0"/>
              <a:t>LEGENDE :</a:t>
            </a:r>
            <a:endParaRPr lang="fr-FR" b="1" dirty="0"/>
          </a:p>
        </p:txBody>
      </p:sp>
      <p:sp>
        <p:nvSpPr>
          <p:cNvPr id="16" name="Rectangle 15"/>
          <p:cNvSpPr/>
          <p:nvPr/>
        </p:nvSpPr>
        <p:spPr>
          <a:xfrm>
            <a:off x="6072198" y="1285860"/>
            <a:ext cx="500066" cy="357190"/>
          </a:xfrm>
          <a:prstGeom prst="rect">
            <a:avLst/>
          </a:prstGeom>
          <a:solidFill>
            <a:srgbClr val="7030A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072198" y="1857364"/>
            <a:ext cx="500066" cy="357190"/>
          </a:xfrm>
          <a:prstGeom prst="rect">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072198" y="2500306"/>
            <a:ext cx="500066" cy="357190"/>
          </a:xfrm>
          <a:prstGeom prst="rect">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072198" y="3714752"/>
            <a:ext cx="500066" cy="357190"/>
          </a:xfrm>
          <a:prstGeom prst="rect">
            <a:avLst/>
          </a:prstGeom>
          <a:solidFill>
            <a:srgbClr val="FF0000">
              <a:alpha val="7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072198" y="3143248"/>
            <a:ext cx="500066" cy="357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072198" y="4357694"/>
            <a:ext cx="500066" cy="35719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a:off x="3786182" y="5572140"/>
            <a:ext cx="531158" cy="385482"/>
          </a:xfrm>
          <a:custGeom>
            <a:avLst/>
            <a:gdLst>
              <a:gd name="connsiteX0" fmla="*/ 340659 w 531158"/>
              <a:gd name="connsiteY0" fmla="*/ 47065 h 385482"/>
              <a:gd name="connsiteX1" fmla="*/ 165847 w 531158"/>
              <a:gd name="connsiteY1" fmla="*/ 20171 h 385482"/>
              <a:gd name="connsiteX2" fmla="*/ 4482 w 531158"/>
              <a:gd name="connsiteY2" fmla="*/ 168088 h 385482"/>
              <a:gd name="connsiteX3" fmla="*/ 138953 w 531158"/>
              <a:gd name="connsiteY3" fmla="*/ 369794 h 385482"/>
              <a:gd name="connsiteX4" fmla="*/ 461682 w 531158"/>
              <a:gd name="connsiteY4" fmla="*/ 262218 h 385482"/>
              <a:gd name="connsiteX5" fmla="*/ 528917 w 531158"/>
              <a:gd name="connsiteY5" fmla="*/ 154641 h 385482"/>
              <a:gd name="connsiteX6" fmla="*/ 475129 w 531158"/>
              <a:gd name="connsiteY6" fmla="*/ 47065 h 385482"/>
              <a:gd name="connsiteX7" fmla="*/ 340659 w 531158"/>
              <a:gd name="connsiteY7" fmla="*/ 47065 h 38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158" h="385482">
                <a:moveTo>
                  <a:pt x="340659" y="47065"/>
                </a:moveTo>
                <a:cubicBezTo>
                  <a:pt x="289112" y="42583"/>
                  <a:pt x="221877" y="0"/>
                  <a:pt x="165847" y="20171"/>
                </a:cubicBezTo>
                <a:cubicBezTo>
                  <a:pt x="109817" y="40342"/>
                  <a:pt x="8964" y="109818"/>
                  <a:pt x="4482" y="168088"/>
                </a:cubicBezTo>
                <a:cubicBezTo>
                  <a:pt x="0" y="226359"/>
                  <a:pt x="62753" y="354106"/>
                  <a:pt x="138953" y="369794"/>
                </a:cubicBezTo>
                <a:cubicBezTo>
                  <a:pt x="215153" y="385482"/>
                  <a:pt x="396688" y="298077"/>
                  <a:pt x="461682" y="262218"/>
                </a:cubicBezTo>
                <a:cubicBezTo>
                  <a:pt x="526676" y="226359"/>
                  <a:pt x="526676" y="190500"/>
                  <a:pt x="528917" y="154641"/>
                </a:cubicBezTo>
                <a:cubicBezTo>
                  <a:pt x="531158" y="118782"/>
                  <a:pt x="508746" y="64994"/>
                  <a:pt x="475129" y="47065"/>
                </a:cubicBezTo>
                <a:cubicBezTo>
                  <a:pt x="441512" y="29136"/>
                  <a:pt x="392206" y="51547"/>
                  <a:pt x="340659" y="47065"/>
                </a:cubicBezTo>
                <a:close/>
              </a:path>
            </a:pathLst>
          </a:custGeom>
          <a:solidFill>
            <a:schemeClr val="accent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1428728" y="3143248"/>
            <a:ext cx="1346947" cy="694765"/>
          </a:xfrm>
          <a:custGeom>
            <a:avLst/>
            <a:gdLst>
              <a:gd name="connsiteX0" fmla="*/ 78441 w 1346947"/>
              <a:gd name="connsiteY0" fmla="*/ 150158 h 694765"/>
              <a:gd name="connsiteX1" fmla="*/ 481853 w 1346947"/>
              <a:gd name="connsiteY1" fmla="*/ 136711 h 694765"/>
              <a:gd name="connsiteX2" fmla="*/ 818030 w 1346947"/>
              <a:gd name="connsiteY2" fmla="*/ 69476 h 694765"/>
              <a:gd name="connsiteX3" fmla="*/ 1234889 w 1346947"/>
              <a:gd name="connsiteY3" fmla="*/ 15688 h 694765"/>
              <a:gd name="connsiteX4" fmla="*/ 1342465 w 1346947"/>
              <a:gd name="connsiteY4" fmla="*/ 163605 h 694765"/>
              <a:gd name="connsiteX5" fmla="*/ 1261783 w 1346947"/>
              <a:gd name="connsiteY5" fmla="*/ 338417 h 694765"/>
              <a:gd name="connsiteX6" fmla="*/ 1086971 w 1346947"/>
              <a:gd name="connsiteY6" fmla="*/ 432547 h 694765"/>
              <a:gd name="connsiteX7" fmla="*/ 831477 w 1346947"/>
              <a:gd name="connsiteY7" fmla="*/ 540123 h 694765"/>
              <a:gd name="connsiteX8" fmla="*/ 737347 w 1346947"/>
              <a:gd name="connsiteY8" fmla="*/ 674594 h 694765"/>
              <a:gd name="connsiteX9" fmla="*/ 468406 w 1346947"/>
              <a:gd name="connsiteY9" fmla="*/ 661147 h 694765"/>
              <a:gd name="connsiteX10" fmla="*/ 360830 w 1346947"/>
              <a:gd name="connsiteY10" fmla="*/ 553570 h 694765"/>
              <a:gd name="connsiteX11" fmla="*/ 159124 w 1346947"/>
              <a:gd name="connsiteY11" fmla="*/ 540123 h 694765"/>
              <a:gd name="connsiteX12" fmla="*/ 64994 w 1346947"/>
              <a:gd name="connsiteY12" fmla="*/ 553570 h 694765"/>
              <a:gd name="connsiteX13" fmla="*/ 11206 w 1346947"/>
              <a:gd name="connsiteY13" fmla="*/ 365311 h 694765"/>
              <a:gd name="connsiteX14" fmla="*/ 78441 w 1346947"/>
              <a:gd name="connsiteY14" fmla="*/ 150158 h 6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6947" h="694765">
                <a:moveTo>
                  <a:pt x="78441" y="150158"/>
                </a:moveTo>
                <a:cubicBezTo>
                  <a:pt x="156882" y="112058"/>
                  <a:pt x="358588" y="150158"/>
                  <a:pt x="481853" y="136711"/>
                </a:cubicBezTo>
                <a:cubicBezTo>
                  <a:pt x="605118" y="123264"/>
                  <a:pt x="692524" y="89646"/>
                  <a:pt x="818030" y="69476"/>
                </a:cubicBezTo>
                <a:cubicBezTo>
                  <a:pt x="943536" y="49306"/>
                  <a:pt x="1147483" y="0"/>
                  <a:pt x="1234889" y="15688"/>
                </a:cubicBezTo>
                <a:cubicBezTo>
                  <a:pt x="1322295" y="31376"/>
                  <a:pt x="1337983" y="109817"/>
                  <a:pt x="1342465" y="163605"/>
                </a:cubicBezTo>
                <a:cubicBezTo>
                  <a:pt x="1346947" y="217393"/>
                  <a:pt x="1304365" y="293593"/>
                  <a:pt x="1261783" y="338417"/>
                </a:cubicBezTo>
                <a:cubicBezTo>
                  <a:pt x="1219201" y="383241"/>
                  <a:pt x="1158689" y="398929"/>
                  <a:pt x="1086971" y="432547"/>
                </a:cubicBezTo>
                <a:cubicBezTo>
                  <a:pt x="1015253" y="466165"/>
                  <a:pt x="889748" y="499782"/>
                  <a:pt x="831477" y="540123"/>
                </a:cubicBezTo>
                <a:cubicBezTo>
                  <a:pt x="773206" y="580464"/>
                  <a:pt x="797859" y="654423"/>
                  <a:pt x="737347" y="674594"/>
                </a:cubicBezTo>
                <a:cubicBezTo>
                  <a:pt x="676835" y="694765"/>
                  <a:pt x="531159" y="681318"/>
                  <a:pt x="468406" y="661147"/>
                </a:cubicBezTo>
                <a:cubicBezTo>
                  <a:pt x="405653" y="640976"/>
                  <a:pt x="412377" y="573741"/>
                  <a:pt x="360830" y="553570"/>
                </a:cubicBezTo>
                <a:cubicBezTo>
                  <a:pt x="309283" y="533399"/>
                  <a:pt x="208430" y="540123"/>
                  <a:pt x="159124" y="540123"/>
                </a:cubicBezTo>
                <a:cubicBezTo>
                  <a:pt x="109818" y="540123"/>
                  <a:pt x="89647" y="582705"/>
                  <a:pt x="64994" y="553570"/>
                </a:cubicBezTo>
                <a:cubicBezTo>
                  <a:pt x="40341" y="524435"/>
                  <a:pt x="8965" y="439270"/>
                  <a:pt x="11206" y="365311"/>
                </a:cubicBezTo>
                <a:cubicBezTo>
                  <a:pt x="13447" y="291352"/>
                  <a:pt x="0" y="188258"/>
                  <a:pt x="78441" y="150158"/>
                </a:cubicBezTo>
                <a:close/>
              </a:path>
            </a:pathLst>
          </a:custGeom>
          <a:solidFill>
            <a:srgbClr val="FF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1707777" y="2965076"/>
            <a:ext cx="667870" cy="564776"/>
          </a:xfrm>
          <a:custGeom>
            <a:avLst/>
            <a:gdLst>
              <a:gd name="connsiteX0" fmla="*/ 215152 w 667870"/>
              <a:gd name="connsiteY0" fmla="*/ 558053 h 564776"/>
              <a:gd name="connsiteX1" fmla="*/ 430305 w 667870"/>
              <a:gd name="connsiteY1" fmla="*/ 437030 h 564776"/>
              <a:gd name="connsiteX2" fmla="*/ 618564 w 667870"/>
              <a:gd name="connsiteY2" fmla="*/ 275665 h 564776"/>
              <a:gd name="connsiteX3" fmla="*/ 605117 w 667870"/>
              <a:gd name="connsiteY3" fmla="*/ 114300 h 564776"/>
              <a:gd name="connsiteX4" fmla="*/ 242047 w 667870"/>
              <a:gd name="connsiteY4" fmla="*/ 20171 h 564776"/>
              <a:gd name="connsiteX5" fmla="*/ 26894 w 667870"/>
              <a:gd name="connsiteY5" fmla="*/ 235324 h 564776"/>
              <a:gd name="connsiteX6" fmla="*/ 80682 w 667870"/>
              <a:gd name="connsiteY6" fmla="*/ 477371 h 564776"/>
              <a:gd name="connsiteX7" fmla="*/ 215152 w 667870"/>
              <a:gd name="connsiteY7" fmla="*/ 558053 h 5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870" h="564776">
                <a:moveTo>
                  <a:pt x="215152" y="558053"/>
                </a:moveTo>
                <a:cubicBezTo>
                  <a:pt x="273422" y="551330"/>
                  <a:pt x="363070" y="484095"/>
                  <a:pt x="430305" y="437030"/>
                </a:cubicBezTo>
                <a:cubicBezTo>
                  <a:pt x="497540" y="389965"/>
                  <a:pt x="589429" y="329453"/>
                  <a:pt x="618564" y="275665"/>
                </a:cubicBezTo>
                <a:cubicBezTo>
                  <a:pt x="647699" y="221877"/>
                  <a:pt x="667870" y="156882"/>
                  <a:pt x="605117" y="114300"/>
                </a:cubicBezTo>
                <a:cubicBezTo>
                  <a:pt x="542364" y="71718"/>
                  <a:pt x="338417" y="0"/>
                  <a:pt x="242047" y="20171"/>
                </a:cubicBezTo>
                <a:cubicBezTo>
                  <a:pt x="145677" y="40342"/>
                  <a:pt x="53788" y="159124"/>
                  <a:pt x="26894" y="235324"/>
                </a:cubicBezTo>
                <a:cubicBezTo>
                  <a:pt x="0" y="311524"/>
                  <a:pt x="56029" y="423583"/>
                  <a:pt x="80682" y="477371"/>
                </a:cubicBezTo>
                <a:cubicBezTo>
                  <a:pt x="105335" y="531159"/>
                  <a:pt x="156882" y="564776"/>
                  <a:pt x="215152" y="558053"/>
                </a:cubicBezTo>
                <a:close/>
              </a:path>
            </a:pathLst>
          </a:custGeom>
          <a:noFill/>
          <a:ln w="3492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6715140" y="1285860"/>
            <a:ext cx="1928826" cy="369332"/>
          </a:xfrm>
          <a:prstGeom prst="rect">
            <a:avLst/>
          </a:prstGeom>
          <a:noFill/>
        </p:spPr>
        <p:txBody>
          <a:bodyPr wrap="square" rtlCol="0">
            <a:spAutoFit/>
          </a:bodyPr>
          <a:lstStyle/>
          <a:p>
            <a:r>
              <a:rPr lang="fr-FR" dirty="0" smtClean="0"/>
              <a:t>La chrétienté</a:t>
            </a:r>
            <a:endParaRPr lang="fr-FR" dirty="0"/>
          </a:p>
        </p:txBody>
      </p:sp>
      <p:sp>
        <p:nvSpPr>
          <p:cNvPr id="27" name="ZoneTexte 26"/>
          <p:cNvSpPr txBox="1"/>
          <p:nvPr/>
        </p:nvSpPr>
        <p:spPr>
          <a:xfrm>
            <a:off x="6715140" y="1857364"/>
            <a:ext cx="2214578" cy="369332"/>
          </a:xfrm>
          <a:prstGeom prst="rect">
            <a:avLst/>
          </a:prstGeom>
          <a:noFill/>
        </p:spPr>
        <p:txBody>
          <a:bodyPr wrap="square" rtlCol="0">
            <a:spAutoFit/>
          </a:bodyPr>
          <a:lstStyle/>
          <a:p>
            <a:r>
              <a:rPr lang="fr-FR" dirty="0" smtClean="0"/>
              <a:t>Le monde musulman</a:t>
            </a:r>
            <a:endParaRPr lang="fr-FR" dirty="0"/>
          </a:p>
        </p:txBody>
      </p:sp>
      <p:sp>
        <p:nvSpPr>
          <p:cNvPr id="28" name="ZoneTexte 27"/>
          <p:cNvSpPr txBox="1"/>
          <p:nvPr/>
        </p:nvSpPr>
        <p:spPr>
          <a:xfrm>
            <a:off x="6643702" y="2500306"/>
            <a:ext cx="2286016" cy="369332"/>
          </a:xfrm>
          <a:prstGeom prst="rect">
            <a:avLst/>
          </a:prstGeom>
          <a:noFill/>
        </p:spPr>
        <p:txBody>
          <a:bodyPr wrap="square" rtlCol="0">
            <a:spAutoFit/>
          </a:bodyPr>
          <a:lstStyle/>
          <a:p>
            <a:r>
              <a:rPr lang="fr-FR" dirty="0" smtClean="0"/>
              <a:t> L’empire du Ghana</a:t>
            </a:r>
            <a:endParaRPr lang="fr-FR" dirty="0"/>
          </a:p>
        </p:txBody>
      </p:sp>
      <p:sp>
        <p:nvSpPr>
          <p:cNvPr id="29" name="ZoneTexte 28"/>
          <p:cNvSpPr txBox="1"/>
          <p:nvPr/>
        </p:nvSpPr>
        <p:spPr>
          <a:xfrm>
            <a:off x="6715140" y="3714752"/>
            <a:ext cx="2071702" cy="369332"/>
          </a:xfrm>
          <a:prstGeom prst="rect">
            <a:avLst/>
          </a:prstGeom>
          <a:noFill/>
        </p:spPr>
        <p:txBody>
          <a:bodyPr wrap="square" rtlCol="0">
            <a:spAutoFit/>
          </a:bodyPr>
          <a:lstStyle/>
          <a:p>
            <a:r>
              <a:rPr lang="fr-FR" dirty="0" smtClean="0"/>
              <a:t>L’empire du Mali</a:t>
            </a:r>
            <a:endParaRPr lang="fr-FR" dirty="0"/>
          </a:p>
        </p:txBody>
      </p:sp>
      <p:sp>
        <p:nvSpPr>
          <p:cNvPr id="30" name="ZoneTexte 29"/>
          <p:cNvSpPr txBox="1"/>
          <p:nvPr/>
        </p:nvSpPr>
        <p:spPr>
          <a:xfrm>
            <a:off x="6715140" y="3143248"/>
            <a:ext cx="1928826" cy="369332"/>
          </a:xfrm>
          <a:prstGeom prst="rect">
            <a:avLst/>
          </a:prstGeom>
          <a:noFill/>
        </p:spPr>
        <p:txBody>
          <a:bodyPr wrap="square" rtlCol="0">
            <a:spAutoFit/>
          </a:bodyPr>
          <a:lstStyle/>
          <a:p>
            <a:r>
              <a:rPr lang="fr-FR" dirty="0" smtClean="0"/>
              <a:t>L’empire songhaï</a:t>
            </a:r>
            <a:endParaRPr lang="fr-FR" dirty="0"/>
          </a:p>
        </p:txBody>
      </p:sp>
      <p:sp>
        <p:nvSpPr>
          <p:cNvPr id="31" name="ZoneTexte 30"/>
          <p:cNvSpPr txBox="1"/>
          <p:nvPr/>
        </p:nvSpPr>
        <p:spPr>
          <a:xfrm>
            <a:off x="6715140" y="4357694"/>
            <a:ext cx="2000264" cy="369332"/>
          </a:xfrm>
          <a:prstGeom prst="rect">
            <a:avLst/>
          </a:prstGeom>
          <a:noFill/>
        </p:spPr>
        <p:txBody>
          <a:bodyPr wrap="square" rtlCol="0">
            <a:spAutoFit/>
          </a:bodyPr>
          <a:lstStyle/>
          <a:p>
            <a:r>
              <a:rPr lang="fr-FR" dirty="0" smtClean="0"/>
              <a:t>Le Monomotapa</a:t>
            </a:r>
            <a:endParaRPr lang="fr-FR" dirty="0"/>
          </a:p>
        </p:txBody>
      </p:sp>
      <p:sp>
        <p:nvSpPr>
          <p:cNvPr id="32" name="Flèche droite 31"/>
          <p:cNvSpPr/>
          <p:nvPr/>
        </p:nvSpPr>
        <p:spPr>
          <a:xfrm>
            <a:off x="3500430" y="6143644"/>
            <a:ext cx="5643570" cy="92869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35"/>
          <p:cNvCxnSpPr/>
          <p:nvPr/>
        </p:nvCxnSpPr>
        <p:spPr>
          <a:xfrm rot="5400000">
            <a:off x="6108711" y="660717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a:off x="4394199" y="660717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rot="5400000">
            <a:off x="4965703" y="660717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5400000">
            <a:off x="7251719" y="660717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a:off x="7823223" y="660717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5400000">
            <a:off x="6680215" y="660717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rot="5400000">
            <a:off x="5537207" y="660717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rot="5400000">
            <a:off x="8394727" y="660717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rot="5400000">
            <a:off x="3822695" y="6607173"/>
            <a:ext cx="5000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500958" y="6357958"/>
            <a:ext cx="1143008" cy="28575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5786446" y="6643710"/>
            <a:ext cx="2857520" cy="21429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6357950" y="6357958"/>
            <a:ext cx="1143008" cy="285752"/>
          </a:xfrm>
          <a:prstGeom prst="rect">
            <a:avLst/>
          </a:prstGeom>
          <a:solidFill>
            <a:srgbClr val="FF0000">
              <a:alpha val="8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3500430" y="6357958"/>
            <a:ext cx="2857520" cy="285752"/>
          </a:xfrm>
          <a:prstGeom prst="rect">
            <a:avLst/>
          </a:prstGeom>
          <a:noFill/>
          <a:ln w="444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3571868" y="6429396"/>
            <a:ext cx="500066" cy="369332"/>
          </a:xfrm>
          <a:prstGeom prst="rect">
            <a:avLst/>
          </a:prstGeom>
          <a:noFill/>
        </p:spPr>
        <p:txBody>
          <a:bodyPr wrap="square" rtlCol="0">
            <a:spAutoFit/>
          </a:bodyPr>
          <a:lstStyle/>
          <a:p>
            <a:r>
              <a:rPr lang="fr-FR" b="1" dirty="0" smtClean="0"/>
              <a:t>VIII</a:t>
            </a:r>
            <a:endParaRPr lang="fr-FR" b="1" dirty="0"/>
          </a:p>
        </p:txBody>
      </p:sp>
      <p:sp>
        <p:nvSpPr>
          <p:cNvPr id="53" name="ZoneTexte 52"/>
          <p:cNvSpPr txBox="1"/>
          <p:nvPr/>
        </p:nvSpPr>
        <p:spPr>
          <a:xfrm>
            <a:off x="4071934" y="6429396"/>
            <a:ext cx="500066" cy="369332"/>
          </a:xfrm>
          <a:prstGeom prst="rect">
            <a:avLst/>
          </a:prstGeom>
          <a:noFill/>
        </p:spPr>
        <p:txBody>
          <a:bodyPr wrap="square" rtlCol="0">
            <a:spAutoFit/>
          </a:bodyPr>
          <a:lstStyle/>
          <a:p>
            <a:r>
              <a:rPr lang="fr-FR" dirty="0" smtClean="0"/>
              <a:t>  </a:t>
            </a:r>
            <a:r>
              <a:rPr lang="fr-FR" b="1" dirty="0" smtClean="0"/>
              <a:t>IX</a:t>
            </a:r>
            <a:endParaRPr lang="fr-FR" b="1" dirty="0"/>
          </a:p>
        </p:txBody>
      </p:sp>
      <p:sp>
        <p:nvSpPr>
          <p:cNvPr id="54" name="ZoneTexte 53"/>
          <p:cNvSpPr txBox="1"/>
          <p:nvPr/>
        </p:nvSpPr>
        <p:spPr>
          <a:xfrm>
            <a:off x="4714876" y="6429396"/>
            <a:ext cx="428628" cy="369332"/>
          </a:xfrm>
          <a:prstGeom prst="rect">
            <a:avLst/>
          </a:prstGeom>
          <a:noFill/>
        </p:spPr>
        <p:txBody>
          <a:bodyPr wrap="square" rtlCol="0">
            <a:spAutoFit/>
          </a:bodyPr>
          <a:lstStyle/>
          <a:p>
            <a:r>
              <a:rPr lang="fr-FR" b="1" dirty="0" smtClean="0"/>
              <a:t>  X</a:t>
            </a:r>
            <a:endParaRPr lang="fr-FR" b="1" dirty="0"/>
          </a:p>
        </p:txBody>
      </p:sp>
      <p:sp>
        <p:nvSpPr>
          <p:cNvPr id="55" name="ZoneTexte 54"/>
          <p:cNvSpPr txBox="1"/>
          <p:nvPr/>
        </p:nvSpPr>
        <p:spPr>
          <a:xfrm>
            <a:off x="5286380" y="6429396"/>
            <a:ext cx="428628" cy="369332"/>
          </a:xfrm>
          <a:prstGeom prst="rect">
            <a:avLst/>
          </a:prstGeom>
          <a:noFill/>
        </p:spPr>
        <p:txBody>
          <a:bodyPr wrap="square" rtlCol="0">
            <a:spAutoFit/>
          </a:bodyPr>
          <a:lstStyle/>
          <a:p>
            <a:r>
              <a:rPr lang="fr-FR" b="1" dirty="0" smtClean="0"/>
              <a:t>XI</a:t>
            </a:r>
            <a:endParaRPr lang="fr-FR" b="1" dirty="0"/>
          </a:p>
        </p:txBody>
      </p:sp>
      <p:sp>
        <p:nvSpPr>
          <p:cNvPr id="56" name="ZoneTexte 55"/>
          <p:cNvSpPr txBox="1"/>
          <p:nvPr/>
        </p:nvSpPr>
        <p:spPr>
          <a:xfrm>
            <a:off x="5786446" y="6429396"/>
            <a:ext cx="500066" cy="369332"/>
          </a:xfrm>
          <a:prstGeom prst="rect">
            <a:avLst/>
          </a:prstGeom>
          <a:noFill/>
        </p:spPr>
        <p:txBody>
          <a:bodyPr wrap="square" rtlCol="0">
            <a:spAutoFit/>
          </a:bodyPr>
          <a:lstStyle/>
          <a:p>
            <a:r>
              <a:rPr lang="fr-FR" b="1" dirty="0" smtClean="0"/>
              <a:t>XII</a:t>
            </a:r>
            <a:endParaRPr lang="fr-FR" b="1" dirty="0"/>
          </a:p>
        </p:txBody>
      </p:sp>
      <p:sp>
        <p:nvSpPr>
          <p:cNvPr id="57" name="ZoneTexte 56"/>
          <p:cNvSpPr txBox="1"/>
          <p:nvPr/>
        </p:nvSpPr>
        <p:spPr>
          <a:xfrm>
            <a:off x="6429388" y="6429396"/>
            <a:ext cx="500066" cy="369332"/>
          </a:xfrm>
          <a:prstGeom prst="rect">
            <a:avLst/>
          </a:prstGeom>
          <a:noFill/>
        </p:spPr>
        <p:txBody>
          <a:bodyPr wrap="square" rtlCol="0">
            <a:spAutoFit/>
          </a:bodyPr>
          <a:lstStyle/>
          <a:p>
            <a:r>
              <a:rPr lang="fr-FR" b="1" dirty="0" smtClean="0"/>
              <a:t>XIII</a:t>
            </a:r>
            <a:endParaRPr lang="fr-FR" b="1" dirty="0"/>
          </a:p>
        </p:txBody>
      </p:sp>
      <p:sp>
        <p:nvSpPr>
          <p:cNvPr id="58" name="ZoneTexte 57"/>
          <p:cNvSpPr txBox="1"/>
          <p:nvPr/>
        </p:nvSpPr>
        <p:spPr>
          <a:xfrm>
            <a:off x="6929454" y="6429396"/>
            <a:ext cx="571504" cy="369332"/>
          </a:xfrm>
          <a:prstGeom prst="rect">
            <a:avLst/>
          </a:prstGeom>
          <a:noFill/>
        </p:spPr>
        <p:txBody>
          <a:bodyPr wrap="square" rtlCol="0">
            <a:spAutoFit/>
          </a:bodyPr>
          <a:lstStyle/>
          <a:p>
            <a:r>
              <a:rPr lang="fr-FR" b="1" dirty="0" smtClean="0"/>
              <a:t>XIV</a:t>
            </a:r>
            <a:endParaRPr lang="fr-FR" b="1" dirty="0"/>
          </a:p>
        </p:txBody>
      </p:sp>
      <p:sp>
        <p:nvSpPr>
          <p:cNvPr id="59" name="ZoneTexte 58"/>
          <p:cNvSpPr txBox="1"/>
          <p:nvPr/>
        </p:nvSpPr>
        <p:spPr>
          <a:xfrm>
            <a:off x="7500958" y="6429396"/>
            <a:ext cx="571504" cy="369332"/>
          </a:xfrm>
          <a:prstGeom prst="rect">
            <a:avLst/>
          </a:prstGeom>
          <a:noFill/>
        </p:spPr>
        <p:txBody>
          <a:bodyPr wrap="square" rtlCol="0">
            <a:spAutoFit/>
          </a:bodyPr>
          <a:lstStyle/>
          <a:p>
            <a:r>
              <a:rPr lang="fr-FR" dirty="0" smtClean="0"/>
              <a:t> </a:t>
            </a:r>
            <a:r>
              <a:rPr lang="fr-FR" b="1" dirty="0" smtClean="0"/>
              <a:t>XV</a:t>
            </a:r>
            <a:endParaRPr lang="fr-FR" dirty="0"/>
          </a:p>
        </p:txBody>
      </p:sp>
      <p:sp>
        <p:nvSpPr>
          <p:cNvPr id="60" name="ZoneTexte 59"/>
          <p:cNvSpPr txBox="1"/>
          <p:nvPr/>
        </p:nvSpPr>
        <p:spPr>
          <a:xfrm>
            <a:off x="8072462" y="6429396"/>
            <a:ext cx="571504" cy="369332"/>
          </a:xfrm>
          <a:prstGeom prst="rect">
            <a:avLst/>
          </a:prstGeom>
          <a:noFill/>
        </p:spPr>
        <p:txBody>
          <a:bodyPr wrap="square" rtlCol="0">
            <a:spAutoFit/>
          </a:bodyPr>
          <a:lstStyle/>
          <a:p>
            <a:r>
              <a:rPr lang="fr-FR" b="1" dirty="0" smtClean="0"/>
              <a:t>XVI</a:t>
            </a:r>
            <a:endParaRPr lang="fr-FR" b="1" dirty="0"/>
          </a:p>
        </p:txBody>
      </p:sp>
      <p:sp>
        <p:nvSpPr>
          <p:cNvPr id="46" name="Forme libre 45"/>
          <p:cNvSpPr/>
          <p:nvPr/>
        </p:nvSpPr>
        <p:spPr>
          <a:xfrm>
            <a:off x="1559169" y="1727982"/>
            <a:ext cx="4093699" cy="2039815"/>
          </a:xfrm>
          <a:custGeom>
            <a:avLst/>
            <a:gdLst>
              <a:gd name="connsiteX0" fmla="*/ 325902 w 4093699"/>
              <a:gd name="connsiteY0" fmla="*/ 269630 h 2039815"/>
              <a:gd name="connsiteX1" fmla="*/ 410308 w 4093699"/>
              <a:gd name="connsiteY1" fmla="*/ 339969 h 2039815"/>
              <a:gd name="connsiteX2" fmla="*/ 1113693 w 4093699"/>
              <a:gd name="connsiteY2" fmla="*/ 325901 h 2039815"/>
              <a:gd name="connsiteX3" fmla="*/ 1352843 w 4093699"/>
              <a:gd name="connsiteY3" fmla="*/ 339969 h 2039815"/>
              <a:gd name="connsiteX4" fmla="*/ 1634197 w 4093699"/>
              <a:gd name="connsiteY4" fmla="*/ 452510 h 2039815"/>
              <a:gd name="connsiteX5" fmla="*/ 1831145 w 4093699"/>
              <a:gd name="connsiteY5" fmla="*/ 565052 h 2039815"/>
              <a:gd name="connsiteX6" fmla="*/ 1971822 w 4093699"/>
              <a:gd name="connsiteY6" fmla="*/ 593187 h 2039815"/>
              <a:gd name="connsiteX7" fmla="*/ 2112499 w 4093699"/>
              <a:gd name="connsiteY7" fmla="*/ 550984 h 2039815"/>
              <a:gd name="connsiteX8" fmla="*/ 2267243 w 4093699"/>
              <a:gd name="connsiteY8" fmla="*/ 424375 h 2039815"/>
              <a:gd name="connsiteX9" fmla="*/ 2464191 w 4093699"/>
              <a:gd name="connsiteY9" fmla="*/ 199292 h 2039815"/>
              <a:gd name="connsiteX10" fmla="*/ 2562665 w 4093699"/>
              <a:gd name="connsiteY10" fmla="*/ 30480 h 2039815"/>
              <a:gd name="connsiteX11" fmla="*/ 2590800 w 4093699"/>
              <a:gd name="connsiteY11" fmla="*/ 16412 h 2039815"/>
              <a:gd name="connsiteX12" fmla="*/ 2886222 w 4093699"/>
              <a:gd name="connsiteY12" fmla="*/ 100818 h 2039815"/>
              <a:gd name="connsiteX13" fmla="*/ 3139440 w 4093699"/>
              <a:gd name="connsiteY13" fmla="*/ 171156 h 2039815"/>
              <a:gd name="connsiteX14" fmla="*/ 3378591 w 4093699"/>
              <a:gd name="connsiteY14" fmla="*/ 311833 h 2039815"/>
              <a:gd name="connsiteX15" fmla="*/ 3603674 w 4093699"/>
              <a:gd name="connsiteY15" fmla="*/ 579120 h 2039815"/>
              <a:gd name="connsiteX16" fmla="*/ 3758419 w 4093699"/>
              <a:gd name="connsiteY16" fmla="*/ 860473 h 2039815"/>
              <a:gd name="connsiteX17" fmla="*/ 3927231 w 4093699"/>
              <a:gd name="connsiteY17" fmla="*/ 1099624 h 2039815"/>
              <a:gd name="connsiteX18" fmla="*/ 4081976 w 4093699"/>
              <a:gd name="connsiteY18" fmla="*/ 1268436 h 2039815"/>
              <a:gd name="connsiteX19" fmla="*/ 3856893 w 4093699"/>
              <a:gd name="connsiteY19" fmla="*/ 1718603 h 2039815"/>
              <a:gd name="connsiteX20" fmla="*/ 3477065 w 4093699"/>
              <a:gd name="connsiteY20" fmla="*/ 1943686 h 2039815"/>
              <a:gd name="connsiteX21" fmla="*/ 3251982 w 4093699"/>
              <a:gd name="connsiteY21" fmla="*/ 1971821 h 2039815"/>
              <a:gd name="connsiteX22" fmla="*/ 2970628 w 4093699"/>
              <a:gd name="connsiteY22" fmla="*/ 1535723 h 2039815"/>
              <a:gd name="connsiteX23" fmla="*/ 2829951 w 4093699"/>
              <a:gd name="connsiteY23" fmla="*/ 1184030 h 2039815"/>
              <a:gd name="connsiteX24" fmla="*/ 2548597 w 4093699"/>
              <a:gd name="connsiteY24" fmla="*/ 1043353 h 2039815"/>
              <a:gd name="connsiteX25" fmla="*/ 2028093 w 4093699"/>
              <a:gd name="connsiteY25" fmla="*/ 958947 h 2039815"/>
              <a:gd name="connsiteX26" fmla="*/ 1493520 w 4093699"/>
              <a:gd name="connsiteY26" fmla="*/ 930812 h 2039815"/>
              <a:gd name="connsiteX27" fmla="*/ 1099625 w 4093699"/>
              <a:gd name="connsiteY27" fmla="*/ 832338 h 2039815"/>
              <a:gd name="connsiteX28" fmla="*/ 128954 w 4093699"/>
              <a:gd name="connsiteY28" fmla="*/ 944880 h 2039815"/>
              <a:gd name="connsiteX29" fmla="*/ 325902 w 4093699"/>
              <a:gd name="connsiteY29" fmla="*/ 269630 h 203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3699" h="2039815">
                <a:moveTo>
                  <a:pt x="325902" y="269630"/>
                </a:moveTo>
                <a:cubicBezTo>
                  <a:pt x="372794" y="168812"/>
                  <a:pt x="279010" y="330591"/>
                  <a:pt x="410308" y="339969"/>
                </a:cubicBezTo>
                <a:cubicBezTo>
                  <a:pt x="541606" y="349347"/>
                  <a:pt x="956604" y="325901"/>
                  <a:pt x="1113693" y="325901"/>
                </a:cubicBezTo>
                <a:cubicBezTo>
                  <a:pt x="1270782" y="325901"/>
                  <a:pt x="1266092" y="318868"/>
                  <a:pt x="1352843" y="339969"/>
                </a:cubicBezTo>
                <a:cubicBezTo>
                  <a:pt x="1439594" y="361071"/>
                  <a:pt x="1554480" y="414996"/>
                  <a:pt x="1634197" y="452510"/>
                </a:cubicBezTo>
                <a:cubicBezTo>
                  <a:pt x="1713914" y="490024"/>
                  <a:pt x="1774874" y="541606"/>
                  <a:pt x="1831145" y="565052"/>
                </a:cubicBezTo>
                <a:cubicBezTo>
                  <a:pt x="1887416" y="588498"/>
                  <a:pt x="1924930" y="595532"/>
                  <a:pt x="1971822" y="593187"/>
                </a:cubicBezTo>
                <a:cubicBezTo>
                  <a:pt x="2018714" y="590842"/>
                  <a:pt x="2063262" y="579119"/>
                  <a:pt x="2112499" y="550984"/>
                </a:cubicBezTo>
                <a:cubicBezTo>
                  <a:pt x="2161736" y="522849"/>
                  <a:pt x="2208628" y="482990"/>
                  <a:pt x="2267243" y="424375"/>
                </a:cubicBezTo>
                <a:cubicBezTo>
                  <a:pt x="2325858" y="365760"/>
                  <a:pt x="2414954" y="264941"/>
                  <a:pt x="2464191" y="199292"/>
                </a:cubicBezTo>
                <a:cubicBezTo>
                  <a:pt x="2513428" y="133643"/>
                  <a:pt x="2541563" y="60960"/>
                  <a:pt x="2562665" y="30480"/>
                </a:cubicBezTo>
                <a:cubicBezTo>
                  <a:pt x="2583767" y="0"/>
                  <a:pt x="2536874" y="4689"/>
                  <a:pt x="2590800" y="16412"/>
                </a:cubicBezTo>
                <a:cubicBezTo>
                  <a:pt x="2644726" y="28135"/>
                  <a:pt x="2886222" y="100818"/>
                  <a:pt x="2886222" y="100818"/>
                </a:cubicBezTo>
                <a:cubicBezTo>
                  <a:pt x="2977662" y="126609"/>
                  <a:pt x="3057379" y="135987"/>
                  <a:pt x="3139440" y="171156"/>
                </a:cubicBezTo>
                <a:cubicBezTo>
                  <a:pt x="3221501" y="206325"/>
                  <a:pt x="3301219" y="243839"/>
                  <a:pt x="3378591" y="311833"/>
                </a:cubicBezTo>
                <a:cubicBezTo>
                  <a:pt x="3455963" y="379827"/>
                  <a:pt x="3540369" y="487680"/>
                  <a:pt x="3603674" y="579120"/>
                </a:cubicBezTo>
                <a:cubicBezTo>
                  <a:pt x="3666979" y="670560"/>
                  <a:pt x="3704493" y="773722"/>
                  <a:pt x="3758419" y="860473"/>
                </a:cubicBezTo>
                <a:cubicBezTo>
                  <a:pt x="3812345" y="947224"/>
                  <a:pt x="3873305" y="1031630"/>
                  <a:pt x="3927231" y="1099624"/>
                </a:cubicBezTo>
                <a:cubicBezTo>
                  <a:pt x="3981157" y="1167618"/>
                  <a:pt x="4093699" y="1165273"/>
                  <a:pt x="4081976" y="1268436"/>
                </a:cubicBezTo>
                <a:cubicBezTo>
                  <a:pt x="4070253" y="1371599"/>
                  <a:pt x="3957711" y="1606061"/>
                  <a:pt x="3856893" y="1718603"/>
                </a:cubicBezTo>
                <a:cubicBezTo>
                  <a:pt x="3756075" y="1831145"/>
                  <a:pt x="3577883" y="1901483"/>
                  <a:pt x="3477065" y="1943686"/>
                </a:cubicBezTo>
                <a:cubicBezTo>
                  <a:pt x="3376247" y="1985889"/>
                  <a:pt x="3336388" y="2039815"/>
                  <a:pt x="3251982" y="1971821"/>
                </a:cubicBezTo>
                <a:cubicBezTo>
                  <a:pt x="3167576" y="1903827"/>
                  <a:pt x="3040966" y="1667021"/>
                  <a:pt x="2970628" y="1535723"/>
                </a:cubicBezTo>
                <a:cubicBezTo>
                  <a:pt x="2900290" y="1404425"/>
                  <a:pt x="2900290" y="1266092"/>
                  <a:pt x="2829951" y="1184030"/>
                </a:cubicBezTo>
                <a:cubicBezTo>
                  <a:pt x="2759613" y="1101968"/>
                  <a:pt x="2682240" y="1080867"/>
                  <a:pt x="2548597" y="1043353"/>
                </a:cubicBezTo>
                <a:cubicBezTo>
                  <a:pt x="2414954" y="1005839"/>
                  <a:pt x="2203939" y="977704"/>
                  <a:pt x="2028093" y="958947"/>
                </a:cubicBezTo>
                <a:cubicBezTo>
                  <a:pt x="1852247" y="940190"/>
                  <a:pt x="1648265" y="951914"/>
                  <a:pt x="1493520" y="930812"/>
                </a:cubicBezTo>
                <a:cubicBezTo>
                  <a:pt x="1338775" y="909710"/>
                  <a:pt x="1327053" y="829993"/>
                  <a:pt x="1099625" y="832338"/>
                </a:cubicBezTo>
                <a:cubicBezTo>
                  <a:pt x="872197" y="834683"/>
                  <a:pt x="257908" y="1033975"/>
                  <a:pt x="128954" y="944880"/>
                </a:cubicBezTo>
                <a:cubicBezTo>
                  <a:pt x="0" y="855785"/>
                  <a:pt x="279010" y="370448"/>
                  <a:pt x="325902" y="269630"/>
                </a:cubicBezTo>
                <a:close/>
              </a:path>
            </a:pathLst>
          </a:cu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60"/>
          <p:cNvSpPr/>
          <p:nvPr/>
        </p:nvSpPr>
        <p:spPr>
          <a:xfrm>
            <a:off x="1758461" y="593188"/>
            <a:ext cx="2450124" cy="1744394"/>
          </a:xfrm>
          <a:custGeom>
            <a:avLst/>
            <a:gdLst>
              <a:gd name="connsiteX0" fmla="*/ 56271 w 2450124"/>
              <a:gd name="connsiteY0" fmla="*/ 475957 h 1744394"/>
              <a:gd name="connsiteX1" fmla="*/ 14068 w 2450124"/>
              <a:gd name="connsiteY1" fmla="*/ 1010529 h 1744394"/>
              <a:gd name="connsiteX2" fmla="*/ 140677 w 2450124"/>
              <a:gd name="connsiteY2" fmla="*/ 1390357 h 1744394"/>
              <a:gd name="connsiteX3" fmla="*/ 253219 w 2450124"/>
              <a:gd name="connsiteY3" fmla="*/ 1488830 h 1744394"/>
              <a:gd name="connsiteX4" fmla="*/ 703385 w 2450124"/>
              <a:gd name="connsiteY4" fmla="*/ 1460695 h 1744394"/>
              <a:gd name="connsiteX5" fmla="*/ 1125416 w 2450124"/>
              <a:gd name="connsiteY5" fmla="*/ 1474763 h 1744394"/>
              <a:gd name="connsiteX6" fmla="*/ 1448973 w 2450124"/>
              <a:gd name="connsiteY6" fmla="*/ 1615440 h 1744394"/>
              <a:gd name="connsiteX7" fmla="*/ 1744394 w 2450124"/>
              <a:gd name="connsiteY7" fmla="*/ 1742049 h 1744394"/>
              <a:gd name="connsiteX8" fmla="*/ 2039816 w 2450124"/>
              <a:gd name="connsiteY8" fmla="*/ 1601372 h 1744394"/>
              <a:gd name="connsiteX9" fmla="*/ 2194561 w 2450124"/>
              <a:gd name="connsiteY9" fmla="*/ 1418492 h 1744394"/>
              <a:gd name="connsiteX10" fmla="*/ 2321170 w 2450124"/>
              <a:gd name="connsiteY10" fmla="*/ 1263747 h 1744394"/>
              <a:gd name="connsiteX11" fmla="*/ 2419644 w 2450124"/>
              <a:gd name="connsiteY11" fmla="*/ 1038664 h 1744394"/>
              <a:gd name="connsiteX12" fmla="*/ 2138290 w 2450124"/>
              <a:gd name="connsiteY12" fmla="*/ 658837 h 1744394"/>
              <a:gd name="connsiteX13" fmla="*/ 1674056 w 2450124"/>
              <a:gd name="connsiteY13" fmla="*/ 264941 h 1744394"/>
              <a:gd name="connsiteX14" fmla="*/ 1364567 w 2450124"/>
              <a:gd name="connsiteY14" fmla="*/ 110197 h 1744394"/>
              <a:gd name="connsiteX15" fmla="*/ 942536 w 2450124"/>
              <a:gd name="connsiteY15" fmla="*/ 25790 h 1744394"/>
              <a:gd name="connsiteX16" fmla="*/ 520505 w 2450124"/>
              <a:gd name="connsiteY16" fmla="*/ 11723 h 1744394"/>
              <a:gd name="connsiteX17" fmla="*/ 239151 w 2450124"/>
              <a:gd name="connsiteY17" fmla="*/ 96129 h 1744394"/>
              <a:gd name="connsiteX18" fmla="*/ 56271 w 2450124"/>
              <a:gd name="connsiteY18" fmla="*/ 475957 h 174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50124" h="1744394">
                <a:moveTo>
                  <a:pt x="56271" y="475957"/>
                </a:moveTo>
                <a:cubicBezTo>
                  <a:pt x="18757" y="628357"/>
                  <a:pt x="0" y="858129"/>
                  <a:pt x="14068" y="1010529"/>
                </a:cubicBezTo>
                <a:cubicBezTo>
                  <a:pt x="28136" y="1162929"/>
                  <a:pt x="100819" y="1310640"/>
                  <a:pt x="140677" y="1390357"/>
                </a:cubicBezTo>
                <a:cubicBezTo>
                  <a:pt x="180536" y="1470074"/>
                  <a:pt x="159434" y="1477107"/>
                  <a:pt x="253219" y="1488830"/>
                </a:cubicBezTo>
                <a:cubicBezTo>
                  <a:pt x="347004" y="1500553"/>
                  <a:pt x="558019" y="1463039"/>
                  <a:pt x="703385" y="1460695"/>
                </a:cubicBezTo>
                <a:cubicBezTo>
                  <a:pt x="848751" y="1458351"/>
                  <a:pt x="1001151" y="1448972"/>
                  <a:pt x="1125416" y="1474763"/>
                </a:cubicBezTo>
                <a:cubicBezTo>
                  <a:pt x="1249681" y="1500554"/>
                  <a:pt x="1448973" y="1615440"/>
                  <a:pt x="1448973" y="1615440"/>
                </a:cubicBezTo>
                <a:cubicBezTo>
                  <a:pt x="1552136" y="1659988"/>
                  <a:pt x="1645920" y="1744394"/>
                  <a:pt x="1744394" y="1742049"/>
                </a:cubicBezTo>
                <a:cubicBezTo>
                  <a:pt x="1842868" y="1739704"/>
                  <a:pt x="1964788" y="1655298"/>
                  <a:pt x="2039816" y="1601372"/>
                </a:cubicBezTo>
                <a:cubicBezTo>
                  <a:pt x="2114844" y="1547446"/>
                  <a:pt x="2147669" y="1474763"/>
                  <a:pt x="2194561" y="1418492"/>
                </a:cubicBezTo>
                <a:cubicBezTo>
                  <a:pt x="2241453" y="1362221"/>
                  <a:pt x="2283656" y="1327052"/>
                  <a:pt x="2321170" y="1263747"/>
                </a:cubicBezTo>
                <a:cubicBezTo>
                  <a:pt x="2358684" y="1200442"/>
                  <a:pt x="2450124" y="1139482"/>
                  <a:pt x="2419644" y="1038664"/>
                </a:cubicBezTo>
                <a:cubicBezTo>
                  <a:pt x="2389164" y="937846"/>
                  <a:pt x="2262555" y="787791"/>
                  <a:pt x="2138290" y="658837"/>
                </a:cubicBezTo>
                <a:cubicBezTo>
                  <a:pt x="2014025" y="529883"/>
                  <a:pt x="1803010" y="356381"/>
                  <a:pt x="1674056" y="264941"/>
                </a:cubicBezTo>
                <a:cubicBezTo>
                  <a:pt x="1545102" y="173501"/>
                  <a:pt x="1486487" y="150055"/>
                  <a:pt x="1364567" y="110197"/>
                </a:cubicBezTo>
                <a:cubicBezTo>
                  <a:pt x="1242647" y="70339"/>
                  <a:pt x="1083213" y="42202"/>
                  <a:pt x="942536" y="25790"/>
                </a:cubicBezTo>
                <a:cubicBezTo>
                  <a:pt x="801859" y="9378"/>
                  <a:pt x="637736" y="0"/>
                  <a:pt x="520505" y="11723"/>
                </a:cubicBezTo>
                <a:cubicBezTo>
                  <a:pt x="403274" y="23446"/>
                  <a:pt x="318868" y="18757"/>
                  <a:pt x="239151" y="96129"/>
                </a:cubicBezTo>
                <a:cubicBezTo>
                  <a:pt x="159434" y="173501"/>
                  <a:pt x="93785" y="323557"/>
                  <a:pt x="56271" y="475957"/>
                </a:cubicBezTo>
                <a:close/>
              </a:path>
            </a:pathLst>
          </a:custGeom>
          <a:solidFill>
            <a:schemeClr val="accent4">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2071670" y="142852"/>
            <a:ext cx="5643602" cy="400110"/>
          </a:xfrm>
          <a:prstGeom prst="rect">
            <a:avLst/>
          </a:prstGeom>
          <a:noFill/>
        </p:spPr>
        <p:txBody>
          <a:bodyPr wrap="square" rtlCol="0">
            <a:spAutoFit/>
          </a:bodyPr>
          <a:lstStyle/>
          <a:p>
            <a:r>
              <a:rPr lang="fr-FR" sz="2000" b="1" dirty="0" smtClean="0">
                <a:latin typeface="Andalus" pitchFamily="2" charset="-78"/>
                <a:cs typeface="Andalus" pitchFamily="2" charset="-78"/>
              </a:rPr>
              <a:t>DES CIVILISATIONS AU MOYEN-ÂGE</a:t>
            </a:r>
            <a:endParaRPr lang="fr-FR" sz="2000" b="1" dirty="0">
              <a:latin typeface="Andalus" pitchFamily="2" charset="-78"/>
              <a:cs typeface="Andalus" pitchFamily="2" charset="-78"/>
            </a:endParaRPr>
          </a:p>
        </p:txBody>
      </p:sp>
      <p:sp>
        <p:nvSpPr>
          <p:cNvPr id="47" name="ZoneTexte 46"/>
          <p:cNvSpPr txBox="1"/>
          <p:nvPr/>
        </p:nvSpPr>
        <p:spPr>
          <a:xfrm rot="4963674">
            <a:off x="2554543" y="3919964"/>
            <a:ext cx="500066" cy="261610"/>
          </a:xfrm>
          <a:prstGeom prst="rect">
            <a:avLst/>
          </a:prstGeom>
          <a:noFill/>
        </p:spPr>
        <p:txBody>
          <a:bodyPr wrap="square" rtlCol="0">
            <a:spAutoFit/>
          </a:bodyPr>
          <a:lstStyle/>
          <a:p>
            <a:r>
              <a:rPr lang="fr-FR" sz="1100" b="1" dirty="0" smtClean="0">
                <a:solidFill>
                  <a:schemeClr val="accent1">
                    <a:lumMod val="75000"/>
                  </a:schemeClr>
                </a:solidFill>
              </a:rPr>
              <a:t>Niger</a:t>
            </a:r>
            <a:endParaRPr lang="fr-FR" sz="1100" b="1" dirty="0">
              <a:solidFill>
                <a:schemeClr val="accent1">
                  <a:lumMod val="75000"/>
                </a:schemeClr>
              </a:solidFill>
            </a:endParaRPr>
          </a:p>
        </p:txBody>
      </p:sp>
      <p:sp>
        <p:nvSpPr>
          <p:cNvPr id="63" name="ZoneTexte 62"/>
          <p:cNvSpPr txBox="1"/>
          <p:nvPr/>
        </p:nvSpPr>
        <p:spPr>
          <a:xfrm rot="4880547">
            <a:off x="4049537" y="3494445"/>
            <a:ext cx="357190" cy="261610"/>
          </a:xfrm>
          <a:prstGeom prst="rect">
            <a:avLst/>
          </a:prstGeom>
          <a:noFill/>
        </p:spPr>
        <p:txBody>
          <a:bodyPr wrap="square" rtlCol="0">
            <a:spAutoFit/>
          </a:bodyPr>
          <a:lstStyle/>
          <a:p>
            <a:r>
              <a:rPr lang="fr-FR" sz="1100" b="1" dirty="0" smtClean="0">
                <a:solidFill>
                  <a:schemeClr val="accent1">
                    <a:lumMod val="75000"/>
                  </a:schemeClr>
                </a:solidFill>
              </a:rPr>
              <a:t>Nil</a:t>
            </a:r>
            <a:endParaRPr lang="fr-FR" sz="1100" b="1" dirty="0">
              <a:solidFill>
                <a:schemeClr val="accent1">
                  <a:lumMod val="75000"/>
                </a:schemeClr>
              </a:solidFill>
            </a:endParaRPr>
          </a:p>
        </p:txBody>
      </p:sp>
      <p:sp>
        <p:nvSpPr>
          <p:cNvPr id="64" name="ZoneTexte 63"/>
          <p:cNvSpPr txBox="1"/>
          <p:nvPr/>
        </p:nvSpPr>
        <p:spPr>
          <a:xfrm rot="17857811">
            <a:off x="2943867" y="4429486"/>
            <a:ext cx="642942" cy="261610"/>
          </a:xfrm>
          <a:prstGeom prst="rect">
            <a:avLst/>
          </a:prstGeom>
          <a:noFill/>
        </p:spPr>
        <p:txBody>
          <a:bodyPr wrap="square" rtlCol="0">
            <a:spAutoFit/>
          </a:bodyPr>
          <a:lstStyle/>
          <a:p>
            <a:r>
              <a:rPr lang="fr-FR" sz="1100" b="1" dirty="0" smtClean="0">
                <a:solidFill>
                  <a:schemeClr val="accent1">
                    <a:lumMod val="75000"/>
                  </a:schemeClr>
                </a:solidFill>
              </a:rPr>
              <a:t>Congo</a:t>
            </a:r>
            <a:endParaRPr lang="fr-FR" sz="1100" b="1" dirty="0">
              <a:solidFill>
                <a:schemeClr val="accent1">
                  <a:lumMod val="75000"/>
                </a:schemeClr>
              </a:solidFill>
            </a:endParaRPr>
          </a:p>
        </p:txBody>
      </p:sp>
      <p:sp>
        <p:nvSpPr>
          <p:cNvPr id="65" name="Rectangle 64"/>
          <p:cNvSpPr/>
          <p:nvPr/>
        </p:nvSpPr>
        <p:spPr>
          <a:xfrm rot="1254243">
            <a:off x="6617837" y="375139"/>
            <a:ext cx="2467167" cy="785818"/>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TEMPS PREVU : 1/2 H</a:t>
            </a:r>
            <a:endParaRPr lang="fr-FR" sz="2000" dirty="0">
              <a:solidFill>
                <a:schemeClr val="tx1"/>
              </a:solidFill>
            </a:endParaRPr>
          </a:p>
        </p:txBody>
      </p:sp>
      <p:cxnSp>
        <p:nvCxnSpPr>
          <p:cNvPr id="67" name="Connecteur droit 66"/>
          <p:cNvCxnSpPr/>
          <p:nvPr/>
        </p:nvCxnSpPr>
        <p:spPr>
          <a:xfrm flipH="1">
            <a:off x="2143108" y="3071810"/>
            <a:ext cx="474287" cy="644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rot="5400000">
            <a:off x="1844467" y="3013261"/>
            <a:ext cx="714380" cy="5457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rot="5400000">
            <a:off x="2415975" y="3227571"/>
            <a:ext cx="500066" cy="331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rot="5400000">
            <a:off x="2643174" y="3286124"/>
            <a:ext cx="500066" cy="357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rme libre 23"/>
          <p:cNvSpPr/>
          <p:nvPr/>
        </p:nvSpPr>
        <p:spPr>
          <a:xfrm>
            <a:off x="1714480" y="2786058"/>
            <a:ext cx="1544171" cy="972671"/>
          </a:xfrm>
          <a:custGeom>
            <a:avLst/>
            <a:gdLst>
              <a:gd name="connsiteX0" fmla="*/ 199465 w 1544171"/>
              <a:gd name="connsiteY0" fmla="*/ 822511 h 972671"/>
              <a:gd name="connsiteX1" fmla="*/ 401171 w 1544171"/>
              <a:gd name="connsiteY1" fmla="*/ 956982 h 972671"/>
              <a:gd name="connsiteX2" fmla="*/ 683559 w 1544171"/>
              <a:gd name="connsiteY2" fmla="*/ 849406 h 972671"/>
              <a:gd name="connsiteX3" fmla="*/ 818030 w 1544171"/>
              <a:gd name="connsiteY3" fmla="*/ 876300 h 972671"/>
              <a:gd name="connsiteX4" fmla="*/ 1127312 w 1544171"/>
              <a:gd name="connsiteY4" fmla="*/ 916641 h 972671"/>
              <a:gd name="connsiteX5" fmla="*/ 1517277 w 1544171"/>
              <a:gd name="connsiteY5" fmla="*/ 540123 h 972671"/>
              <a:gd name="connsiteX6" fmla="*/ 1288677 w 1544171"/>
              <a:gd name="connsiteY6" fmla="*/ 365311 h 972671"/>
              <a:gd name="connsiteX7" fmla="*/ 831477 w 1544171"/>
              <a:gd name="connsiteY7" fmla="*/ 284629 h 972671"/>
              <a:gd name="connsiteX8" fmla="*/ 683559 w 1544171"/>
              <a:gd name="connsiteY8" fmla="*/ 69476 h 972671"/>
              <a:gd name="connsiteX9" fmla="*/ 508747 w 1544171"/>
              <a:gd name="connsiteY9" fmla="*/ 56029 h 972671"/>
              <a:gd name="connsiteX10" fmla="*/ 347383 w 1544171"/>
              <a:gd name="connsiteY10" fmla="*/ 405653 h 972671"/>
              <a:gd name="connsiteX11" fmla="*/ 51547 w 1544171"/>
              <a:gd name="connsiteY11" fmla="*/ 567017 h 972671"/>
              <a:gd name="connsiteX12" fmla="*/ 38100 w 1544171"/>
              <a:gd name="connsiteY12" fmla="*/ 755276 h 972671"/>
              <a:gd name="connsiteX13" fmla="*/ 199465 w 1544171"/>
              <a:gd name="connsiteY13" fmla="*/ 822511 h 97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4171" h="972671">
                <a:moveTo>
                  <a:pt x="199465" y="822511"/>
                </a:moveTo>
                <a:cubicBezTo>
                  <a:pt x="259977" y="856129"/>
                  <a:pt x="320489" y="952500"/>
                  <a:pt x="401171" y="956982"/>
                </a:cubicBezTo>
                <a:cubicBezTo>
                  <a:pt x="481853" y="961464"/>
                  <a:pt x="614082" y="862853"/>
                  <a:pt x="683559" y="849406"/>
                </a:cubicBezTo>
                <a:cubicBezTo>
                  <a:pt x="753036" y="835959"/>
                  <a:pt x="744071" y="865094"/>
                  <a:pt x="818030" y="876300"/>
                </a:cubicBezTo>
                <a:cubicBezTo>
                  <a:pt x="891989" y="887506"/>
                  <a:pt x="1010771" y="972671"/>
                  <a:pt x="1127312" y="916641"/>
                </a:cubicBezTo>
                <a:cubicBezTo>
                  <a:pt x="1243853" y="860612"/>
                  <a:pt x="1490383" y="632011"/>
                  <a:pt x="1517277" y="540123"/>
                </a:cubicBezTo>
                <a:cubicBezTo>
                  <a:pt x="1544171" y="448235"/>
                  <a:pt x="1402977" y="407893"/>
                  <a:pt x="1288677" y="365311"/>
                </a:cubicBezTo>
                <a:cubicBezTo>
                  <a:pt x="1174377" y="322729"/>
                  <a:pt x="932330" y="333935"/>
                  <a:pt x="831477" y="284629"/>
                </a:cubicBezTo>
                <a:cubicBezTo>
                  <a:pt x="730624" y="235323"/>
                  <a:pt x="737347" y="107576"/>
                  <a:pt x="683559" y="69476"/>
                </a:cubicBezTo>
                <a:cubicBezTo>
                  <a:pt x="629771" y="31376"/>
                  <a:pt x="564776" y="0"/>
                  <a:pt x="508747" y="56029"/>
                </a:cubicBezTo>
                <a:cubicBezTo>
                  <a:pt x="452718" y="112058"/>
                  <a:pt x="423583" y="320488"/>
                  <a:pt x="347383" y="405653"/>
                </a:cubicBezTo>
                <a:cubicBezTo>
                  <a:pt x="271183" y="490818"/>
                  <a:pt x="103094" y="508747"/>
                  <a:pt x="51547" y="567017"/>
                </a:cubicBezTo>
                <a:cubicBezTo>
                  <a:pt x="0" y="625288"/>
                  <a:pt x="13447" y="712694"/>
                  <a:pt x="38100" y="755276"/>
                </a:cubicBezTo>
                <a:cubicBezTo>
                  <a:pt x="62753" y="797858"/>
                  <a:pt x="138953" y="788893"/>
                  <a:pt x="199465" y="822511"/>
                </a:cubicBezTo>
                <a:close/>
              </a:path>
            </a:pathLst>
          </a:custGeom>
          <a:noFill/>
          <a:ln w="254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2" name="Connecteur droit 81"/>
          <p:cNvCxnSpPr>
            <a:endCxn id="20" idx="2"/>
          </p:cNvCxnSpPr>
          <p:nvPr/>
        </p:nvCxnSpPr>
        <p:spPr>
          <a:xfrm rot="5400000">
            <a:off x="6268653" y="3196827"/>
            <a:ext cx="357190" cy="250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a:stCxn id="20" idx="0"/>
          </p:cNvCxnSpPr>
          <p:nvPr/>
        </p:nvCxnSpPr>
        <p:spPr>
          <a:xfrm rot="16200000" flipH="1" flipV="1">
            <a:off x="6018620" y="3196826"/>
            <a:ext cx="357190" cy="250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rot="5400000">
            <a:off x="1678761" y="3321843"/>
            <a:ext cx="285752" cy="2143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anim calcmode="lin" valueType="num">
                                      <p:cBhvr additive="base">
                                        <p:cTn id="69" dur="500" fill="hold"/>
                                        <p:tgtEl>
                                          <p:spTgt spid="87"/>
                                        </p:tgtEl>
                                        <p:attrNameLst>
                                          <p:attrName>ppt_x</p:attrName>
                                        </p:attrNameLst>
                                      </p:cBhvr>
                                      <p:tavLst>
                                        <p:tav tm="0">
                                          <p:val>
                                            <p:strVal val="#ppt_x"/>
                                          </p:val>
                                        </p:tav>
                                        <p:tav tm="100000">
                                          <p:val>
                                            <p:strVal val="#ppt_x"/>
                                          </p:val>
                                        </p:tav>
                                      </p:tavLst>
                                    </p:anim>
                                    <p:anim calcmode="lin" valueType="num">
                                      <p:cBhvr additive="base">
                                        <p:cTn id="70" dur="500" fill="hold"/>
                                        <p:tgtEl>
                                          <p:spTgt spid="8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additive="base">
                                        <p:cTn id="73" dur="500" fill="hold"/>
                                        <p:tgtEl>
                                          <p:spTgt spid="68"/>
                                        </p:tgtEl>
                                        <p:attrNameLst>
                                          <p:attrName>ppt_x</p:attrName>
                                        </p:attrNameLst>
                                      </p:cBhvr>
                                      <p:tavLst>
                                        <p:tav tm="0">
                                          <p:val>
                                            <p:strVal val="#ppt_x"/>
                                          </p:val>
                                        </p:tav>
                                        <p:tav tm="100000">
                                          <p:val>
                                            <p:strVal val="#ppt_x"/>
                                          </p:val>
                                        </p:tav>
                                      </p:tavLst>
                                    </p:anim>
                                    <p:anim calcmode="lin" valueType="num">
                                      <p:cBhvr additive="base">
                                        <p:cTn id="74" dur="500" fill="hold"/>
                                        <p:tgtEl>
                                          <p:spTgt spid="6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ppt_x"/>
                                          </p:val>
                                        </p:tav>
                                        <p:tav tm="100000">
                                          <p:val>
                                            <p:strVal val="#ppt_x"/>
                                          </p:val>
                                        </p:tav>
                                      </p:tavLst>
                                    </p:anim>
                                    <p:anim calcmode="lin" valueType="num">
                                      <p:cBhvr additive="base">
                                        <p:cTn id="78" dur="500" fill="hold"/>
                                        <p:tgtEl>
                                          <p:spTgt spid="6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ppt_x"/>
                                          </p:val>
                                        </p:tav>
                                        <p:tav tm="100000">
                                          <p:val>
                                            <p:strVal val="#ppt_x"/>
                                          </p:val>
                                        </p:tav>
                                      </p:tavLst>
                                    </p:anim>
                                    <p:anim calcmode="lin" valueType="num">
                                      <p:cBhvr additive="base">
                                        <p:cTn id="82" dur="500" fill="hold"/>
                                        <p:tgtEl>
                                          <p:spTgt spid="6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anim calcmode="lin" valueType="num">
                                      <p:cBhvr additive="base">
                                        <p:cTn id="85" dur="500" fill="hold"/>
                                        <p:tgtEl>
                                          <p:spTgt spid="83"/>
                                        </p:tgtEl>
                                        <p:attrNameLst>
                                          <p:attrName>ppt_x</p:attrName>
                                        </p:attrNameLst>
                                      </p:cBhvr>
                                      <p:tavLst>
                                        <p:tav tm="0">
                                          <p:val>
                                            <p:strVal val="#ppt_x"/>
                                          </p:val>
                                        </p:tav>
                                        <p:tav tm="100000">
                                          <p:val>
                                            <p:strVal val="#ppt_x"/>
                                          </p:val>
                                        </p:tav>
                                      </p:tavLst>
                                    </p:anim>
                                    <p:anim calcmode="lin" valueType="num">
                                      <p:cBhvr additive="base">
                                        <p:cTn id="86" dur="500" fill="hold"/>
                                        <p:tgtEl>
                                          <p:spTgt spid="8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anim calcmode="lin" valueType="num">
                                      <p:cBhvr additive="base">
                                        <p:cTn id="89" dur="500" fill="hold"/>
                                        <p:tgtEl>
                                          <p:spTgt spid="70"/>
                                        </p:tgtEl>
                                        <p:attrNameLst>
                                          <p:attrName>ppt_x</p:attrName>
                                        </p:attrNameLst>
                                      </p:cBhvr>
                                      <p:tavLst>
                                        <p:tav tm="0">
                                          <p:val>
                                            <p:strVal val="#ppt_x"/>
                                          </p:val>
                                        </p:tav>
                                        <p:tav tm="100000">
                                          <p:val>
                                            <p:strVal val="#ppt_x"/>
                                          </p:val>
                                        </p:tav>
                                      </p:tavLst>
                                    </p:anim>
                                    <p:anim calcmode="lin" valueType="num">
                                      <p:cBhvr additive="base">
                                        <p:cTn id="90" dur="500" fill="hold"/>
                                        <p:tgtEl>
                                          <p:spTgt spid="70"/>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500" fill="hold"/>
                                        <p:tgtEl>
                                          <p:spTgt spid="82"/>
                                        </p:tgtEl>
                                        <p:attrNameLst>
                                          <p:attrName>ppt_x</p:attrName>
                                        </p:attrNameLst>
                                      </p:cBhvr>
                                      <p:tavLst>
                                        <p:tav tm="0">
                                          <p:val>
                                            <p:strVal val="#ppt_x"/>
                                          </p:val>
                                        </p:tav>
                                        <p:tav tm="100000">
                                          <p:val>
                                            <p:strVal val="#ppt_x"/>
                                          </p:val>
                                        </p:tav>
                                      </p:tavLst>
                                    </p:anim>
                                    <p:anim calcmode="lin" valueType="num">
                                      <p:cBhvr additive="base">
                                        <p:cTn id="9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500" fill="hold"/>
                                        <p:tgtEl>
                                          <p:spTgt spid="50"/>
                                        </p:tgtEl>
                                        <p:attrNameLst>
                                          <p:attrName>ppt_x</p:attrName>
                                        </p:attrNameLst>
                                      </p:cBhvr>
                                      <p:tavLst>
                                        <p:tav tm="0">
                                          <p:val>
                                            <p:strVal val="#ppt_x"/>
                                          </p:val>
                                        </p:tav>
                                        <p:tav tm="100000">
                                          <p:val>
                                            <p:strVal val="#ppt_x"/>
                                          </p:val>
                                        </p:tav>
                                      </p:tavLst>
                                    </p:anim>
                                    <p:anim calcmode="lin" valueType="num">
                                      <p:cBhvr additive="base">
                                        <p:cTn id="108" dur="500" fill="hold"/>
                                        <p:tgtEl>
                                          <p:spTgt spid="5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ppt_x"/>
                                          </p:val>
                                        </p:tav>
                                        <p:tav tm="100000">
                                          <p:val>
                                            <p:strVal val="#ppt_x"/>
                                          </p:val>
                                        </p:tav>
                                      </p:tavLst>
                                    </p:anim>
                                    <p:anim calcmode="lin" valueType="num">
                                      <p:cBhvr additive="base">
                                        <p:cTn id="118" dur="500" fill="hold"/>
                                        <p:tgtEl>
                                          <p:spTgt spid="2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additive="base">
                                        <p:cTn id="125" dur="500" fill="hold"/>
                                        <p:tgtEl>
                                          <p:spTgt spid="31"/>
                                        </p:tgtEl>
                                        <p:attrNameLst>
                                          <p:attrName>ppt_x</p:attrName>
                                        </p:attrNameLst>
                                      </p:cBhvr>
                                      <p:tavLst>
                                        <p:tav tm="0">
                                          <p:val>
                                            <p:strVal val="#ppt_x"/>
                                          </p:val>
                                        </p:tav>
                                        <p:tav tm="100000">
                                          <p:val>
                                            <p:strVal val="#ppt_x"/>
                                          </p:val>
                                        </p:tav>
                                      </p:tavLst>
                                    </p:anim>
                                    <p:anim calcmode="lin" valueType="num">
                                      <p:cBhvr additive="base">
                                        <p:cTn id="126" dur="500" fill="hold"/>
                                        <p:tgtEl>
                                          <p:spTgt spid="31"/>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additive="base">
                                        <p:cTn id="129" dur="500" fill="hold"/>
                                        <p:tgtEl>
                                          <p:spTgt spid="48"/>
                                        </p:tgtEl>
                                        <p:attrNameLst>
                                          <p:attrName>ppt_x</p:attrName>
                                        </p:attrNameLst>
                                      </p:cBhvr>
                                      <p:tavLst>
                                        <p:tav tm="0">
                                          <p:val>
                                            <p:strVal val="#ppt_x"/>
                                          </p:val>
                                        </p:tav>
                                        <p:tav tm="100000">
                                          <p:val>
                                            <p:strVal val="#ppt_x"/>
                                          </p:val>
                                        </p:tav>
                                      </p:tavLst>
                                    </p:anim>
                                    <p:anim calcmode="lin" valueType="num">
                                      <p:cBhvr additive="base">
                                        <p:cTn id="13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6" grpId="0" animBg="1"/>
      <p:bldP spid="22" grpId="0" animBg="1"/>
      <p:bldP spid="23" grpId="0" animBg="1"/>
      <p:bldP spid="25" grpId="0"/>
      <p:bldP spid="27" grpId="0"/>
      <p:bldP spid="28" grpId="0"/>
      <p:bldP spid="29" grpId="0"/>
      <p:bldP spid="30" grpId="0"/>
      <p:bldP spid="31" grpId="0"/>
      <p:bldP spid="48" grpId="0" animBg="1"/>
      <p:bldP spid="49" grpId="0" animBg="1"/>
      <p:bldP spid="50" grpId="0" animBg="1"/>
      <p:bldP spid="51" grpId="0" animBg="1"/>
      <p:bldP spid="46" grpId="0" animBg="1"/>
      <p:bldP spid="61"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785786" y="714332"/>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7" name="ZoneTexte 6"/>
          <p:cNvSpPr txBox="1"/>
          <p:nvPr/>
        </p:nvSpPr>
        <p:spPr>
          <a:xfrm>
            <a:off x="2071670" y="928670"/>
            <a:ext cx="4786346" cy="1323439"/>
          </a:xfrm>
          <a:prstGeom prst="rect">
            <a:avLst/>
          </a:prstGeom>
          <a:noFill/>
        </p:spPr>
        <p:txBody>
          <a:bodyPr wrap="square" rtlCol="0">
            <a:spAutoFit/>
          </a:bodyPr>
          <a:lstStyle/>
          <a:p>
            <a:pPr algn="ctr"/>
            <a:endParaRPr lang="fr-FR" sz="4000" b="1" dirty="0" smtClean="0">
              <a:solidFill>
                <a:schemeClr val="accent6">
                  <a:lumMod val="50000"/>
                </a:schemeClr>
              </a:solidFill>
              <a:latin typeface="Andalus" pitchFamily="2" charset="-78"/>
              <a:cs typeface="Andalus" pitchFamily="2" charset="-78"/>
            </a:endParaRPr>
          </a:p>
          <a:p>
            <a:pPr algn="ctr"/>
            <a:r>
              <a:rPr lang="fr-FR" sz="4000" b="1" dirty="0" smtClean="0">
                <a:solidFill>
                  <a:schemeClr val="accent6">
                    <a:lumMod val="50000"/>
                  </a:schemeClr>
                </a:solidFill>
                <a:latin typeface="Andalus" pitchFamily="2" charset="-78"/>
                <a:cs typeface="Andalus" pitchFamily="2" charset="-78"/>
              </a:rPr>
              <a:t>TRACE  ECRITE </a:t>
            </a:r>
            <a:endParaRPr lang="fr-FR" sz="4000" b="1" dirty="0">
              <a:solidFill>
                <a:schemeClr val="accent6">
                  <a:lumMod val="50000"/>
                </a:schemeClr>
              </a:solidFill>
              <a:latin typeface="Andalus" pitchFamily="2" charset="-78"/>
              <a:cs typeface="Andalus" pitchFamily="2" charset="-78"/>
            </a:endParaRPr>
          </a:p>
        </p:txBody>
      </p:sp>
      <p:sp>
        <p:nvSpPr>
          <p:cNvPr id="8" name="ZoneTexte 7"/>
          <p:cNvSpPr txBox="1"/>
          <p:nvPr/>
        </p:nvSpPr>
        <p:spPr>
          <a:xfrm>
            <a:off x="1857356" y="2928934"/>
            <a:ext cx="5429288" cy="1938992"/>
          </a:xfrm>
          <a:prstGeom prst="rect">
            <a:avLst/>
          </a:prstGeom>
          <a:noFill/>
        </p:spPr>
        <p:txBody>
          <a:bodyPr wrap="square" rtlCol="0">
            <a:spAutoFit/>
          </a:bodyPr>
          <a:lstStyle/>
          <a:p>
            <a:r>
              <a:rPr lang="fr-FR" sz="2400" b="1" dirty="0" smtClean="0">
                <a:solidFill>
                  <a:schemeClr val="accent6">
                    <a:lumMod val="50000"/>
                  </a:schemeClr>
                </a:solidFill>
                <a:latin typeface="Andalus" pitchFamily="2" charset="-78"/>
                <a:cs typeface="Andalus" pitchFamily="2" charset="-78"/>
              </a:rPr>
              <a:t>1/ </a:t>
            </a:r>
            <a:r>
              <a:rPr lang="fr-FR" sz="2400" b="1" u="sng" dirty="0" smtClean="0">
                <a:solidFill>
                  <a:schemeClr val="accent6">
                    <a:lumMod val="50000"/>
                  </a:schemeClr>
                </a:solidFill>
                <a:latin typeface="Andalus" pitchFamily="2" charset="-78"/>
                <a:cs typeface="Andalus" pitchFamily="2" charset="-78"/>
              </a:rPr>
              <a:t>Un empire africain parmi d’autres</a:t>
            </a:r>
          </a:p>
          <a:p>
            <a:pPr algn="ctr">
              <a:buFont typeface="Wingdings" pitchFamily="2" charset="2"/>
              <a:buChar char="Ø"/>
            </a:pPr>
            <a:endParaRPr lang="fr-FR" sz="2400" b="1" dirty="0" smtClean="0">
              <a:solidFill>
                <a:schemeClr val="accent6">
                  <a:lumMod val="50000"/>
                </a:schemeClr>
              </a:solidFill>
              <a:latin typeface="Andalus" pitchFamily="2" charset="-78"/>
              <a:cs typeface="Andalus" pitchFamily="2" charset="-78"/>
            </a:endParaRPr>
          </a:p>
          <a:p>
            <a:pPr algn="ct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La carte à compléter</a:t>
            </a:r>
          </a:p>
          <a:p>
            <a:pPr algn="ctr"/>
            <a:endParaRPr lang="fr-FR" sz="2400" b="1" dirty="0" smtClean="0">
              <a:solidFill>
                <a:schemeClr val="accent6">
                  <a:lumMod val="50000"/>
                </a:schemeClr>
              </a:solidFill>
              <a:latin typeface="Andalus" pitchFamily="2" charset="-78"/>
              <a:cs typeface="Andalus" pitchFamily="2" charset="-78"/>
            </a:endParaRPr>
          </a:p>
          <a:p>
            <a:pPr algn="ct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 La frise à compléter</a:t>
            </a:r>
            <a:endParaRPr lang="fr-FR" sz="24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357290" y="785794"/>
            <a:ext cx="6357982" cy="4585871"/>
          </a:xfrm>
          <a:prstGeom prst="rect">
            <a:avLst/>
          </a:prstGeom>
          <a:noFill/>
        </p:spPr>
        <p:txBody>
          <a:bodyPr wrap="square" rtlCol="0">
            <a:spAutoFit/>
          </a:bodyPr>
          <a:lstStyle/>
          <a:p>
            <a:pPr marL="514350" indent="-514350"/>
            <a:r>
              <a:rPr lang="fr-FR" sz="2400" b="1" dirty="0" smtClean="0">
                <a:solidFill>
                  <a:schemeClr val="accent6">
                    <a:lumMod val="50000"/>
                  </a:schemeClr>
                </a:solidFill>
                <a:latin typeface="Andalus" pitchFamily="2" charset="-78"/>
                <a:cs typeface="Andalus" pitchFamily="2" charset="-78"/>
              </a:rPr>
              <a:t>2/ </a:t>
            </a:r>
            <a:r>
              <a:rPr lang="fr-FR" sz="2400" b="1" u="sng" dirty="0" smtClean="0">
                <a:solidFill>
                  <a:schemeClr val="accent6">
                    <a:lumMod val="50000"/>
                  </a:schemeClr>
                </a:solidFill>
                <a:latin typeface="Andalus" pitchFamily="2" charset="-78"/>
                <a:cs typeface="Andalus" pitchFamily="2" charset="-78"/>
              </a:rPr>
              <a:t>Un royaume musulman</a:t>
            </a:r>
          </a:p>
          <a:p>
            <a:pPr marL="514350" indent="-514350"/>
            <a:endParaRPr lang="fr-FR" sz="2000" b="1" dirty="0" smtClean="0">
              <a:solidFill>
                <a:schemeClr val="accent6">
                  <a:lumMod val="50000"/>
                </a:schemeClr>
              </a:solidFill>
              <a:latin typeface="Andalus" pitchFamily="2" charset="-78"/>
              <a:cs typeface="Andalus" pitchFamily="2" charset="-78"/>
            </a:endParaRPr>
          </a:p>
          <a:p>
            <a:pPr marL="514350" indent="-514350" algn="ctr"/>
            <a:r>
              <a:rPr lang="fr-FR" sz="2400" b="1" dirty="0" smtClean="0">
                <a:solidFill>
                  <a:schemeClr val="accent6">
                    <a:lumMod val="50000"/>
                  </a:schemeClr>
                </a:solidFill>
                <a:latin typeface="Andalus" pitchFamily="2" charset="-78"/>
                <a:cs typeface="Andalus" pitchFamily="2" charset="-78"/>
                <a:hlinkClick r:id="rId4" action="ppaction://hlinksldjump"/>
              </a:rPr>
              <a:t>Atlas catalan</a:t>
            </a:r>
            <a:endParaRPr lang="fr-FR" sz="2000" b="1" dirty="0" smtClean="0">
              <a:solidFill>
                <a:schemeClr val="accent6">
                  <a:lumMod val="50000"/>
                </a:schemeClr>
              </a:solidFill>
              <a:latin typeface="Andalus" pitchFamily="2" charset="-78"/>
              <a:cs typeface="Andalus" pitchFamily="2" charset="-78"/>
            </a:endParaRP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a/ Qui gouverne?  </a:t>
            </a:r>
            <a:r>
              <a:rPr lang="fr-FR" sz="2000" b="1" u="sng" dirty="0" smtClean="0">
                <a:solidFill>
                  <a:schemeClr val="accent6">
                    <a:lumMod val="50000"/>
                  </a:schemeClr>
                </a:solidFill>
                <a:latin typeface="Andalus" pitchFamily="2" charset="-78"/>
                <a:cs typeface="Andalus" pitchFamily="2" charset="-78"/>
              </a:rPr>
              <a:t>Un roi=un mansa</a:t>
            </a:r>
          </a:p>
          <a:p>
            <a:endParaRPr lang="fr-FR" sz="2000" b="1" dirty="0" smtClean="0">
              <a:solidFill>
                <a:schemeClr val="accent6">
                  <a:lumMod val="50000"/>
                </a:schemeClr>
              </a:solidFill>
              <a:latin typeface="Andalus" pitchFamily="2" charset="-78"/>
              <a:cs typeface="Andalus" pitchFamily="2" charset="-78"/>
            </a:endParaRPr>
          </a:p>
          <a:p>
            <a:r>
              <a:rPr lang="fr-FR" sz="2000" b="1" u="sng" dirty="0" smtClean="0">
                <a:solidFill>
                  <a:schemeClr val="accent6">
                    <a:lumMod val="50000"/>
                  </a:schemeClr>
                </a:solidFill>
                <a:latin typeface="Andalus" pitchFamily="2" charset="-78"/>
                <a:cs typeface="Andalus" pitchFamily="2" charset="-78"/>
              </a:rPr>
              <a:t>Raconter </a:t>
            </a:r>
            <a:r>
              <a:rPr lang="fr-FR" sz="2000" b="1" dirty="0" smtClean="0">
                <a:solidFill>
                  <a:schemeClr val="accent6">
                    <a:lumMod val="50000"/>
                  </a:schemeClr>
                </a:solidFill>
                <a:latin typeface="Andalus" pitchFamily="2" charset="-78"/>
                <a:cs typeface="Andalus" pitchFamily="2" charset="-78"/>
              </a:rPr>
              <a:t>la fondation de l’empire africain avec </a:t>
            </a:r>
            <a:r>
              <a:rPr lang="fr-FR" sz="2000" b="1" dirty="0" err="1" smtClean="0">
                <a:solidFill>
                  <a:schemeClr val="accent6">
                    <a:lumMod val="50000"/>
                  </a:schemeClr>
                </a:solidFill>
                <a:latin typeface="Andalus" pitchFamily="2" charset="-78"/>
                <a:cs typeface="Andalus" pitchFamily="2" charset="-78"/>
              </a:rPr>
              <a:t>Soundiata</a:t>
            </a:r>
            <a:r>
              <a:rPr lang="fr-FR" sz="2000" b="1" dirty="0" smtClean="0">
                <a:solidFill>
                  <a:schemeClr val="accent6">
                    <a:lumMod val="50000"/>
                  </a:schemeClr>
                </a:solidFill>
                <a:latin typeface="Andalus" pitchFamily="2" charset="-78"/>
                <a:cs typeface="Andalus" pitchFamily="2" charset="-78"/>
              </a:rPr>
              <a:t> (1234-1255) : </a:t>
            </a:r>
          </a:p>
          <a:p>
            <a:pPr marL="71755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 sa prise du pouvoir</a:t>
            </a:r>
          </a:p>
          <a:p>
            <a:pPr marL="71755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Ses conquêtes</a:t>
            </a:r>
          </a:p>
          <a:p>
            <a:pPr marL="71755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La fondation de sa capitale </a:t>
            </a:r>
            <a:r>
              <a:rPr lang="fr-FR" sz="2000" b="1" dirty="0" err="1" smtClean="0">
                <a:solidFill>
                  <a:schemeClr val="accent6">
                    <a:lumMod val="50000"/>
                  </a:schemeClr>
                </a:solidFill>
                <a:latin typeface="Andalus" pitchFamily="2" charset="-78"/>
                <a:cs typeface="Andalus" pitchFamily="2" charset="-78"/>
              </a:rPr>
              <a:t>Niani</a:t>
            </a:r>
            <a:r>
              <a:rPr lang="fr-FR" sz="2000" b="1" dirty="0" smtClean="0">
                <a:solidFill>
                  <a:schemeClr val="accent6">
                    <a:lumMod val="50000"/>
                  </a:schemeClr>
                </a:solidFill>
                <a:latin typeface="Andalus" pitchFamily="2" charset="-78"/>
                <a:cs typeface="Andalus" pitchFamily="2" charset="-78"/>
              </a:rPr>
              <a:t> en 1239</a:t>
            </a:r>
          </a:p>
          <a:p>
            <a:pPr marL="71755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Le système de relations à plaisanterie</a:t>
            </a:r>
          </a:p>
          <a:p>
            <a:pPr marL="266700"/>
            <a:r>
              <a:rPr lang="fr-FR" sz="2000" b="1" dirty="0" smtClean="0">
                <a:solidFill>
                  <a:schemeClr val="accent6">
                    <a:lumMod val="50000"/>
                  </a:schemeClr>
                </a:solidFill>
                <a:latin typeface="Andalus" pitchFamily="2" charset="-78"/>
                <a:cs typeface="Andalus" pitchFamily="2" charset="-78"/>
              </a:rPr>
              <a:t>Attention : traditions orales.</a:t>
            </a:r>
          </a:p>
          <a:p>
            <a:endParaRPr lang="fr-FR" sz="2000" b="1" dirty="0" smtClean="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578647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000100" y="548580"/>
            <a:ext cx="7500990" cy="4770537"/>
          </a:xfrm>
          <a:prstGeom prst="rect">
            <a:avLst/>
          </a:prstGeom>
          <a:noFill/>
        </p:spPr>
        <p:txBody>
          <a:bodyPr wrap="square" rtlCol="0">
            <a:spAutoFit/>
          </a:bodyPr>
          <a:lstStyle/>
          <a:p>
            <a:pPr marL="450850" indent="-184150"/>
            <a:endParaRPr lang="fr-FR" sz="2000" b="1" dirty="0" smtClean="0">
              <a:solidFill>
                <a:schemeClr val="accent6">
                  <a:lumMod val="50000"/>
                </a:schemeClr>
              </a:solidFill>
              <a:latin typeface="Andalus" pitchFamily="2" charset="-78"/>
              <a:cs typeface="Andalus" pitchFamily="2" charset="-78"/>
            </a:endParaRPr>
          </a:p>
          <a:p>
            <a:pPr marL="266700" indent="-266700"/>
            <a:r>
              <a:rPr lang="fr-FR" sz="2000" b="1" dirty="0" smtClean="0">
                <a:solidFill>
                  <a:schemeClr val="accent6">
                    <a:lumMod val="50000"/>
                  </a:schemeClr>
                </a:solidFill>
                <a:latin typeface="Andalus" pitchFamily="2" charset="-78"/>
                <a:cs typeface="Andalus" pitchFamily="2" charset="-78"/>
              </a:rPr>
              <a:t>b/ Que fait cette représentation du roi du Mali dans un atlas Catalan ?</a:t>
            </a:r>
          </a:p>
          <a:p>
            <a:pPr marL="450850" indent="-18415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Le roi au début du XIVème siècle, Kankan Moussa, part en pèlerinage à La Mecque : sont musulmans! Influence des Arabes  : au contact des marchands, se convertissent.</a:t>
            </a:r>
          </a:p>
          <a:p>
            <a:pPr marL="450850" indent="-18415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Se sont arrêtés au Caire : ont marqué les esprits par leur richesse (chute du cours de l’or en Egypte!) ce qui engendrera le voyage d’Ibn </a:t>
            </a:r>
            <a:r>
              <a:rPr lang="fr-FR" sz="2000" b="1" dirty="0" err="1" smtClean="0">
                <a:solidFill>
                  <a:schemeClr val="accent6">
                    <a:lumMod val="50000"/>
                  </a:schemeClr>
                </a:solidFill>
                <a:latin typeface="Andalus" pitchFamily="2" charset="-78"/>
                <a:cs typeface="Andalus" pitchFamily="2" charset="-78"/>
              </a:rPr>
              <a:t>Battuta</a:t>
            </a:r>
            <a:r>
              <a:rPr lang="fr-FR" sz="2000" b="1" dirty="0" smtClean="0">
                <a:solidFill>
                  <a:schemeClr val="accent6">
                    <a:lumMod val="50000"/>
                  </a:schemeClr>
                </a:solidFill>
                <a:latin typeface="Andalus" pitchFamily="2" charset="-78"/>
                <a:cs typeface="Andalus" pitchFamily="2" charset="-78"/>
              </a:rPr>
              <a:t>!</a:t>
            </a:r>
          </a:p>
          <a:p>
            <a:pPr marL="450850" indent="-184150"/>
            <a:endParaRPr lang="fr-FR" sz="2000" b="1" dirty="0" smtClean="0">
              <a:solidFill>
                <a:schemeClr val="accent6">
                  <a:lumMod val="50000"/>
                </a:schemeClr>
              </a:solidFill>
              <a:latin typeface="Andalus" pitchFamily="2" charset="-78"/>
              <a:cs typeface="Andalus" pitchFamily="2" charset="-78"/>
            </a:endParaRPr>
          </a:p>
          <a:p>
            <a:pPr marL="363538" indent="-363538"/>
            <a:r>
              <a:rPr lang="fr-FR" sz="2000" b="1" dirty="0" smtClean="0">
                <a:solidFill>
                  <a:schemeClr val="accent6">
                    <a:lumMod val="50000"/>
                  </a:schemeClr>
                </a:solidFill>
                <a:latin typeface="Andalus" pitchFamily="2" charset="-78"/>
                <a:cs typeface="Andalus" pitchFamily="2" charset="-78"/>
              </a:rPr>
              <a:t>c/  A ramené avec lui un architecte arabe : Es </a:t>
            </a:r>
            <a:r>
              <a:rPr lang="fr-FR" sz="2000" b="1" dirty="0" err="1" smtClean="0">
                <a:solidFill>
                  <a:schemeClr val="accent6">
                    <a:lumMod val="50000"/>
                  </a:schemeClr>
                </a:solidFill>
                <a:latin typeface="Andalus" pitchFamily="2" charset="-78"/>
                <a:cs typeface="Andalus" pitchFamily="2" charset="-78"/>
              </a:rPr>
              <a:t>Saheli</a:t>
            </a:r>
            <a:r>
              <a:rPr lang="fr-FR" sz="2000" b="1" dirty="0" smtClean="0">
                <a:solidFill>
                  <a:schemeClr val="accent6">
                    <a:lumMod val="50000"/>
                  </a:schemeClr>
                </a:solidFill>
                <a:latin typeface="Andalus" pitchFamily="2" charset="-78"/>
                <a:cs typeface="Andalus" pitchFamily="2" charset="-78"/>
              </a:rPr>
              <a:t> qui construira une mosquée à Gao et surtout à Tombouctou;</a:t>
            </a:r>
          </a:p>
          <a:p>
            <a:pPr marL="450850" indent="-184150"/>
            <a:r>
              <a:rPr lang="fr-FR" sz="2000" b="1" dirty="0" smtClean="0">
                <a:solidFill>
                  <a:schemeClr val="accent6">
                    <a:lumMod val="50000"/>
                  </a:schemeClr>
                </a:solidFill>
                <a:latin typeface="Andalus" pitchFamily="2" charset="-78"/>
                <a:cs typeface="Andalus" pitchFamily="2" charset="-78"/>
              </a:rPr>
              <a:t>   </a:t>
            </a:r>
          </a:p>
          <a:p>
            <a:pPr marL="450850" indent="-184150"/>
            <a:r>
              <a:rPr lang="fr-FR" sz="2000" b="1" dirty="0" smtClean="0">
                <a:solidFill>
                  <a:schemeClr val="accent6">
                    <a:lumMod val="50000"/>
                  </a:schemeClr>
                </a:solidFill>
                <a:latin typeface="Andalus" pitchFamily="2" charset="-78"/>
                <a:cs typeface="Andalus" pitchFamily="2" charset="-78"/>
              </a:rPr>
              <a:t>    </a:t>
            </a:r>
            <a:r>
              <a:rPr lang="fr-FR" sz="2400" b="1" dirty="0" smtClean="0">
                <a:solidFill>
                  <a:schemeClr val="accent6">
                    <a:lumMod val="50000"/>
                  </a:schemeClr>
                </a:solidFill>
                <a:latin typeface="Andalus" pitchFamily="2" charset="-78"/>
                <a:cs typeface="Andalus" pitchFamily="2" charset="-78"/>
              </a:rPr>
              <a:t>Histoire des arts </a:t>
            </a:r>
            <a:r>
              <a:rPr lang="fr-FR" sz="2000" b="1" dirty="0" smtClean="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hlinkClick r:id="rId4" action="ppaction://hlinksldjump"/>
              </a:rPr>
              <a:t>la mosquée de Tombouctou</a:t>
            </a:r>
            <a:r>
              <a:rPr lang="fr-FR" sz="2000" b="1" dirty="0" smtClean="0">
                <a:solidFill>
                  <a:schemeClr val="accent6">
                    <a:lumMod val="50000"/>
                  </a:schemeClr>
                </a:solidFill>
                <a:latin typeface="Andalus" pitchFamily="2" charset="-78"/>
                <a:cs typeface="Andalus" pitchFamily="2" charset="-78"/>
              </a:rPr>
              <a:t>.</a:t>
            </a:r>
          </a:p>
          <a:p>
            <a:pPr marL="633413" indent="26670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 type de construction, </a:t>
            </a:r>
            <a:r>
              <a:rPr lang="fr-FR" sz="2000" b="1" dirty="0" err="1" smtClean="0">
                <a:solidFill>
                  <a:schemeClr val="accent6">
                    <a:lumMod val="50000"/>
                  </a:schemeClr>
                </a:solidFill>
                <a:latin typeface="Andalus" pitchFamily="2" charset="-78"/>
                <a:cs typeface="Andalus" pitchFamily="2" charset="-78"/>
              </a:rPr>
              <a:t>etc</a:t>
            </a:r>
            <a:r>
              <a:rPr lang="fr-FR" sz="2000" b="1" dirty="0" smtClean="0">
                <a:solidFill>
                  <a:schemeClr val="accent6">
                    <a:lumMod val="50000"/>
                  </a:schemeClr>
                </a:solidFill>
                <a:latin typeface="Andalus" pitchFamily="2" charset="-78"/>
                <a:cs typeface="Andalus" pitchFamily="2" charset="-78"/>
              </a:rPr>
              <a:t>…</a:t>
            </a:r>
          </a:p>
          <a:p>
            <a:pPr marL="273050" indent="-3175"/>
            <a:endParaRPr lang="fr-FR" sz="2000" b="1" i="1" dirty="0" smtClean="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1071538" y="571480"/>
            <a:ext cx="7572428" cy="578647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7" name="ZoneTexte 6"/>
          <p:cNvSpPr txBox="1"/>
          <p:nvPr/>
        </p:nvSpPr>
        <p:spPr>
          <a:xfrm>
            <a:off x="1142976" y="1714488"/>
            <a:ext cx="7500990" cy="2062103"/>
          </a:xfrm>
          <a:prstGeom prst="rect">
            <a:avLst/>
          </a:prstGeom>
          <a:noFill/>
        </p:spPr>
        <p:txBody>
          <a:bodyPr wrap="square" rtlCol="0">
            <a:spAutoFit/>
          </a:bodyPr>
          <a:lstStyle/>
          <a:p>
            <a:r>
              <a:rPr lang="fr-FR" sz="1600" b="1" dirty="0" smtClean="0">
                <a:solidFill>
                  <a:schemeClr val="accent6">
                    <a:lumMod val="50000"/>
                  </a:schemeClr>
                </a:solidFill>
                <a:latin typeface="Andalus" pitchFamily="2" charset="-78"/>
                <a:cs typeface="Andalus" pitchFamily="2" charset="-78"/>
              </a:rPr>
              <a:t> </a:t>
            </a:r>
            <a:r>
              <a:rPr lang="fr-FR" sz="2400" b="1" u="sng" dirty="0" smtClean="0">
                <a:solidFill>
                  <a:schemeClr val="accent6">
                    <a:lumMod val="50000"/>
                  </a:schemeClr>
                </a:solidFill>
                <a:latin typeface="Andalus" pitchFamily="2" charset="-78"/>
                <a:cs typeface="Andalus" pitchFamily="2" charset="-78"/>
              </a:rPr>
              <a:t>Conclusion  : réponse partielle à la </a:t>
            </a:r>
            <a:r>
              <a:rPr lang="fr-FR" sz="2400" b="1" u="sng" dirty="0" smtClean="0">
                <a:solidFill>
                  <a:schemeClr val="accent6">
                    <a:lumMod val="50000"/>
                  </a:schemeClr>
                </a:solidFill>
                <a:latin typeface="Andalus" pitchFamily="2" charset="-78"/>
                <a:cs typeface="Andalus" pitchFamily="2" charset="-78"/>
              </a:rPr>
              <a:t>problématique </a:t>
            </a:r>
            <a:r>
              <a:rPr lang="fr-FR" sz="2400" b="1" dirty="0" smtClean="0">
                <a:solidFill>
                  <a:schemeClr val="accent6">
                    <a:lumMod val="50000"/>
                  </a:schemeClr>
                </a:solidFill>
                <a:latin typeface="Andalus" pitchFamily="2" charset="-78"/>
                <a:cs typeface="Andalus" pitchFamily="2" charset="-78"/>
              </a:rPr>
              <a:t> </a:t>
            </a:r>
            <a:endParaRPr lang="fr-FR" sz="2400" b="1" dirty="0" smtClean="0">
              <a:solidFill>
                <a:schemeClr val="accent6">
                  <a:lumMod val="50000"/>
                </a:schemeClr>
              </a:solidFill>
              <a:latin typeface="Andalus" pitchFamily="2" charset="-78"/>
              <a:cs typeface="Andalus" pitchFamily="2" charset="-78"/>
            </a:endParaRPr>
          </a:p>
          <a:p>
            <a:endParaRPr lang="fr-FR" sz="2400" b="1" u="sng"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un empire gouverné par un roi</a:t>
            </a:r>
          </a:p>
          <a:p>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Un empire influencé par le monde arabe : conversions à la religion musulmane</a:t>
            </a:r>
            <a:endParaRPr lang="fr-F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428604"/>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0" y="0"/>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142976" y="714356"/>
            <a:ext cx="6929486" cy="6801862"/>
          </a:xfrm>
          <a:prstGeom prst="rect">
            <a:avLst/>
          </a:prstGeom>
          <a:noFill/>
        </p:spPr>
        <p:txBody>
          <a:bodyPr wrap="square" rtlCol="0">
            <a:spAutoFit/>
          </a:bodyPr>
          <a:lstStyle/>
          <a:p>
            <a:pPr algn="ctr"/>
            <a:endParaRPr lang="fr-FR" sz="3200" b="1" dirty="0" smtClean="0">
              <a:solidFill>
                <a:schemeClr val="accent6">
                  <a:lumMod val="50000"/>
                </a:schemeClr>
              </a:solidFill>
              <a:latin typeface="Andalus" pitchFamily="2" charset="-78"/>
              <a:cs typeface="Andalus" pitchFamily="2" charset="-78"/>
            </a:endParaRPr>
          </a:p>
          <a:p>
            <a:pPr algn="ctr"/>
            <a:r>
              <a:rPr lang="fr-FR" sz="3200" b="1" dirty="0" smtClean="0">
                <a:solidFill>
                  <a:schemeClr val="accent6">
                    <a:lumMod val="50000"/>
                  </a:schemeClr>
                </a:solidFill>
                <a:latin typeface="Andalus" pitchFamily="2" charset="-78"/>
                <a:cs typeface="Andalus" pitchFamily="2" charset="-78"/>
              </a:rPr>
              <a:t>TRACE  ECRITE PROPOSEE</a:t>
            </a:r>
            <a:endParaRPr lang="fr-FR" sz="2000" b="1" dirty="0" smtClean="0">
              <a:solidFill>
                <a:schemeClr val="accent6">
                  <a:lumMod val="50000"/>
                </a:schemeClr>
              </a:solidFill>
              <a:latin typeface="Andalus" pitchFamily="2" charset="-78"/>
              <a:cs typeface="Andalus" pitchFamily="2" charset="-78"/>
            </a:endParaRPr>
          </a:p>
          <a:p>
            <a:pPr algn="ctr"/>
            <a:endParaRPr lang="fr-FR" sz="2000" b="1" dirty="0" smtClean="0">
              <a:solidFill>
                <a:schemeClr val="accent6">
                  <a:lumMod val="50000"/>
                </a:schemeClr>
              </a:solidFill>
              <a:latin typeface="Andalus" pitchFamily="2" charset="-78"/>
              <a:cs typeface="Andalus" pitchFamily="2" charset="-78"/>
            </a:endParaRPr>
          </a:p>
          <a:p>
            <a:pPr algn="ctr"/>
            <a:r>
              <a:rPr lang="fr-FR" sz="2800" b="1" u="sng" dirty="0" smtClean="0">
                <a:solidFill>
                  <a:schemeClr val="accent6">
                    <a:lumMod val="50000"/>
                  </a:schemeClr>
                </a:solidFill>
                <a:latin typeface="Andalus" pitchFamily="2" charset="-78"/>
                <a:cs typeface="Andalus" pitchFamily="2" charset="-78"/>
              </a:rPr>
              <a:t>Construire un résumé avec des mots-clés écrits au tableau</a:t>
            </a:r>
            <a:r>
              <a:rPr lang="fr-FR" sz="2800" b="1" dirty="0" smtClean="0">
                <a:solidFill>
                  <a:schemeClr val="accent6">
                    <a:lumMod val="50000"/>
                  </a:schemeClr>
                </a:solidFill>
                <a:latin typeface="Andalus" pitchFamily="2" charset="-78"/>
                <a:cs typeface="Andalus" pitchFamily="2" charset="-78"/>
              </a:rPr>
              <a:t> :</a:t>
            </a:r>
          </a:p>
          <a:p>
            <a:pPr algn="ctr"/>
            <a:endParaRPr lang="fr-FR" sz="2400" b="1" dirty="0" smtClean="0">
              <a:solidFill>
                <a:schemeClr val="accent6">
                  <a:lumMod val="50000"/>
                </a:schemeClr>
              </a:solidFill>
              <a:latin typeface="Andalus" pitchFamily="2" charset="-78"/>
              <a:cs typeface="Andalus" pitchFamily="2" charset="-78"/>
            </a:endParaRPr>
          </a:p>
          <a:p>
            <a:pPr algn="ctr"/>
            <a:r>
              <a:rPr lang="fr-FR" sz="2000" dirty="0" smtClean="0">
                <a:solidFill>
                  <a:schemeClr val="accent6">
                    <a:lumMod val="50000"/>
                  </a:schemeClr>
                </a:solidFill>
                <a:latin typeface="Andalus" pitchFamily="2" charset="-78"/>
                <a:cs typeface="Andalus" pitchFamily="2" charset="-78"/>
              </a:rPr>
              <a:t>Empire du Mali; gouverner; roi; </a:t>
            </a:r>
          </a:p>
          <a:p>
            <a:pPr algn="ctr"/>
            <a:r>
              <a:rPr lang="fr-FR" sz="2000" dirty="0" smtClean="0">
                <a:solidFill>
                  <a:schemeClr val="accent6">
                    <a:lumMod val="50000"/>
                  </a:schemeClr>
                </a:solidFill>
                <a:latin typeface="Andalus" pitchFamily="2" charset="-78"/>
                <a:cs typeface="Andalus" pitchFamily="2" charset="-78"/>
              </a:rPr>
              <a:t>Influence  arabe; conversion; religion musulmane;</a:t>
            </a:r>
          </a:p>
          <a:p>
            <a:pPr algn="ctr"/>
            <a:endParaRPr lang="fr-FR" sz="2000" b="1" dirty="0" smtClean="0">
              <a:solidFill>
                <a:schemeClr val="accent6">
                  <a:lumMod val="50000"/>
                </a:schemeClr>
              </a:solidFill>
              <a:latin typeface="Andalus" pitchFamily="2" charset="-78"/>
              <a:cs typeface="Andalus" pitchFamily="2" charset="-78"/>
            </a:endParaRPr>
          </a:p>
          <a:p>
            <a:pPr algn="ctr"/>
            <a:r>
              <a:rPr lang="fr-FR" sz="2400" b="1" dirty="0" smtClean="0">
                <a:solidFill>
                  <a:schemeClr val="accent6">
                    <a:lumMod val="50000"/>
                  </a:schemeClr>
                </a:solidFill>
                <a:latin typeface="Andalus" pitchFamily="2" charset="-78"/>
                <a:cs typeface="Andalus" pitchFamily="2" charset="-78"/>
              </a:rPr>
              <a:t>+</a:t>
            </a:r>
          </a:p>
          <a:p>
            <a:pPr algn="ctr"/>
            <a:r>
              <a:rPr lang="fr-FR" sz="2800" b="1" u="sng" dirty="0" smtClean="0">
                <a:solidFill>
                  <a:schemeClr val="accent6">
                    <a:lumMod val="50000"/>
                  </a:schemeClr>
                </a:solidFill>
                <a:latin typeface="Andalus" pitchFamily="2" charset="-78"/>
                <a:cs typeface="Andalus" pitchFamily="2" charset="-78"/>
                <a:hlinkClick r:id="rId4" action="ppaction://hlinksldjump"/>
              </a:rPr>
              <a:t>Carte du nord de l’Afrique à compléter</a:t>
            </a:r>
            <a:endParaRPr lang="fr-FR" sz="2800" b="1" u="sng" dirty="0" smtClean="0">
              <a:solidFill>
                <a:schemeClr val="accent6">
                  <a:lumMod val="50000"/>
                </a:schemeClr>
              </a:solidFill>
              <a:latin typeface="Andalus" pitchFamily="2" charset="-78"/>
              <a:cs typeface="Andalus" pitchFamily="2" charset="-78"/>
            </a:endParaRPr>
          </a:p>
          <a:p>
            <a:pPr algn="ctr"/>
            <a:endParaRPr lang="fr-FR" sz="2000" b="1" dirty="0" smtClean="0">
              <a:solidFill>
                <a:schemeClr val="accent6">
                  <a:lumMod val="50000"/>
                </a:schemeClr>
              </a:solidFill>
              <a:latin typeface="Andalus" pitchFamily="2" charset="-78"/>
              <a:cs typeface="Andalus" pitchFamily="2" charset="-78"/>
            </a:endParaRPr>
          </a:p>
          <a:p>
            <a:pPr algn="ctr"/>
            <a:endParaRPr lang="fr-FR" sz="2000" b="1" dirty="0" smtClean="0">
              <a:solidFill>
                <a:schemeClr val="accent6">
                  <a:lumMod val="50000"/>
                </a:schemeClr>
              </a:solidFill>
              <a:latin typeface="Andalus" pitchFamily="2" charset="-78"/>
              <a:cs typeface="Andalus" pitchFamily="2" charset="-78"/>
            </a:endParaRPr>
          </a:p>
          <a:p>
            <a:pPr algn="ctr"/>
            <a:r>
              <a:rPr lang="fr-FR" sz="4000" b="1" dirty="0" smtClean="0">
                <a:solidFill>
                  <a:schemeClr val="accent6">
                    <a:lumMod val="50000"/>
                  </a:schemeClr>
                </a:solidFill>
                <a:latin typeface="Andalus" pitchFamily="2" charset="-78"/>
                <a:cs typeface="Andalus" pitchFamily="2" charset="-78"/>
              </a:rPr>
              <a:t> </a:t>
            </a:r>
          </a:p>
          <a:p>
            <a:pPr algn="ctr"/>
            <a:endParaRPr lang="fr-FR" sz="4000" b="1" dirty="0" smtClean="0">
              <a:solidFill>
                <a:schemeClr val="accent6">
                  <a:lumMod val="50000"/>
                </a:schemeClr>
              </a:solidFill>
              <a:latin typeface="Andalus" pitchFamily="2" charset="-78"/>
              <a:cs typeface="Andalus" pitchFamily="2" charset="-78"/>
            </a:endParaRPr>
          </a:p>
          <a:p>
            <a:pPr algn="ctr"/>
            <a:endParaRPr lang="fr-FR" sz="40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714332"/>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214974"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285852" y="2285992"/>
            <a:ext cx="7000924" cy="2862322"/>
          </a:xfrm>
          <a:prstGeom prst="rect">
            <a:avLst/>
          </a:prstGeom>
          <a:noFill/>
        </p:spPr>
        <p:txBody>
          <a:bodyPr wrap="square" rtlCol="0">
            <a:spAutoFit/>
          </a:bodyPr>
          <a:lstStyle/>
          <a:p>
            <a:pPr marL="449263" indent="-449263"/>
            <a:r>
              <a:rPr lang="fr-FR" sz="2800" b="1" dirty="0" smtClean="0">
                <a:solidFill>
                  <a:schemeClr val="accent6">
                    <a:lumMod val="50000"/>
                  </a:schemeClr>
                </a:solidFill>
                <a:latin typeface="Andalus" pitchFamily="2" charset="-78"/>
                <a:cs typeface="Andalus" pitchFamily="2" charset="-78"/>
              </a:rPr>
              <a:t>II. </a:t>
            </a:r>
            <a:r>
              <a:rPr lang="fr-FR" sz="2800" b="1" u="sng" dirty="0" smtClean="0">
                <a:solidFill>
                  <a:schemeClr val="accent6">
                    <a:lumMod val="50000"/>
                  </a:schemeClr>
                </a:solidFill>
                <a:latin typeface="Andalus" pitchFamily="2" charset="-78"/>
                <a:cs typeface="Andalus" pitchFamily="2" charset="-78"/>
              </a:rPr>
              <a:t>Le Mali : un puissant empire</a:t>
            </a:r>
            <a:endParaRPr lang="fr-FR" sz="2800" b="1" dirty="0" smtClean="0">
              <a:solidFill>
                <a:schemeClr val="accent6">
                  <a:lumMod val="50000"/>
                </a:schemeClr>
              </a:solidFill>
              <a:latin typeface="Andalus" pitchFamily="2" charset="-78"/>
              <a:cs typeface="Andalus" pitchFamily="2" charset="-78"/>
            </a:endParaRPr>
          </a:p>
          <a:p>
            <a:r>
              <a:rPr lang="fr-FR" sz="2800" b="1" dirty="0" smtClean="0">
                <a:solidFill>
                  <a:schemeClr val="accent6">
                    <a:lumMod val="50000"/>
                  </a:schemeClr>
                </a:solidFill>
                <a:latin typeface="Andalus" pitchFamily="2" charset="-78"/>
                <a:cs typeface="Andalus" pitchFamily="2" charset="-78"/>
              </a:rPr>
              <a:t>      </a:t>
            </a:r>
          </a:p>
          <a:p>
            <a:endParaRPr lang="fr-FR" sz="2800" b="1" dirty="0" smtClean="0">
              <a:solidFill>
                <a:schemeClr val="accent6">
                  <a:lumMod val="50000"/>
                </a:schemeClr>
              </a:solidFill>
              <a:latin typeface="Andalus" pitchFamily="2" charset="-78"/>
              <a:cs typeface="Andalus" pitchFamily="2" charset="-78"/>
            </a:endParaRPr>
          </a:p>
          <a:p>
            <a:pPr marL="900113" indent="-900113"/>
            <a:r>
              <a:rPr lang="fr-FR" sz="2800" b="1" dirty="0" smtClean="0">
                <a:solidFill>
                  <a:schemeClr val="accent6">
                    <a:lumMod val="50000"/>
                  </a:schemeClr>
                </a:solidFill>
                <a:latin typeface="Andalus" pitchFamily="2" charset="-78"/>
                <a:cs typeface="Andalus" pitchFamily="2" charset="-78"/>
              </a:rPr>
              <a:t>      Sur quoi repose cette puissance?</a:t>
            </a:r>
          </a:p>
          <a:p>
            <a:pPr marL="900113" indent="-900113"/>
            <a:endParaRPr lang="fr-FR" sz="2800" b="1" dirty="0" smtClean="0">
              <a:solidFill>
                <a:schemeClr val="accent6">
                  <a:lumMod val="50000"/>
                </a:schemeClr>
              </a:solidFill>
              <a:latin typeface="Andalus" pitchFamily="2" charset="-78"/>
              <a:cs typeface="Andalus" pitchFamily="2" charset="-78"/>
            </a:endParaRPr>
          </a:p>
          <a:p>
            <a:pPr marL="900113" indent="-900113" algn="ctr"/>
            <a:endParaRPr lang="fr-FR" sz="2000" b="1" dirty="0" smtClean="0">
              <a:solidFill>
                <a:schemeClr val="accent6">
                  <a:lumMod val="50000"/>
                </a:schemeClr>
              </a:solidFill>
              <a:latin typeface="Andalus" pitchFamily="2" charset="-78"/>
              <a:cs typeface="Andalus" pitchFamily="2" charset="-78"/>
            </a:endParaRPr>
          </a:p>
          <a:p>
            <a:endParaRPr lang="fr-FR" sz="2000" b="1" dirty="0" smtClean="0">
              <a:solidFill>
                <a:schemeClr val="accent6">
                  <a:lumMod val="50000"/>
                </a:schemeClr>
              </a:solidFill>
              <a:latin typeface="Andalus" pitchFamily="2" charset="-78"/>
              <a:cs typeface="Andalus" pitchFamily="2" charset="-78"/>
            </a:endParaRPr>
          </a:p>
        </p:txBody>
      </p:sp>
      <p:sp>
        <p:nvSpPr>
          <p:cNvPr id="7" name="Rectangle 6"/>
          <p:cNvSpPr/>
          <p:nvPr/>
        </p:nvSpPr>
        <p:spPr>
          <a:xfrm rot="1057556">
            <a:off x="6201767" y="802588"/>
            <a:ext cx="2591992" cy="785818"/>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TEMPS PREVU : 1 H1/2</a:t>
            </a:r>
            <a:endParaRPr lang="fr-FR" sz="20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357290" y="1000108"/>
            <a:ext cx="6858048" cy="5201424"/>
          </a:xfrm>
          <a:prstGeom prst="rect">
            <a:avLst/>
          </a:prstGeom>
          <a:noFill/>
        </p:spPr>
        <p:txBody>
          <a:bodyPr wrap="square" rtlCol="0">
            <a:spAutoFit/>
          </a:bodyPr>
          <a:lstStyle/>
          <a:p>
            <a:r>
              <a:rPr lang="fr-FR" sz="2800" b="1" dirty="0" smtClean="0">
                <a:solidFill>
                  <a:schemeClr val="accent6">
                    <a:lumMod val="50000"/>
                  </a:schemeClr>
                </a:solidFill>
                <a:latin typeface="Andalus" pitchFamily="2" charset="-78"/>
                <a:cs typeface="Andalus" pitchFamily="2" charset="-78"/>
              </a:rPr>
              <a:t>1/ </a:t>
            </a:r>
            <a:r>
              <a:rPr lang="fr-FR" sz="2800" b="1" u="sng" dirty="0" smtClean="0">
                <a:solidFill>
                  <a:schemeClr val="accent6">
                    <a:lumMod val="50000"/>
                  </a:schemeClr>
                </a:solidFill>
                <a:latin typeface="Andalus" pitchFamily="2" charset="-78"/>
                <a:cs typeface="Andalus" pitchFamily="2" charset="-78"/>
              </a:rPr>
              <a:t>Un empire riche!</a:t>
            </a:r>
          </a:p>
          <a:p>
            <a:pPr algn="ctr"/>
            <a:endParaRPr lang="fr-FR" sz="2000" b="1" dirty="0" smtClean="0">
              <a:solidFill>
                <a:schemeClr val="accent6">
                  <a:lumMod val="50000"/>
                </a:schemeClr>
              </a:solidFill>
              <a:latin typeface="Andalus" pitchFamily="2" charset="-78"/>
              <a:cs typeface="Andalus" pitchFamily="2" charset="-78"/>
            </a:endParaRPr>
          </a:p>
          <a:p>
            <a:pPr algn="ctr"/>
            <a:r>
              <a:rPr lang="fr-FR" sz="2400" b="1" dirty="0" smtClean="0">
                <a:solidFill>
                  <a:schemeClr val="accent6">
                    <a:lumMod val="50000"/>
                  </a:schemeClr>
                </a:solidFill>
                <a:latin typeface="Andalus" pitchFamily="2" charset="-78"/>
                <a:cs typeface="Andalus" pitchFamily="2" charset="-78"/>
                <a:hlinkClick r:id="rId4" action="ppaction://hlinksldjump"/>
              </a:rPr>
              <a:t>Atlas catalan</a:t>
            </a:r>
            <a:endParaRPr lang="fr-FR" sz="2400" b="1" dirty="0" smtClean="0">
              <a:solidFill>
                <a:schemeClr val="accent6">
                  <a:lumMod val="50000"/>
                </a:schemeClr>
              </a:solidFill>
              <a:latin typeface="Andalus" pitchFamily="2" charset="-78"/>
              <a:cs typeface="Andalus" pitchFamily="2" charset="-78"/>
            </a:endParaRPr>
          </a:p>
          <a:p>
            <a:pPr algn="ctr"/>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      Que tient-il dans sa main?</a:t>
            </a:r>
          </a:p>
          <a:p>
            <a:pPr marL="71755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 une pépite d’or (+ couronne en or)</a:t>
            </a:r>
          </a:p>
          <a:p>
            <a:r>
              <a:rPr lang="fr-FR" sz="2000" b="1" smtClean="0">
                <a:solidFill>
                  <a:schemeClr val="accent6">
                    <a:lumMod val="50000"/>
                  </a:schemeClr>
                </a:solidFill>
                <a:latin typeface="Andalus" pitchFamily="2" charset="-78"/>
                <a:cs typeface="Andalus" pitchFamily="2" charset="-78"/>
                <a:hlinkClick r:id="rId5" action="ppaction://hlinksldjump"/>
              </a:rPr>
              <a:t> Texte </a:t>
            </a:r>
            <a:r>
              <a:rPr lang="fr-FR" sz="2000" b="1" dirty="0" smtClean="0">
                <a:solidFill>
                  <a:schemeClr val="accent6">
                    <a:lumMod val="50000"/>
                  </a:schemeClr>
                </a:solidFill>
                <a:latin typeface="Andalus" pitchFamily="2" charset="-78"/>
                <a:cs typeface="Andalus" pitchFamily="2" charset="-78"/>
                <a:hlinkClick r:id="rId5" action="ppaction://hlinksldjump"/>
              </a:rPr>
              <a:t>d’ Ibn </a:t>
            </a:r>
            <a:r>
              <a:rPr lang="fr-FR" sz="2000" b="1" dirty="0" err="1" smtClean="0">
                <a:solidFill>
                  <a:schemeClr val="accent6">
                    <a:lumMod val="50000"/>
                  </a:schemeClr>
                </a:solidFill>
                <a:latin typeface="Andalus" pitchFamily="2" charset="-78"/>
                <a:cs typeface="Andalus" pitchFamily="2" charset="-78"/>
                <a:hlinkClick r:id="rId5" action="ppaction://hlinksldjump"/>
              </a:rPr>
              <a:t>Battuta</a:t>
            </a:r>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       D’où vient cet or?</a:t>
            </a:r>
          </a:p>
          <a:p>
            <a:pPr marL="717550">
              <a:buFont typeface="Wingdings" pitchFamily="2" charset="2"/>
              <a:buChar char="Ø"/>
            </a:pPr>
            <a:r>
              <a:rPr lang="fr-FR" sz="2000" b="1" dirty="0" smtClean="0">
                <a:solidFill>
                  <a:schemeClr val="accent6">
                    <a:lumMod val="50000"/>
                  </a:schemeClr>
                </a:solidFill>
                <a:latin typeface="Andalus" pitchFamily="2" charset="-78"/>
                <a:cs typeface="Andalus" pitchFamily="2" charset="-78"/>
                <a:hlinkClick r:id="rId6" action="ppaction://hlinksldjump"/>
              </a:rPr>
              <a:t>Carte : </a:t>
            </a:r>
            <a:r>
              <a:rPr lang="fr-FR" sz="2000" b="1" dirty="0" smtClean="0">
                <a:solidFill>
                  <a:schemeClr val="accent6">
                    <a:lumMod val="50000"/>
                  </a:schemeClr>
                </a:solidFill>
                <a:latin typeface="Andalus" pitchFamily="2" charset="-78"/>
                <a:cs typeface="Andalus" pitchFamily="2" charset="-78"/>
              </a:rPr>
              <a:t>localiser les ressources</a:t>
            </a:r>
            <a:endParaRPr lang="fr-FR" sz="2000" b="1" dirty="0" smtClean="0"/>
          </a:p>
          <a:p>
            <a:pPr marL="450850" indent="-450850"/>
            <a:endParaRPr lang="fr-FR" sz="2000" b="1" dirty="0" smtClean="0">
              <a:solidFill>
                <a:schemeClr val="accent6">
                  <a:lumMod val="50000"/>
                </a:schemeClr>
              </a:solidFill>
              <a:latin typeface="Andalus" pitchFamily="2" charset="-78"/>
              <a:cs typeface="Andalus" pitchFamily="2" charset="-78"/>
            </a:endParaRPr>
          </a:p>
          <a:p>
            <a:pPr marL="450850" indent="-450850"/>
            <a:endParaRPr lang="fr-FR" sz="2000" b="1" dirty="0" smtClean="0">
              <a:solidFill>
                <a:schemeClr val="accent6">
                  <a:lumMod val="50000"/>
                </a:schemeClr>
              </a:solidFill>
              <a:latin typeface="Andalus" pitchFamily="2" charset="-78"/>
              <a:cs typeface="Andalus" pitchFamily="2" charset="-78"/>
            </a:endParaRPr>
          </a:p>
          <a:p>
            <a:pPr marL="450850" indent="-450850"/>
            <a:r>
              <a:rPr lang="fr-FR" sz="2000" b="1" dirty="0" smtClean="0">
                <a:solidFill>
                  <a:schemeClr val="accent6">
                    <a:lumMod val="50000"/>
                  </a:schemeClr>
                </a:solidFill>
                <a:latin typeface="Andalus" pitchFamily="2" charset="-78"/>
                <a:cs typeface="Andalus" pitchFamily="2" charset="-78"/>
              </a:rPr>
              <a:t>    Des relations importantes avec le monde arabe  : commerce d’or, de sel mais aussi d’esclaves.</a:t>
            </a:r>
          </a:p>
          <a:p>
            <a:pPr marL="450850" indent="-18415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hlinkClick r:id="rId7" action="ppaction://hlinksldjump"/>
              </a:rPr>
              <a:t>carte des routes commerciales </a:t>
            </a:r>
            <a:endParaRPr lang="fr-FR" sz="2000" b="1" dirty="0" smtClean="0">
              <a:solidFill>
                <a:schemeClr val="accent6">
                  <a:lumMod val="50000"/>
                </a:schemeClr>
              </a:solidFill>
              <a:latin typeface="Andalus" pitchFamily="2" charset="-78"/>
              <a:cs typeface="Andalus" pitchFamily="2" charset="-78"/>
            </a:endParaRPr>
          </a:p>
          <a:p>
            <a:pPr marL="266700" indent="-266700"/>
            <a:endParaRPr lang="fr-FR" sz="2000" b="1" dirty="0" smtClean="0">
              <a:solidFill>
                <a:schemeClr val="accent6">
                  <a:lumMod val="50000"/>
                </a:schemeClr>
              </a:solidFill>
              <a:latin typeface="Andalus" pitchFamily="2" charset="-78"/>
              <a:cs typeface="Andalus" pitchFamily="2" charset="-78"/>
            </a:endParaRPr>
          </a:p>
          <a:p>
            <a:pPr marL="266700" indent="-266700"/>
            <a:r>
              <a:rPr lang="fr-FR" sz="2000" b="1" dirty="0" smtClean="0">
                <a:solidFill>
                  <a:schemeClr val="accent6">
                    <a:lumMod val="50000"/>
                  </a:schemeClr>
                </a:solidFill>
                <a:latin typeface="Andalus" pitchFamily="2" charset="-78"/>
                <a:cs typeface="Andalus" pitchFamily="2" charset="-78"/>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578647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071538" y="1285860"/>
            <a:ext cx="7286676" cy="3908762"/>
          </a:xfrm>
          <a:prstGeom prst="rect">
            <a:avLst/>
          </a:prstGeom>
          <a:noFill/>
        </p:spPr>
        <p:txBody>
          <a:bodyPr wrap="square" rtlCol="0">
            <a:spAutoFit/>
          </a:bodyPr>
          <a:lstStyle/>
          <a:p>
            <a:pPr marL="450850" indent="-184150"/>
            <a:endParaRPr lang="fr-FR" sz="2000" b="1" dirty="0" smtClean="0">
              <a:solidFill>
                <a:schemeClr val="accent6">
                  <a:lumMod val="50000"/>
                </a:schemeClr>
              </a:solidFill>
              <a:latin typeface="Andalus" pitchFamily="2" charset="-78"/>
              <a:cs typeface="Andalus" pitchFamily="2" charset="-78"/>
            </a:endParaRPr>
          </a:p>
          <a:p>
            <a:pPr marL="450850" indent="-184150"/>
            <a:endParaRPr lang="fr-FR" sz="2000" b="1" dirty="0" smtClean="0">
              <a:solidFill>
                <a:schemeClr val="accent6">
                  <a:lumMod val="50000"/>
                </a:schemeClr>
              </a:solidFill>
              <a:latin typeface="Andalus" pitchFamily="2" charset="-78"/>
              <a:cs typeface="Andalus" pitchFamily="2" charset="-78"/>
            </a:endParaRPr>
          </a:p>
          <a:p>
            <a:pPr marL="450850" indent="-184150" algn="ctr"/>
            <a:r>
              <a:rPr lang="fr-FR" sz="2000" b="1" dirty="0" smtClean="0">
                <a:solidFill>
                  <a:schemeClr val="accent6">
                    <a:lumMod val="50000"/>
                  </a:schemeClr>
                </a:solidFill>
                <a:latin typeface="Andalus" pitchFamily="2" charset="-78"/>
                <a:cs typeface="Andalus" pitchFamily="2" charset="-78"/>
              </a:rPr>
              <a:t>     </a:t>
            </a:r>
            <a:r>
              <a:rPr lang="fr-FR" sz="2400" b="1" u="sng" dirty="0" smtClean="0">
                <a:solidFill>
                  <a:schemeClr val="accent6">
                    <a:lumMod val="50000"/>
                  </a:schemeClr>
                </a:solidFill>
                <a:latin typeface="Andalus" pitchFamily="2" charset="-78"/>
                <a:cs typeface="Andalus" pitchFamily="2" charset="-78"/>
              </a:rPr>
              <a:t>Conclusion  : réponse partielle à la problématique. </a:t>
            </a:r>
          </a:p>
          <a:p>
            <a:pPr marL="450850" indent="-184150">
              <a:buFont typeface="Wingdings" pitchFamily="2" charset="2"/>
              <a:buChar char="Ø"/>
            </a:pPr>
            <a:endParaRPr lang="fr-FR" sz="2000" b="1" dirty="0" smtClean="0">
              <a:solidFill>
                <a:schemeClr val="accent6">
                  <a:lumMod val="50000"/>
                </a:schemeClr>
              </a:solidFill>
              <a:latin typeface="Andalus" pitchFamily="2" charset="-78"/>
              <a:cs typeface="Andalus" pitchFamily="2" charset="-78"/>
            </a:endParaRPr>
          </a:p>
          <a:p>
            <a:pPr marL="450850" indent="-184150">
              <a:buFont typeface="Wingdings" pitchFamily="2" charset="2"/>
              <a:buChar char="Ø"/>
            </a:pPr>
            <a:endParaRPr lang="fr-FR" sz="2000" b="1" dirty="0" smtClean="0">
              <a:solidFill>
                <a:schemeClr val="accent6">
                  <a:lumMod val="50000"/>
                </a:schemeClr>
              </a:solidFill>
              <a:latin typeface="Andalus" pitchFamily="2" charset="-78"/>
              <a:cs typeface="Andalus" pitchFamily="2" charset="-78"/>
            </a:endParaRPr>
          </a:p>
          <a:p>
            <a:pPr marL="450850" indent="-184150">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Un empire riche essentiellement grâce à ses ressources en or et au contrôle du commerce transsaharien, en relation étroite avec le monde arabe.</a:t>
            </a:r>
          </a:p>
          <a:p>
            <a:pPr marL="450850" indent="-184150"/>
            <a:endParaRPr lang="fr-FR" sz="2000" b="1" dirty="0" smtClean="0">
              <a:solidFill>
                <a:schemeClr val="accent6">
                  <a:lumMod val="50000"/>
                </a:schemeClr>
              </a:solidFill>
              <a:latin typeface="Andalus" pitchFamily="2" charset="-78"/>
              <a:cs typeface="Andalus" pitchFamily="2" charset="-78"/>
            </a:endParaRPr>
          </a:p>
          <a:p>
            <a:pPr marL="450850" indent="-184150"/>
            <a:endParaRPr lang="fr-FR" sz="2000" b="1" dirty="0" smtClean="0">
              <a:solidFill>
                <a:schemeClr val="accent6">
                  <a:lumMod val="50000"/>
                </a:schemeClr>
              </a:solidFill>
              <a:latin typeface="Andalus" pitchFamily="2" charset="-78"/>
              <a:cs typeface="Andalus" pitchFamily="2" charset="-78"/>
            </a:endParaRPr>
          </a:p>
          <a:p>
            <a:pPr marL="450850" indent="-184150"/>
            <a:r>
              <a:rPr lang="fr-FR" sz="2000" b="1" dirty="0" smtClean="0">
                <a:solidFill>
                  <a:schemeClr val="accent6">
                    <a:lumMod val="50000"/>
                  </a:schemeClr>
                </a:solidFill>
                <a:latin typeface="Andalus" pitchFamily="2" charset="-78"/>
                <a:cs typeface="Andalus" pitchFamily="2" charset="-78"/>
              </a:rPr>
              <a:t>    </a:t>
            </a:r>
            <a:endParaRPr lang="fr-FR" sz="2400" b="1" i="1" dirty="0" smtClean="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Rectangle 5"/>
          <p:cNvSpPr/>
          <p:nvPr/>
        </p:nvSpPr>
        <p:spPr>
          <a:xfrm>
            <a:off x="1428728" y="785794"/>
            <a:ext cx="671517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357290" y="571480"/>
            <a:ext cx="6858048" cy="1754326"/>
          </a:xfrm>
          <a:prstGeom prst="rect">
            <a:avLst/>
          </a:prstGeom>
          <a:noFill/>
        </p:spPr>
        <p:txBody>
          <a:bodyPr wrap="square" rtlCol="0">
            <a:spAutoFit/>
          </a:bodyPr>
          <a:lstStyle/>
          <a:p>
            <a:pPr algn="ctr"/>
            <a:r>
              <a:rPr lang="fr-FR" sz="2800" b="1" dirty="0" smtClean="0">
                <a:solidFill>
                  <a:schemeClr val="accent6">
                    <a:lumMod val="50000"/>
                  </a:schemeClr>
                </a:solidFill>
                <a:latin typeface="Andalus" pitchFamily="2" charset="-78"/>
                <a:cs typeface="Andalus" pitchFamily="2" charset="-78"/>
              </a:rPr>
              <a:t>Que nous disent les programmes?</a:t>
            </a:r>
          </a:p>
          <a:p>
            <a:pPr algn="ctr"/>
            <a:endParaRPr lang="fr-FR" sz="2000" b="1" dirty="0" smtClean="0">
              <a:solidFill>
                <a:schemeClr val="accent6">
                  <a:lumMod val="50000"/>
                </a:schemeClr>
              </a:solidFill>
              <a:latin typeface="Andalus" pitchFamily="2" charset="-78"/>
              <a:cs typeface="Andalus" pitchFamily="2" charset="-78"/>
            </a:endParaRPr>
          </a:p>
          <a:p>
            <a:pPr algn="ctr"/>
            <a:r>
              <a:rPr lang="fr-FR" sz="2000" b="1" dirty="0" smtClean="0">
                <a:solidFill>
                  <a:schemeClr val="accent6">
                    <a:lumMod val="50000"/>
                  </a:schemeClr>
                </a:solidFill>
                <a:latin typeface="Andalus" pitchFamily="2" charset="-78"/>
                <a:cs typeface="Andalus" pitchFamily="2" charset="-78"/>
              </a:rPr>
              <a:t>3ème partie du programme d’histoire située après les débuts de l’Islam et l’Occident féodal et avant  la partie intitulée « vers la modernité »</a:t>
            </a:r>
            <a:endParaRPr lang="fr-FR" sz="2800" b="1" dirty="0">
              <a:solidFill>
                <a:schemeClr val="accent6">
                  <a:lumMod val="50000"/>
                </a:schemeClr>
              </a:solidFill>
              <a:latin typeface="Andalus" pitchFamily="2" charset="-78"/>
              <a:cs typeface="Andalus" pitchFamily="2" charset="-78"/>
            </a:endParaRPr>
          </a:p>
        </p:txBody>
      </p:sp>
      <p:sp>
        <p:nvSpPr>
          <p:cNvPr id="8" name="ZoneTexte 7"/>
          <p:cNvSpPr txBox="1"/>
          <p:nvPr/>
        </p:nvSpPr>
        <p:spPr>
          <a:xfrm>
            <a:off x="1214414" y="2428868"/>
            <a:ext cx="7143800" cy="3600986"/>
          </a:xfrm>
          <a:prstGeom prst="rect">
            <a:avLst/>
          </a:prstGeom>
          <a:noFill/>
        </p:spPr>
        <p:txBody>
          <a:bodyPr wrap="square" rtlCol="0">
            <a:spAutoFit/>
          </a:bodyPr>
          <a:lstStyle/>
          <a:p>
            <a:pPr algn="ctr"/>
            <a:r>
              <a:rPr lang="fr-FR" sz="2800" b="1" dirty="0" smtClean="0">
                <a:solidFill>
                  <a:schemeClr val="accent6">
                    <a:lumMod val="50000"/>
                  </a:schemeClr>
                </a:solidFill>
                <a:latin typeface="Andalus" pitchFamily="2" charset="-78"/>
                <a:cs typeface="Andalus" pitchFamily="2" charset="-78"/>
              </a:rPr>
              <a:t>CONNAISSANCES</a:t>
            </a:r>
            <a:endParaRPr lang="fr-FR" sz="2000" b="1" dirty="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Une civilisation de l’Afrique subsaharienne (au choix).</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Les grands courants d’échanges de marchandises saisis dans leur permanence (le sel et l’or du Soudan, les esclaves…) entre le VIIIème et le XVIème siècle.</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Les traites orientale, transsaharienne et interne à l’Afrique noire : les routes commerciales, les acteurs et les victimes </a:t>
            </a:r>
          </a:p>
          <a:p>
            <a:r>
              <a:rPr lang="fr-FR" sz="2000" b="1" dirty="0" smtClean="0">
                <a:solidFill>
                  <a:schemeClr val="accent6">
                    <a:lumMod val="50000"/>
                  </a:schemeClr>
                </a:solidFill>
                <a:latin typeface="Andalus" pitchFamily="2" charset="-78"/>
                <a:cs typeface="Andalus" pitchFamily="2" charset="-78"/>
              </a:rPr>
              <a:t>du trafic.</a:t>
            </a:r>
            <a:endParaRPr lang="fr-FR" sz="20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428604"/>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142976" y="714356"/>
            <a:ext cx="6929486" cy="6309420"/>
          </a:xfrm>
          <a:prstGeom prst="rect">
            <a:avLst/>
          </a:prstGeom>
          <a:noFill/>
        </p:spPr>
        <p:txBody>
          <a:bodyPr wrap="square" rtlCol="0">
            <a:spAutoFit/>
          </a:bodyPr>
          <a:lstStyle/>
          <a:p>
            <a:pPr algn="ctr"/>
            <a:r>
              <a:rPr lang="fr-FR" sz="3200" b="1" dirty="0" smtClean="0">
                <a:solidFill>
                  <a:schemeClr val="accent6">
                    <a:lumMod val="50000"/>
                  </a:schemeClr>
                </a:solidFill>
                <a:latin typeface="Andalus" pitchFamily="2" charset="-78"/>
                <a:cs typeface="Andalus" pitchFamily="2" charset="-78"/>
              </a:rPr>
              <a:t>TRACE  ECRITE PROPOSEE</a:t>
            </a:r>
            <a:endParaRPr lang="fr-FR" sz="2000" b="1" dirty="0" smtClean="0">
              <a:solidFill>
                <a:schemeClr val="accent6">
                  <a:lumMod val="50000"/>
                </a:schemeClr>
              </a:solidFill>
              <a:latin typeface="Andalus" pitchFamily="2" charset="-78"/>
              <a:cs typeface="Andalus" pitchFamily="2" charset="-78"/>
            </a:endParaRPr>
          </a:p>
          <a:p>
            <a:pPr algn="ctr"/>
            <a:endParaRPr lang="fr-FR" sz="2000" b="1" dirty="0" smtClean="0">
              <a:solidFill>
                <a:schemeClr val="accent6">
                  <a:lumMod val="50000"/>
                </a:schemeClr>
              </a:solidFill>
              <a:latin typeface="Andalus" pitchFamily="2" charset="-78"/>
              <a:cs typeface="Andalus" pitchFamily="2" charset="-78"/>
            </a:endParaRPr>
          </a:p>
          <a:p>
            <a:pPr algn="ctr"/>
            <a:r>
              <a:rPr lang="fr-FR" sz="2800" b="1" u="sng" dirty="0" smtClean="0">
                <a:solidFill>
                  <a:schemeClr val="accent6">
                    <a:lumMod val="50000"/>
                  </a:schemeClr>
                </a:solidFill>
                <a:latin typeface="Andalus" pitchFamily="2" charset="-78"/>
                <a:cs typeface="Andalus" pitchFamily="2" charset="-78"/>
              </a:rPr>
              <a:t>Construire un résumé avec un exercice puzzle</a:t>
            </a:r>
            <a:r>
              <a:rPr lang="fr-FR" sz="2800" b="1" dirty="0" smtClean="0">
                <a:solidFill>
                  <a:schemeClr val="accent6">
                    <a:lumMod val="50000"/>
                  </a:schemeClr>
                </a:solidFill>
                <a:latin typeface="Andalus" pitchFamily="2" charset="-78"/>
                <a:cs typeface="Andalus" pitchFamily="2" charset="-78"/>
              </a:rPr>
              <a:t>:</a:t>
            </a:r>
          </a:p>
          <a:p>
            <a:pPr algn="ctr"/>
            <a:endParaRPr lang="fr-FR" sz="2400" b="1" dirty="0" smtClean="0">
              <a:solidFill>
                <a:schemeClr val="accent6">
                  <a:lumMod val="50000"/>
                </a:schemeClr>
              </a:solidFill>
              <a:latin typeface="Andalus" pitchFamily="2" charset="-78"/>
              <a:cs typeface="Andalus" pitchFamily="2" charset="-78"/>
            </a:endParaRPr>
          </a:p>
          <a:p>
            <a:pPr algn="ctr"/>
            <a:r>
              <a:rPr lang="fr-FR" sz="2000" b="1" dirty="0" smtClean="0">
                <a:solidFill>
                  <a:schemeClr val="accent6">
                    <a:lumMod val="50000"/>
                  </a:schemeClr>
                </a:solidFill>
                <a:latin typeface="Andalus" pitchFamily="2" charset="-78"/>
                <a:cs typeface="Andalus" pitchFamily="2" charset="-78"/>
              </a:rPr>
              <a:t>Les élèves doivent construire leur résumé à partir de groupes de mots à associer (en binôme ou seul)</a:t>
            </a:r>
          </a:p>
          <a:p>
            <a:pPr algn="ctr"/>
            <a:endParaRPr lang="fr-FR" sz="2000" b="1" dirty="0" smtClean="0">
              <a:solidFill>
                <a:schemeClr val="accent6">
                  <a:lumMod val="50000"/>
                </a:schemeClr>
              </a:solidFill>
              <a:latin typeface="Andalus" pitchFamily="2" charset="-78"/>
              <a:cs typeface="Andalus" pitchFamily="2" charset="-78"/>
            </a:endParaRPr>
          </a:p>
          <a:p>
            <a:pPr algn="ctr"/>
            <a:r>
              <a:rPr lang="fr-FR" sz="2400" b="1" dirty="0" smtClean="0">
                <a:solidFill>
                  <a:schemeClr val="accent6">
                    <a:lumMod val="50000"/>
                  </a:schemeClr>
                </a:solidFill>
                <a:latin typeface="Andalus" pitchFamily="2" charset="-78"/>
                <a:cs typeface="Andalus" pitchFamily="2" charset="-78"/>
              </a:rPr>
              <a:t>+</a:t>
            </a:r>
          </a:p>
          <a:p>
            <a:pPr algn="ctr"/>
            <a:r>
              <a:rPr lang="fr-FR" sz="2800" b="1" u="sng" dirty="0" smtClean="0">
                <a:solidFill>
                  <a:schemeClr val="accent6">
                    <a:lumMod val="50000"/>
                  </a:schemeClr>
                </a:solidFill>
                <a:latin typeface="Andalus" pitchFamily="2" charset="-78"/>
                <a:cs typeface="Andalus" pitchFamily="2" charset="-78"/>
                <a:hlinkClick r:id="rId4" action="ppaction://hlinksldjump"/>
              </a:rPr>
              <a:t>Carte du nord de l’Afrique à compléter</a:t>
            </a:r>
            <a:endParaRPr lang="fr-FR" sz="2800" b="1" u="sng" dirty="0" smtClean="0">
              <a:solidFill>
                <a:schemeClr val="accent6">
                  <a:lumMod val="50000"/>
                </a:schemeClr>
              </a:solidFill>
              <a:latin typeface="Andalus" pitchFamily="2" charset="-78"/>
              <a:cs typeface="Andalus" pitchFamily="2" charset="-78"/>
            </a:endParaRPr>
          </a:p>
          <a:p>
            <a:pPr algn="ctr"/>
            <a:endParaRPr lang="fr-FR" sz="2000" b="1" dirty="0" smtClean="0">
              <a:solidFill>
                <a:schemeClr val="accent6">
                  <a:lumMod val="50000"/>
                </a:schemeClr>
              </a:solidFill>
              <a:latin typeface="Andalus" pitchFamily="2" charset="-78"/>
              <a:cs typeface="Andalus" pitchFamily="2" charset="-78"/>
            </a:endParaRPr>
          </a:p>
          <a:p>
            <a:pPr algn="ctr"/>
            <a:endParaRPr lang="fr-FR" sz="2000" b="1" dirty="0" smtClean="0">
              <a:solidFill>
                <a:schemeClr val="accent6">
                  <a:lumMod val="50000"/>
                </a:schemeClr>
              </a:solidFill>
              <a:latin typeface="Andalus" pitchFamily="2" charset="-78"/>
              <a:cs typeface="Andalus" pitchFamily="2" charset="-78"/>
            </a:endParaRPr>
          </a:p>
          <a:p>
            <a:pPr algn="ctr"/>
            <a:r>
              <a:rPr lang="fr-FR" sz="4000" b="1" dirty="0" smtClean="0">
                <a:solidFill>
                  <a:schemeClr val="accent6">
                    <a:lumMod val="50000"/>
                  </a:schemeClr>
                </a:solidFill>
                <a:latin typeface="Andalus" pitchFamily="2" charset="-78"/>
                <a:cs typeface="Andalus" pitchFamily="2" charset="-78"/>
              </a:rPr>
              <a:t> </a:t>
            </a:r>
          </a:p>
          <a:p>
            <a:pPr algn="ctr"/>
            <a:endParaRPr lang="fr-FR" sz="4000" b="1" dirty="0" smtClean="0">
              <a:solidFill>
                <a:schemeClr val="accent6">
                  <a:lumMod val="50000"/>
                </a:schemeClr>
              </a:solidFill>
              <a:latin typeface="Andalus" pitchFamily="2" charset="-78"/>
              <a:cs typeface="Andalus" pitchFamily="2" charset="-78"/>
            </a:endParaRPr>
          </a:p>
          <a:p>
            <a:pPr algn="ctr"/>
            <a:endParaRPr lang="fr-FR" sz="40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357290" y="785794"/>
            <a:ext cx="7143800" cy="5078313"/>
          </a:xfrm>
          <a:prstGeom prst="rect">
            <a:avLst/>
          </a:prstGeom>
          <a:noFill/>
        </p:spPr>
        <p:txBody>
          <a:bodyPr wrap="square" rtlCol="0">
            <a:spAutoFit/>
          </a:bodyPr>
          <a:lstStyle/>
          <a:p>
            <a:r>
              <a:rPr lang="fr-FR" sz="2400" b="1" dirty="0" smtClean="0">
                <a:solidFill>
                  <a:schemeClr val="accent6">
                    <a:lumMod val="50000"/>
                  </a:schemeClr>
                </a:solidFill>
                <a:latin typeface="Andalus" pitchFamily="2" charset="-78"/>
                <a:cs typeface="Andalus" pitchFamily="2" charset="-78"/>
              </a:rPr>
              <a:t>2. L</a:t>
            </a:r>
            <a:r>
              <a:rPr lang="fr-FR" sz="2400" b="1" u="sng" dirty="0" smtClean="0">
                <a:solidFill>
                  <a:schemeClr val="accent6">
                    <a:lumMod val="50000"/>
                  </a:schemeClr>
                </a:solidFill>
                <a:latin typeface="Andalus" pitchFamily="2" charset="-78"/>
                <a:cs typeface="Andalus" pitchFamily="2" charset="-78"/>
              </a:rPr>
              <a:t>es traites négrières : un commerce lucratif</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Première étape : définir ce que sont les traites négrières</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Selon  Olivier Pétré-</a:t>
            </a:r>
            <a:r>
              <a:rPr lang="fr-FR" sz="2000" b="1" dirty="0" err="1" smtClean="0">
                <a:solidFill>
                  <a:schemeClr val="accent6">
                    <a:lumMod val="50000"/>
                  </a:schemeClr>
                </a:solidFill>
                <a:latin typeface="Andalus" pitchFamily="2" charset="-78"/>
                <a:cs typeface="Andalus" pitchFamily="2" charset="-78"/>
              </a:rPr>
              <a:t>Grenouilleau</a:t>
            </a:r>
            <a:r>
              <a:rPr lang="fr-FR" sz="2000" b="1" dirty="0" smtClean="0">
                <a:solidFill>
                  <a:schemeClr val="accent6">
                    <a:lumMod val="50000"/>
                  </a:schemeClr>
                </a:solidFill>
                <a:latin typeface="Andalus" pitchFamily="2" charset="-78"/>
                <a:cs typeface="Andalus" pitchFamily="2" charset="-78"/>
              </a:rPr>
              <a:t> : </a:t>
            </a:r>
          </a:p>
          <a:p>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L’esclavage n’est pas synonyme de traites mais  les deux sont en étroite interaction. </a:t>
            </a:r>
          </a:p>
          <a:p>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C’est un commerce organisé d’un lieu de capture vers un lieu  d’exploitation qui repose sur des réseaux, des routes et l’assentiment d’entités politiques qui y trouvent leur intérêt.</a:t>
            </a:r>
          </a:p>
          <a:p>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Le paramètre du racisme n’en est pas à l’origine mais apparait avec la traite.</a:t>
            </a:r>
            <a:endParaRPr lang="fr-FR" sz="28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8" name="ZoneTexte 7"/>
          <p:cNvSpPr txBox="1"/>
          <p:nvPr/>
        </p:nvSpPr>
        <p:spPr>
          <a:xfrm>
            <a:off x="1428728" y="857232"/>
            <a:ext cx="6786610" cy="5632311"/>
          </a:xfrm>
          <a:prstGeom prst="rect">
            <a:avLst/>
          </a:prstGeom>
          <a:noFill/>
        </p:spPr>
        <p:txBody>
          <a:bodyPr wrap="square" rtlCol="0">
            <a:spAutoFit/>
          </a:bodyPr>
          <a:lstStyle/>
          <a:p>
            <a:r>
              <a:rPr lang="fr-FR" sz="2000" b="1" dirty="0" smtClean="0">
                <a:solidFill>
                  <a:schemeClr val="accent6">
                    <a:lumMod val="50000"/>
                  </a:schemeClr>
                </a:solidFill>
                <a:latin typeface="Andalus" pitchFamily="2" charset="-78"/>
                <a:cs typeface="Andalus" pitchFamily="2" charset="-78"/>
              </a:rPr>
              <a:t>a</a:t>
            </a:r>
            <a:r>
              <a:rPr lang="fr-FR" sz="2000" b="1" u="sng" dirty="0" smtClean="0">
                <a:solidFill>
                  <a:schemeClr val="accent6">
                    <a:lumMod val="50000"/>
                  </a:schemeClr>
                </a:solidFill>
                <a:latin typeface="Andalus" pitchFamily="2" charset="-78"/>
                <a:cs typeface="Andalus" pitchFamily="2" charset="-78"/>
              </a:rPr>
              <a:t>/ les routes du trafic</a:t>
            </a:r>
          </a:p>
          <a:p>
            <a:endParaRPr lang="fr-FR" sz="2000" b="1" u="sng"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hlinkClick r:id="rId4" action="ppaction://hlinksldjump"/>
              </a:rPr>
              <a:t>Carte des routes</a:t>
            </a: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Questionnement : pourquoi?</a:t>
            </a:r>
          </a:p>
          <a:p>
            <a:endParaRPr lang="fr-FR" sz="2000" b="1" dirty="0" smtClean="0">
              <a:solidFill>
                <a:schemeClr val="accent6">
                  <a:lumMod val="50000"/>
                </a:schemeClr>
              </a:solidFill>
              <a:latin typeface="Andalus" pitchFamily="2" charset="-78"/>
              <a:cs typeface="Andalus" pitchFamily="2" charset="-78"/>
            </a:endParaRPr>
          </a:p>
          <a:p>
            <a:pPr marL="360363" indent="-269875"/>
            <a:r>
              <a:rPr lang="fr-FR" sz="2000" b="1" dirty="0" smtClean="0">
                <a:solidFill>
                  <a:schemeClr val="accent6">
                    <a:lumMod val="50000"/>
                  </a:schemeClr>
                </a:solidFill>
                <a:latin typeface="Andalus" pitchFamily="2" charset="-78"/>
                <a:cs typeface="Andalus" pitchFamily="2" charset="-78"/>
              </a:rPr>
              <a:t>     Pratique de l’esclavage déjà existante chez les peuples d’Afrique : </a:t>
            </a:r>
            <a:r>
              <a:rPr lang="fr-FR" sz="2000" b="1" dirty="0" smtClean="0">
                <a:solidFill>
                  <a:schemeClr val="accent6">
                    <a:lumMod val="50000"/>
                  </a:schemeClr>
                </a:solidFill>
                <a:latin typeface="Andalus" pitchFamily="2" charset="-78"/>
                <a:cs typeface="Andalus" pitchFamily="2" charset="-78"/>
                <a:hlinkClick r:id="rId5" action="ppaction://hlinksldjump"/>
              </a:rPr>
              <a:t>témoignage d’Ibn </a:t>
            </a:r>
            <a:r>
              <a:rPr lang="fr-FR" sz="2000" b="1" dirty="0" err="1" smtClean="0">
                <a:solidFill>
                  <a:schemeClr val="accent6">
                    <a:lumMod val="50000"/>
                  </a:schemeClr>
                </a:solidFill>
                <a:latin typeface="Andalus" pitchFamily="2" charset="-78"/>
                <a:cs typeface="Andalus" pitchFamily="2" charset="-78"/>
                <a:hlinkClick r:id="rId5" action="ppaction://hlinksldjump"/>
              </a:rPr>
              <a:t>Battûta</a:t>
            </a:r>
            <a:endParaRPr lang="fr-FR" sz="2000" b="1" dirty="0" smtClean="0">
              <a:solidFill>
                <a:schemeClr val="accent6">
                  <a:lumMod val="50000"/>
                </a:schemeClr>
              </a:solidFill>
              <a:latin typeface="Andalus" pitchFamily="2" charset="-78"/>
              <a:cs typeface="Andalus" pitchFamily="2" charset="-78"/>
            </a:endParaRPr>
          </a:p>
          <a:p>
            <a:pPr marL="182563" indent="-182563"/>
            <a:r>
              <a:rPr lang="fr-FR" sz="2000" b="1" dirty="0" smtClean="0">
                <a:solidFill>
                  <a:schemeClr val="accent6">
                    <a:lumMod val="50000"/>
                  </a:schemeClr>
                </a:solidFill>
                <a:latin typeface="Andalus" pitchFamily="2" charset="-78"/>
                <a:cs typeface="Andalus" pitchFamily="2" charset="-78"/>
              </a:rPr>
              <a:t>  </a:t>
            </a:r>
          </a:p>
          <a:p>
            <a:pPr marL="363538" indent="-3175"/>
            <a:r>
              <a:rPr lang="fr-FR" sz="2000" b="1" dirty="0" smtClean="0">
                <a:solidFill>
                  <a:schemeClr val="accent6">
                    <a:lumMod val="50000"/>
                  </a:schemeClr>
                </a:solidFill>
                <a:latin typeface="Andalus" pitchFamily="2" charset="-78"/>
                <a:cs typeface="Andalus" pitchFamily="2" charset="-78"/>
              </a:rPr>
              <a:t>S’est développé avec l’expansion de l’empire musulman : ont besoin d’esclaves et les populations conquises ne peuvent plus être réduites en esclavage car sont converties.</a:t>
            </a:r>
          </a:p>
          <a:p>
            <a:pPr marL="363538" indent="-3175"/>
            <a:r>
              <a:rPr lang="fr-FR" sz="2000" b="1" dirty="0" smtClean="0">
                <a:solidFill>
                  <a:schemeClr val="accent6">
                    <a:lumMod val="50000"/>
                  </a:schemeClr>
                </a:solidFill>
                <a:latin typeface="Andalus" pitchFamily="2" charset="-78"/>
                <a:cs typeface="Andalus" pitchFamily="2" charset="-78"/>
              </a:rPr>
              <a:t>Phénomène ancien : texte : le </a:t>
            </a:r>
            <a:r>
              <a:rPr lang="fr-FR" sz="2000" b="1" dirty="0" err="1" smtClean="0">
                <a:solidFill>
                  <a:schemeClr val="accent6">
                    <a:lumMod val="50000"/>
                  </a:schemeClr>
                </a:solidFill>
                <a:latin typeface="Andalus" pitchFamily="2" charset="-78"/>
                <a:cs typeface="Andalus" pitchFamily="2" charset="-78"/>
              </a:rPr>
              <a:t>bakt</a:t>
            </a:r>
            <a:r>
              <a:rPr lang="fr-FR" sz="2000" b="1" dirty="0" smtClean="0">
                <a:solidFill>
                  <a:schemeClr val="accent6">
                    <a:lumMod val="50000"/>
                  </a:schemeClr>
                </a:solidFill>
                <a:latin typeface="Andalus" pitchFamily="2" charset="-78"/>
                <a:cs typeface="Andalus" pitchFamily="2" charset="-78"/>
              </a:rPr>
              <a:t> avec la Nubie en 652 (300 esclaves à fournir chaque année)</a:t>
            </a:r>
          </a:p>
          <a:p>
            <a:pPr marL="182563" indent="-182563"/>
            <a:r>
              <a:rPr lang="fr-FR" sz="2000" b="1" dirty="0" smtClean="0">
                <a:solidFill>
                  <a:schemeClr val="accent6">
                    <a:lumMod val="50000"/>
                  </a:schemeClr>
                </a:solidFill>
                <a:latin typeface="Andalus" pitchFamily="2" charset="-78"/>
                <a:cs typeface="Andalus" pitchFamily="2" charset="-78"/>
              </a:rPr>
              <a:t>   </a:t>
            </a:r>
          </a:p>
          <a:p>
            <a:pPr marL="182563" indent="-182563"/>
            <a:r>
              <a:rPr lang="fr-FR" sz="2000" b="1" dirty="0" smtClean="0">
                <a:solidFill>
                  <a:schemeClr val="accent6">
                    <a:lumMod val="50000"/>
                  </a:schemeClr>
                </a:solidFill>
                <a:latin typeface="Andalus" pitchFamily="2" charset="-78"/>
                <a:cs typeface="Andalus" pitchFamily="2" charset="-78"/>
              </a:rPr>
              <a:t>   </a:t>
            </a:r>
          </a:p>
          <a:p>
            <a:pPr>
              <a:buFont typeface="Wingdings" pitchFamily="2" charset="2"/>
              <a:buChar char="Ø"/>
            </a:pPr>
            <a:endParaRPr lang="fr-FR" sz="20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8" name="ZoneTexte 7"/>
          <p:cNvSpPr txBox="1"/>
          <p:nvPr/>
        </p:nvSpPr>
        <p:spPr>
          <a:xfrm>
            <a:off x="1214414" y="928670"/>
            <a:ext cx="7215238" cy="4832092"/>
          </a:xfrm>
          <a:prstGeom prst="rect">
            <a:avLst/>
          </a:prstGeom>
          <a:noFill/>
        </p:spPr>
        <p:txBody>
          <a:bodyPr wrap="square" rtlCol="0">
            <a:spAutoFit/>
          </a:bodyPr>
          <a:lstStyle/>
          <a:p>
            <a:r>
              <a:rPr lang="fr-FR" sz="2000" b="1" dirty="0" smtClean="0">
                <a:solidFill>
                  <a:schemeClr val="accent6">
                    <a:lumMod val="50000"/>
                  </a:schemeClr>
                </a:solidFill>
                <a:latin typeface="Andalus" pitchFamily="2" charset="-78"/>
                <a:cs typeface="Andalus" pitchFamily="2" charset="-78"/>
              </a:rPr>
              <a:t>b/ </a:t>
            </a:r>
            <a:r>
              <a:rPr lang="fr-FR" sz="2000" b="1" u="sng" dirty="0" smtClean="0">
                <a:solidFill>
                  <a:schemeClr val="accent6">
                    <a:lumMod val="50000"/>
                  </a:schemeClr>
                </a:solidFill>
                <a:latin typeface="Andalus" pitchFamily="2" charset="-78"/>
                <a:cs typeface="Andalus" pitchFamily="2" charset="-78"/>
              </a:rPr>
              <a:t>les acteurs et les modalités</a:t>
            </a:r>
          </a:p>
          <a:p>
            <a:endParaRPr lang="fr-FR" sz="2000" b="1" u="sng"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Capture par razzias, guerres : les victimes ne sont autres que des  « étrangers », de villages voisins. </a:t>
            </a:r>
          </a:p>
          <a:p>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Des peuples courtiers appelés </a:t>
            </a:r>
            <a:r>
              <a:rPr lang="fr-FR" sz="2000" b="1" dirty="0" err="1" smtClean="0">
                <a:solidFill>
                  <a:schemeClr val="accent6">
                    <a:lumMod val="50000"/>
                  </a:schemeClr>
                </a:solidFill>
                <a:latin typeface="Andalus" pitchFamily="2" charset="-78"/>
                <a:cs typeface="Andalus" pitchFamily="2" charset="-78"/>
              </a:rPr>
              <a:t>Dyulas</a:t>
            </a:r>
            <a:r>
              <a:rPr lang="fr-FR" sz="2000" b="1" dirty="0" smtClean="0">
                <a:solidFill>
                  <a:schemeClr val="accent6">
                    <a:lumMod val="50000"/>
                  </a:schemeClr>
                </a:solidFill>
                <a:latin typeface="Andalus" pitchFamily="2" charset="-78"/>
                <a:cs typeface="Andalus" pitchFamily="2" charset="-78"/>
              </a:rPr>
              <a:t> comme les Mande du Mali, se chargent de la capture puis du transport. </a:t>
            </a:r>
          </a:p>
          <a:p>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Un commerce organisé à travers le Sahara : </a:t>
            </a:r>
            <a:r>
              <a:rPr lang="fr-FR" sz="2000" b="1" dirty="0" smtClean="0">
                <a:solidFill>
                  <a:schemeClr val="accent6">
                    <a:lumMod val="50000"/>
                  </a:schemeClr>
                </a:solidFill>
                <a:latin typeface="Andalus" pitchFamily="2" charset="-78"/>
                <a:cs typeface="Andalus" pitchFamily="2" charset="-78"/>
                <a:hlinkClick r:id="rId4" action="ppaction://hlinksldjump"/>
              </a:rPr>
              <a:t>carte </a:t>
            </a:r>
            <a:r>
              <a:rPr lang="fr-FR" sz="2000" b="1" dirty="0" smtClean="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hlinkClick r:id="rId5" action="ppaction://hlinksldjump"/>
              </a:rPr>
              <a:t>témoignage d’Ibn </a:t>
            </a:r>
            <a:r>
              <a:rPr lang="fr-FR" sz="2000" b="1" dirty="0" err="1" smtClean="0">
                <a:solidFill>
                  <a:schemeClr val="accent6">
                    <a:lumMod val="50000"/>
                  </a:schemeClr>
                </a:solidFill>
                <a:latin typeface="Andalus" pitchFamily="2" charset="-78"/>
                <a:cs typeface="Andalus" pitchFamily="2" charset="-78"/>
                <a:hlinkClick r:id="rId5" action="ppaction://hlinksldjump"/>
              </a:rPr>
              <a:t>Battûta</a:t>
            </a:r>
            <a:endParaRPr lang="fr-FR" sz="2000" b="1" dirty="0" smtClean="0">
              <a:solidFill>
                <a:schemeClr val="accent6">
                  <a:lumMod val="50000"/>
                </a:schemeClr>
              </a:solidFill>
              <a:latin typeface="Andalus" pitchFamily="2" charset="-78"/>
              <a:cs typeface="Andalus" pitchFamily="2" charset="-78"/>
            </a:endParaRPr>
          </a:p>
          <a:p>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Marché de </a:t>
            </a:r>
            <a:r>
              <a:rPr lang="fr-FR" sz="2000" b="1" dirty="0" err="1" smtClean="0">
                <a:solidFill>
                  <a:schemeClr val="accent6">
                    <a:lumMod val="50000"/>
                  </a:schemeClr>
                </a:solidFill>
                <a:latin typeface="Andalus" pitchFamily="2" charset="-78"/>
                <a:cs typeface="Andalus" pitchFamily="2" charset="-78"/>
              </a:rPr>
              <a:t>Zabid</a:t>
            </a:r>
            <a:r>
              <a:rPr lang="fr-FR" sz="2000" b="1" dirty="0" smtClean="0">
                <a:solidFill>
                  <a:schemeClr val="accent6">
                    <a:lumMod val="50000"/>
                  </a:schemeClr>
                </a:solidFill>
                <a:latin typeface="Andalus" pitchFamily="2" charset="-78"/>
                <a:cs typeface="Andalus" pitchFamily="2" charset="-78"/>
              </a:rPr>
              <a:t> : </a:t>
            </a:r>
            <a:r>
              <a:rPr lang="fr-FR" sz="2000" b="1" dirty="0" smtClean="0">
                <a:solidFill>
                  <a:schemeClr val="accent6">
                    <a:lumMod val="50000"/>
                  </a:schemeClr>
                </a:solidFill>
                <a:latin typeface="Andalus" pitchFamily="2" charset="-78"/>
                <a:cs typeface="Andalus" pitchFamily="2" charset="-78"/>
                <a:hlinkClick r:id="rId6" action="ppaction://hlinksldjump"/>
              </a:rPr>
              <a:t>manuscrit vers 1230</a:t>
            </a: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smtClean="0">
                <a:solidFill>
                  <a:schemeClr val="accent6">
                    <a:lumMod val="50000"/>
                  </a:schemeClr>
                </a:solidFill>
                <a:latin typeface="Andalus" pitchFamily="2" charset="-78"/>
                <a:cs typeface="Andalus" pitchFamily="2" charset="-78"/>
              </a:rPr>
              <a:t>Les justifications morales de la Traite </a:t>
            </a:r>
            <a:r>
              <a:rPr lang="fr-FR" sz="2800" b="1" dirty="0" smtClean="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hlinkClick r:id="rId7" action="ppaction://hlinksldjump"/>
              </a:rPr>
              <a:t>texte</a:t>
            </a: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endParaRPr lang="fr-FR" sz="20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8" name="ZoneTexte 7"/>
          <p:cNvSpPr txBox="1"/>
          <p:nvPr/>
        </p:nvSpPr>
        <p:spPr>
          <a:xfrm>
            <a:off x="1071538" y="714357"/>
            <a:ext cx="7500990" cy="7017306"/>
          </a:xfrm>
          <a:prstGeom prst="rect">
            <a:avLst/>
          </a:prstGeom>
          <a:noFill/>
        </p:spPr>
        <p:txBody>
          <a:bodyPr wrap="square" rtlCol="0">
            <a:spAutoFit/>
          </a:bodyPr>
          <a:lstStyle/>
          <a:p>
            <a:pPr algn="ctr">
              <a:lnSpc>
                <a:spcPts val="2700"/>
              </a:lnSpc>
            </a:pPr>
            <a:r>
              <a:rPr lang="fr-FR" sz="3200" b="1" dirty="0" smtClean="0">
                <a:solidFill>
                  <a:schemeClr val="accent6">
                    <a:lumMod val="50000"/>
                  </a:schemeClr>
                </a:solidFill>
                <a:latin typeface="Andalus" pitchFamily="2" charset="-78"/>
                <a:cs typeface="Andalus" pitchFamily="2" charset="-78"/>
              </a:rPr>
              <a:t>AUTRE POSSIBILITE : </a:t>
            </a:r>
          </a:p>
          <a:p>
            <a:pPr>
              <a:lnSpc>
                <a:spcPts val="2700"/>
              </a:lnSpc>
            </a:pPr>
            <a:r>
              <a:rPr lang="fr-FR" sz="2400" b="1" dirty="0" smtClean="0">
                <a:solidFill>
                  <a:schemeClr val="accent6">
                    <a:lumMod val="50000"/>
                  </a:schemeClr>
                </a:solidFill>
                <a:latin typeface="Andalus" pitchFamily="2" charset="-78"/>
                <a:cs typeface="Andalus" pitchFamily="2" charset="-78"/>
              </a:rPr>
              <a:t> </a:t>
            </a:r>
          </a:p>
          <a:p>
            <a:pPr>
              <a:lnSpc>
                <a:spcPts val="2700"/>
              </a:lnSpc>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Utilisation du documentaire d’Arte « Les esclaves oubliés » diffusé en 2008.</a:t>
            </a:r>
          </a:p>
          <a:p>
            <a:pPr>
              <a:buFont typeface="Wingdings" pitchFamily="2" charset="2"/>
              <a:buChar char="Ø"/>
            </a:pPr>
            <a:endParaRPr lang="fr-FR" sz="24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Très intéressant mais qui mérite un montage ou des captures d’</a:t>
            </a:r>
            <a:r>
              <a:rPr lang="fr-FR" sz="2400" b="1" dirty="0" smtClean="0">
                <a:solidFill>
                  <a:schemeClr val="accent6">
                    <a:lumMod val="50000"/>
                  </a:schemeClr>
                </a:solidFill>
                <a:latin typeface="Andalus" pitchFamily="2" charset="-78"/>
                <a:cs typeface="Andalus" pitchFamily="2" charset="-78"/>
                <a:hlinkClick r:id="rId4" action="ppaction://hlinksldjump"/>
              </a:rPr>
              <a:t>images </a:t>
            </a:r>
            <a:r>
              <a:rPr lang="fr-FR" sz="2400" b="1" dirty="0" smtClean="0">
                <a:solidFill>
                  <a:schemeClr val="accent6">
                    <a:lumMod val="50000"/>
                  </a:schemeClr>
                </a:solidFill>
                <a:latin typeface="Andalus" pitchFamily="2" charset="-78"/>
                <a:cs typeface="Andalus" pitchFamily="2" charset="-78"/>
              </a:rPr>
              <a:t>(mais aucunes sources mentionnées) : les commentaires des historiens paraissent parfois difficiles pour des élèves de 5ème. </a:t>
            </a:r>
          </a:p>
          <a:p>
            <a:endParaRPr lang="fr-FR" sz="24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A voir sur un site privé : </a:t>
            </a:r>
          </a:p>
          <a:p>
            <a:r>
              <a:rPr lang="fr-FR" sz="2400" b="1" dirty="0" smtClean="0">
                <a:solidFill>
                  <a:schemeClr val="accent6">
                    <a:lumMod val="50000"/>
                  </a:schemeClr>
                </a:solidFill>
                <a:latin typeface="Andalus" pitchFamily="2" charset="-78"/>
                <a:cs typeface="Andalus" pitchFamily="2" charset="-78"/>
              </a:rPr>
              <a:t>     </a:t>
            </a:r>
            <a:r>
              <a:rPr lang="fr-FR" sz="2400" b="1" dirty="0" smtClean="0">
                <a:solidFill>
                  <a:schemeClr val="accent6">
                    <a:lumMod val="50000"/>
                  </a:schemeClr>
                </a:solidFill>
                <a:latin typeface="Andalus" pitchFamily="2" charset="-78"/>
                <a:cs typeface="Andalus" pitchFamily="2" charset="-78"/>
                <a:hlinkClick r:id="rId5" action="ppaction://hlinkfile"/>
              </a:rPr>
              <a:t>http://www.bivouac-id.com/2008/06/26/les-traites-negrieres-africaine-et-orientale-les-esclaves-oublies/</a:t>
            </a:r>
            <a:endParaRPr lang="fr-FR" sz="2400" b="1" dirty="0" smtClean="0">
              <a:solidFill>
                <a:schemeClr val="accent6">
                  <a:lumMod val="50000"/>
                </a:schemeClr>
              </a:solidFill>
              <a:latin typeface="Andalus" pitchFamily="2" charset="-78"/>
              <a:cs typeface="Andalus" pitchFamily="2" charset="-78"/>
            </a:endParaRPr>
          </a:p>
          <a:p>
            <a:endParaRPr lang="fr-FR" sz="2400" b="1" dirty="0" smtClean="0">
              <a:solidFill>
                <a:schemeClr val="accent6">
                  <a:lumMod val="50000"/>
                </a:schemeClr>
              </a:solidFill>
            </a:endParaRPr>
          </a:p>
          <a:p>
            <a:endParaRPr lang="fr-FR" sz="2400" b="1" dirty="0" smtClean="0">
              <a:solidFill>
                <a:schemeClr val="accent6">
                  <a:lumMod val="50000"/>
                </a:schemeClr>
              </a:solidFill>
            </a:endParaRPr>
          </a:p>
          <a:p>
            <a:pPr>
              <a:buFont typeface="Wingdings" pitchFamily="2" charset="2"/>
              <a:buChar char="Ø"/>
            </a:pPr>
            <a:endParaRPr lang="fr-FR" sz="2400" b="1" dirty="0" smtClean="0">
              <a:solidFill>
                <a:schemeClr val="accent6">
                  <a:lumMod val="50000"/>
                </a:schemeClr>
              </a:solidFill>
            </a:endParaRPr>
          </a:p>
          <a:p>
            <a:pPr>
              <a:buFont typeface="Wingdings" pitchFamily="2" charset="2"/>
              <a:buChar char="Ø"/>
            </a:pPr>
            <a:endParaRPr lang="fr-FR" sz="24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8" name="ZoneTexte 7"/>
          <p:cNvSpPr txBox="1"/>
          <p:nvPr/>
        </p:nvSpPr>
        <p:spPr>
          <a:xfrm>
            <a:off x="1000100" y="642918"/>
            <a:ext cx="7429552" cy="7417415"/>
          </a:xfrm>
          <a:prstGeom prst="rect">
            <a:avLst/>
          </a:prstGeom>
          <a:noFill/>
        </p:spPr>
        <p:txBody>
          <a:bodyPr wrap="square" rtlCol="0">
            <a:spAutoFit/>
          </a:bodyPr>
          <a:lstStyle/>
          <a:p>
            <a:pPr algn="ctr"/>
            <a:r>
              <a:rPr lang="fr-FR" sz="2400" b="1" u="sng" dirty="0" smtClean="0">
                <a:solidFill>
                  <a:schemeClr val="accent6">
                    <a:lumMod val="50000"/>
                  </a:schemeClr>
                </a:solidFill>
                <a:latin typeface="Andalus" pitchFamily="2" charset="-78"/>
                <a:cs typeface="Andalus" pitchFamily="2" charset="-78"/>
              </a:rPr>
              <a:t>Conclusion  : réponse partielle à la problématique. </a:t>
            </a:r>
          </a:p>
          <a:p>
            <a:pPr marL="450850" indent="-184150">
              <a:buFont typeface="Wingdings" pitchFamily="2" charset="2"/>
              <a:buChar char="Ø"/>
            </a:pP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Un commerce développé et lucratif</a:t>
            </a: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Une traite négrière ancienne</a:t>
            </a: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Une traite interne existante entre peuples noirs </a:t>
            </a: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Une traite qui se développe avec l’expansion musulmane</a:t>
            </a: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Une traite organisée avec captures/peuples courtiers/transport à travers le désert/points de rassemblement/marchés </a:t>
            </a: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Une traite qui prend une importance considérable dans le commerce avec les arabes</a:t>
            </a: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Une traite « justifiée » </a:t>
            </a:r>
          </a:p>
          <a:p>
            <a:pPr>
              <a:buFont typeface="Wingdings" pitchFamily="2" charset="2"/>
              <a:buChar char="Ø"/>
            </a:pPr>
            <a:endParaRPr lang="fr-FR" sz="2400" b="1" dirty="0" smtClean="0">
              <a:solidFill>
                <a:schemeClr val="accent6">
                  <a:lumMod val="50000"/>
                </a:schemeClr>
              </a:solidFill>
            </a:endParaRPr>
          </a:p>
          <a:p>
            <a:pPr>
              <a:buFont typeface="Wingdings" pitchFamily="2" charset="2"/>
              <a:buChar char="Ø"/>
            </a:pPr>
            <a:endParaRPr lang="fr-FR" sz="2400" b="1" dirty="0" smtClean="0">
              <a:solidFill>
                <a:schemeClr val="accent6">
                  <a:lumMod val="50000"/>
                </a:schemeClr>
              </a:solidFill>
            </a:endParaRPr>
          </a:p>
          <a:p>
            <a:endParaRPr lang="fr-FR" sz="2400" b="1" dirty="0" smtClean="0">
              <a:solidFill>
                <a:schemeClr val="accent6">
                  <a:lumMod val="50000"/>
                </a:schemeClr>
              </a:solidFill>
            </a:endParaRPr>
          </a:p>
          <a:p>
            <a:endParaRPr lang="fr-FR" sz="2400" b="1" dirty="0" smtClean="0">
              <a:solidFill>
                <a:schemeClr val="accent6">
                  <a:lumMod val="50000"/>
                </a:schemeClr>
              </a:solidFill>
            </a:endParaRPr>
          </a:p>
          <a:p>
            <a:pPr>
              <a:buFont typeface="Wingdings" pitchFamily="2" charset="2"/>
              <a:buChar char="Ø"/>
            </a:pPr>
            <a:endParaRPr lang="fr-FR" sz="2400" b="1" dirty="0" smtClean="0">
              <a:solidFill>
                <a:schemeClr val="accent6">
                  <a:lumMod val="50000"/>
                </a:schemeClr>
              </a:solidFill>
            </a:endParaRPr>
          </a:p>
          <a:p>
            <a:pPr>
              <a:buFont typeface="Wingdings" pitchFamily="2" charset="2"/>
              <a:buChar char="Ø"/>
            </a:pPr>
            <a:endParaRPr lang="fr-FR" sz="24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8" name="ZoneTexte 7"/>
          <p:cNvSpPr txBox="1"/>
          <p:nvPr/>
        </p:nvSpPr>
        <p:spPr>
          <a:xfrm>
            <a:off x="1428728" y="1000108"/>
            <a:ext cx="6286544" cy="6124754"/>
          </a:xfrm>
          <a:prstGeom prst="rect">
            <a:avLst/>
          </a:prstGeom>
          <a:noFill/>
        </p:spPr>
        <p:txBody>
          <a:bodyPr wrap="square" rtlCol="0">
            <a:spAutoFit/>
          </a:bodyPr>
          <a:lstStyle/>
          <a:p>
            <a:pPr algn="ctr"/>
            <a:r>
              <a:rPr lang="fr-FR" sz="3200" b="1" dirty="0" smtClean="0">
                <a:solidFill>
                  <a:schemeClr val="accent6">
                    <a:lumMod val="50000"/>
                  </a:schemeClr>
                </a:solidFill>
                <a:latin typeface="Andalus" pitchFamily="2" charset="-78"/>
                <a:cs typeface="Andalus" pitchFamily="2" charset="-78"/>
              </a:rPr>
              <a:t>TRACE  ECRITE PROPOSEE</a:t>
            </a:r>
          </a:p>
          <a:p>
            <a:r>
              <a:rPr lang="fr-FR" sz="2400" b="1" dirty="0" smtClean="0">
                <a:solidFill>
                  <a:schemeClr val="accent6">
                    <a:lumMod val="50000"/>
                  </a:schemeClr>
                </a:solidFill>
                <a:latin typeface="Andalus" pitchFamily="2" charset="-78"/>
                <a:cs typeface="Andalus" pitchFamily="2" charset="-78"/>
              </a:rPr>
              <a:t> </a:t>
            </a:r>
          </a:p>
          <a:p>
            <a:endParaRPr lang="fr-FR" sz="24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Carte des courants de la traite des noirs</a:t>
            </a:r>
          </a:p>
          <a:p>
            <a:pPr>
              <a:buFont typeface="Wingdings" pitchFamily="2" charset="2"/>
              <a:buChar char="Ø"/>
            </a:pPr>
            <a:endParaRPr lang="fr-FR" sz="2400" b="1" dirty="0" smtClean="0">
              <a:solidFill>
                <a:schemeClr val="accent6">
                  <a:lumMod val="50000"/>
                </a:schemeClr>
              </a:solidFill>
              <a:latin typeface="Andalus" pitchFamily="2" charset="-78"/>
              <a:cs typeface="Andalus" pitchFamily="2" charset="-78"/>
            </a:endParaRPr>
          </a:p>
          <a:p>
            <a:pPr>
              <a:buFont typeface="Wingdings" pitchFamily="2" charset="2"/>
              <a:buChar char="Ø"/>
            </a:pPr>
            <a:endParaRPr lang="fr-FR" sz="2400" b="1" dirty="0" smtClean="0">
              <a:solidFill>
                <a:schemeClr val="accent6">
                  <a:lumMod val="50000"/>
                </a:schemeClr>
              </a:solidFill>
              <a:latin typeface="Andalus" pitchFamily="2" charset="-78"/>
              <a:cs typeface="Andalus" pitchFamily="2" charset="-78"/>
            </a:endParaRPr>
          </a:p>
          <a:p>
            <a:pPr>
              <a:buFont typeface="Wingdings" pitchFamily="2" charset="2"/>
              <a:buChar char="Ø"/>
            </a:pPr>
            <a:r>
              <a:rPr lang="fr-FR" sz="2400" b="1" dirty="0" smtClean="0">
                <a:solidFill>
                  <a:schemeClr val="accent6">
                    <a:lumMod val="50000"/>
                  </a:schemeClr>
                </a:solidFill>
                <a:latin typeface="Andalus" pitchFamily="2" charset="-78"/>
                <a:cs typeface="Andalus" pitchFamily="2" charset="-78"/>
              </a:rPr>
              <a:t>Questionnement par écrit sur les documents. </a:t>
            </a:r>
          </a:p>
          <a:p>
            <a:pPr marL="261938" indent="-261938"/>
            <a:r>
              <a:rPr lang="fr-FR" sz="2400" b="1" dirty="0" smtClean="0">
                <a:solidFill>
                  <a:schemeClr val="accent6">
                    <a:lumMod val="50000"/>
                  </a:schemeClr>
                </a:solidFill>
                <a:latin typeface="Andalus" pitchFamily="2" charset="-78"/>
                <a:cs typeface="Andalus" pitchFamily="2" charset="-78"/>
              </a:rPr>
              <a:t>    A l’aide des réponses, les élèves rédigent un petit paragraphe.</a:t>
            </a:r>
          </a:p>
          <a:p>
            <a:endParaRPr lang="fr-FR" sz="2400" b="1" dirty="0" smtClean="0">
              <a:solidFill>
                <a:schemeClr val="accent6">
                  <a:lumMod val="50000"/>
                </a:schemeClr>
              </a:solidFill>
              <a:latin typeface="Andalus" pitchFamily="2" charset="-78"/>
              <a:cs typeface="Andalus" pitchFamily="2" charset="-78"/>
            </a:endParaRPr>
          </a:p>
          <a:p>
            <a:endParaRPr lang="fr-FR" sz="2400" b="1" dirty="0" smtClean="0">
              <a:solidFill>
                <a:schemeClr val="accent6">
                  <a:lumMod val="50000"/>
                </a:schemeClr>
              </a:solidFill>
              <a:latin typeface="Andalus" pitchFamily="2" charset="-78"/>
              <a:cs typeface="Andalus" pitchFamily="2" charset="-78"/>
            </a:endParaRPr>
          </a:p>
          <a:p>
            <a:pPr>
              <a:buFont typeface="Wingdings" pitchFamily="2" charset="2"/>
              <a:buChar char="Ø"/>
            </a:pPr>
            <a:endParaRPr lang="fr-FR" sz="2400" b="1" dirty="0" smtClean="0">
              <a:solidFill>
                <a:schemeClr val="accent6">
                  <a:lumMod val="50000"/>
                </a:schemeClr>
              </a:solidFill>
              <a:latin typeface="Andalus" pitchFamily="2" charset="-78"/>
              <a:cs typeface="Andalus" pitchFamily="2" charset="-78"/>
            </a:endParaRPr>
          </a:p>
          <a:p>
            <a:endParaRPr lang="fr-FR" sz="2400" b="1" dirty="0" smtClean="0">
              <a:solidFill>
                <a:schemeClr val="accent6">
                  <a:lumMod val="50000"/>
                </a:schemeClr>
              </a:solidFill>
            </a:endParaRPr>
          </a:p>
          <a:p>
            <a:endParaRPr lang="fr-FR" sz="2400" b="1" dirty="0" smtClean="0">
              <a:solidFill>
                <a:schemeClr val="accent6">
                  <a:lumMod val="50000"/>
                </a:schemeClr>
              </a:solidFill>
            </a:endParaRPr>
          </a:p>
          <a:p>
            <a:pPr>
              <a:buFont typeface="Wingdings" pitchFamily="2" charset="2"/>
              <a:buChar char="Ø"/>
            </a:pPr>
            <a:endParaRPr lang="fr-FR" sz="2400" b="1" dirty="0" smtClean="0">
              <a:solidFill>
                <a:schemeClr val="accent6">
                  <a:lumMod val="50000"/>
                </a:schemeClr>
              </a:solidFill>
            </a:endParaRPr>
          </a:p>
          <a:p>
            <a:pPr>
              <a:buFont typeface="Wingdings" pitchFamily="2" charset="2"/>
              <a:buChar char="Ø"/>
            </a:pPr>
            <a:endParaRPr lang="fr-FR" sz="24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785786" y="357166"/>
            <a:ext cx="7929618" cy="6500834"/>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0" y="0"/>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000100" y="428605"/>
            <a:ext cx="7643866" cy="7735451"/>
          </a:xfrm>
          <a:prstGeom prst="rect">
            <a:avLst/>
          </a:prstGeom>
          <a:noFill/>
        </p:spPr>
        <p:txBody>
          <a:bodyPr wrap="square" rtlCol="0">
            <a:spAutoFit/>
          </a:bodyPr>
          <a:lstStyle/>
          <a:p>
            <a:pPr algn="ctr">
              <a:lnSpc>
                <a:spcPts val="2300"/>
              </a:lnSpc>
            </a:pPr>
            <a:r>
              <a:rPr lang="fr-FR" sz="2800" b="1" u="sng" dirty="0" smtClean="0">
                <a:solidFill>
                  <a:schemeClr val="accent6">
                    <a:lumMod val="50000"/>
                  </a:schemeClr>
                </a:solidFill>
                <a:latin typeface="Andalus" pitchFamily="2" charset="-78"/>
                <a:cs typeface="Andalus" pitchFamily="2" charset="-78"/>
              </a:rPr>
              <a:t>BIBLIOGRAPHIE</a:t>
            </a:r>
            <a:endParaRPr lang="fr-FR" sz="2400" b="1" u="sng" dirty="0" smtClean="0">
              <a:solidFill>
                <a:schemeClr val="accent6">
                  <a:lumMod val="50000"/>
                </a:schemeClr>
              </a:solidFill>
              <a:latin typeface="Andalus" pitchFamily="2" charset="-78"/>
              <a:cs typeface="Andalus" pitchFamily="2" charset="-78"/>
            </a:endParaRPr>
          </a:p>
          <a:p>
            <a:pPr algn="ctr">
              <a:lnSpc>
                <a:spcPts val="2300"/>
              </a:lnSpc>
            </a:pPr>
            <a:endParaRPr lang="fr-FR" sz="2400" b="1" dirty="0" smtClean="0">
              <a:solidFill>
                <a:schemeClr val="accent6">
                  <a:lumMod val="50000"/>
                </a:schemeClr>
              </a:solidFill>
              <a:latin typeface="Andalus" pitchFamily="2" charset="-78"/>
              <a:cs typeface="Andalus" pitchFamily="2" charset="-78"/>
            </a:endParaRPr>
          </a:p>
          <a:p>
            <a:pPr algn="ctr">
              <a:lnSpc>
                <a:spcPts val="2300"/>
              </a:lnSpc>
            </a:pPr>
            <a:r>
              <a:rPr lang="fr-FR" sz="2400" b="1" u="sng" dirty="0" smtClean="0">
                <a:solidFill>
                  <a:schemeClr val="accent6">
                    <a:lumMod val="50000"/>
                  </a:schemeClr>
                </a:solidFill>
                <a:latin typeface="Andalus" pitchFamily="2" charset="-78"/>
                <a:cs typeface="Andalus" pitchFamily="2" charset="-78"/>
              </a:rPr>
              <a:t>Sur les empires africains</a:t>
            </a:r>
          </a:p>
          <a:p>
            <a:pPr algn="ctr">
              <a:lnSpc>
                <a:spcPts val="2300"/>
              </a:lnSpc>
            </a:pPr>
            <a:endParaRPr lang="fr-FR" sz="2400" b="1" u="sng"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Pierre  BOILLEY  et  Jean-Pierre CHRETIEN « Histoire de l’Afrique ancienne , </a:t>
            </a:r>
            <a:r>
              <a:rPr lang="fr-FR" sz="2000" b="1" dirty="0" err="1" smtClean="0">
                <a:solidFill>
                  <a:schemeClr val="accent6">
                    <a:lumMod val="50000"/>
                  </a:schemeClr>
                </a:solidFill>
                <a:latin typeface="Andalus" pitchFamily="2" charset="-78"/>
                <a:cs typeface="Andalus" pitchFamily="2" charset="-78"/>
              </a:rPr>
              <a:t>VIIIè</a:t>
            </a:r>
            <a:r>
              <a:rPr lang="fr-FR" sz="2000" b="1" dirty="0" smtClean="0">
                <a:solidFill>
                  <a:schemeClr val="accent6">
                    <a:lumMod val="50000"/>
                  </a:schemeClr>
                </a:solidFill>
                <a:latin typeface="Andalus" pitchFamily="2" charset="-78"/>
                <a:cs typeface="Andalus" pitchFamily="2" charset="-78"/>
              </a:rPr>
              <a:t>-XVIème siècles », Doc. Photo n°8075, </a:t>
            </a:r>
            <a:r>
              <a:rPr lang="fr-FR" sz="2000" b="1" dirty="0" err="1" smtClean="0">
                <a:solidFill>
                  <a:schemeClr val="accent6">
                    <a:lumMod val="50000"/>
                  </a:schemeClr>
                </a:solidFill>
                <a:latin typeface="Andalus" pitchFamily="2" charset="-78"/>
                <a:cs typeface="Andalus" pitchFamily="2" charset="-78"/>
              </a:rPr>
              <a:t>mai-juin</a:t>
            </a:r>
            <a:r>
              <a:rPr lang="fr-FR" sz="2000" b="1" dirty="0" smtClean="0">
                <a:solidFill>
                  <a:schemeClr val="accent6">
                    <a:lumMod val="50000"/>
                  </a:schemeClr>
                </a:solidFill>
                <a:latin typeface="Andalus" pitchFamily="2" charset="-78"/>
                <a:cs typeface="Andalus" pitchFamily="2" charset="-78"/>
              </a:rPr>
              <a:t> 2010</a:t>
            </a:r>
          </a:p>
          <a:p>
            <a:pPr algn="ctr"/>
            <a:endParaRPr lang="fr-FR" sz="2400" b="1" u="sng"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Joseph KI-ZERBO« Histoire de l’Afrique noire » ,Hatier, 1978</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Sous la direction de J.KI-ZERBO et D.T.TIANE,« Histoire générale de l’Afrique »Tome IV, </a:t>
            </a:r>
            <a:r>
              <a:rPr lang="fr-FR" sz="2000" b="1" dirty="0" err="1" smtClean="0">
                <a:solidFill>
                  <a:schemeClr val="accent6">
                    <a:lumMod val="50000"/>
                  </a:schemeClr>
                </a:solidFill>
                <a:latin typeface="Andalus" pitchFamily="2" charset="-78"/>
                <a:cs typeface="Andalus" pitchFamily="2" charset="-78"/>
              </a:rPr>
              <a:t>Edicef</a:t>
            </a:r>
            <a:r>
              <a:rPr lang="fr-FR" sz="2000" b="1" dirty="0" smtClean="0">
                <a:solidFill>
                  <a:schemeClr val="accent6">
                    <a:lumMod val="50000"/>
                  </a:schemeClr>
                </a:solidFill>
                <a:latin typeface="Andalus" pitchFamily="2" charset="-78"/>
                <a:cs typeface="Andalus" pitchFamily="2" charset="-78"/>
              </a:rPr>
              <a:t>, UNESCO, 1991</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Jean SELLIER« Atlas des peuples d’Afrique », La Découverte, 2003</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Jean JOLLY« L’Afrique et son environnement européen et asiatique. Atlas historique », Paris-Méditerranée, 2002</a:t>
            </a:r>
          </a:p>
          <a:p>
            <a:endParaRPr lang="fr-FR" sz="2000" b="1" dirty="0" smtClean="0">
              <a:solidFill>
                <a:schemeClr val="accent6">
                  <a:lumMod val="50000"/>
                </a:schemeClr>
              </a:solidFill>
              <a:latin typeface="Andalus" pitchFamily="2" charset="-78"/>
              <a:cs typeface="Andalus" pitchFamily="2" charset="-78"/>
            </a:endParaRPr>
          </a:p>
          <a:p>
            <a:r>
              <a:rPr lang="fr-FR" sz="1600" b="1" i="1" dirty="0" smtClean="0">
                <a:solidFill>
                  <a:schemeClr val="accent6">
                    <a:lumMod val="50000"/>
                  </a:schemeClr>
                </a:solidFill>
                <a:latin typeface="Andalus" pitchFamily="2" charset="-78"/>
                <a:cs typeface="Andalus" pitchFamily="2" charset="-78"/>
              </a:rPr>
              <a:t>Attention à l’ouvrage de Bernard </a:t>
            </a:r>
            <a:r>
              <a:rPr lang="fr-FR" sz="1600" b="1" i="1" dirty="0" err="1" smtClean="0">
                <a:solidFill>
                  <a:schemeClr val="accent6">
                    <a:lumMod val="50000"/>
                  </a:schemeClr>
                </a:solidFill>
                <a:latin typeface="Andalus" pitchFamily="2" charset="-78"/>
                <a:cs typeface="Andalus" pitchFamily="2" charset="-78"/>
              </a:rPr>
              <a:t>Nantet</a:t>
            </a:r>
            <a:r>
              <a:rPr lang="fr-FR" sz="1600" b="1" i="1" dirty="0" smtClean="0">
                <a:solidFill>
                  <a:schemeClr val="accent6">
                    <a:lumMod val="50000"/>
                  </a:schemeClr>
                </a:solidFill>
                <a:latin typeface="Andalus" pitchFamily="2" charset="-78"/>
                <a:cs typeface="Andalus" pitchFamily="2" charset="-78"/>
              </a:rPr>
              <a:t> paru en 2009 sur l’histoire de l’Afrique : contesté  car cet auteur est proche d’une idéologie d’extrême-droite.</a:t>
            </a:r>
          </a:p>
          <a:p>
            <a:r>
              <a:rPr lang="fr-FR" sz="1600" b="1" i="1" dirty="0" smtClean="0">
                <a:solidFill>
                  <a:schemeClr val="accent6">
                    <a:lumMod val="50000"/>
                  </a:schemeClr>
                </a:solidFill>
                <a:latin typeface="Andalus" pitchFamily="2" charset="-78"/>
                <a:cs typeface="Andalus" pitchFamily="2" charset="-78"/>
              </a:rPr>
              <a:t>De même, attention aux sites internet comme « griot.com » très souvent « communautaristes ».et qui contestent les conclusions des historiens.</a:t>
            </a:r>
          </a:p>
          <a:p>
            <a:endParaRPr lang="fr-FR" sz="2000" b="1" dirty="0" smtClean="0">
              <a:solidFill>
                <a:schemeClr val="accent6">
                  <a:lumMod val="50000"/>
                </a:schemeClr>
              </a:solidFill>
              <a:latin typeface="Andalus" pitchFamily="2" charset="-78"/>
              <a:cs typeface="Andalus" pitchFamily="2" charset="-78"/>
            </a:endParaRPr>
          </a:p>
          <a:p>
            <a:endParaRPr lang="fr-FR" sz="2400" b="1" dirty="0" smtClean="0">
              <a:solidFill>
                <a:schemeClr val="accent6">
                  <a:lumMod val="50000"/>
                </a:schemeClr>
              </a:solidFill>
              <a:latin typeface="Andalus" pitchFamily="2" charset="-78"/>
              <a:cs typeface="Andalus" pitchFamily="2" charset="-78"/>
            </a:endParaRPr>
          </a:p>
          <a:p>
            <a:pPr algn="ctr"/>
            <a:endParaRPr lang="fr-FR" sz="2400" b="1" dirty="0" smtClean="0">
              <a:solidFill>
                <a:schemeClr val="accent6">
                  <a:lumMod val="50000"/>
                </a:schemeClr>
              </a:solidFill>
              <a:latin typeface="Andalus" pitchFamily="2" charset="-78"/>
              <a:cs typeface="Andalus" pitchFamily="2" charset="-78"/>
            </a:endParaRPr>
          </a:p>
          <a:p>
            <a:endParaRPr lang="fr-FR" sz="24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000100" y="714356"/>
            <a:ext cx="7429552" cy="5539978"/>
          </a:xfrm>
          <a:prstGeom prst="rect">
            <a:avLst/>
          </a:prstGeom>
          <a:noFill/>
        </p:spPr>
        <p:txBody>
          <a:bodyPr wrap="square" rtlCol="0">
            <a:spAutoFit/>
          </a:bodyPr>
          <a:lstStyle/>
          <a:p>
            <a:pPr algn="ctr"/>
            <a:r>
              <a:rPr lang="fr-FR" sz="2800" b="1" u="sng" dirty="0" smtClean="0">
                <a:solidFill>
                  <a:schemeClr val="accent6">
                    <a:lumMod val="50000"/>
                  </a:schemeClr>
                </a:solidFill>
                <a:latin typeface="Andalus" pitchFamily="2" charset="-78"/>
                <a:cs typeface="Andalus" pitchFamily="2" charset="-78"/>
              </a:rPr>
              <a:t>BIBLIOGRAPHIE</a:t>
            </a:r>
          </a:p>
          <a:p>
            <a:pPr algn="ctr"/>
            <a:endParaRPr lang="fr-FR" b="1" dirty="0" smtClean="0">
              <a:solidFill>
                <a:schemeClr val="accent6">
                  <a:lumMod val="50000"/>
                </a:schemeClr>
              </a:solidFill>
              <a:latin typeface="Andalus" pitchFamily="2" charset="-78"/>
              <a:cs typeface="Andalus" pitchFamily="2" charset="-78"/>
            </a:endParaRPr>
          </a:p>
          <a:p>
            <a:pPr algn="ctr"/>
            <a:r>
              <a:rPr lang="fr-FR" sz="2400" b="1" dirty="0" smtClean="0">
                <a:solidFill>
                  <a:schemeClr val="accent6">
                    <a:lumMod val="50000"/>
                  </a:schemeClr>
                </a:solidFill>
                <a:latin typeface="Andalus" pitchFamily="2" charset="-78"/>
                <a:cs typeface="Andalus" pitchFamily="2" charset="-78"/>
              </a:rPr>
              <a:t>Sur les traites négrières</a:t>
            </a:r>
          </a:p>
          <a:p>
            <a:endParaRPr lang="fr-FR" sz="24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Olivier PETRE-GRENOUILLEAU« Les traites négrières », </a:t>
            </a:r>
            <a:r>
              <a:rPr lang="fr-FR" sz="2000" b="1" dirty="0" err="1" smtClean="0">
                <a:solidFill>
                  <a:schemeClr val="accent6">
                    <a:lumMod val="50000"/>
                  </a:schemeClr>
                </a:solidFill>
                <a:latin typeface="Andalus" pitchFamily="2" charset="-78"/>
                <a:cs typeface="Andalus" pitchFamily="2" charset="-78"/>
              </a:rPr>
              <a:t>Doc.photo</a:t>
            </a:r>
            <a:r>
              <a:rPr lang="fr-FR" sz="2000" b="1" dirty="0" smtClean="0">
                <a:solidFill>
                  <a:schemeClr val="accent6">
                    <a:lumMod val="50000"/>
                  </a:schemeClr>
                </a:solidFill>
                <a:latin typeface="Andalus" pitchFamily="2" charset="-78"/>
                <a:cs typeface="Andalus" pitchFamily="2" charset="-78"/>
              </a:rPr>
              <a:t> n°8032, 2003</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Olivier PETRE-GRENOUILLEAU« Les traites négrières . Essai d’histoire globale », Folio histoire, Gallimard, 2004</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Olivier PETRE-GRENOUILLEAU« La traite des noirs », Que sais-je?, PUF, 1997</a:t>
            </a:r>
          </a:p>
          <a:p>
            <a:endParaRPr lang="fr-FR" sz="2000" b="1" dirty="0" smtClean="0">
              <a:solidFill>
                <a:schemeClr val="accent6">
                  <a:lumMod val="50000"/>
                </a:schemeClr>
              </a:solidFill>
              <a:latin typeface="Andalus" pitchFamily="2" charset="-78"/>
              <a:cs typeface="Andalus" pitchFamily="2" charset="-78"/>
            </a:endParaRPr>
          </a:p>
          <a:p>
            <a:endParaRPr lang="fr-FR" sz="2000" b="1" dirty="0" smtClean="0">
              <a:solidFill>
                <a:schemeClr val="accent6">
                  <a:lumMod val="50000"/>
                </a:schemeClr>
              </a:solidFill>
              <a:latin typeface="Andalus" pitchFamily="2" charset="-78"/>
              <a:cs typeface="Andalus" pitchFamily="2" charset="-78"/>
            </a:endParaRPr>
          </a:p>
          <a:p>
            <a:endParaRPr lang="fr-FR" sz="2000" b="1" dirty="0" smtClean="0">
              <a:solidFill>
                <a:schemeClr val="accent6">
                  <a:lumMod val="50000"/>
                </a:schemeClr>
              </a:solidFill>
              <a:latin typeface="Andalus" pitchFamily="2" charset="-78"/>
              <a:cs typeface="Andalus" pitchFamily="2" charset="-78"/>
            </a:endParaRPr>
          </a:p>
          <a:p>
            <a:endParaRPr lang="fr-FR" sz="2000" b="1" dirty="0" smtClean="0">
              <a:solidFill>
                <a:schemeClr val="accent6">
                  <a:lumMod val="50000"/>
                </a:schemeClr>
              </a:solidFill>
              <a:latin typeface="Andalus" pitchFamily="2" charset="-78"/>
              <a:cs typeface="Andalus" pitchFamily="2" charset="-78"/>
            </a:endParaRPr>
          </a:p>
          <a:p>
            <a:endParaRPr lang="fr-F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smtClean="0">
                <a:solidFill>
                  <a:schemeClr val="tx1"/>
                </a:solidFill>
                <a:latin typeface="Andalus" pitchFamily="2" charset="-78"/>
                <a:cs typeface="Andalus" pitchFamily="2" charset="-78"/>
              </a:rPr>
              <a:t>Nouveaux programmes /Histoire-géographie/Deux-Sèvres/2010/Nadine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142976" y="642918"/>
            <a:ext cx="6715172" cy="6986528"/>
          </a:xfrm>
          <a:prstGeom prst="rect">
            <a:avLst/>
          </a:prstGeom>
          <a:noFill/>
        </p:spPr>
        <p:txBody>
          <a:bodyPr wrap="square" rtlCol="0">
            <a:spAutoFit/>
          </a:bodyPr>
          <a:lstStyle/>
          <a:p>
            <a:pPr algn="ctr"/>
            <a:r>
              <a:rPr lang="fr-FR" sz="2800" b="1" dirty="0" smtClean="0">
                <a:solidFill>
                  <a:schemeClr val="accent6">
                    <a:lumMod val="50000"/>
                  </a:schemeClr>
                </a:solidFill>
                <a:latin typeface="Andalus" pitchFamily="2" charset="-78"/>
                <a:cs typeface="Andalus" pitchFamily="2" charset="-78"/>
              </a:rPr>
              <a:t>DEMARCHE</a:t>
            </a:r>
          </a:p>
          <a:p>
            <a:endParaRPr lang="fr-FR" sz="2000" b="1" dirty="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 L’étude articule le temps long de l’histoire africaine entre le VIIIème et le XVIème siècle et l’exemple au choix, d’une civilisation de l’Afrique subsaharienne parmi les suivantes :  </a:t>
            </a:r>
          </a:p>
          <a:p>
            <a:pPr lvl="1">
              <a:buFont typeface="Wingdings" pitchFamily="2" charset="2"/>
              <a:buChar char="Ø"/>
            </a:pPr>
            <a:r>
              <a:rPr lang="fr-FR" sz="2000" b="1" dirty="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rPr>
              <a:t> l’empire du Ghana (</a:t>
            </a:r>
            <a:r>
              <a:rPr lang="fr-FR" sz="2000" b="1" dirty="0" err="1" smtClean="0">
                <a:solidFill>
                  <a:schemeClr val="accent6">
                    <a:lumMod val="50000"/>
                  </a:schemeClr>
                </a:solidFill>
                <a:latin typeface="Andalus" pitchFamily="2" charset="-78"/>
                <a:cs typeface="Andalus" pitchFamily="2" charset="-78"/>
              </a:rPr>
              <a:t>VIIIè</a:t>
            </a:r>
            <a:r>
              <a:rPr lang="fr-FR" sz="2000" b="1" dirty="0" smtClean="0">
                <a:solidFill>
                  <a:schemeClr val="accent6">
                    <a:lumMod val="50000"/>
                  </a:schemeClr>
                </a:solidFill>
                <a:latin typeface="Andalus" pitchFamily="2" charset="-78"/>
                <a:cs typeface="Andalus" pitchFamily="2" charset="-78"/>
              </a:rPr>
              <a:t>-</a:t>
            </a:r>
            <a:r>
              <a:rPr lang="fr-FR" sz="2000" b="1" dirty="0" err="1" smtClean="0">
                <a:solidFill>
                  <a:schemeClr val="accent6">
                    <a:lumMod val="50000"/>
                  </a:schemeClr>
                </a:solidFill>
                <a:latin typeface="Andalus" pitchFamily="2" charset="-78"/>
                <a:cs typeface="Andalus" pitchFamily="2" charset="-78"/>
              </a:rPr>
              <a:t>XIIè</a:t>
            </a:r>
            <a:r>
              <a:rPr lang="fr-FR" sz="2000" b="1" dirty="0" smtClean="0">
                <a:solidFill>
                  <a:schemeClr val="accent6">
                    <a:lumMod val="50000"/>
                  </a:schemeClr>
                </a:solidFill>
                <a:latin typeface="Andalus" pitchFamily="2" charset="-78"/>
                <a:cs typeface="Andalus" pitchFamily="2" charset="-78"/>
              </a:rPr>
              <a:t> siècle)</a:t>
            </a:r>
          </a:p>
          <a:p>
            <a:pPr lvl="1">
              <a:buFont typeface="Wingdings" pitchFamily="2" charset="2"/>
              <a:buChar char="Ø"/>
            </a:pPr>
            <a:r>
              <a:rPr lang="fr-FR" sz="2000" b="1" dirty="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rPr>
              <a:t> l’empire du Mali (</a:t>
            </a:r>
            <a:r>
              <a:rPr lang="fr-FR" sz="2000" b="1" dirty="0" err="1" smtClean="0">
                <a:solidFill>
                  <a:schemeClr val="accent6">
                    <a:lumMod val="50000"/>
                  </a:schemeClr>
                </a:solidFill>
                <a:latin typeface="Andalus" pitchFamily="2" charset="-78"/>
                <a:cs typeface="Andalus" pitchFamily="2" charset="-78"/>
              </a:rPr>
              <a:t>XIIIè</a:t>
            </a:r>
            <a:r>
              <a:rPr lang="fr-FR" sz="2000" b="1" dirty="0" smtClean="0">
                <a:solidFill>
                  <a:schemeClr val="accent6">
                    <a:lumMod val="50000"/>
                  </a:schemeClr>
                </a:solidFill>
                <a:latin typeface="Andalus" pitchFamily="2" charset="-78"/>
                <a:cs typeface="Andalus" pitchFamily="2" charset="-78"/>
              </a:rPr>
              <a:t>-</a:t>
            </a:r>
            <a:r>
              <a:rPr lang="fr-FR" sz="2000" b="1" dirty="0" err="1" smtClean="0">
                <a:solidFill>
                  <a:schemeClr val="accent6">
                    <a:lumMod val="50000"/>
                  </a:schemeClr>
                </a:solidFill>
                <a:latin typeface="Andalus" pitchFamily="2" charset="-78"/>
                <a:cs typeface="Andalus" pitchFamily="2" charset="-78"/>
              </a:rPr>
              <a:t>XIVè</a:t>
            </a:r>
            <a:r>
              <a:rPr lang="fr-FR" sz="2000" b="1" dirty="0" smtClean="0">
                <a:solidFill>
                  <a:schemeClr val="accent6">
                    <a:lumMod val="50000"/>
                  </a:schemeClr>
                </a:solidFill>
                <a:latin typeface="Andalus" pitchFamily="2" charset="-78"/>
                <a:cs typeface="Andalus" pitchFamily="2" charset="-78"/>
              </a:rPr>
              <a:t> siècle)</a:t>
            </a:r>
          </a:p>
          <a:p>
            <a:pPr lvl="1">
              <a:buFont typeface="Wingdings" pitchFamily="2" charset="2"/>
              <a:buChar char="Ø"/>
            </a:pPr>
            <a:r>
              <a:rPr lang="fr-FR" sz="2000" b="1" dirty="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rPr>
              <a:t> l’empire Songhaï (</a:t>
            </a:r>
            <a:r>
              <a:rPr lang="fr-FR" sz="2000" b="1" dirty="0" err="1" smtClean="0">
                <a:solidFill>
                  <a:schemeClr val="accent6">
                    <a:lumMod val="50000"/>
                  </a:schemeClr>
                </a:solidFill>
                <a:latin typeface="Andalus" pitchFamily="2" charset="-78"/>
                <a:cs typeface="Andalus" pitchFamily="2" charset="-78"/>
              </a:rPr>
              <a:t>XIIè</a:t>
            </a:r>
            <a:r>
              <a:rPr lang="fr-FR" sz="2000" b="1" dirty="0" smtClean="0">
                <a:solidFill>
                  <a:schemeClr val="accent6">
                    <a:lumMod val="50000"/>
                  </a:schemeClr>
                </a:solidFill>
                <a:latin typeface="Andalus" pitchFamily="2" charset="-78"/>
                <a:cs typeface="Andalus" pitchFamily="2" charset="-78"/>
              </a:rPr>
              <a:t>-</a:t>
            </a:r>
            <a:r>
              <a:rPr lang="fr-FR" sz="2000" b="1" dirty="0" err="1" smtClean="0">
                <a:solidFill>
                  <a:schemeClr val="accent6">
                    <a:lumMod val="50000"/>
                  </a:schemeClr>
                </a:solidFill>
                <a:latin typeface="Andalus" pitchFamily="2" charset="-78"/>
                <a:cs typeface="Andalus" pitchFamily="2" charset="-78"/>
              </a:rPr>
              <a:t>XVIè</a:t>
            </a:r>
            <a:r>
              <a:rPr lang="fr-FR" sz="2000" b="1" dirty="0" smtClean="0">
                <a:solidFill>
                  <a:schemeClr val="accent6">
                    <a:lumMod val="50000"/>
                  </a:schemeClr>
                </a:solidFill>
                <a:latin typeface="Andalus" pitchFamily="2" charset="-78"/>
                <a:cs typeface="Andalus" pitchFamily="2" charset="-78"/>
              </a:rPr>
              <a:t> siècle)    </a:t>
            </a:r>
          </a:p>
          <a:p>
            <a:pPr lvl="1">
              <a:buFont typeface="Wingdings" pitchFamily="2" charset="2"/>
              <a:buChar char="Ø"/>
            </a:pPr>
            <a:r>
              <a:rPr lang="fr-FR" sz="2000" b="1" dirty="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rPr>
              <a:t>le Monomotapa (</a:t>
            </a:r>
            <a:r>
              <a:rPr lang="fr-FR" sz="2000" b="1" dirty="0" err="1" smtClean="0">
                <a:solidFill>
                  <a:schemeClr val="accent6">
                    <a:lumMod val="50000"/>
                  </a:schemeClr>
                </a:solidFill>
                <a:latin typeface="Andalus" pitchFamily="2" charset="-78"/>
                <a:cs typeface="Andalus" pitchFamily="2" charset="-78"/>
              </a:rPr>
              <a:t>XVè</a:t>
            </a:r>
            <a:r>
              <a:rPr lang="fr-FR" sz="2000" b="1" dirty="0" smtClean="0">
                <a:solidFill>
                  <a:schemeClr val="accent6">
                    <a:lumMod val="50000"/>
                  </a:schemeClr>
                </a:solidFill>
                <a:latin typeface="Andalus" pitchFamily="2" charset="-78"/>
                <a:cs typeface="Andalus" pitchFamily="2" charset="-78"/>
              </a:rPr>
              <a:t>-</a:t>
            </a:r>
            <a:r>
              <a:rPr lang="fr-FR" sz="2000" b="1" dirty="0" err="1" smtClean="0">
                <a:solidFill>
                  <a:schemeClr val="accent6">
                    <a:lumMod val="50000"/>
                  </a:schemeClr>
                </a:solidFill>
                <a:latin typeface="Andalus" pitchFamily="2" charset="-78"/>
                <a:cs typeface="Andalus" pitchFamily="2" charset="-78"/>
              </a:rPr>
              <a:t>XVIè</a:t>
            </a:r>
            <a:r>
              <a:rPr lang="fr-FR" sz="2000" b="1" dirty="0" smtClean="0">
                <a:solidFill>
                  <a:schemeClr val="accent6">
                    <a:lumMod val="50000"/>
                  </a:schemeClr>
                </a:solidFill>
                <a:latin typeface="Andalus" pitchFamily="2" charset="-78"/>
                <a:cs typeface="Andalus" pitchFamily="2" charset="-78"/>
              </a:rPr>
              <a:t> siècle) »</a:t>
            </a:r>
          </a:p>
          <a:p>
            <a:pPr lvl="1"/>
            <a:endParaRPr lang="fr-FR" sz="2000" b="1" dirty="0">
              <a:solidFill>
                <a:schemeClr val="accent6">
                  <a:lumMod val="50000"/>
                </a:schemeClr>
              </a:solidFill>
              <a:latin typeface="Andalus" pitchFamily="2" charset="-78"/>
              <a:cs typeface="Andalus" pitchFamily="2" charset="-78"/>
            </a:endParaRPr>
          </a:p>
          <a:p>
            <a:pPr marL="0" lvl="1"/>
            <a:r>
              <a:rPr lang="fr-FR" sz="2000" b="1" dirty="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rPr>
              <a:t>« L’étude de la naissance et du développement des traites négrières est conduite à partir de l’étude au choix d’une route ou d’un trafic des esclaves vers l’Afrique du Nord ou l’Orient et débouche sur une carte des courants de la traite des noirs avant le </a:t>
            </a:r>
            <a:r>
              <a:rPr lang="fr-FR" sz="2000" b="1" dirty="0" err="1" smtClean="0">
                <a:solidFill>
                  <a:schemeClr val="accent6">
                    <a:lumMod val="50000"/>
                  </a:schemeClr>
                </a:solidFill>
                <a:latin typeface="Andalus" pitchFamily="2" charset="-78"/>
                <a:cs typeface="Andalus" pitchFamily="2" charset="-78"/>
              </a:rPr>
              <a:t>XVIè</a:t>
            </a:r>
            <a:r>
              <a:rPr lang="fr-FR" sz="2000" b="1" dirty="0" smtClean="0">
                <a:solidFill>
                  <a:schemeClr val="accent6">
                    <a:lumMod val="50000"/>
                  </a:schemeClr>
                </a:solidFill>
                <a:latin typeface="Andalus" pitchFamily="2" charset="-78"/>
                <a:cs typeface="Andalus" pitchFamily="2" charset="-78"/>
              </a:rPr>
              <a:t> siècle. » </a:t>
            </a:r>
          </a:p>
          <a:p>
            <a:pPr lvl="1"/>
            <a:endParaRPr lang="fr-FR" sz="2000" b="1" dirty="0" smtClean="0">
              <a:solidFill>
                <a:schemeClr val="accent6">
                  <a:lumMod val="50000"/>
                </a:schemeClr>
              </a:solidFill>
              <a:latin typeface="Andalus" pitchFamily="2" charset="-78"/>
              <a:cs typeface="Andalus" pitchFamily="2" charset="-78"/>
            </a:endParaRPr>
          </a:p>
          <a:p>
            <a:endParaRPr lang="fr-FR" sz="2000" b="1" dirty="0" smtClean="0">
              <a:solidFill>
                <a:schemeClr val="accent6">
                  <a:lumMod val="50000"/>
                </a:schemeClr>
              </a:solidFill>
              <a:latin typeface="Andalus" pitchFamily="2" charset="-78"/>
              <a:cs typeface="Andalus" pitchFamily="2" charset="-78"/>
            </a:endParaRPr>
          </a:p>
          <a:p>
            <a:r>
              <a:rPr lang="fr-FR" sz="2000" b="1" dirty="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rPr>
              <a:t>                   </a:t>
            </a:r>
          </a:p>
          <a:p>
            <a:r>
              <a:rPr lang="fr-FR" sz="2000" b="1" dirty="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rPr>
              <a:t>                   </a:t>
            </a:r>
          </a:p>
          <a:p>
            <a:endParaRPr lang="fr-FR" sz="2000" b="1" dirty="0" smtClean="0">
              <a:solidFill>
                <a:schemeClr val="accent6">
                  <a:lumMod val="50000"/>
                </a:schemeClr>
              </a:solidFill>
              <a:latin typeface="Andalus" pitchFamily="2" charset="-78"/>
              <a:cs typeface="Andalus" pitchFamily="2" charset="-78"/>
            </a:endParaRPr>
          </a:p>
          <a:p>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Ø"/>
            </a:pPr>
            <a:endParaRPr lang="fr-FR" sz="2000" b="1" dirty="0" smtClean="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1026" name="Picture 2"/>
          <p:cNvPicPr>
            <a:picLocks noChangeAspect="1" noChangeArrowheads="1"/>
          </p:cNvPicPr>
          <p:nvPr/>
        </p:nvPicPr>
        <p:blipFill>
          <a:blip r:embed="rId3" cstate="print"/>
          <a:srcRect/>
          <a:stretch>
            <a:fillRect/>
          </a:stretch>
        </p:blipFill>
        <p:spPr bwMode="auto">
          <a:xfrm>
            <a:off x="1571604" y="928670"/>
            <a:ext cx="6264783" cy="34564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643042" y="4500570"/>
            <a:ext cx="5579745" cy="676751"/>
          </a:xfrm>
          <a:prstGeom prst="rect">
            <a:avLst/>
          </a:prstGeom>
          <a:noFill/>
          <a:ln w="9525">
            <a:noFill/>
            <a:miter lim="800000"/>
            <a:headEnd/>
            <a:tailEnd/>
          </a:ln>
          <a:effectLst/>
        </p:spPr>
      </p:pic>
      <p:sp>
        <p:nvSpPr>
          <p:cNvPr id="6" name="ZoneTexte 5"/>
          <p:cNvSpPr txBox="1"/>
          <p:nvPr/>
        </p:nvSpPr>
        <p:spPr>
          <a:xfrm>
            <a:off x="1571604" y="5286388"/>
            <a:ext cx="6786610" cy="1200329"/>
          </a:xfrm>
          <a:prstGeom prst="rect">
            <a:avLst/>
          </a:prstGeom>
          <a:noFill/>
        </p:spPr>
        <p:txBody>
          <a:bodyPr wrap="square" rtlCol="0">
            <a:spAutoFit/>
          </a:bodyPr>
          <a:lstStyle/>
          <a:p>
            <a:r>
              <a:rPr lang="fr-FR" b="1" dirty="0" smtClean="0"/>
              <a:t>Ibn </a:t>
            </a:r>
            <a:r>
              <a:rPr lang="fr-FR" b="1" dirty="0" err="1" smtClean="0"/>
              <a:t>Battûta</a:t>
            </a:r>
            <a:r>
              <a:rPr lang="fr-FR" b="1" dirty="0" smtClean="0"/>
              <a:t>, </a:t>
            </a:r>
            <a:r>
              <a:rPr lang="fr-FR" b="1" i="1" dirty="0" smtClean="0"/>
              <a:t>Voyages, III. Inde, </a:t>
            </a:r>
            <a:r>
              <a:rPr lang="fr-FR" b="1" i="1" dirty="0" err="1" smtClean="0"/>
              <a:t>Extrême-Orient,Espagne</a:t>
            </a:r>
            <a:r>
              <a:rPr lang="fr-FR" b="1" i="1" dirty="0" smtClean="0"/>
              <a:t> &amp; Soudan</a:t>
            </a:r>
            <a:r>
              <a:rPr lang="fr-FR" b="1" dirty="0" smtClean="0"/>
              <a:t>, </a:t>
            </a:r>
            <a:r>
              <a:rPr lang="fr-FR" dirty="0" smtClean="0"/>
              <a:t>Traduction de l’arabe de C. </a:t>
            </a:r>
            <a:r>
              <a:rPr lang="fr-FR" dirty="0" err="1" smtClean="0"/>
              <a:t>Defremery</a:t>
            </a:r>
            <a:r>
              <a:rPr lang="fr-FR" dirty="0" smtClean="0"/>
              <a:t>  et B.R. Sanguinetti (1858), François Maspero, Paris 1982</a:t>
            </a:r>
            <a:br>
              <a:rPr lang="fr-FR" dirty="0" smtClean="0"/>
            </a:br>
            <a:r>
              <a:rPr lang="fr-FR" dirty="0" smtClean="0"/>
              <a:t>Collection FM/La Découverte</a:t>
            </a:r>
          </a:p>
        </p:txBody>
      </p:sp>
      <p:sp>
        <p:nvSpPr>
          <p:cNvPr id="7" name="ZoneTexte 6"/>
          <p:cNvSpPr txBox="1"/>
          <p:nvPr/>
        </p:nvSpPr>
        <p:spPr>
          <a:xfrm>
            <a:off x="2000232" y="642918"/>
            <a:ext cx="4929222" cy="369332"/>
          </a:xfrm>
          <a:prstGeom prst="rect">
            <a:avLst/>
          </a:prstGeom>
          <a:noFill/>
        </p:spPr>
        <p:txBody>
          <a:bodyPr wrap="square" rtlCol="0">
            <a:spAutoFit/>
          </a:bodyPr>
          <a:lstStyle/>
          <a:p>
            <a:pPr algn="ctr"/>
            <a:r>
              <a:rPr lang="fr-FR" b="1" dirty="0" smtClean="0">
                <a:solidFill>
                  <a:schemeClr val="accent6">
                    <a:lumMod val="50000"/>
                  </a:schemeClr>
                </a:solidFill>
                <a:latin typeface="Andalus" pitchFamily="2" charset="-78"/>
                <a:cs typeface="Andalus" pitchFamily="2" charset="-78"/>
              </a:rPr>
              <a:t>Les esclaves au Mali d’après Ibn </a:t>
            </a:r>
            <a:r>
              <a:rPr lang="fr-FR" b="1" dirty="0" err="1" smtClean="0">
                <a:solidFill>
                  <a:schemeClr val="accent6">
                    <a:lumMod val="50000"/>
                  </a:schemeClr>
                </a:solidFill>
                <a:latin typeface="Andalus" pitchFamily="2" charset="-78"/>
                <a:cs typeface="Andalus" pitchFamily="2" charset="-78"/>
              </a:rPr>
              <a:t>Battûta</a:t>
            </a:r>
            <a:endParaRPr lang="fr-FR" b="1" dirty="0">
              <a:solidFill>
                <a:schemeClr val="accent6">
                  <a:lumMod val="50000"/>
                </a:schemeClr>
              </a:solidFill>
              <a:latin typeface="Andalus" pitchFamily="2" charset="-78"/>
              <a:cs typeface="Andalus" pitchFamily="2" charset="-78"/>
            </a:endParaRPr>
          </a:p>
        </p:txBody>
      </p:sp>
      <p:sp>
        <p:nvSpPr>
          <p:cNvPr id="8" name="Étoile à 32 branches 7">
            <a:hlinkClick r:id="rId5" action="ppaction://hlinksldjump"/>
          </p:cNvPr>
          <p:cNvSpPr/>
          <p:nvPr/>
        </p:nvSpPr>
        <p:spPr>
          <a:xfrm>
            <a:off x="357158" y="5857892"/>
            <a:ext cx="571504" cy="571504"/>
          </a:xfrm>
          <a:prstGeom prst="star3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00042"/>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1026" name="Picture 2"/>
          <p:cNvPicPr>
            <a:picLocks noChangeAspect="1" noChangeArrowheads="1"/>
          </p:cNvPicPr>
          <p:nvPr/>
        </p:nvPicPr>
        <p:blipFill>
          <a:blip r:embed="rId3" cstate="print"/>
          <a:srcRect/>
          <a:stretch>
            <a:fillRect/>
          </a:stretch>
        </p:blipFill>
        <p:spPr bwMode="auto">
          <a:xfrm>
            <a:off x="1071538" y="642918"/>
            <a:ext cx="1603629" cy="1998726"/>
          </a:xfrm>
          <a:prstGeom prst="rect">
            <a:avLst/>
          </a:prstGeom>
          <a:noFill/>
          <a:ln w="9525">
            <a:noFill/>
            <a:miter lim="800000"/>
            <a:headEnd/>
            <a:tailEnd/>
          </a:ln>
          <a:effectLst/>
        </p:spPr>
      </p:pic>
      <p:sp>
        <p:nvSpPr>
          <p:cNvPr id="6" name="ZoneTexte 5"/>
          <p:cNvSpPr txBox="1"/>
          <p:nvPr/>
        </p:nvSpPr>
        <p:spPr>
          <a:xfrm>
            <a:off x="2071670" y="785794"/>
            <a:ext cx="5072098" cy="461665"/>
          </a:xfrm>
          <a:prstGeom prst="rect">
            <a:avLst/>
          </a:prstGeom>
          <a:noFill/>
        </p:spPr>
        <p:txBody>
          <a:bodyPr wrap="square" rtlCol="0">
            <a:spAutoFit/>
          </a:bodyPr>
          <a:lstStyle/>
          <a:p>
            <a:pPr algn="ctr"/>
            <a:r>
              <a:rPr lang="fr-FR" sz="2400" b="1" dirty="0" smtClean="0">
                <a:latin typeface="Andalus" pitchFamily="2" charset="-78"/>
                <a:cs typeface="Andalus" pitchFamily="2" charset="-78"/>
              </a:rPr>
              <a:t>L’EMPIRE DU MALI</a:t>
            </a:r>
            <a:endParaRPr lang="fr-FR" sz="2400" b="1" dirty="0">
              <a:latin typeface="Andalus" pitchFamily="2" charset="-78"/>
              <a:cs typeface="Andalus" pitchFamily="2" charset="-78"/>
            </a:endParaRPr>
          </a:p>
        </p:txBody>
      </p:sp>
      <p:sp>
        <p:nvSpPr>
          <p:cNvPr id="7" name="Forme libre 6"/>
          <p:cNvSpPr>
            <a:spLocks noChangeAspect="1"/>
          </p:cNvSpPr>
          <p:nvPr/>
        </p:nvSpPr>
        <p:spPr>
          <a:xfrm>
            <a:off x="1071538" y="1142984"/>
            <a:ext cx="520069" cy="338370"/>
          </a:xfrm>
          <a:custGeom>
            <a:avLst/>
            <a:gdLst>
              <a:gd name="connsiteX0" fmla="*/ 78441 w 1346947"/>
              <a:gd name="connsiteY0" fmla="*/ 150158 h 694765"/>
              <a:gd name="connsiteX1" fmla="*/ 481853 w 1346947"/>
              <a:gd name="connsiteY1" fmla="*/ 136711 h 694765"/>
              <a:gd name="connsiteX2" fmla="*/ 818030 w 1346947"/>
              <a:gd name="connsiteY2" fmla="*/ 69476 h 694765"/>
              <a:gd name="connsiteX3" fmla="*/ 1234889 w 1346947"/>
              <a:gd name="connsiteY3" fmla="*/ 15688 h 694765"/>
              <a:gd name="connsiteX4" fmla="*/ 1342465 w 1346947"/>
              <a:gd name="connsiteY4" fmla="*/ 163605 h 694765"/>
              <a:gd name="connsiteX5" fmla="*/ 1261783 w 1346947"/>
              <a:gd name="connsiteY5" fmla="*/ 338417 h 694765"/>
              <a:gd name="connsiteX6" fmla="*/ 1086971 w 1346947"/>
              <a:gd name="connsiteY6" fmla="*/ 432547 h 694765"/>
              <a:gd name="connsiteX7" fmla="*/ 831477 w 1346947"/>
              <a:gd name="connsiteY7" fmla="*/ 540123 h 694765"/>
              <a:gd name="connsiteX8" fmla="*/ 737347 w 1346947"/>
              <a:gd name="connsiteY8" fmla="*/ 674594 h 694765"/>
              <a:gd name="connsiteX9" fmla="*/ 468406 w 1346947"/>
              <a:gd name="connsiteY9" fmla="*/ 661147 h 694765"/>
              <a:gd name="connsiteX10" fmla="*/ 360830 w 1346947"/>
              <a:gd name="connsiteY10" fmla="*/ 553570 h 694765"/>
              <a:gd name="connsiteX11" fmla="*/ 159124 w 1346947"/>
              <a:gd name="connsiteY11" fmla="*/ 540123 h 694765"/>
              <a:gd name="connsiteX12" fmla="*/ 64994 w 1346947"/>
              <a:gd name="connsiteY12" fmla="*/ 553570 h 694765"/>
              <a:gd name="connsiteX13" fmla="*/ 11206 w 1346947"/>
              <a:gd name="connsiteY13" fmla="*/ 365311 h 694765"/>
              <a:gd name="connsiteX14" fmla="*/ 78441 w 1346947"/>
              <a:gd name="connsiteY14" fmla="*/ 150158 h 6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6947" h="694765">
                <a:moveTo>
                  <a:pt x="78441" y="150158"/>
                </a:moveTo>
                <a:cubicBezTo>
                  <a:pt x="156882" y="112058"/>
                  <a:pt x="358588" y="150158"/>
                  <a:pt x="481853" y="136711"/>
                </a:cubicBezTo>
                <a:cubicBezTo>
                  <a:pt x="605118" y="123264"/>
                  <a:pt x="692524" y="89646"/>
                  <a:pt x="818030" y="69476"/>
                </a:cubicBezTo>
                <a:cubicBezTo>
                  <a:pt x="943536" y="49306"/>
                  <a:pt x="1147483" y="0"/>
                  <a:pt x="1234889" y="15688"/>
                </a:cubicBezTo>
                <a:cubicBezTo>
                  <a:pt x="1322295" y="31376"/>
                  <a:pt x="1337983" y="109817"/>
                  <a:pt x="1342465" y="163605"/>
                </a:cubicBezTo>
                <a:cubicBezTo>
                  <a:pt x="1346947" y="217393"/>
                  <a:pt x="1304365" y="293593"/>
                  <a:pt x="1261783" y="338417"/>
                </a:cubicBezTo>
                <a:cubicBezTo>
                  <a:pt x="1219201" y="383241"/>
                  <a:pt x="1158689" y="398929"/>
                  <a:pt x="1086971" y="432547"/>
                </a:cubicBezTo>
                <a:cubicBezTo>
                  <a:pt x="1015253" y="466165"/>
                  <a:pt x="889748" y="499782"/>
                  <a:pt x="831477" y="540123"/>
                </a:cubicBezTo>
                <a:cubicBezTo>
                  <a:pt x="773206" y="580464"/>
                  <a:pt x="797859" y="654423"/>
                  <a:pt x="737347" y="674594"/>
                </a:cubicBezTo>
                <a:cubicBezTo>
                  <a:pt x="676835" y="694765"/>
                  <a:pt x="531159" y="681318"/>
                  <a:pt x="468406" y="661147"/>
                </a:cubicBezTo>
                <a:cubicBezTo>
                  <a:pt x="405653" y="640976"/>
                  <a:pt x="412377" y="573741"/>
                  <a:pt x="360830" y="553570"/>
                </a:cubicBezTo>
                <a:cubicBezTo>
                  <a:pt x="309283" y="533399"/>
                  <a:pt x="208430" y="540123"/>
                  <a:pt x="159124" y="540123"/>
                </a:cubicBezTo>
                <a:cubicBezTo>
                  <a:pt x="109818" y="540123"/>
                  <a:pt x="89647" y="582705"/>
                  <a:pt x="64994" y="553570"/>
                </a:cubicBezTo>
                <a:cubicBezTo>
                  <a:pt x="40341" y="524435"/>
                  <a:pt x="8965" y="439270"/>
                  <a:pt x="11206" y="365311"/>
                </a:cubicBezTo>
                <a:cubicBezTo>
                  <a:pt x="13447" y="291352"/>
                  <a:pt x="0" y="188258"/>
                  <a:pt x="78441" y="150158"/>
                </a:cubicBezTo>
                <a:close/>
              </a:path>
            </a:pathLst>
          </a:custGeom>
          <a:solidFill>
            <a:srgbClr val="FF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p:cNvPicPr>
            <a:picLocks noChangeAspect="1" noChangeArrowheads="1"/>
          </p:cNvPicPr>
          <p:nvPr/>
        </p:nvPicPr>
        <p:blipFill>
          <a:blip r:embed="rId4" cstate="print"/>
          <a:srcRect/>
          <a:stretch>
            <a:fillRect/>
          </a:stretch>
        </p:blipFill>
        <p:spPr bwMode="auto">
          <a:xfrm>
            <a:off x="2571736" y="1500174"/>
            <a:ext cx="4710684" cy="3084576"/>
          </a:xfrm>
          <a:prstGeom prst="rect">
            <a:avLst/>
          </a:prstGeom>
          <a:gradFill flip="none" rotWithShape="1">
            <a:gsLst>
              <a:gs pos="0">
                <a:schemeClr val="tx1"/>
              </a:gs>
              <a:gs pos="50000">
                <a:schemeClr val="accent1">
                  <a:tint val="44500"/>
                  <a:satMod val="160000"/>
                </a:schemeClr>
              </a:gs>
              <a:gs pos="100000">
                <a:schemeClr val="accent1">
                  <a:tint val="23500"/>
                  <a:satMod val="160000"/>
                </a:schemeClr>
              </a:gs>
            </a:gsLst>
            <a:path path="shape">
              <a:fillToRect l="50000" t="50000" r="50000" b="50000"/>
            </a:path>
            <a:tileRect/>
          </a:gradFill>
          <a:ln w="9525">
            <a:noFill/>
            <a:miter lim="800000"/>
            <a:headEnd/>
            <a:tailEnd/>
          </a:ln>
          <a:effectLst/>
        </p:spPr>
      </p:pic>
      <p:sp>
        <p:nvSpPr>
          <p:cNvPr id="8" name="Forme libre 7"/>
          <p:cNvSpPr>
            <a:spLocks noChangeAspect="1"/>
          </p:cNvSpPr>
          <p:nvPr/>
        </p:nvSpPr>
        <p:spPr>
          <a:xfrm>
            <a:off x="2643167" y="2786054"/>
            <a:ext cx="1714519" cy="1078770"/>
          </a:xfrm>
          <a:custGeom>
            <a:avLst/>
            <a:gdLst>
              <a:gd name="connsiteX0" fmla="*/ 78441 w 1346947"/>
              <a:gd name="connsiteY0" fmla="*/ 150158 h 694765"/>
              <a:gd name="connsiteX1" fmla="*/ 481853 w 1346947"/>
              <a:gd name="connsiteY1" fmla="*/ 136711 h 694765"/>
              <a:gd name="connsiteX2" fmla="*/ 818030 w 1346947"/>
              <a:gd name="connsiteY2" fmla="*/ 69476 h 694765"/>
              <a:gd name="connsiteX3" fmla="*/ 1234889 w 1346947"/>
              <a:gd name="connsiteY3" fmla="*/ 15688 h 694765"/>
              <a:gd name="connsiteX4" fmla="*/ 1342465 w 1346947"/>
              <a:gd name="connsiteY4" fmla="*/ 163605 h 694765"/>
              <a:gd name="connsiteX5" fmla="*/ 1261783 w 1346947"/>
              <a:gd name="connsiteY5" fmla="*/ 338417 h 694765"/>
              <a:gd name="connsiteX6" fmla="*/ 1086971 w 1346947"/>
              <a:gd name="connsiteY6" fmla="*/ 432547 h 694765"/>
              <a:gd name="connsiteX7" fmla="*/ 831477 w 1346947"/>
              <a:gd name="connsiteY7" fmla="*/ 540123 h 694765"/>
              <a:gd name="connsiteX8" fmla="*/ 737347 w 1346947"/>
              <a:gd name="connsiteY8" fmla="*/ 674594 h 694765"/>
              <a:gd name="connsiteX9" fmla="*/ 468406 w 1346947"/>
              <a:gd name="connsiteY9" fmla="*/ 661147 h 694765"/>
              <a:gd name="connsiteX10" fmla="*/ 360830 w 1346947"/>
              <a:gd name="connsiteY10" fmla="*/ 553570 h 694765"/>
              <a:gd name="connsiteX11" fmla="*/ 159124 w 1346947"/>
              <a:gd name="connsiteY11" fmla="*/ 540123 h 694765"/>
              <a:gd name="connsiteX12" fmla="*/ 64994 w 1346947"/>
              <a:gd name="connsiteY12" fmla="*/ 553570 h 694765"/>
              <a:gd name="connsiteX13" fmla="*/ 11206 w 1346947"/>
              <a:gd name="connsiteY13" fmla="*/ 365311 h 694765"/>
              <a:gd name="connsiteX14" fmla="*/ 78441 w 1346947"/>
              <a:gd name="connsiteY14" fmla="*/ 150158 h 6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6947" h="694765">
                <a:moveTo>
                  <a:pt x="78441" y="150158"/>
                </a:moveTo>
                <a:cubicBezTo>
                  <a:pt x="156882" y="112058"/>
                  <a:pt x="358588" y="150158"/>
                  <a:pt x="481853" y="136711"/>
                </a:cubicBezTo>
                <a:cubicBezTo>
                  <a:pt x="605118" y="123264"/>
                  <a:pt x="692524" y="89646"/>
                  <a:pt x="818030" y="69476"/>
                </a:cubicBezTo>
                <a:cubicBezTo>
                  <a:pt x="943536" y="49306"/>
                  <a:pt x="1147483" y="0"/>
                  <a:pt x="1234889" y="15688"/>
                </a:cubicBezTo>
                <a:cubicBezTo>
                  <a:pt x="1322295" y="31376"/>
                  <a:pt x="1337983" y="109817"/>
                  <a:pt x="1342465" y="163605"/>
                </a:cubicBezTo>
                <a:cubicBezTo>
                  <a:pt x="1346947" y="217393"/>
                  <a:pt x="1304365" y="293593"/>
                  <a:pt x="1261783" y="338417"/>
                </a:cubicBezTo>
                <a:cubicBezTo>
                  <a:pt x="1219201" y="383241"/>
                  <a:pt x="1158689" y="398929"/>
                  <a:pt x="1086971" y="432547"/>
                </a:cubicBezTo>
                <a:cubicBezTo>
                  <a:pt x="1015253" y="466165"/>
                  <a:pt x="889748" y="499782"/>
                  <a:pt x="831477" y="540123"/>
                </a:cubicBezTo>
                <a:cubicBezTo>
                  <a:pt x="773206" y="580464"/>
                  <a:pt x="797859" y="654423"/>
                  <a:pt x="737347" y="674594"/>
                </a:cubicBezTo>
                <a:cubicBezTo>
                  <a:pt x="676835" y="694765"/>
                  <a:pt x="531159" y="681318"/>
                  <a:pt x="468406" y="661147"/>
                </a:cubicBezTo>
                <a:cubicBezTo>
                  <a:pt x="405653" y="640976"/>
                  <a:pt x="412377" y="573741"/>
                  <a:pt x="360830" y="553570"/>
                </a:cubicBezTo>
                <a:cubicBezTo>
                  <a:pt x="309283" y="533399"/>
                  <a:pt x="208430" y="540123"/>
                  <a:pt x="159124" y="540123"/>
                </a:cubicBezTo>
                <a:cubicBezTo>
                  <a:pt x="109818" y="540123"/>
                  <a:pt x="89647" y="582705"/>
                  <a:pt x="64994" y="553570"/>
                </a:cubicBezTo>
                <a:cubicBezTo>
                  <a:pt x="40341" y="524435"/>
                  <a:pt x="8965" y="439270"/>
                  <a:pt x="11206" y="365311"/>
                </a:cubicBezTo>
                <a:cubicBezTo>
                  <a:pt x="13447" y="291352"/>
                  <a:pt x="0" y="188258"/>
                  <a:pt x="78441" y="150158"/>
                </a:cubicBezTo>
                <a:close/>
              </a:path>
            </a:pathLst>
          </a:custGeom>
          <a:solidFill>
            <a:srgbClr val="FF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a:spLocks noChangeAspect="1"/>
          </p:cNvSpPr>
          <p:nvPr/>
        </p:nvSpPr>
        <p:spPr>
          <a:xfrm>
            <a:off x="3286120" y="3500442"/>
            <a:ext cx="130017" cy="1300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a:spLocks noChangeAspect="1"/>
          </p:cNvSpPr>
          <p:nvPr/>
        </p:nvSpPr>
        <p:spPr>
          <a:xfrm>
            <a:off x="3571871" y="3143251"/>
            <a:ext cx="97658" cy="976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a:spLocks noChangeAspect="1"/>
          </p:cNvSpPr>
          <p:nvPr/>
        </p:nvSpPr>
        <p:spPr>
          <a:xfrm flipV="1">
            <a:off x="3428992" y="2714620"/>
            <a:ext cx="100394" cy="1003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2857488" y="1500174"/>
            <a:ext cx="4485249" cy="2084363"/>
          </a:xfrm>
          <a:custGeom>
            <a:avLst/>
            <a:gdLst>
              <a:gd name="connsiteX0" fmla="*/ 914400 w 4485249"/>
              <a:gd name="connsiteY0" fmla="*/ 89096 h 2084363"/>
              <a:gd name="connsiteX1" fmla="*/ 337624 w 4485249"/>
              <a:gd name="connsiteY1" fmla="*/ 145366 h 2084363"/>
              <a:gd name="connsiteX2" fmla="*/ 140677 w 4485249"/>
              <a:gd name="connsiteY2" fmla="*/ 497059 h 2084363"/>
              <a:gd name="connsiteX3" fmla="*/ 112541 w 4485249"/>
              <a:gd name="connsiteY3" fmla="*/ 905022 h 2084363"/>
              <a:gd name="connsiteX4" fmla="*/ 815926 w 4485249"/>
              <a:gd name="connsiteY4" fmla="*/ 1003496 h 2084363"/>
              <a:gd name="connsiteX5" fmla="*/ 1406769 w 4485249"/>
              <a:gd name="connsiteY5" fmla="*/ 862819 h 2084363"/>
              <a:gd name="connsiteX6" fmla="*/ 2011680 w 4485249"/>
              <a:gd name="connsiteY6" fmla="*/ 890954 h 2084363"/>
              <a:gd name="connsiteX7" fmla="*/ 2504049 w 4485249"/>
              <a:gd name="connsiteY7" fmla="*/ 975360 h 2084363"/>
              <a:gd name="connsiteX8" fmla="*/ 3038621 w 4485249"/>
              <a:gd name="connsiteY8" fmla="*/ 1031631 h 2084363"/>
              <a:gd name="connsiteX9" fmla="*/ 3334043 w 4485249"/>
              <a:gd name="connsiteY9" fmla="*/ 1200443 h 2084363"/>
              <a:gd name="connsiteX10" fmla="*/ 3559126 w 4485249"/>
              <a:gd name="connsiteY10" fmla="*/ 1608406 h 2084363"/>
              <a:gd name="connsiteX11" fmla="*/ 3812344 w 4485249"/>
              <a:gd name="connsiteY11" fmla="*/ 2016369 h 2084363"/>
              <a:gd name="connsiteX12" fmla="*/ 4276578 w 4485249"/>
              <a:gd name="connsiteY12" fmla="*/ 2016369 h 2084363"/>
              <a:gd name="connsiteX13" fmla="*/ 4459458 w 4485249"/>
              <a:gd name="connsiteY13" fmla="*/ 1735016 h 2084363"/>
              <a:gd name="connsiteX14" fmla="*/ 4417255 w 4485249"/>
              <a:gd name="connsiteY14" fmla="*/ 764345 h 2084363"/>
              <a:gd name="connsiteX15" fmla="*/ 4051495 w 4485249"/>
              <a:gd name="connsiteY15" fmla="*/ 482991 h 2084363"/>
              <a:gd name="connsiteX16" fmla="*/ 3896751 w 4485249"/>
              <a:gd name="connsiteY16" fmla="*/ 271976 h 2084363"/>
              <a:gd name="connsiteX17" fmla="*/ 3460652 w 4485249"/>
              <a:gd name="connsiteY17" fmla="*/ 286043 h 2084363"/>
              <a:gd name="connsiteX18" fmla="*/ 3052689 w 4485249"/>
              <a:gd name="connsiteY18" fmla="*/ 32825 h 2084363"/>
              <a:gd name="connsiteX19" fmla="*/ 2757268 w 4485249"/>
              <a:gd name="connsiteY19" fmla="*/ 482991 h 2084363"/>
              <a:gd name="connsiteX20" fmla="*/ 2039815 w 4485249"/>
              <a:gd name="connsiteY20" fmla="*/ 342314 h 2084363"/>
              <a:gd name="connsiteX21" fmla="*/ 1688123 w 4485249"/>
              <a:gd name="connsiteY21" fmla="*/ 103163 h 2084363"/>
              <a:gd name="connsiteX22" fmla="*/ 858129 w 4485249"/>
              <a:gd name="connsiteY22" fmla="*/ 89096 h 2084363"/>
              <a:gd name="connsiteX23" fmla="*/ 745588 w 4485249"/>
              <a:gd name="connsiteY23" fmla="*/ 75028 h 208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5249" h="2084363">
                <a:moveTo>
                  <a:pt x="914400" y="89096"/>
                </a:moveTo>
                <a:cubicBezTo>
                  <a:pt x="690489" y="83234"/>
                  <a:pt x="466578" y="77372"/>
                  <a:pt x="337624" y="145366"/>
                </a:cubicBezTo>
                <a:cubicBezTo>
                  <a:pt x="208670" y="213360"/>
                  <a:pt x="178191" y="370450"/>
                  <a:pt x="140677" y="497059"/>
                </a:cubicBezTo>
                <a:cubicBezTo>
                  <a:pt x="103163" y="623668"/>
                  <a:pt x="0" y="820616"/>
                  <a:pt x="112541" y="905022"/>
                </a:cubicBezTo>
                <a:cubicBezTo>
                  <a:pt x="225082" y="989428"/>
                  <a:pt x="600221" y="1010530"/>
                  <a:pt x="815926" y="1003496"/>
                </a:cubicBezTo>
                <a:cubicBezTo>
                  <a:pt x="1031631" y="996462"/>
                  <a:pt x="1207477" y="881576"/>
                  <a:pt x="1406769" y="862819"/>
                </a:cubicBezTo>
                <a:cubicBezTo>
                  <a:pt x="1606061" y="844062"/>
                  <a:pt x="1828800" y="872197"/>
                  <a:pt x="2011680" y="890954"/>
                </a:cubicBezTo>
                <a:cubicBezTo>
                  <a:pt x="2194560" y="909711"/>
                  <a:pt x="2332892" y="951914"/>
                  <a:pt x="2504049" y="975360"/>
                </a:cubicBezTo>
                <a:cubicBezTo>
                  <a:pt x="2675206" y="998806"/>
                  <a:pt x="2900289" y="994117"/>
                  <a:pt x="3038621" y="1031631"/>
                </a:cubicBezTo>
                <a:cubicBezTo>
                  <a:pt x="3176953" y="1069145"/>
                  <a:pt x="3247292" y="1104314"/>
                  <a:pt x="3334043" y="1200443"/>
                </a:cubicBezTo>
                <a:cubicBezTo>
                  <a:pt x="3420794" y="1296572"/>
                  <a:pt x="3479409" y="1472418"/>
                  <a:pt x="3559126" y="1608406"/>
                </a:cubicBezTo>
                <a:cubicBezTo>
                  <a:pt x="3638843" y="1744394"/>
                  <a:pt x="3692769" y="1948375"/>
                  <a:pt x="3812344" y="2016369"/>
                </a:cubicBezTo>
                <a:cubicBezTo>
                  <a:pt x="3931919" y="2084363"/>
                  <a:pt x="4168726" y="2063261"/>
                  <a:pt x="4276578" y="2016369"/>
                </a:cubicBezTo>
                <a:cubicBezTo>
                  <a:pt x="4384430" y="1969477"/>
                  <a:pt x="4436012" y="1943687"/>
                  <a:pt x="4459458" y="1735016"/>
                </a:cubicBezTo>
                <a:cubicBezTo>
                  <a:pt x="4482904" y="1526345"/>
                  <a:pt x="4485249" y="973016"/>
                  <a:pt x="4417255" y="764345"/>
                </a:cubicBezTo>
                <a:cubicBezTo>
                  <a:pt x="4349261" y="555674"/>
                  <a:pt x="4138246" y="565052"/>
                  <a:pt x="4051495" y="482991"/>
                </a:cubicBezTo>
                <a:cubicBezTo>
                  <a:pt x="3964744" y="400930"/>
                  <a:pt x="3995225" y="304801"/>
                  <a:pt x="3896751" y="271976"/>
                </a:cubicBezTo>
                <a:cubicBezTo>
                  <a:pt x="3798277" y="239151"/>
                  <a:pt x="3601329" y="325901"/>
                  <a:pt x="3460652" y="286043"/>
                </a:cubicBezTo>
                <a:cubicBezTo>
                  <a:pt x="3319975" y="246185"/>
                  <a:pt x="3169920" y="0"/>
                  <a:pt x="3052689" y="32825"/>
                </a:cubicBezTo>
                <a:cubicBezTo>
                  <a:pt x="2935458" y="65650"/>
                  <a:pt x="2926080" y="431410"/>
                  <a:pt x="2757268" y="482991"/>
                </a:cubicBezTo>
                <a:cubicBezTo>
                  <a:pt x="2588456" y="534572"/>
                  <a:pt x="2218006" y="405619"/>
                  <a:pt x="2039815" y="342314"/>
                </a:cubicBezTo>
                <a:cubicBezTo>
                  <a:pt x="1861624" y="279009"/>
                  <a:pt x="1885071" y="145366"/>
                  <a:pt x="1688123" y="103163"/>
                </a:cubicBezTo>
                <a:cubicBezTo>
                  <a:pt x="1491175" y="60960"/>
                  <a:pt x="1015218" y="93785"/>
                  <a:pt x="858129" y="89096"/>
                </a:cubicBezTo>
                <a:cubicBezTo>
                  <a:pt x="701040" y="84407"/>
                  <a:pt x="723314" y="79717"/>
                  <a:pt x="745588" y="75028"/>
                </a:cubicBezTo>
              </a:path>
            </a:pathLst>
          </a:custGeom>
          <a:solidFill>
            <a:srgbClr val="FFFF00">
              <a:alpha val="59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Ellipse 13"/>
          <p:cNvSpPr>
            <a:spLocks noChangeAspect="1"/>
          </p:cNvSpPr>
          <p:nvPr/>
        </p:nvSpPr>
        <p:spPr>
          <a:xfrm flipH="1">
            <a:off x="3428992" y="2071678"/>
            <a:ext cx="106165" cy="1061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a:spLocks noChangeAspect="1"/>
          </p:cNvSpPr>
          <p:nvPr/>
        </p:nvSpPr>
        <p:spPr>
          <a:xfrm flipH="1">
            <a:off x="4071934" y="1643050"/>
            <a:ext cx="106165" cy="1061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a:spLocks noChangeAspect="1"/>
          </p:cNvSpPr>
          <p:nvPr/>
        </p:nvSpPr>
        <p:spPr>
          <a:xfrm flipH="1">
            <a:off x="5786446" y="2214554"/>
            <a:ext cx="106165" cy="1061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571736" y="1928802"/>
            <a:ext cx="1000132" cy="276999"/>
          </a:xfrm>
          <a:prstGeom prst="rect">
            <a:avLst/>
          </a:prstGeom>
          <a:noFill/>
        </p:spPr>
        <p:txBody>
          <a:bodyPr wrap="square" rtlCol="0">
            <a:spAutoFit/>
          </a:bodyPr>
          <a:lstStyle/>
          <a:p>
            <a:r>
              <a:rPr lang="fr-FR" sz="1200" dirty="0" err="1" smtClean="0"/>
              <a:t>Sidjilmassa</a:t>
            </a:r>
            <a:endParaRPr lang="fr-FR" sz="1200" dirty="0"/>
          </a:p>
        </p:txBody>
      </p:sp>
      <p:sp>
        <p:nvSpPr>
          <p:cNvPr id="19" name="ZoneTexte 18"/>
          <p:cNvSpPr txBox="1"/>
          <p:nvPr/>
        </p:nvSpPr>
        <p:spPr>
          <a:xfrm>
            <a:off x="3500430" y="2571744"/>
            <a:ext cx="1000132" cy="276999"/>
          </a:xfrm>
          <a:prstGeom prst="rect">
            <a:avLst/>
          </a:prstGeom>
          <a:noFill/>
        </p:spPr>
        <p:txBody>
          <a:bodyPr wrap="square" rtlCol="0">
            <a:spAutoFit/>
          </a:bodyPr>
          <a:lstStyle/>
          <a:p>
            <a:r>
              <a:rPr lang="fr-FR" sz="1200" dirty="0" err="1" smtClean="0"/>
              <a:t>Teghazza</a:t>
            </a:r>
            <a:endParaRPr lang="fr-FR" sz="1200" dirty="0"/>
          </a:p>
        </p:txBody>
      </p:sp>
      <p:sp>
        <p:nvSpPr>
          <p:cNvPr id="20" name="ZoneTexte 19"/>
          <p:cNvSpPr txBox="1"/>
          <p:nvPr/>
        </p:nvSpPr>
        <p:spPr>
          <a:xfrm>
            <a:off x="3500430" y="2857496"/>
            <a:ext cx="1000132" cy="276999"/>
          </a:xfrm>
          <a:prstGeom prst="rect">
            <a:avLst/>
          </a:prstGeom>
          <a:noFill/>
        </p:spPr>
        <p:txBody>
          <a:bodyPr wrap="square" rtlCol="0">
            <a:spAutoFit/>
          </a:bodyPr>
          <a:lstStyle/>
          <a:p>
            <a:r>
              <a:rPr lang="fr-FR" sz="1200" dirty="0" smtClean="0"/>
              <a:t>Tombouctou</a:t>
            </a:r>
            <a:endParaRPr lang="fr-FR" sz="1200" dirty="0"/>
          </a:p>
        </p:txBody>
      </p:sp>
      <p:sp>
        <p:nvSpPr>
          <p:cNvPr id="21" name="ZoneTexte 20"/>
          <p:cNvSpPr txBox="1"/>
          <p:nvPr/>
        </p:nvSpPr>
        <p:spPr>
          <a:xfrm>
            <a:off x="3428992" y="3429000"/>
            <a:ext cx="1000132" cy="276999"/>
          </a:xfrm>
          <a:prstGeom prst="rect">
            <a:avLst/>
          </a:prstGeom>
          <a:noFill/>
        </p:spPr>
        <p:txBody>
          <a:bodyPr wrap="square" rtlCol="0">
            <a:spAutoFit/>
          </a:bodyPr>
          <a:lstStyle/>
          <a:p>
            <a:r>
              <a:rPr lang="fr-FR" sz="1200" b="1" dirty="0" smtClean="0"/>
              <a:t>NIANI</a:t>
            </a:r>
            <a:endParaRPr lang="fr-FR" sz="1200" b="1" dirty="0"/>
          </a:p>
        </p:txBody>
      </p:sp>
      <p:sp>
        <p:nvSpPr>
          <p:cNvPr id="22" name="ZoneTexte 21"/>
          <p:cNvSpPr txBox="1"/>
          <p:nvPr/>
        </p:nvSpPr>
        <p:spPr>
          <a:xfrm>
            <a:off x="4214810" y="1500174"/>
            <a:ext cx="642942" cy="276999"/>
          </a:xfrm>
          <a:prstGeom prst="rect">
            <a:avLst/>
          </a:prstGeom>
          <a:noFill/>
        </p:spPr>
        <p:txBody>
          <a:bodyPr wrap="square" rtlCol="0">
            <a:spAutoFit/>
          </a:bodyPr>
          <a:lstStyle/>
          <a:p>
            <a:r>
              <a:rPr lang="fr-FR" sz="1200" dirty="0" smtClean="0"/>
              <a:t>Alger</a:t>
            </a:r>
            <a:endParaRPr lang="fr-FR" sz="1200" dirty="0"/>
          </a:p>
        </p:txBody>
      </p:sp>
      <p:sp>
        <p:nvSpPr>
          <p:cNvPr id="23" name="ZoneTexte 22"/>
          <p:cNvSpPr txBox="1"/>
          <p:nvPr/>
        </p:nvSpPr>
        <p:spPr>
          <a:xfrm>
            <a:off x="5857884" y="2143116"/>
            <a:ext cx="1071570" cy="276999"/>
          </a:xfrm>
          <a:prstGeom prst="rect">
            <a:avLst/>
          </a:prstGeom>
          <a:noFill/>
        </p:spPr>
        <p:txBody>
          <a:bodyPr wrap="square" rtlCol="0">
            <a:spAutoFit/>
          </a:bodyPr>
          <a:lstStyle/>
          <a:p>
            <a:r>
              <a:rPr lang="fr-FR" sz="1200" dirty="0" smtClean="0"/>
              <a:t>Le Caire</a:t>
            </a:r>
            <a:endParaRPr lang="fr-FR" sz="1200" dirty="0"/>
          </a:p>
        </p:txBody>
      </p:sp>
      <p:sp>
        <p:nvSpPr>
          <p:cNvPr id="26" name="Forme libre 25"/>
          <p:cNvSpPr/>
          <p:nvPr/>
        </p:nvSpPr>
        <p:spPr>
          <a:xfrm>
            <a:off x="2836985" y="3226191"/>
            <a:ext cx="196948" cy="260252"/>
          </a:xfrm>
          <a:custGeom>
            <a:avLst/>
            <a:gdLst>
              <a:gd name="connsiteX0" fmla="*/ 18757 w 196948"/>
              <a:gd name="connsiteY0" fmla="*/ 65649 h 260252"/>
              <a:gd name="connsiteX1" fmla="*/ 75027 w 196948"/>
              <a:gd name="connsiteY1" fmla="*/ 234461 h 260252"/>
              <a:gd name="connsiteX2" fmla="*/ 187569 w 196948"/>
              <a:gd name="connsiteY2" fmla="*/ 220394 h 260252"/>
              <a:gd name="connsiteX3" fmla="*/ 131298 w 196948"/>
              <a:gd name="connsiteY3" fmla="*/ 121920 h 260252"/>
              <a:gd name="connsiteX4" fmla="*/ 18757 w 196948"/>
              <a:gd name="connsiteY4" fmla="*/ 9378 h 260252"/>
              <a:gd name="connsiteX5" fmla="*/ 18757 w 196948"/>
              <a:gd name="connsiteY5" fmla="*/ 65649 h 2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48" h="260252">
                <a:moveTo>
                  <a:pt x="18757" y="65649"/>
                </a:moveTo>
                <a:cubicBezTo>
                  <a:pt x="28135" y="103163"/>
                  <a:pt x="46892" y="208670"/>
                  <a:pt x="75027" y="234461"/>
                </a:cubicBezTo>
                <a:cubicBezTo>
                  <a:pt x="103162" y="260252"/>
                  <a:pt x="178191" y="239151"/>
                  <a:pt x="187569" y="220394"/>
                </a:cubicBezTo>
                <a:cubicBezTo>
                  <a:pt x="196948" y="201637"/>
                  <a:pt x="159433" y="157089"/>
                  <a:pt x="131298" y="121920"/>
                </a:cubicBezTo>
                <a:cubicBezTo>
                  <a:pt x="103163" y="86751"/>
                  <a:pt x="37514" y="18757"/>
                  <a:pt x="18757" y="9378"/>
                </a:cubicBezTo>
                <a:cubicBezTo>
                  <a:pt x="0" y="0"/>
                  <a:pt x="9379" y="28135"/>
                  <a:pt x="18757" y="65649"/>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p:cNvSpPr/>
          <p:nvPr/>
        </p:nvSpPr>
        <p:spPr>
          <a:xfrm>
            <a:off x="3123027" y="3500511"/>
            <a:ext cx="175847" cy="269631"/>
          </a:xfrm>
          <a:custGeom>
            <a:avLst/>
            <a:gdLst>
              <a:gd name="connsiteX0" fmla="*/ 14068 w 175847"/>
              <a:gd name="connsiteY0" fmla="*/ 16412 h 269631"/>
              <a:gd name="connsiteX1" fmla="*/ 112542 w 175847"/>
              <a:gd name="connsiteY1" fmla="*/ 58615 h 269631"/>
              <a:gd name="connsiteX2" fmla="*/ 168813 w 175847"/>
              <a:gd name="connsiteY2" fmla="*/ 157089 h 269631"/>
              <a:gd name="connsiteX3" fmla="*/ 154745 w 175847"/>
              <a:gd name="connsiteY3" fmla="*/ 255563 h 269631"/>
              <a:gd name="connsiteX4" fmla="*/ 42204 w 175847"/>
              <a:gd name="connsiteY4" fmla="*/ 241495 h 269631"/>
              <a:gd name="connsiteX5" fmla="*/ 28136 w 175847"/>
              <a:gd name="connsiteY5" fmla="*/ 157089 h 269631"/>
              <a:gd name="connsiteX6" fmla="*/ 14068 w 175847"/>
              <a:gd name="connsiteY6" fmla="*/ 16412 h 26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47" h="269631">
                <a:moveTo>
                  <a:pt x="14068" y="16412"/>
                </a:moveTo>
                <a:cubicBezTo>
                  <a:pt x="28136" y="0"/>
                  <a:pt x="86751" y="35169"/>
                  <a:pt x="112542" y="58615"/>
                </a:cubicBezTo>
                <a:cubicBezTo>
                  <a:pt x="138333" y="82061"/>
                  <a:pt x="161779" y="124264"/>
                  <a:pt x="168813" y="157089"/>
                </a:cubicBezTo>
                <a:cubicBezTo>
                  <a:pt x="175847" y="189914"/>
                  <a:pt x="175847" y="241495"/>
                  <a:pt x="154745" y="255563"/>
                </a:cubicBezTo>
                <a:cubicBezTo>
                  <a:pt x="133644" y="269631"/>
                  <a:pt x="63305" y="257907"/>
                  <a:pt x="42204" y="241495"/>
                </a:cubicBezTo>
                <a:cubicBezTo>
                  <a:pt x="21103" y="225083"/>
                  <a:pt x="37514" y="192258"/>
                  <a:pt x="28136" y="157089"/>
                </a:cubicBezTo>
                <a:cubicBezTo>
                  <a:pt x="18758" y="121920"/>
                  <a:pt x="0" y="32824"/>
                  <a:pt x="14068" y="1641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1071538" y="4643446"/>
            <a:ext cx="2500330" cy="400110"/>
          </a:xfrm>
          <a:prstGeom prst="rect">
            <a:avLst/>
          </a:prstGeom>
          <a:noFill/>
        </p:spPr>
        <p:txBody>
          <a:bodyPr wrap="square" rtlCol="0">
            <a:spAutoFit/>
          </a:bodyPr>
          <a:lstStyle/>
          <a:p>
            <a:r>
              <a:rPr lang="fr-FR" sz="2000" b="1" dirty="0" smtClean="0">
                <a:latin typeface="Andalus" pitchFamily="2" charset="-78"/>
                <a:cs typeface="Andalus" pitchFamily="2" charset="-78"/>
              </a:rPr>
              <a:t>LEGENDE :</a:t>
            </a:r>
            <a:endParaRPr lang="fr-FR" sz="2000" b="1" dirty="0">
              <a:latin typeface="Andalus" pitchFamily="2" charset="-78"/>
              <a:cs typeface="Andalus" pitchFamily="2" charset="-78"/>
            </a:endParaRPr>
          </a:p>
        </p:txBody>
      </p:sp>
      <p:sp>
        <p:nvSpPr>
          <p:cNvPr id="29" name="Rectangle 28"/>
          <p:cNvSpPr/>
          <p:nvPr/>
        </p:nvSpPr>
        <p:spPr>
          <a:xfrm>
            <a:off x="1214414" y="5500702"/>
            <a:ext cx="428628" cy="285752"/>
          </a:xfrm>
          <a:prstGeom prst="rect">
            <a:avLst/>
          </a:prstGeom>
          <a:solidFill>
            <a:srgbClr val="FFFF00">
              <a:alpha val="5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1214414" y="5072074"/>
            <a:ext cx="428628" cy="285752"/>
          </a:xfrm>
          <a:prstGeom prst="rect">
            <a:avLst/>
          </a:prstGeom>
          <a:solidFill>
            <a:srgbClr val="FF0000">
              <a:alpha val="7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857356" y="5429264"/>
            <a:ext cx="2000264" cy="369332"/>
          </a:xfrm>
          <a:prstGeom prst="rect">
            <a:avLst/>
          </a:prstGeom>
          <a:noFill/>
        </p:spPr>
        <p:txBody>
          <a:bodyPr wrap="square" rtlCol="0">
            <a:spAutoFit/>
          </a:bodyPr>
          <a:lstStyle/>
          <a:p>
            <a:r>
              <a:rPr lang="fr-FR" dirty="0" smtClean="0">
                <a:latin typeface="Andalus" pitchFamily="2" charset="-78"/>
                <a:cs typeface="Andalus" pitchFamily="2" charset="-78"/>
              </a:rPr>
              <a:t>le monde arabe</a:t>
            </a:r>
            <a:endParaRPr lang="fr-FR" dirty="0">
              <a:latin typeface="Andalus" pitchFamily="2" charset="-78"/>
              <a:cs typeface="Andalus" pitchFamily="2" charset="-78"/>
            </a:endParaRPr>
          </a:p>
        </p:txBody>
      </p:sp>
      <p:sp>
        <p:nvSpPr>
          <p:cNvPr id="32" name="ZoneTexte 31"/>
          <p:cNvSpPr txBox="1"/>
          <p:nvPr/>
        </p:nvSpPr>
        <p:spPr>
          <a:xfrm>
            <a:off x="1785918" y="5072074"/>
            <a:ext cx="2071702" cy="369332"/>
          </a:xfrm>
          <a:prstGeom prst="rect">
            <a:avLst/>
          </a:prstGeom>
          <a:noFill/>
        </p:spPr>
        <p:txBody>
          <a:bodyPr wrap="square" rtlCol="0">
            <a:spAutoFit/>
          </a:bodyPr>
          <a:lstStyle/>
          <a:p>
            <a:r>
              <a:rPr lang="fr-FR" dirty="0" smtClean="0">
                <a:latin typeface="Andalus" pitchFamily="2" charset="-78"/>
                <a:cs typeface="Andalus" pitchFamily="2" charset="-78"/>
              </a:rPr>
              <a:t>Empire du Mali</a:t>
            </a:r>
            <a:endParaRPr lang="fr-FR" dirty="0">
              <a:latin typeface="Andalus" pitchFamily="2" charset="-78"/>
              <a:cs typeface="Andalus" pitchFamily="2" charset="-78"/>
            </a:endParaRPr>
          </a:p>
        </p:txBody>
      </p:sp>
      <p:sp>
        <p:nvSpPr>
          <p:cNvPr id="33" name="Forme libre 32"/>
          <p:cNvSpPr/>
          <p:nvPr/>
        </p:nvSpPr>
        <p:spPr>
          <a:xfrm>
            <a:off x="3821723" y="5169877"/>
            <a:ext cx="239151" cy="154745"/>
          </a:xfrm>
          <a:custGeom>
            <a:avLst/>
            <a:gdLst>
              <a:gd name="connsiteX0" fmla="*/ 187569 w 239151"/>
              <a:gd name="connsiteY0" fmla="*/ 7034 h 154745"/>
              <a:gd name="connsiteX1" fmla="*/ 18757 w 239151"/>
              <a:gd name="connsiteY1" fmla="*/ 49237 h 154745"/>
              <a:gd name="connsiteX2" fmla="*/ 75028 w 239151"/>
              <a:gd name="connsiteY2" fmla="*/ 147711 h 154745"/>
              <a:gd name="connsiteX3" fmla="*/ 215705 w 239151"/>
              <a:gd name="connsiteY3" fmla="*/ 91440 h 154745"/>
              <a:gd name="connsiteX4" fmla="*/ 187569 w 239151"/>
              <a:gd name="connsiteY4" fmla="*/ 7034 h 15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51" h="154745">
                <a:moveTo>
                  <a:pt x="187569" y="7034"/>
                </a:moveTo>
                <a:cubicBezTo>
                  <a:pt x="154744" y="0"/>
                  <a:pt x="37514" y="25791"/>
                  <a:pt x="18757" y="49237"/>
                </a:cubicBezTo>
                <a:cubicBezTo>
                  <a:pt x="0" y="72683"/>
                  <a:pt x="42203" y="140677"/>
                  <a:pt x="75028" y="147711"/>
                </a:cubicBezTo>
                <a:cubicBezTo>
                  <a:pt x="107853" y="154745"/>
                  <a:pt x="192259" y="114886"/>
                  <a:pt x="215705" y="91440"/>
                </a:cubicBezTo>
                <a:cubicBezTo>
                  <a:pt x="239151" y="67994"/>
                  <a:pt x="220394" y="14068"/>
                  <a:pt x="187569" y="703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4143372" y="5072074"/>
            <a:ext cx="1857388" cy="369332"/>
          </a:xfrm>
          <a:prstGeom prst="rect">
            <a:avLst/>
          </a:prstGeom>
          <a:noFill/>
        </p:spPr>
        <p:txBody>
          <a:bodyPr wrap="square" rtlCol="0">
            <a:spAutoFit/>
          </a:bodyPr>
          <a:lstStyle/>
          <a:p>
            <a:r>
              <a:rPr lang="fr-FR" dirty="0" smtClean="0">
                <a:latin typeface="Andalus" pitchFamily="2" charset="-78"/>
                <a:cs typeface="Andalus" pitchFamily="2" charset="-78"/>
              </a:rPr>
              <a:t>Mines d’or</a:t>
            </a:r>
            <a:endParaRPr lang="fr-FR" dirty="0">
              <a:latin typeface="Andalus" pitchFamily="2" charset="-78"/>
              <a:cs typeface="Andalus" pitchFamily="2" charset="-78"/>
            </a:endParaRPr>
          </a:p>
        </p:txBody>
      </p:sp>
      <p:sp>
        <p:nvSpPr>
          <p:cNvPr id="35" name="Ellipse 34"/>
          <p:cNvSpPr>
            <a:spLocks noChangeAspect="1"/>
          </p:cNvSpPr>
          <p:nvPr/>
        </p:nvSpPr>
        <p:spPr>
          <a:xfrm flipV="1">
            <a:off x="1357290" y="6000768"/>
            <a:ext cx="100394" cy="1003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714480" y="5857892"/>
            <a:ext cx="1285884" cy="369332"/>
          </a:xfrm>
          <a:prstGeom prst="rect">
            <a:avLst/>
          </a:prstGeom>
          <a:noFill/>
        </p:spPr>
        <p:txBody>
          <a:bodyPr wrap="square" rtlCol="0">
            <a:spAutoFit/>
          </a:bodyPr>
          <a:lstStyle/>
          <a:p>
            <a:r>
              <a:rPr lang="fr-FR" dirty="0" smtClean="0">
                <a:latin typeface="Andalus" pitchFamily="2" charset="-78"/>
                <a:cs typeface="Andalus" pitchFamily="2" charset="-78"/>
              </a:rPr>
              <a:t>Ville</a:t>
            </a:r>
            <a:endParaRPr lang="fr-FR" dirty="0">
              <a:latin typeface="Andalus" pitchFamily="2" charset="-78"/>
              <a:cs typeface="Andalus" pitchFamily="2" charset="-78"/>
            </a:endParaRPr>
          </a:p>
        </p:txBody>
      </p:sp>
      <p:sp>
        <p:nvSpPr>
          <p:cNvPr id="38" name="Forme libre 37"/>
          <p:cNvSpPr/>
          <p:nvPr/>
        </p:nvSpPr>
        <p:spPr>
          <a:xfrm>
            <a:off x="3500430" y="2786058"/>
            <a:ext cx="142875" cy="357190"/>
          </a:xfrm>
          <a:custGeom>
            <a:avLst/>
            <a:gdLst>
              <a:gd name="connsiteX0" fmla="*/ 164123 w 164123"/>
              <a:gd name="connsiteY0" fmla="*/ 686972 h 686972"/>
              <a:gd name="connsiteX1" fmla="*/ 23446 w 164123"/>
              <a:gd name="connsiteY1" fmla="*/ 96129 h 686972"/>
              <a:gd name="connsiteX2" fmla="*/ 23446 w 164123"/>
              <a:gd name="connsiteY2" fmla="*/ 110197 h 686972"/>
            </a:gdLst>
            <a:ahLst/>
            <a:cxnLst>
              <a:cxn ang="0">
                <a:pos x="connsiteX0" y="connsiteY0"/>
              </a:cxn>
              <a:cxn ang="0">
                <a:pos x="connsiteX1" y="connsiteY1"/>
              </a:cxn>
              <a:cxn ang="0">
                <a:pos x="connsiteX2" y="connsiteY2"/>
              </a:cxn>
            </a:cxnLst>
            <a:rect l="l" t="t" r="r" b="b"/>
            <a:pathLst>
              <a:path w="164123" h="686972">
                <a:moveTo>
                  <a:pt x="164123" y="686972"/>
                </a:moveTo>
                <a:cubicBezTo>
                  <a:pt x="117231" y="490024"/>
                  <a:pt x="46892" y="192258"/>
                  <a:pt x="23446" y="96129"/>
                </a:cubicBezTo>
                <a:cubicBezTo>
                  <a:pt x="0" y="0"/>
                  <a:pt x="11723" y="55098"/>
                  <a:pt x="23446" y="110197"/>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Ellipse 38"/>
          <p:cNvSpPr>
            <a:spLocks noChangeAspect="1"/>
          </p:cNvSpPr>
          <p:nvPr/>
        </p:nvSpPr>
        <p:spPr>
          <a:xfrm>
            <a:off x="3786182" y="3143248"/>
            <a:ext cx="97658" cy="976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3857620" y="3071810"/>
            <a:ext cx="428628" cy="261610"/>
          </a:xfrm>
          <a:prstGeom prst="rect">
            <a:avLst/>
          </a:prstGeom>
          <a:noFill/>
        </p:spPr>
        <p:txBody>
          <a:bodyPr wrap="square" rtlCol="0">
            <a:spAutoFit/>
          </a:bodyPr>
          <a:lstStyle/>
          <a:p>
            <a:r>
              <a:rPr lang="fr-FR" sz="1100" dirty="0" smtClean="0"/>
              <a:t>Gao</a:t>
            </a:r>
            <a:endParaRPr lang="fr-FR" sz="1100" dirty="0"/>
          </a:p>
        </p:txBody>
      </p:sp>
      <p:sp>
        <p:nvSpPr>
          <p:cNvPr id="41" name="Ellipse 40"/>
          <p:cNvSpPr>
            <a:spLocks noChangeAspect="1"/>
          </p:cNvSpPr>
          <p:nvPr/>
        </p:nvSpPr>
        <p:spPr>
          <a:xfrm flipH="1">
            <a:off x="4572000" y="1928802"/>
            <a:ext cx="106165" cy="1061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4714876" y="1928802"/>
            <a:ext cx="571504" cy="261610"/>
          </a:xfrm>
          <a:prstGeom prst="rect">
            <a:avLst/>
          </a:prstGeom>
          <a:noFill/>
        </p:spPr>
        <p:txBody>
          <a:bodyPr wrap="square" rtlCol="0">
            <a:spAutoFit/>
          </a:bodyPr>
          <a:lstStyle/>
          <a:p>
            <a:r>
              <a:rPr lang="fr-FR" sz="1100" dirty="0" smtClean="0"/>
              <a:t>Tripoli</a:t>
            </a:r>
            <a:endParaRPr lang="fr-FR" sz="1100" dirty="0"/>
          </a:p>
        </p:txBody>
      </p:sp>
      <p:sp>
        <p:nvSpPr>
          <p:cNvPr id="43" name="Forme libre 42"/>
          <p:cNvSpPr/>
          <p:nvPr/>
        </p:nvSpPr>
        <p:spPr>
          <a:xfrm>
            <a:off x="3857620" y="2000240"/>
            <a:ext cx="801859" cy="1153551"/>
          </a:xfrm>
          <a:custGeom>
            <a:avLst/>
            <a:gdLst>
              <a:gd name="connsiteX0" fmla="*/ 0 w 801859"/>
              <a:gd name="connsiteY0" fmla="*/ 1153551 h 1153551"/>
              <a:gd name="connsiteX1" fmla="*/ 562708 w 801859"/>
              <a:gd name="connsiteY1" fmla="*/ 844062 h 1153551"/>
              <a:gd name="connsiteX2" fmla="*/ 801859 w 801859"/>
              <a:gd name="connsiteY2" fmla="*/ 0 h 1153551"/>
              <a:gd name="connsiteX3" fmla="*/ 801859 w 801859"/>
              <a:gd name="connsiteY3" fmla="*/ 0 h 1153551"/>
            </a:gdLst>
            <a:ahLst/>
            <a:cxnLst>
              <a:cxn ang="0">
                <a:pos x="connsiteX0" y="connsiteY0"/>
              </a:cxn>
              <a:cxn ang="0">
                <a:pos x="connsiteX1" y="connsiteY1"/>
              </a:cxn>
              <a:cxn ang="0">
                <a:pos x="connsiteX2" y="connsiteY2"/>
              </a:cxn>
              <a:cxn ang="0">
                <a:pos x="connsiteX3" y="connsiteY3"/>
              </a:cxn>
            </a:cxnLst>
            <a:rect l="l" t="t" r="r" b="b"/>
            <a:pathLst>
              <a:path w="801859" h="1153551">
                <a:moveTo>
                  <a:pt x="0" y="1153551"/>
                </a:moveTo>
                <a:cubicBezTo>
                  <a:pt x="214532" y="1094935"/>
                  <a:pt x="429065" y="1036320"/>
                  <a:pt x="562708" y="844062"/>
                </a:cubicBezTo>
                <a:cubicBezTo>
                  <a:pt x="696351" y="651804"/>
                  <a:pt x="801859" y="0"/>
                  <a:pt x="801859" y="0"/>
                </a:cubicBezTo>
                <a:lnTo>
                  <a:pt x="801859"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Forme libre 44"/>
          <p:cNvSpPr/>
          <p:nvPr/>
        </p:nvSpPr>
        <p:spPr>
          <a:xfrm>
            <a:off x="3857620" y="2285992"/>
            <a:ext cx="1983545" cy="1371600"/>
          </a:xfrm>
          <a:custGeom>
            <a:avLst/>
            <a:gdLst>
              <a:gd name="connsiteX0" fmla="*/ 0 w 1983545"/>
              <a:gd name="connsiteY0" fmla="*/ 914400 h 1371600"/>
              <a:gd name="connsiteX1" fmla="*/ 745588 w 1983545"/>
              <a:gd name="connsiteY1" fmla="*/ 1223889 h 1371600"/>
              <a:gd name="connsiteX2" fmla="*/ 1519311 w 1983545"/>
              <a:gd name="connsiteY2" fmla="*/ 1167619 h 1371600"/>
              <a:gd name="connsiteX3" fmla="*/ 1983545 w 1983545"/>
              <a:gd name="connsiteY3" fmla="*/ 0 h 1371600"/>
            </a:gdLst>
            <a:ahLst/>
            <a:cxnLst>
              <a:cxn ang="0">
                <a:pos x="connsiteX0" y="connsiteY0"/>
              </a:cxn>
              <a:cxn ang="0">
                <a:pos x="connsiteX1" y="connsiteY1"/>
              </a:cxn>
              <a:cxn ang="0">
                <a:pos x="connsiteX2" y="connsiteY2"/>
              </a:cxn>
              <a:cxn ang="0">
                <a:pos x="connsiteX3" y="connsiteY3"/>
              </a:cxn>
            </a:cxnLst>
            <a:rect l="l" t="t" r="r" b="b"/>
            <a:pathLst>
              <a:path w="1983545" h="1371600">
                <a:moveTo>
                  <a:pt x="0" y="914400"/>
                </a:moveTo>
                <a:cubicBezTo>
                  <a:pt x="246185" y="1048043"/>
                  <a:pt x="492370" y="1181686"/>
                  <a:pt x="745588" y="1223889"/>
                </a:cubicBezTo>
                <a:cubicBezTo>
                  <a:pt x="998806" y="1266092"/>
                  <a:pt x="1312985" y="1371600"/>
                  <a:pt x="1519311" y="1167619"/>
                </a:cubicBezTo>
                <a:cubicBezTo>
                  <a:pt x="1725637" y="963638"/>
                  <a:pt x="1854591" y="481819"/>
                  <a:pt x="1983545"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Forme libre 45"/>
          <p:cNvSpPr/>
          <p:nvPr/>
        </p:nvSpPr>
        <p:spPr>
          <a:xfrm>
            <a:off x="5219114" y="2975317"/>
            <a:ext cx="942535" cy="569741"/>
          </a:xfrm>
          <a:custGeom>
            <a:avLst/>
            <a:gdLst>
              <a:gd name="connsiteX0" fmla="*/ 0 w 942535"/>
              <a:gd name="connsiteY0" fmla="*/ 569741 h 569741"/>
              <a:gd name="connsiteX1" fmla="*/ 717452 w 942535"/>
              <a:gd name="connsiteY1" fmla="*/ 302455 h 569741"/>
              <a:gd name="connsiteX2" fmla="*/ 787791 w 942535"/>
              <a:gd name="connsiteY2" fmla="*/ 49237 h 569741"/>
              <a:gd name="connsiteX3" fmla="*/ 942535 w 942535"/>
              <a:gd name="connsiteY3" fmla="*/ 7034 h 569741"/>
            </a:gdLst>
            <a:ahLst/>
            <a:cxnLst>
              <a:cxn ang="0">
                <a:pos x="connsiteX0" y="connsiteY0"/>
              </a:cxn>
              <a:cxn ang="0">
                <a:pos x="connsiteX1" y="connsiteY1"/>
              </a:cxn>
              <a:cxn ang="0">
                <a:pos x="connsiteX2" y="connsiteY2"/>
              </a:cxn>
              <a:cxn ang="0">
                <a:pos x="connsiteX3" y="connsiteY3"/>
              </a:cxn>
            </a:cxnLst>
            <a:rect l="l" t="t" r="r" b="b"/>
            <a:pathLst>
              <a:path w="942535" h="569741">
                <a:moveTo>
                  <a:pt x="0" y="569741"/>
                </a:moveTo>
                <a:cubicBezTo>
                  <a:pt x="293077" y="479473"/>
                  <a:pt x="586154" y="389206"/>
                  <a:pt x="717452" y="302455"/>
                </a:cubicBezTo>
                <a:cubicBezTo>
                  <a:pt x="848750" y="215704"/>
                  <a:pt x="750277" y="98474"/>
                  <a:pt x="787791" y="49237"/>
                </a:cubicBezTo>
                <a:cubicBezTo>
                  <a:pt x="825305" y="0"/>
                  <a:pt x="883920" y="3517"/>
                  <a:pt x="942535" y="7034"/>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Ellipse 46"/>
          <p:cNvSpPr>
            <a:spLocks noChangeAspect="1"/>
          </p:cNvSpPr>
          <p:nvPr/>
        </p:nvSpPr>
        <p:spPr>
          <a:xfrm flipH="1">
            <a:off x="6143636" y="2928934"/>
            <a:ext cx="106165" cy="1061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6143636" y="2786058"/>
            <a:ext cx="857256" cy="261610"/>
          </a:xfrm>
          <a:prstGeom prst="rect">
            <a:avLst/>
          </a:prstGeom>
          <a:noFill/>
        </p:spPr>
        <p:txBody>
          <a:bodyPr wrap="square" rtlCol="0">
            <a:spAutoFit/>
          </a:bodyPr>
          <a:lstStyle/>
          <a:p>
            <a:r>
              <a:rPr lang="fr-FR" sz="1100" dirty="0" err="1" smtClean="0"/>
              <a:t>Souakim</a:t>
            </a:r>
            <a:endParaRPr lang="fr-FR" sz="1100" dirty="0"/>
          </a:p>
        </p:txBody>
      </p:sp>
      <p:sp>
        <p:nvSpPr>
          <p:cNvPr id="49" name="Forme libre 48"/>
          <p:cNvSpPr/>
          <p:nvPr/>
        </p:nvSpPr>
        <p:spPr>
          <a:xfrm>
            <a:off x="3812345" y="5631767"/>
            <a:ext cx="309489" cy="72682"/>
          </a:xfrm>
          <a:custGeom>
            <a:avLst/>
            <a:gdLst>
              <a:gd name="connsiteX0" fmla="*/ 0 w 309489"/>
              <a:gd name="connsiteY0" fmla="*/ 9378 h 72682"/>
              <a:gd name="connsiteX1" fmla="*/ 98473 w 309489"/>
              <a:gd name="connsiteY1" fmla="*/ 9378 h 72682"/>
              <a:gd name="connsiteX2" fmla="*/ 225083 w 309489"/>
              <a:gd name="connsiteY2" fmla="*/ 65648 h 72682"/>
              <a:gd name="connsiteX3" fmla="*/ 309489 w 309489"/>
              <a:gd name="connsiteY3" fmla="*/ 51581 h 72682"/>
            </a:gdLst>
            <a:ahLst/>
            <a:cxnLst>
              <a:cxn ang="0">
                <a:pos x="connsiteX0" y="connsiteY0"/>
              </a:cxn>
              <a:cxn ang="0">
                <a:pos x="connsiteX1" y="connsiteY1"/>
              </a:cxn>
              <a:cxn ang="0">
                <a:pos x="connsiteX2" y="connsiteY2"/>
              </a:cxn>
              <a:cxn ang="0">
                <a:pos x="connsiteX3" y="connsiteY3"/>
              </a:cxn>
            </a:cxnLst>
            <a:rect l="l" t="t" r="r" b="b"/>
            <a:pathLst>
              <a:path w="309489" h="72682">
                <a:moveTo>
                  <a:pt x="0" y="9378"/>
                </a:moveTo>
                <a:cubicBezTo>
                  <a:pt x="30479" y="4689"/>
                  <a:pt x="60959" y="0"/>
                  <a:pt x="98473" y="9378"/>
                </a:cubicBezTo>
                <a:cubicBezTo>
                  <a:pt x="135987" y="18756"/>
                  <a:pt x="189914" y="58614"/>
                  <a:pt x="225083" y="65648"/>
                </a:cubicBezTo>
                <a:cubicBezTo>
                  <a:pt x="260252" y="72682"/>
                  <a:pt x="284870" y="62131"/>
                  <a:pt x="309489" y="51581"/>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ZoneTexte 49"/>
          <p:cNvSpPr txBox="1"/>
          <p:nvPr/>
        </p:nvSpPr>
        <p:spPr>
          <a:xfrm>
            <a:off x="4071934" y="5500702"/>
            <a:ext cx="2214578" cy="369332"/>
          </a:xfrm>
          <a:prstGeom prst="rect">
            <a:avLst/>
          </a:prstGeom>
          <a:noFill/>
        </p:spPr>
        <p:txBody>
          <a:bodyPr wrap="square" rtlCol="0">
            <a:spAutoFit/>
          </a:bodyPr>
          <a:lstStyle/>
          <a:p>
            <a:r>
              <a:rPr lang="fr-FR" dirty="0" smtClean="0"/>
              <a:t>Routes commerciales</a:t>
            </a:r>
            <a:endParaRPr lang="fr-FR" dirty="0"/>
          </a:p>
        </p:txBody>
      </p:sp>
      <p:sp>
        <p:nvSpPr>
          <p:cNvPr id="51" name="Forme libre 50"/>
          <p:cNvSpPr/>
          <p:nvPr/>
        </p:nvSpPr>
        <p:spPr>
          <a:xfrm>
            <a:off x="3305908" y="3207434"/>
            <a:ext cx="309489" cy="344658"/>
          </a:xfrm>
          <a:custGeom>
            <a:avLst/>
            <a:gdLst>
              <a:gd name="connsiteX0" fmla="*/ 0 w 309489"/>
              <a:gd name="connsiteY0" fmla="*/ 309489 h 344658"/>
              <a:gd name="connsiteX1" fmla="*/ 56270 w 309489"/>
              <a:gd name="connsiteY1" fmla="*/ 309489 h 344658"/>
              <a:gd name="connsiteX2" fmla="*/ 168812 w 309489"/>
              <a:gd name="connsiteY2" fmla="*/ 98474 h 344658"/>
              <a:gd name="connsiteX3" fmla="*/ 309489 w 309489"/>
              <a:gd name="connsiteY3" fmla="*/ 14068 h 344658"/>
              <a:gd name="connsiteX4" fmla="*/ 309489 w 309489"/>
              <a:gd name="connsiteY4" fmla="*/ 14068 h 344658"/>
              <a:gd name="connsiteX5" fmla="*/ 309489 w 309489"/>
              <a:gd name="connsiteY5" fmla="*/ 0 h 34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89" h="344658">
                <a:moveTo>
                  <a:pt x="0" y="309489"/>
                </a:moveTo>
                <a:cubicBezTo>
                  <a:pt x="14067" y="327073"/>
                  <a:pt x="28135" y="344658"/>
                  <a:pt x="56270" y="309489"/>
                </a:cubicBezTo>
                <a:cubicBezTo>
                  <a:pt x="84405" y="274320"/>
                  <a:pt x="126609" y="147711"/>
                  <a:pt x="168812" y="98474"/>
                </a:cubicBezTo>
                <a:cubicBezTo>
                  <a:pt x="211015" y="49237"/>
                  <a:pt x="309489" y="14068"/>
                  <a:pt x="309489" y="14068"/>
                </a:cubicBezTo>
                <a:lnTo>
                  <a:pt x="309489" y="14068"/>
                </a:lnTo>
                <a:lnTo>
                  <a:pt x="309489"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Forme libre 51"/>
          <p:cNvSpPr/>
          <p:nvPr/>
        </p:nvSpPr>
        <p:spPr>
          <a:xfrm>
            <a:off x="3357554" y="3214686"/>
            <a:ext cx="464234" cy="337624"/>
          </a:xfrm>
          <a:custGeom>
            <a:avLst/>
            <a:gdLst>
              <a:gd name="connsiteX0" fmla="*/ 0 w 464234"/>
              <a:gd name="connsiteY0" fmla="*/ 337624 h 337624"/>
              <a:gd name="connsiteX1" fmla="*/ 154745 w 464234"/>
              <a:gd name="connsiteY1" fmla="*/ 140677 h 337624"/>
              <a:gd name="connsiteX2" fmla="*/ 464234 w 464234"/>
              <a:gd name="connsiteY2" fmla="*/ 0 h 337624"/>
            </a:gdLst>
            <a:ahLst/>
            <a:cxnLst>
              <a:cxn ang="0">
                <a:pos x="connsiteX0" y="connsiteY0"/>
              </a:cxn>
              <a:cxn ang="0">
                <a:pos x="connsiteX1" y="connsiteY1"/>
              </a:cxn>
              <a:cxn ang="0">
                <a:pos x="connsiteX2" y="connsiteY2"/>
              </a:cxn>
            </a:cxnLst>
            <a:rect l="l" t="t" r="r" b="b"/>
            <a:pathLst>
              <a:path w="464234" h="337624">
                <a:moveTo>
                  <a:pt x="0" y="337624"/>
                </a:moveTo>
                <a:cubicBezTo>
                  <a:pt x="38686" y="267286"/>
                  <a:pt x="77373" y="196948"/>
                  <a:pt x="154745" y="140677"/>
                </a:cubicBezTo>
                <a:cubicBezTo>
                  <a:pt x="232117" y="84406"/>
                  <a:pt x="348175" y="42203"/>
                  <a:pt x="464234"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Forme libre 52"/>
          <p:cNvSpPr/>
          <p:nvPr/>
        </p:nvSpPr>
        <p:spPr>
          <a:xfrm>
            <a:off x="3500431" y="1702190"/>
            <a:ext cx="635472" cy="1012429"/>
          </a:xfrm>
          <a:custGeom>
            <a:avLst/>
            <a:gdLst>
              <a:gd name="connsiteX0" fmla="*/ 0 w 633047"/>
              <a:gd name="connsiteY0" fmla="*/ 914400 h 914400"/>
              <a:gd name="connsiteX1" fmla="*/ 281354 w 633047"/>
              <a:gd name="connsiteY1" fmla="*/ 534572 h 914400"/>
              <a:gd name="connsiteX2" fmla="*/ 633047 w 633047"/>
              <a:gd name="connsiteY2" fmla="*/ 0 h 914400"/>
            </a:gdLst>
            <a:ahLst/>
            <a:cxnLst>
              <a:cxn ang="0">
                <a:pos x="connsiteX0" y="connsiteY0"/>
              </a:cxn>
              <a:cxn ang="0">
                <a:pos x="connsiteX1" y="connsiteY1"/>
              </a:cxn>
              <a:cxn ang="0">
                <a:pos x="connsiteX2" y="connsiteY2"/>
              </a:cxn>
            </a:cxnLst>
            <a:rect l="l" t="t" r="r" b="b"/>
            <a:pathLst>
              <a:path w="633047" h="914400">
                <a:moveTo>
                  <a:pt x="0" y="914400"/>
                </a:moveTo>
                <a:cubicBezTo>
                  <a:pt x="87923" y="800686"/>
                  <a:pt x="175846" y="686972"/>
                  <a:pt x="281354" y="534572"/>
                </a:cubicBezTo>
                <a:cubicBezTo>
                  <a:pt x="386862" y="382172"/>
                  <a:pt x="509954" y="191086"/>
                  <a:pt x="633047"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4" name="Ellipse 53"/>
          <p:cNvSpPr>
            <a:spLocks noChangeAspect="1"/>
          </p:cNvSpPr>
          <p:nvPr/>
        </p:nvSpPr>
        <p:spPr>
          <a:xfrm flipH="1">
            <a:off x="3428992" y="1857364"/>
            <a:ext cx="106165" cy="1061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3000364" y="1785926"/>
            <a:ext cx="500066" cy="261610"/>
          </a:xfrm>
          <a:prstGeom prst="rect">
            <a:avLst/>
          </a:prstGeom>
          <a:noFill/>
        </p:spPr>
        <p:txBody>
          <a:bodyPr wrap="square" rtlCol="0">
            <a:spAutoFit/>
          </a:bodyPr>
          <a:lstStyle/>
          <a:p>
            <a:r>
              <a:rPr lang="fr-FR" sz="1100" dirty="0" smtClean="0"/>
              <a:t>Fès</a:t>
            </a:r>
            <a:endParaRPr lang="fr-FR" sz="1100" dirty="0"/>
          </a:p>
        </p:txBody>
      </p:sp>
      <p:sp>
        <p:nvSpPr>
          <p:cNvPr id="56" name="ZoneTexte 55"/>
          <p:cNvSpPr txBox="1"/>
          <p:nvPr/>
        </p:nvSpPr>
        <p:spPr>
          <a:xfrm rot="4963674">
            <a:off x="4054743" y="3848527"/>
            <a:ext cx="500066" cy="261610"/>
          </a:xfrm>
          <a:prstGeom prst="rect">
            <a:avLst/>
          </a:prstGeom>
          <a:noFill/>
        </p:spPr>
        <p:txBody>
          <a:bodyPr wrap="square" rtlCol="0">
            <a:spAutoFit/>
          </a:bodyPr>
          <a:lstStyle/>
          <a:p>
            <a:r>
              <a:rPr lang="fr-FR" sz="1100" b="1" dirty="0" smtClean="0">
                <a:solidFill>
                  <a:schemeClr val="accent1">
                    <a:lumMod val="75000"/>
                  </a:schemeClr>
                </a:solidFill>
              </a:rPr>
              <a:t>Niger</a:t>
            </a:r>
            <a:endParaRPr lang="fr-FR" sz="1100" b="1" dirty="0">
              <a:solidFill>
                <a:schemeClr val="accent1">
                  <a:lumMod val="75000"/>
                </a:schemeClr>
              </a:solidFill>
            </a:endParaRPr>
          </a:p>
        </p:txBody>
      </p:sp>
      <p:sp>
        <p:nvSpPr>
          <p:cNvPr id="57" name="ZoneTexte 56"/>
          <p:cNvSpPr txBox="1"/>
          <p:nvPr/>
        </p:nvSpPr>
        <p:spPr>
          <a:xfrm rot="4880547">
            <a:off x="5764049" y="3994511"/>
            <a:ext cx="357190" cy="261610"/>
          </a:xfrm>
          <a:prstGeom prst="rect">
            <a:avLst/>
          </a:prstGeom>
          <a:noFill/>
        </p:spPr>
        <p:txBody>
          <a:bodyPr wrap="square" rtlCol="0">
            <a:spAutoFit/>
          </a:bodyPr>
          <a:lstStyle/>
          <a:p>
            <a:r>
              <a:rPr lang="fr-FR" sz="1100" b="1" dirty="0" smtClean="0">
                <a:solidFill>
                  <a:schemeClr val="accent1">
                    <a:lumMod val="75000"/>
                  </a:schemeClr>
                </a:solidFill>
              </a:rPr>
              <a:t>Nil</a:t>
            </a:r>
            <a:endParaRPr lang="fr-FR" sz="1100" b="1" dirty="0">
              <a:solidFill>
                <a:schemeClr val="accent1">
                  <a:lumMod val="75000"/>
                </a:schemeClr>
              </a:solidFill>
            </a:endParaRPr>
          </a:p>
        </p:txBody>
      </p:sp>
      <p:sp>
        <p:nvSpPr>
          <p:cNvPr id="58" name="ZoneTexte 57"/>
          <p:cNvSpPr txBox="1"/>
          <p:nvPr/>
        </p:nvSpPr>
        <p:spPr>
          <a:xfrm>
            <a:off x="4929190" y="4143380"/>
            <a:ext cx="669620" cy="261610"/>
          </a:xfrm>
          <a:prstGeom prst="rect">
            <a:avLst/>
          </a:prstGeom>
          <a:noFill/>
        </p:spPr>
        <p:txBody>
          <a:bodyPr wrap="square" rtlCol="0">
            <a:spAutoFit/>
          </a:bodyPr>
          <a:lstStyle/>
          <a:p>
            <a:r>
              <a:rPr lang="fr-FR" sz="1100" b="1" dirty="0" smtClean="0">
                <a:solidFill>
                  <a:schemeClr val="accent1">
                    <a:lumMod val="75000"/>
                  </a:schemeClr>
                </a:solidFill>
              </a:rPr>
              <a:t>Congo</a:t>
            </a:r>
            <a:endParaRPr lang="fr-FR" sz="1100" b="1" dirty="0">
              <a:solidFill>
                <a:schemeClr val="accent1">
                  <a:lumMod val="75000"/>
                </a:schemeClr>
              </a:solidFill>
            </a:endParaRPr>
          </a:p>
        </p:txBody>
      </p:sp>
      <p:sp>
        <p:nvSpPr>
          <p:cNvPr id="59" name="Rectangle 58"/>
          <p:cNvSpPr/>
          <p:nvPr/>
        </p:nvSpPr>
        <p:spPr>
          <a:xfrm>
            <a:off x="3286116" y="2571744"/>
            <a:ext cx="71438" cy="21431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5929322" y="5143512"/>
            <a:ext cx="71438" cy="21431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a:off x="6072198" y="5072074"/>
            <a:ext cx="785818" cy="369332"/>
          </a:xfrm>
          <a:prstGeom prst="rect">
            <a:avLst/>
          </a:prstGeom>
          <a:noFill/>
        </p:spPr>
        <p:txBody>
          <a:bodyPr wrap="square" rtlCol="0">
            <a:spAutoFit/>
          </a:bodyPr>
          <a:lstStyle/>
          <a:p>
            <a:r>
              <a:rPr lang="fr-FR" dirty="0" smtClean="0"/>
              <a:t>Sel</a:t>
            </a:r>
            <a:endParaRPr lang="fr-FR" dirty="0"/>
          </a:p>
        </p:txBody>
      </p:sp>
      <p:sp>
        <p:nvSpPr>
          <p:cNvPr id="62" name="Ellipse 61"/>
          <p:cNvSpPr>
            <a:spLocks noChangeAspect="1"/>
          </p:cNvSpPr>
          <p:nvPr/>
        </p:nvSpPr>
        <p:spPr>
          <a:xfrm>
            <a:off x="3428992" y="3214686"/>
            <a:ext cx="97658" cy="976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a:off x="2857488" y="3143248"/>
            <a:ext cx="642942" cy="261610"/>
          </a:xfrm>
          <a:prstGeom prst="rect">
            <a:avLst/>
          </a:prstGeom>
          <a:noFill/>
        </p:spPr>
        <p:txBody>
          <a:bodyPr wrap="square" rtlCol="0">
            <a:spAutoFit/>
          </a:bodyPr>
          <a:lstStyle/>
          <a:p>
            <a:r>
              <a:rPr lang="fr-FR" sz="1100" dirty="0" smtClean="0"/>
              <a:t>Djenné</a:t>
            </a:r>
            <a:endParaRPr lang="fr-FR" sz="1100" dirty="0"/>
          </a:p>
        </p:txBody>
      </p:sp>
      <p:sp>
        <p:nvSpPr>
          <p:cNvPr id="64" name="Forme libre 63"/>
          <p:cNvSpPr/>
          <p:nvPr/>
        </p:nvSpPr>
        <p:spPr>
          <a:xfrm>
            <a:off x="3500430" y="1643050"/>
            <a:ext cx="30480" cy="1167618"/>
          </a:xfrm>
          <a:custGeom>
            <a:avLst/>
            <a:gdLst>
              <a:gd name="connsiteX0" fmla="*/ 14068 w 30480"/>
              <a:gd name="connsiteY0" fmla="*/ 1167618 h 1167618"/>
              <a:gd name="connsiteX1" fmla="*/ 28135 w 30480"/>
              <a:gd name="connsiteY1" fmla="*/ 520504 h 1167618"/>
              <a:gd name="connsiteX2" fmla="*/ 0 w 30480"/>
              <a:gd name="connsiteY2" fmla="*/ 281353 h 1167618"/>
              <a:gd name="connsiteX3" fmla="*/ 28135 w 30480"/>
              <a:gd name="connsiteY3" fmla="*/ 0 h 1167618"/>
              <a:gd name="connsiteX4" fmla="*/ 28135 w 30480"/>
              <a:gd name="connsiteY4" fmla="*/ 0 h 116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1167618">
                <a:moveTo>
                  <a:pt x="14068" y="1167618"/>
                </a:moveTo>
                <a:cubicBezTo>
                  <a:pt x="22274" y="917916"/>
                  <a:pt x="30480" y="668215"/>
                  <a:pt x="28135" y="520504"/>
                </a:cubicBezTo>
                <a:cubicBezTo>
                  <a:pt x="25790" y="372793"/>
                  <a:pt x="0" y="368104"/>
                  <a:pt x="0" y="281353"/>
                </a:cubicBezTo>
                <a:cubicBezTo>
                  <a:pt x="0" y="194602"/>
                  <a:pt x="28135" y="0"/>
                  <a:pt x="28135" y="0"/>
                </a:cubicBezTo>
                <a:lnTo>
                  <a:pt x="28135"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Ellipse 64"/>
          <p:cNvSpPr>
            <a:spLocks noChangeAspect="1"/>
          </p:cNvSpPr>
          <p:nvPr/>
        </p:nvSpPr>
        <p:spPr>
          <a:xfrm flipH="1">
            <a:off x="3428992" y="1571612"/>
            <a:ext cx="106165" cy="1061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p:cNvSpPr txBox="1"/>
          <p:nvPr/>
        </p:nvSpPr>
        <p:spPr>
          <a:xfrm>
            <a:off x="2786050" y="1500174"/>
            <a:ext cx="785818" cy="261610"/>
          </a:xfrm>
          <a:prstGeom prst="rect">
            <a:avLst/>
          </a:prstGeom>
          <a:noFill/>
        </p:spPr>
        <p:txBody>
          <a:bodyPr wrap="square" rtlCol="0">
            <a:spAutoFit/>
          </a:bodyPr>
          <a:lstStyle/>
          <a:p>
            <a:r>
              <a:rPr lang="fr-FR" sz="1100" dirty="0" smtClean="0"/>
              <a:t>Cordoue</a:t>
            </a:r>
            <a:endParaRPr lang="fr-FR" sz="1100" dirty="0"/>
          </a:p>
        </p:txBody>
      </p:sp>
      <p:sp>
        <p:nvSpPr>
          <p:cNvPr id="68" name="Forme libre 67"/>
          <p:cNvSpPr/>
          <p:nvPr/>
        </p:nvSpPr>
        <p:spPr>
          <a:xfrm>
            <a:off x="1099278" y="594610"/>
            <a:ext cx="1571469" cy="799475"/>
          </a:xfrm>
          <a:custGeom>
            <a:avLst/>
            <a:gdLst>
              <a:gd name="connsiteX0" fmla="*/ 99935 w 1571469"/>
              <a:gd name="connsiteY0" fmla="*/ 34977 h 799475"/>
              <a:gd name="connsiteX1" fmla="*/ 639581 w 1571469"/>
              <a:gd name="connsiteY1" fmla="*/ 34977 h 799475"/>
              <a:gd name="connsiteX2" fmla="*/ 669561 w 1571469"/>
              <a:gd name="connsiteY2" fmla="*/ 79947 h 799475"/>
              <a:gd name="connsiteX3" fmla="*/ 834453 w 1571469"/>
              <a:gd name="connsiteY3" fmla="*/ 169888 h 799475"/>
              <a:gd name="connsiteX4" fmla="*/ 1059306 w 1571469"/>
              <a:gd name="connsiteY4" fmla="*/ 184879 h 799475"/>
              <a:gd name="connsiteX5" fmla="*/ 1074296 w 1571469"/>
              <a:gd name="connsiteY5" fmla="*/ 154898 h 799475"/>
              <a:gd name="connsiteX6" fmla="*/ 1119266 w 1571469"/>
              <a:gd name="connsiteY6" fmla="*/ 79947 h 799475"/>
              <a:gd name="connsiteX7" fmla="*/ 1314138 w 1571469"/>
              <a:gd name="connsiteY7" fmla="*/ 124918 h 799475"/>
              <a:gd name="connsiteX8" fmla="*/ 1389089 w 1571469"/>
              <a:gd name="connsiteY8" fmla="*/ 169888 h 799475"/>
              <a:gd name="connsiteX9" fmla="*/ 1538991 w 1571469"/>
              <a:gd name="connsiteY9" fmla="*/ 214859 h 799475"/>
              <a:gd name="connsiteX10" fmla="*/ 1568971 w 1571469"/>
              <a:gd name="connsiteY10" fmla="*/ 499672 h 799475"/>
              <a:gd name="connsiteX11" fmla="*/ 1524001 w 1571469"/>
              <a:gd name="connsiteY11" fmla="*/ 709534 h 799475"/>
              <a:gd name="connsiteX12" fmla="*/ 1374099 w 1571469"/>
              <a:gd name="connsiteY12" fmla="*/ 754505 h 799475"/>
              <a:gd name="connsiteX13" fmla="*/ 1179227 w 1571469"/>
              <a:gd name="connsiteY13" fmla="*/ 439711 h 799475"/>
              <a:gd name="connsiteX14" fmla="*/ 1074296 w 1571469"/>
              <a:gd name="connsiteY14" fmla="*/ 364760 h 799475"/>
              <a:gd name="connsiteX15" fmla="*/ 684552 w 1571469"/>
              <a:gd name="connsiteY15" fmla="*/ 379751 h 799475"/>
              <a:gd name="connsiteX16" fmla="*/ 564630 w 1571469"/>
              <a:gd name="connsiteY16" fmla="*/ 364760 h 799475"/>
              <a:gd name="connsiteX17" fmla="*/ 414729 w 1571469"/>
              <a:gd name="connsiteY17" fmla="*/ 409731 h 799475"/>
              <a:gd name="connsiteX18" fmla="*/ 159896 w 1571469"/>
              <a:gd name="connsiteY18" fmla="*/ 409731 h 799475"/>
              <a:gd name="connsiteX19" fmla="*/ 84945 w 1571469"/>
              <a:gd name="connsiteY19" fmla="*/ 409731 h 799475"/>
              <a:gd name="connsiteX20" fmla="*/ 39974 w 1571469"/>
              <a:gd name="connsiteY20" fmla="*/ 244839 h 799475"/>
              <a:gd name="connsiteX21" fmla="*/ 99935 w 1571469"/>
              <a:gd name="connsiteY21" fmla="*/ 34977 h 79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469" h="799475">
                <a:moveTo>
                  <a:pt x="99935" y="34977"/>
                </a:moveTo>
                <a:cubicBezTo>
                  <a:pt x="199870" y="0"/>
                  <a:pt x="544643" y="27482"/>
                  <a:pt x="639581" y="34977"/>
                </a:cubicBezTo>
                <a:cubicBezTo>
                  <a:pt x="734519" y="42472"/>
                  <a:pt x="637082" y="57462"/>
                  <a:pt x="669561" y="79947"/>
                </a:cubicBezTo>
                <a:cubicBezTo>
                  <a:pt x="702040" y="102432"/>
                  <a:pt x="769496" y="152399"/>
                  <a:pt x="834453" y="169888"/>
                </a:cubicBezTo>
                <a:cubicBezTo>
                  <a:pt x="899410" y="187377"/>
                  <a:pt x="1019332" y="187377"/>
                  <a:pt x="1059306" y="184879"/>
                </a:cubicBezTo>
                <a:cubicBezTo>
                  <a:pt x="1099280" y="182381"/>
                  <a:pt x="1064303" y="172387"/>
                  <a:pt x="1074296" y="154898"/>
                </a:cubicBezTo>
                <a:cubicBezTo>
                  <a:pt x="1084289" y="137409"/>
                  <a:pt x="1079292" y="84944"/>
                  <a:pt x="1119266" y="79947"/>
                </a:cubicBezTo>
                <a:cubicBezTo>
                  <a:pt x="1159240" y="74950"/>
                  <a:pt x="1269168" y="109928"/>
                  <a:pt x="1314138" y="124918"/>
                </a:cubicBezTo>
                <a:cubicBezTo>
                  <a:pt x="1359108" y="139908"/>
                  <a:pt x="1351613" y="154898"/>
                  <a:pt x="1389089" y="169888"/>
                </a:cubicBezTo>
                <a:cubicBezTo>
                  <a:pt x="1426565" y="184878"/>
                  <a:pt x="1509011" y="159895"/>
                  <a:pt x="1538991" y="214859"/>
                </a:cubicBezTo>
                <a:cubicBezTo>
                  <a:pt x="1568971" y="269823"/>
                  <a:pt x="1571469" y="417226"/>
                  <a:pt x="1568971" y="499672"/>
                </a:cubicBezTo>
                <a:cubicBezTo>
                  <a:pt x="1566473" y="582118"/>
                  <a:pt x="1556480" y="667062"/>
                  <a:pt x="1524001" y="709534"/>
                </a:cubicBezTo>
                <a:cubicBezTo>
                  <a:pt x="1491522" y="752006"/>
                  <a:pt x="1431561" y="799475"/>
                  <a:pt x="1374099" y="754505"/>
                </a:cubicBezTo>
                <a:cubicBezTo>
                  <a:pt x="1316637" y="709535"/>
                  <a:pt x="1229194" y="504669"/>
                  <a:pt x="1179227" y="439711"/>
                </a:cubicBezTo>
                <a:cubicBezTo>
                  <a:pt x="1129260" y="374754"/>
                  <a:pt x="1156742" y="374753"/>
                  <a:pt x="1074296" y="364760"/>
                </a:cubicBezTo>
                <a:cubicBezTo>
                  <a:pt x="991850" y="354767"/>
                  <a:pt x="769496" y="379751"/>
                  <a:pt x="684552" y="379751"/>
                </a:cubicBezTo>
                <a:cubicBezTo>
                  <a:pt x="599608" y="379751"/>
                  <a:pt x="609600" y="359763"/>
                  <a:pt x="564630" y="364760"/>
                </a:cubicBezTo>
                <a:cubicBezTo>
                  <a:pt x="519660" y="369757"/>
                  <a:pt x="482185" y="402236"/>
                  <a:pt x="414729" y="409731"/>
                </a:cubicBezTo>
                <a:cubicBezTo>
                  <a:pt x="347273" y="417226"/>
                  <a:pt x="159896" y="409731"/>
                  <a:pt x="159896" y="409731"/>
                </a:cubicBezTo>
                <a:cubicBezTo>
                  <a:pt x="104932" y="409731"/>
                  <a:pt x="104932" y="437213"/>
                  <a:pt x="84945" y="409731"/>
                </a:cubicBezTo>
                <a:cubicBezTo>
                  <a:pt x="64958" y="382249"/>
                  <a:pt x="37476" y="312295"/>
                  <a:pt x="39974" y="244839"/>
                </a:cubicBezTo>
                <a:cubicBezTo>
                  <a:pt x="42472" y="177383"/>
                  <a:pt x="0" y="69954"/>
                  <a:pt x="99935" y="34977"/>
                </a:cubicBezTo>
                <a:close/>
              </a:path>
            </a:pathLst>
          </a:custGeom>
          <a:solidFill>
            <a:srgbClr val="FFFF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2500298" y="3429000"/>
            <a:ext cx="785818" cy="261610"/>
          </a:xfrm>
          <a:prstGeom prst="rect">
            <a:avLst/>
          </a:prstGeom>
          <a:noFill/>
        </p:spPr>
        <p:txBody>
          <a:bodyPr wrap="square" rtlCol="0">
            <a:spAutoFit/>
          </a:bodyPr>
          <a:lstStyle/>
          <a:p>
            <a:r>
              <a:rPr lang="fr-FR" sz="1100" i="1" dirty="0" err="1" smtClean="0"/>
              <a:t>Bambouk</a:t>
            </a:r>
            <a:endParaRPr lang="fr-FR" sz="11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ppt_x"/>
                                          </p:val>
                                        </p:tav>
                                        <p:tav tm="100000">
                                          <p:val>
                                            <p:strVal val="#ppt_x"/>
                                          </p:val>
                                        </p:tav>
                                      </p:tavLst>
                                    </p:anim>
                                    <p:anim calcmode="lin" valueType="num">
                                      <p:cBhvr additive="base">
                                        <p:cTn id="3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ppt_x"/>
                                          </p:val>
                                        </p:tav>
                                        <p:tav tm="100000">
                                          <p:val>
                                            <p:strVal val="#ppt_x"/>
                                          </p:val>
                                        </p:tav>
                                      </p:tavLst>
                                    </p:anim>
                                    <p:anim calcmode="lin" valueType="num">
                                      <p:cBhvr additive="base">
                                        <p:cTn id="52" dur="5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ppt_x"/>
                                          </p:val>
                                        </p:tav>
                                        <p:tav tm="100000">
                                          <p:val>
                                            <p:strVal val="#ppt_x"/>
                                          </p:val>
                                        </p:tav>
                                      </p:tavLst>
                                    </p:anim>
                                    <p:anim calcmode="lin" valueType="num">
                                      <p:cBhvr additive="base">
                                        <p:cTn id="108" dur="500" fill="hold"/>
                                        <p:tgtEl>
                                          <p:spTgt spid="5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additive="base">
                                        <p:cTn id="111" dur="500" fill="hold"/>
                                        <p:tgtEl>
                                          <p:spTgt spid="51"/>
                                        </p:tgtEl>
                                        <p:attrNameLst>
                                          <p:attrName>ppt_x</p:attrName>
                                        </p:attrNameLst>
                                      </p:cBhvr>
                                      <p:tavLst>
                                        <p:tav tm="0">
                                          <p:val>
                                            <p:strVal val="#ppt_x"/>
                                          </p:val>
                                        </p:tav>
                                        <p:tav tm="100000">
                                          <p:val>
                                            <p:strVal val="#ppt_x"/>
                                          </p:val>
                                        </p:tav>
                                      </p:tavLst>
                                    </p:anim>
                                    <p:anim calcmode="lin" valueType="num">
                                      <p:cBhvr additive="base">
                                        <p:cTn id="112" dur="500" fill="hold"/>
                                        <p:tgtEl>
                                          <p:spTgt spid="5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500" fill="hold"/>
                                        <p:tgtEl>
                                          <p:spTgt spid="38"/>
                                        </p:tgtEl>
                                        <p:attrNameLst>
                                          <p:attrName>ppt_x</p:attrName>
                                        </p:attrNameLst>
                                      </p:cBhvr>
                                      <p:tavLst>
                                        <p:tav tm="0">
                                          <p:val>
                                            <p:strVal val="#ppt_x"/>
                                          </p:val>
                                        </p:tav>
                                        <p:tav tm="100000">
                                          <p:val>
                                            <p:strVal val="#ppt_x"/>
                                          </p:val>
                                        </p:tav>
                                      </p:tavLst>
                                    </p:anim>
                                    <p:anim calcmode="lin" valueType="num">
                                      <p:cBhvr additive="base">
                                        <p:cTn id="116" dur="5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 calcmode="lin" valueType="num">
                                      <p:cBhvr additive="base">
                                        <p:cTn id="119" dur="500" fill="hold"/>
                                        <p:tgtEl>
                                          <p:spTgt spid="64"/>
                                        </p:tgtEl>
                                        <p:attrNameLst>
                                          <p:attrName>ppt_x</p:attrName>
                                        </p:attrNameLst>
                                      </p:cBhvr>
                                      <p:tavLst>
                                        <p:tav tm="0">
                                          <p:val>
                                            <p:strVal val="#ppt_x"/>
                                          </p:val>
                                        </p:tav>
                                        <p:tav tm="100000">
                                          <p:val>
                                            <p:strVal val="#ppt_x"/>
                                          </p:val>
                                        </p:tav>
                                      </p:tavLst>
                                    </p:anim>
                                    <p:anim calcmode="lin" valueType="num">
                                      <p:cBhvr additive="base">
                                        <p:cTn id="120" dur="500" fill="hold"/>
                                        <p:tgtEl>
                                          <p:spTgt spid="6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anim calcmode="lin" valueType="num">
                                      <p:cBhvr additive="base">
                                        <p:cTn id="123" dur="500" fill="hold"/>
                                        <p:tgtEl>
                                          <p:spTgt spid="53"/>
                                        </p:tgtEl>
                                        <p:attrNameLst>
                                          <p:attrName>ppt_x</p:attrName>
                                        </p:attrNameLst>
                                      </p:cBhvr>
                                      <p:tavLst>
                                        <p:tav tm="0">
                                          <p:val>
                                            <p:strVal val="#ppt_x"/>
                                          </p:val>
                                        </p:tav>
                                        <p:tav tm="100000">
                                          <p:val>
                                            <p:strVal val="#ppt_x"/>
                                          </p:val>
                                        </p:tav>
                                      </p:tavLst>
                                    </p:anim>
                                    <p:anim calcmode="lin" valueType="num">
                                      <p:cBhvr additive="base">
                                        <p:cTn id="124" dur="500" fill="hold"/>
                                        <p:tgtEl>
                                          <p:spTgt spid="5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additive="base">
                                        <p:cTn id="127" dur="500" fill="hold"/>
                                        <p:tgtEl>
                                          <p:spTgt spid="43"/>
                                        </p:tgtEl>
                                        <p:attrNameLst>
                                          <p:attrName>ppt_x</p:attrName>
                                        </p:attrNameLst>
                                      </p:cBhvr>
                                      <p:tavLst>
                                        <p:tav tm="0">
                                          <p:val>
                                            <p:strVal val="#ppt_x"/>
                                          </p:val>
                                        </p:tav>
                                        <p:tav tm="100000">
                                          <p:val>
                                            <p:strVal val="#ppt_x"/>
                                          </p:val>
                                        </p:tav>
                                      </p:tavLst>
                                    </p:anim>
                                    <p:anim calcmode="lin" valueType="num">
                                      <p:cBhvr additive="base">
                                        <p:cTn id="128" dur="500" fill="hold"/>
                                        <p:tgtEl>
                                          <p:spTgt spid="4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ppt_x"/>
                                          </p:val>
                                        </p:tav>
                                        <p:tav tm="100000">
                                          <p:val>
                                            <p:strVal val="#ppt_x"/>
                                          </p:val>
                                        </p:tav>
                                      </p:tavLst>
                                    </p:anim>
                                    <p:anim calcmode="lin" valueType="num">
                                      <p:cBhvr additive="base">
                                        <p:cTn id="132" dur="5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500" fill="hold"/>
                                        <p:tgtEl>
                                          <p:spTgt spid="46"/>
                                        </p:tgtEl>
                                        <p:attrNameLst>
                                          <p:attrName>ppt_x</p:attrName>
                                        </p:attrNameLst>
                                      </p:cBhvr>
                                      <p:tavLst>
                                        <p:tav tm="0">
                                          <p:val>
                                            <p:strVal val="#ppt_x"/>
                                          </p:val>
                                        </p:tav>
                                        <p:tav tm="100000">
                                          <p:val>
                                            <p:strVal val="#ppt_x"/>
                                          </p:val>
                                        </p:tav>
                                      </p:tavLst>
                                    </p:anim>
                                    <p:anim calcmode="lin" valueType="num">
                                      <p:cBhvr additive="base">
                                        <p:cTn id="136" dur="5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500" fill="hold"/>
                                        <p:tgtEl>
                                          <p:spTgt spid="47"/>
                                        </p:tgtEl>
                                        <p:attrNameLst>
                                          <p:attrName>ppt_x</p:attrName>
                                        </p:attrNameLst>
                                      </p:cBhvr>
                                      <p:tavLst>
                                        <p:tav tm="0">
                                          <p:val>
                                            <p:strVal val="#ppt_x"/>
                                          </p:val>
                                        </p:tav>
                                        <p:tav tm="100000">
                                          <p:val>
                                            <p:strVal val="#ppt_x"/>
                                          </p:val>
                                        </p:tav>
                                      </p:tavLst>
                                    </p:anim>
                                    <p:anim calcmode="lin" valueType="num">
                                      <p:cBhvr additive="base">
                                        <p:cTn id="140" dur="5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500" fill="hold"/>
                                        <p:tgtEl>
                                          <p:spTgt spid="48"/>
                                        </p:tgtEl>
                                        <p:attrNameLst>
                                          <p:attrName>ppt_x</p:attrName>
                                        </p:attrNameLst>
                                      </p:cBhvr>
                                      <p:tavLst>
                                        <p:tav tm="0">
                                          <p:val>
                                            <p:strVal val="#ppt_x"/>
                                          </p:val>
                                        </p:tav>
                                        <p:tav tm="100000">
                                          <p:val>
                                            <p:strVal val="#ppt_x"/>
                                          </p:val>
                                        </p:tav>
                                      </p:tavLst>
                                    </p:anim>
                                    <p:anim calcmode="lin" valueType="num">
                                      <p:cBhvr additive="base">
                                        <p:cTn id="144" dur="5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3"/>
                                        </p:tgtEl>
                                        <p:attrNameLst>
                                          <p:attrName>style.visibility</p:attrName>
                                        </p:attrNameLst>
                                      </p:cBhvr>
                                      <p:to>
                                        <p:strVal val="visible"/>
                                      </p:to>
                                    </p:set>
                                    <p:anim calcmode="lin" valueType="num">
                                      <p:cBhvr additive="base">
                                        <p:cTn id="147" dur="500" fill="hold"/>
                                        <p:tgtEl>
                                          <p:spTgt spid="23"/>
                                        </p:tgtEl>
                                        <p:attrNameLst>
                                          <p:attrName>ppt_x</p:attrName>
                                        </p:attrNameLst>
                                      </p:cBhvr>
                                      <p:tavLst>
                                        <p:tav tm="0">
                                          <p:val>
                                            <p:strVal val="#ppt_x"/>
                                          </p:val>
                                        </p:tav>
                                        <p:tav tm="100000">
                                          <p:val>
                                            <p:strVal val="#ppt_x"/>
                                          </p:val>
                                        </p:tav>
                                      </p:tavLst>
                                    </p:anim>
                                    <p:anim calcmode="lin" valueType="num">
                                      <p:cBhvr additive="base">
                                        <p:cTn id="148" dur="500" fill="hold"/>
                                        <p:tgtEl>
                                          <p:spTgt spid="2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7"/>
                                        </p:tgtEl>
                                        <p:attrNameLst>
                                          <p:attrName>style.visibility</p:attrName>
                                        </p:attrNameLst>
                                      </p:cBhvr>
                                      <p:to>
                                        <p:strVal val="visible"/>
                                      </p:to>
                                    </p:set>
                                    <p:anim calcmode="lin" valueType="num">
                                      <p:cBhvr additive="base">
                                        <p:cTn id="151" dur="500" fill="hold"/>
                                        <p:tgtEl>
                                          <p:spTgt spid="17"/>
                                        </p:tgtEl>
                                        <p:attrNameLst>
                                          <p:attrName>ppt_x</p:attrName>
                                        </p:attrNameLst>
                                      </p:cBhvr>
                                      <p:tavLst>
                                        <p:tav tm="0">
                                          <p:val>
                                            <p:strVal val="#ppt_x"/>
                                          </p:val>
                                        </p:tav>
                                        <p:tav tm="100000">
                                          <p:val>
                                            <p:strVal val="#ppt_x"/>
                                          </p:val>
                                        </p:tav>
                                      </p:tavLst>
                                    </p:anim>
                                    <p:anim calcmode="lin" valueType="num">
                                      <p:cBhvr additive="base">
                                        <p:cTn id="152" dur="500" fill="hold"/>
                                        <p:tgtEl>
                                          <p:spTgt spid="1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additive="base">
                                        <p:cTn id="155" dur="500" fill="hold"/>
                                        <p:tgtEl>
                                          <p:spTgt spid="42"/>
                                        </p:tgtEl>
                                        <p:attrNameLst>
                                          <p:attrName>ppt_x</p:attrName>
                                        </p:attrNameLst>
                                      </p:cBhvr>
                                      <p:tavLst>
                                        <p:tav tm="0">
                                          <p:val>
                                            <p:strVal val="#ppt_x"/>
                                          </p:val>
                                        </p:tav>
                                        <p:tav tm="100000">
                                          <p:val>
                                            <p:strVal val="#ppt_x"/>
                                          </p:val>
                                        </p:tav>
                                      </p:tavLst>
                                    </p:anim>
                                    <p:anim calcmode="lin" valueType="num">
                                      <p:cBhvr additive="base">
                                        <p:cTn id="156" dur="500" fill="hold"/>
                                        <p:tgtEl>
                                          <p:spTgt spid="4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1"/>
                                        </p:tgtEl>
                                        <p:attrNameLst>
                                          <p:attrName>style.visibility</p:attrName>
                                        </p:attrNameLst>
                                      </p:cBhvr>
                                      <p:to>
                                        <p:strVal val="visible"/>
                                      </p:to>
                                    </p:set>
                                    <p:anim calcmode="lin" valueType="num">
                                      <p:cBhvr additive="base">
                                        <p:cTn id="159" dur="500" fill="hold"/>
                                        <p:tgtEl>
                                          <p:spTgt spid="41"/>
                                        </p:tgtEl>
                                        <p:attrNameLst>
                                          <p:attrName>ppt_x</p:attrName>
                                        </p:attrNameLst>
                                      </p:cBhvr>
                                      <p:tavLst>
                                        <p:tav tm="0">
                                          <p:val>
                                            <p:strVal val="#ppt_x"/>
                                          </p:val>
                                        </p:tav>
                                        <p:tav tm="100000">
                                          <p:val>
                                            <p:strVal val="#ppt_x"/>
                                          </p:val>
                                        </p:tav>
                                      </p:tavLst>
                                    </p:anim>
                                    <p:anim calcmode="lin" valueType="num">
                                      <p:cBhvr additive="base">
                                        <p:cTn id="160" dur="500" fill="hold"/>
                                        <p:tgtEl>
                                          <p:spTgt spid="4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2"/>
                                        </p:tgtEl>
                                        <p:attrNameLst>
                                          <p:attrName>style.visibility</p:attrName>
                                        </p:attrNameLst>
                                      </p:cBhvr>
                                      <p:to>
                                        <p:strVal val="visible"/>
                                      </p:to>
                                    </p:set>
                                    <p:anim calcmode="lin" valueType="num">
                                      <p:cBhvr additive="base">
                                        <p:cTn id="163" dur="500" fill="hold"/>
                                        <p:tgtEl>
                                          <p:spTgt spid="22"/>
                                        </p:tgtEl>
                                        <p:attrNameLst>
                                          <p:attrName>ppt_x</p:attrName>
                                        </p:attrNameLst>
                                      </p:cBhvr>
                                      <p:tavLst>
                                        <p:tav tm="0">
                                          <p:val>
                                            <p:strVal val="#ppt_x"/>
                                          </p:val>
                                        </p:tav>
                                        <p:tav tm="100000">
                                          <p:val>
                                            <p:strVal val="#ppt_x"/>
                                          </p:val>
                                        </p:tav>
                                      </p:tavLst>
                                    </p:anim>
                                    <p:anim calcmode="lin" valueType="num">
                                      <p:cBhvr additive="base">
                                        <p:cTn id="164" dur="500" fill="hold"/>
                                        <p:tgtEl>
                                          <p:spTgt spid="22"/>
                                        </p:tgtEl>
                                        <p:attrNameLst>
                                          <p:attrName>ppt_y</p:attrName>
                                        </p:attrNameLst>
                                      </p:cBhvr>
                                      <p:tavLst>
                                        <p:tav tm="0">
                                          <p:val>
                                            <p:strVal val="1+#ppt_h/2"/>
                                          </p:val>
                                        </p:tav>
                                        <p:tav tm="100000">
                                          <p:val>
                                            <p:strVal val="#ppt_y"/>
                                          </p:val>
                                        </p:tav>
                                      </p:tavLst>
                                    </p:anim>
                                  </p:childTnLst>
                                </p:cTn>
                              </p:par>
                              <p:par>
                                <p:cTn id="165" presetID="2" presetClass="entr" presetSubtype="4" fill="hold" grpId="1" nodeType="withEffect">
                                  <p:stCondLst>
                                    <p:cond delay="0"/>
                                  </p:stCondLst>
                                  <p:childTnLst>
                                    <p:set>
                                      <p:cBhvr>
                                        <p:cTn id="166" dur="1" fill="hold">
                                          <p:stCondLst>
                                            <p:cond delay="0"/>
                                          </p:stCondLst>
                                        </p:cTn>
                                        <p:tgtEl>
                                          <p:spTgt spid="22"/>
                                        </p:tgtEl>
                                        <p:attrNameLst>
                                          <p:attrName>style.visibility</p:attrName>
                                        </p:attrNameLst>
                                      </p:cBhvr>
                                      <p:to>
                                        <p:strVal val="visible"/>
                                      </p:to>
                                    </p:set>
                                    <p:anim calcmode="lin" valueType="num">
                                      <p:cBhvr additive="base">
                                        <p:cTn id="167" dur="500" fill="hold"/>
                                        <p:tgtEl>
                                          <p:spTgt spid="22"/>
                                        </p:tgtEl>
                                        <p:attrNameLst>
                                          <p:attrName>ppt_x</p:attrName>
                                        </p:attrNameLst>
                                      </p:cBhvr>
                                      <p:tavLst>
                                        <p:tav tm="0">
                                          <p:val>
                                            <p:strVal val="#ppt_x"/>
                                          </p:val>
                                        </p:tav>
                                        <p:tav tm="100000">
                                          <p:val>
                                            <p:strVal val="#ppt_x"/>
                                          </p:val>
                                        </p:tav>
                                      </p:tavLst>
                                    </p:anim>
                                    <p:anim calcmode="lin" valueType="num">
                                      <p:cBhvr additive="base">
                                        <p:cTn id="168" dur="500" fill="hold"/>
                                        <p:tgtEl>
                                          <p:spTgt spid="22"/>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4"/>
                                        </p:tgtEl>
                                        <p:attrNameLst>
                                          <p:attrName>style.visibility</p:attrName>
                                        </p:attrNameLst>
                                      </p:cBhvr>
                                      <p:to>
                                        <p:strVal val="visible"/>
                                      </p:to>
                                    </p:set>
                                    <p:anim calcmode="lin" valueType="num">
                                      <p:cBhvr additive="base">
                                        <p:cTn id="171" dur="500" fill="hold"/>
                                        <p:tgtEl>
                                          <p:spTgt spid="14"/>
                                        </p:tgtEl>
                                        <p:attrNameLst>
                                          <p:attrName>ppt_x</p:attrName>
                                        </p:attrNameLst>
                                      </p:cBhvr>
                                      <p:tavLst>
                                        <p:tav tm="0">
                                          <p:val>
                                            <p:strVal val="#ppt_x"/>
                                          </p:val>
                                        </p:tav>
                                        <p:tav tm="100000">
                                          <p:val>
                                            <p:strVal val="#ppt_x"/>
                                          </p:val>
                                        </p:tav>
                                      </p:tavLst>
                                    </p:anim>
                                    <p:anim calcmode="lin" valueType="num">
                                      <p:cBhvr additive="base">
                                        <p:cTn id="172" dur="500" fill="hold"/>
                                        <p:tgtEl>
                                          <p:spTgt spid="14"/>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8"/>
                                        </p:tgtEl>
                                        <p:attrNameLst>
                                          <p:attrName>style.visibility</p:attrName>
                                        </p:attrNameLst>
                                      </p:cBhvr>
                                      <p:to>
                                        <p:strVal val="visible"/>
                                      </p:to>
                                    </p:set>
                                    <p:anim calcmode="lin" valueType="num">
                                      <p:cBhvr additive="base">
                                        <p:cTn id="175" dur="500" fill="hold"/>
                                        <p:tgtEl>
                                          <p:spTgt spid="18"/>
                                        </p:tgtEl>
                                        <p:attrNameLst>
                                          <p:attrName>ppt_x</p:attrName>
                                        </p:attrNameLst>
                                      </p:cBhvr>
                                      <p:tavLst>
                                        <p:tav tm="0">
                                          <p:val>
                                            <p:strVal val="#ppt_x"/>
                                          </p:val>
                                        </p:tav>
                                        <p:tav tm="100000">
                                          <p:val>
                                            <p:strVal val="#ppt_x"/>
                                          </p:val>
                                        </p:tav>
                                      </p:tavLst>
                                    </p:anim>
                                    <p:anim calcmode="lin" valueType="num">
                                      <p:cBhvr additive="base">
                                        <p:cTn id="176" dur="500" fill="hold"/>
                                        <p:tgtEl>
                                          <p:spTgt spid="1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5"/>
                                        </p:tgtEl>
                                        <p:attrNameLst>
                                          <p:attrName>style.visibility</p:attrName>
                                        </p:attrNameLst>
                                      </p:cBhvr>
                                      <p:to>
                                        <p:strVal val="visible"/>
                                      </p:to>
                                    </p:set>
                                    <p:anim calcmode="lin" valueType="num">
                                      <p:cBhvr additive="base">
                                        <p:cTn id="179" dur="500" fill="hold"/>
                                        <p:tgtEl>
                                          <p:spTgt spid="55"/>
                                        </p:tgtEl>
                                        <p:attrNameLst>
                                          <p:attrName>ppt_x</p:attrName>
                                        </p:attrNameLst>
                                      </p:cBhvr>
                                      <p:tavLst>
                                        <p:tav tm="0">
                                          <p:val>
                                            <p:strVal val="#ppt_x"/>
                                          </p:val>
                                        </p:tav>
                                        <p:tav tm="100000">
                                          <p:val>
                                            <p:strVal val="#ppt_x"/>
                                          </p:val>
                                        </p:tav>
                                      </p:tavLst>
                                    </p:anim>
                                    <p:anim calcmode="lin" valueType="num">
                                      <p:cBhvr additive="base">
                                        <p:cTn id="180" dur="500" fill="hold"/>
                                        <p:tgtEl>
                                          <p:spTgt spid="55"/>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4"/>
                                        </p:tgtEl>
                                        <p:attrNameLst>
                                          <p:attrName>style.visibility</p:attrName>
                                        </p:attrNameLst>
                                      </p:cBhvr>
                                      <p:to>
                                        <p:strVal val="visible"/>
                                      </p:to>
                                    </p:set>
                                    <p:anim calcmode="lin" valueType="num">
                                      <p:cBhvr additive="base">
                                        <p:cTn id="183" dur="500" fill="hold"/>
                                        <p:tgtEl>
                                          <p:spTgt spid="54"/>
                                        </p:tgtEl>
                                        <p:attrNameLst>
                                          <p:attrName>ppt_x</p:attrName>
                                        </p:attrNameLst>
                                      </p:cBhvr>
                                      <p:tavLst>
                                        <p:tav tm="0">
                                          <p:val>
                                            <p:strVal val="#ppt_x"/>
                                          </p:val>
                                        </p:tav>
                                        <p:tav tm="100000">
                                          <p:val>
                                            <p:strVal val="#ppt_x"/>
                                          </p:val>
                                        </p:tav>
                                      </p:tavLst>
                                    </p:anim>
                                    <p:anim calcmode="lin" valueType="num">
                                      <p:cBhvr additive="base">
                                        <p:cTn id="184" dur="500" fill="hold"/>
                                        <p:tgtEl>
                                          <p:spTgt spid="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6"/>
                                        </p:tgtEl>
                                        <p:attrNameLst>
                                          <p:attrName>style.visibility</p:attrName>
                                        </p:attrNameLst>
                                      </p:cBhvr>
                                      <p:to>
                                        <p:strVal val="visible"/>
                                      </p:to>
                                    </p:set>
                                    <p:anim calcmode="lin" valueType="num">
                                      <p:cBhvr additive="base">
                                        <p:cTn id="187" dur="500" fill="hold"/>
                                        <p:tgtEl>
                                          <p:spTgt spid="66"/>
                                        </p:tgtEl>
                                        <p:attrNameLst>
                                          <p:attrName>ppt_x</p:attrName>
                                        </p:attrNameLst>
                                      </p:cBhvr>
                                      <p:tavLst>
                                        <p:tav tm="0">
                                          <p:val>
                                            <p:strVal val="#ppt_x"/>
                                          </p:val>
                                        </p:tav>
                                        <p:tav tm="100000">
                                          <p:val>
                                            <p:strVal val="#ppt_x"/>
                                          </p:val>
                                        </p:tav>
                                      </p:tavLst>
                                    </p:anim>
                                    <p:anim calcmode="lin" valueType="num">
                                      <p:cBhvr additive="base">
                                        <p:cTn id="188" dur="500" fill="hold"/>
                                        <p:tgtEl>
                                          <p:spTgt spid="6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5"/>
                                        </p:tgtEl>
                                        <p:attrNameLst>
                                          <p:attrName>style.visibility</p:attrName>
                                        </p:attrNameLst>
                                      </p:cBhvr>
                                      <p:to>
                                        <p:strVal val="visible"/>
                                      </p:to>
                                    </p:set>
                                    <p:anim calcmode="lin" valueType="num">
                                      <p:cBhvr additive="base">
                                        <p:cTn id="191" dur="500" fill="hold"/>
                                        <p:tgtEl>
                                          <p:spTgt spid="65"/>
                                        </p:tgtEl>
                                        <p:attrNameLst>
                                          <p:attrName>ppt_x</p:attrName>
                                        </p:attrNameLst>
                                      </p:cBhvr>
                                      <p:tavLst>
                                        <p:tav tm="0">
                                          <p:val>
                                            <p:strVal val="#ppt_x"/>
                                          </p:val>
                                        </p:tav>
                                        <p:tav tm="100000">
                                          <p:val>
                                            <p:strVal val="#ppt_x"/>
                                          </p:val>
                                        </p:tav>
                                      </p:tavLst>
                                    </p:anim>
                                    <p:anim calcmode="lin" valueType="num">
                                      <p:cBhvr additive="base">
                                        <p:cTn id="192" dur="500" fill="hold"/>
                                        <p:tgtEl>
                                          <p:spTgt spid="65"/>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49"/>
                                        </p:tgtEl>
                                        <p:attrNameLst>
                                          <p:attrName>style.visibility</p:attrName>
                                        </p:attrNameLst>
                                      </p:cBhvr>
                                      <p:to>
                                        <p:strVal val="visible"/>
                                      </p:to>
                                    </p:set>
                                    <p:anim calcmode="lin" valueType="num">
                                      <p:cBhvr additive="base">
                                        <p:cTn id="195" dur="500" fill="hold"/>
                                        <p:tgtEl>
                                          <p:spTgt spid="49"/>
                                        </p:tgtEl>
                                        <p:attrNameLst>
                                          <p:attrName>ppt_x</p:attrName>
                                        </p:attrNameLst>
                                      </p:cBhvr>
                                      <p:tavLst>
                                        <p:tav tm="0">
                                          <p:val>
                                            <p:strVal val="#ppt_x"/>
                                          </p:val>
                                        </p:tav>
                                        <p:tav tm="100000">
                                          <p:val>
                                            <p:strVal val="#ppt_x"/>
                                          </p:val>
                                        </p:tav>
                                      </p:tavLst>
                                    </p:anim>
                                    <p:anim calcmode="lin" valueType="num">
                                      <p:cBhvr additive="base">
                                        <p:cTn id="196" dur="500" fill="hold"/>
                                        <p:tgtEl>
                                          <p:spTgt spid="49"/>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0"/>
                                        </p:tgtEl>
                                        <p:attrNameLst>
                                          <p:attrName>style.visibility</p:attrName>
                                        </p:attrNameLst>
                                      </p:cBhvr>
                                      <p:to>
                                        <p:strVal val="visible"/>
                                      </p:to>
                                    </p:set>
                                    <p:anim calcmode="lin" valueType="num">
                                      <p:cBhvr additive="base">
                                        <p:cTn id="199" dur="500" fill="hold"/>
                                        <p:tgtEl>
                                          <p:spTgt spid="50"/>
                                        </p:tgtEl>
                                        <p:attrNameLst>
                                          <p:attrName>ppt_x</p:attrName>
                                        </p:attrNameLst>
                                      </p:cBhvr>
                                      <p:tavLst>
                                        <p:tav tm="0">
                                          <p:val>
                                            <p:strVal val="#ppt_x"/>
                                          </p:val>
                                        </p:tav>
                                        <p:tav tm="100000">
                                          <p:val>
                                            <p:strVal val="#ppt_x"/>
                                          </p:val>
                                        </p:tav>
                                      </p:tavLst>
                                    </p:anim>
                                    <p:anim calcmode="lin" valueType="num">
                                      <p:cBhvr additive="base">
                                        <p:cTn id="200" dur="500" fill="hold"/>
                                        <p:tgtEl>
                                          <p:spTgt spid="50"/>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500" fill="hold"/>
                                        <p:tgtEl>
                                          <p:spTgt spid="60"/>
                                        </p:tgtEl>
                                        <p:attrNameLst>
                                          <p:attrName>ppt_x</p:attrName>
                                        </p:attrNameLst>
                                      </p:cBhvr>
                                      <p:tavLst>
                                        <p:tav tm="0">
                                          <p:val>
                                            <p:strVal val="#ppt_x"/>
                                          </p:val>
                                        </p:tav>
                                        <p:tav tm="100000">
                                          <p:val>
                                            <p:strVal val="#ppt_x"/>
                                          </p:val>
                                        </p:tav>
                                      </p:tavLst>
                                    </p:anim>
                                    <p:anim calcmode="lin" valueType="num">
                                      <p:cBhvr additive="base">
                                        <p:cTn id="204" dur="5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500" fill="hold"/>
                                        <p:tgtEl>
                                          <p:spTgt spid="61"/>
                                        </p:tgtEl>
                                        <p:attrNameLst>
                                          <p:attrName>ppt_x</p:attrName>
                                        </p:attrNameLst>
                                      </p:cBhvr>
                                      <p:tavLst>
                                        <p:tav tm="0">
                                          <p:val>
                                            <p:strVal val="#ppt_x"/>
                                          </p:val>
                                        </p:tav>
                                        <p:tav tm="100000">
                                          <p:val>
                                            <p:strVal val="#ppt_x"/>
                                          </p:val>
                                        </p:tav>
                                      </p:tavLst>
                                    </p:anim>
                                    <p:anim calcmode="lin" valueType="num">
                                      <p:cBhvr additive="base">
                                        <p:cTn id="208" dur="5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59"/>
                                        </p:tgtEl>
                                        <p:attrNameLst>
                                          <p:attrName>style.visibility</p:attrName>
                                        </p:attrNameLst>
                                      </p:cBhvr>
                                      <p:to>
                                        <p:strVal val="visible"/>
                                      </p:to>
                                    </p:set>
                                    <p:anim calcmode="lin" valueType="num">
                                      <p:cBhvr additive="base">
                                        <p:cTn id="211" dur="500" fill="hold"/>
                                        <p:tgtEl>
                                          <p:spTgt spid="59"/>
                                        </p:tgtEl>
                                        <p:attrNameLst>
                                          <p:attrName>ppt_x</p:attrName>
                                        </p:attrNameLst>
                                      </p:cBhvr>
                                      <p:tavLst>
                                        <p:tav tm="0">
                                          <p:val>
                                            <p:strVal val="#ppt_x"/>
                                          </p:val>
                                        </p:tav>
                                        <p:tav tm="100000">
                                          <p:val>
                                            <p:strVal val="#ppt_x"/>
                                          </p:val>
                                        </p:tav>
                                      </p:tavLst>
                                    </p:anim>
                                    <p:anim calcmode="lin" valueType="num">
                                      <p:cBhvr additive="base">
                                        <p:cTn id="212" dur="500" fill="hold"/>
                                        <p:tgtEl>
                                          <p:spTgt spid="5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9"/>
                                        </p:tgtEl>
                                        <p:attrNameLst>
                                          <p:attrName>style.visibility</p:attrName>
                                        </p:attrNameLst>
                                      </p:cBhvr>
                                      <p:to>
                                        <p:strVal val="visible"/>
                                      </p:to>
                                    </p:set>
                                    <p:anim calcmode="lin" valueType="num">
                                      <p:cBhvr additive="base">
                                        <p:cTn id="215" dur="500" fill="hold"/>
                                        <p:tgtEl>
                                          <p:spTgt spid="19"/>
                                        </p:tgtEl>
                                        <p:attrNameLst>
                                          <p:attrName>ppt_x</p:attrName>
                                        </p:attrNameLst>
                                      </p:cBhvr>
                                      <p:tavLst>
                                        <p:tav tm="0">
                                          <p:val>
                                            <p:strVal val="#ppt_x"/>
                                          </p:val>
                                        </p:tav>
                                        <p:tav tm="100000">
                                          <p:val>
                                            <p:strVal val="#ppt_x"/>
                                          </p:val>
                                        </p:tav>
                                      </p:tavLst>
                                    </p:anim>
                                    <p:anim calcmode="lin" valueType="num">
                                      <p:cBhvr additive="base">
                                        <p:cTn id="216" dur="500" fill="hold"/>
                                        <p:tgtEl>
                                          <p:spTgt spid="19"/>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1"/>
                                        </p:tgtEl>
                                        <p:attrNameLst>
                                          <p:attrName>style.visibility</p:attrName>
                                        </p:attrNameLst>
                                      </p:cBhvr>
                                      <p:to>
                                        <p:strVal val="visible"/>
                                      </p:to>
                                    </p:set>
                                    <p:anim calcmode="lin" valueType="num">
                                      <p:cBhvr additive="base">
                                        <p:cTn id="219" dur="500" fill="hold"/>
                                        <p:tgtEl>
                                          <p:spTgt spid="11"/>
                                        </p:tgtEl>
                                        <p:attrNameLst>
                                          <p:attrName>ppt_x</p:attrName>
                                        </p:attrNameLst>
                                      </p:cBhvr>
                                      <p:tavLst>
                                        <p:tav tm="0">
                                          <p:val>
                                            <p:strVal val="#ppt_x"/>
                                          </p:val>
                                        </p:tav>
                                        <p:tav tm="100000">
                                          <p:val>
                                            <p:strVal val="#ppt_x"/>
                                          </p:val>
                                        </p:tav>
                                      </p:tavLst>
                                    </p:anim>
                                    <p:anim calcmode="lin" valueType="num">
                                      <p:cBhvr additive="base">
                                        <p:cTn id="220" dur="500" fill="hold"/>
                                        <p:tgtEl>
                                          <p:spTgt spid="1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6"/>
                                        </p:tgtEl>
                                        <p:attrNameLst>
                                          <p:attrName>style.visibility</p:attrName>
                                        </p:attrNameLst>
                                      </p:cBhvr>
                                      <p:to>
                                        <p:strVal val="visible"/>
                                      </p:to>
                                    </p:set>
                                    <p:anim calcmode="lin" valueType="num">
                                      <p:cBhvr additive="base">
                                        <p:cTn id="223" dur="500" fill="hold"/>
                                        <p:tgtEl>
                                          <p:spTgt spid="16"/>
                                        </p:tgtEl>
                                        <p:attrNameLst>
                                          <p:attrName>ppt_x</p:attrName>
                                        </p:attrNameLst>
                                      </p:cBhvr>
                                      <p:tavLst>
                                        <p:tav tm="0">
                                          <p:val>
                                            <p:strVal val="#ppt_x"/>
                                          </p:val>
                                        </p:tav>
                                        <p:tav tm="100000">
                                          <p:val>
                                            <p:strVal val="#ppt_x"/>
                                          </p:val>
                                        </p:tav>
                                      </p:tavLst>
                                    </p:anim>
                                    <p:anim calcmode="lin" valueType="num">
                                      <p:cBhvr additive="base">
                                        <p:cTn id="2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6" grpId="0" animBg="1"/>
      <p:bldP spid="17" grpId="0" animBg="1"/>
      <p:bldP spid="18" grpId="0"/>
      <p:bldP spid="19" grpId="0"/>
      <p:bldP spid="20" grpId="0"/>
      <p:bldP spid="21" grpId="0"/>
      <p:bldP spid="22" grpId="0"/>
      <p:bldP spid="22" grpId="1"/>
      <p:bldP spid="23" grpId="0"/>
      <p:bldP spid="26" grpId="0" animBg="1"/>
      <p:bldP spid="27" grpId="0" animBg="1"/>
      <p:bldP spid="29" grpId="0" animBg="1"/>
      <p:bldP spid="30" grpId="0" animBg="1"/>
      <p:bldP spid="31" grpId="0"/>
      <p:bldP spid="32" grpId="0"/>
      <p:bldP spid="33" grpId="0" animBg="1"/>
      <p:bldP spid="34" grpId="0"/>
      <p:bldP spid="35" grpId="0" animBg="1"/>
      <p:bldP spid="36" grpId="0"/>
      <p:bldP spid="38" grpId="0" animBg="1"/>
      <p:bldP spid="39" grpId="0" animBg="1"/>
      <p:bldP spid="40" grpId="0"/>
      <p:bldP spid="41" grpId="0" animBg="1"/>
      <p:bldP spid="42" grpId="0"/>
      <p:bldP spid="43" grpId="0" animBg="1"/>
      <p:bldP spid="45" grpId="0" animBg="1"/>
      <p:bldP spid="46" grpId="0" animBg="1"/>
      <p:bldP spid="47" grpId="0" animBg="1"/>
      <p:bldP spid="48" grpId="0"/>
      <p:bldP spid="49" grpId="0" animBg="1"/>
      <p:bldP spid="50" grpId="0"/>
      <p:bldP spid="51" grpId="0" animBg="1"/>
      <p:bldP spid="52" grpId="0" animBg="1"/>
      <p:bldP spid="53" grpId="0" animBg="1"/>
      <p:bldP spid="54" grpId="0" animBg="1"/>
      <p:bldP spid="55" grpId="0"/>
      <p:bldP spid="59" grpId="0" animBg="1"/>
      <p:bldP spid="60" grpId="0" animBg="1"/>
      <p:bldP spid="61" grpId="0"/>
      <p:bldP spid="62" grpId="0" animBg="1"/>
      <p:bldP spid="63" grpId="0"/>
      <p:bldP spid="64" grpId="0" animBg="1"/>
      <p:bldP spid="65" grpId="0" animBg="1"/>
      <p:bldP spid="66" grpId="0"/>
      <p:bldP spid="68" grpId="0" animBg="1"/>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1000100" y="714332"/>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1028" name="Picture 4"/>
          <p:cNvPicPr>
            <a:picLocks noChangeAspect="1" noChangeArrowheads="1"/>
          </p:cNvPicPr>
          <p:nvPr/>
        </p:nvPicPr>
        <p:blipFill>
          <a:blip r:embed="rId3" cstate="print"/>
          <a:srcRect/>
          <a:stretch>
            <a:fillRect/>
          </a:stretch>
        </p:blipFill>
        <p:spPr bwMode="auto">
          <a:xfrm>
            <a:off x="2143108" y="1000108"/>
            <a:ext cx="5305425" cy="3486150"/>
          </a:xfrm>
          <a:prstGeom prst="rect">
            <a:avLst/>
          </a:prstGeom>
          <a:noFill/>
          <a:ln w="9525">
            <a:noFill/>
            <a:miter lim="800000"/>
            <a:headEnd/>
            <a:tailEnd/>
          </a:ln>
          <a:effectLst/>
        </p:spPr>
      </p:pic>
      <p:sp>
        <p:nvSpPr>
          <p:cNvPr id="9" name="ZoneTexte 8"/>
          <p:cNvSpPr txBox="1"/>
          <p:nvPr/>
        </p:nvSpPr>
        <p:spPr>
          <a:xfrm>
            <a:off x="1643042" y="4572008"/>
            <a:ext cx="6429420" cy="1323439"/>
          </a:xfrm>
          <a:prstGeom prst="rect">
            <a:avLst/>
          </a:prstGeom>
          <a:noFill/>
        </p:spPr>
        <p:txBody>
          <a:bodyPr wrap="square" rtlCol="0">
            <a:spAutoFit/>
          </a:bodyPr>
          <a:lstStyle/>
          <a:p>
            <a:pPr algn="ctr"/>
            <a:r>
              <a:rPr lang="fr-FR" sz="2000" b="1" dirty="0" smtClean="0">
                <a:solidFill>
                  <a:schemeClr val="accent6">
                    <a:lumMod val="50000"/>
                  </a:schemeClr>
                </a:solidFill>
                <a:latin typeface="Andalus" pitchFamily="2" charset="-78"/>
                <a:cs typeface="Andalus" pitchFamily="2" charset="-78"/>
              </a:rPr>
              <a:t>Mansa Moussa , empereur du Mali (1307-1332)</a:t>
            </a:r>
          </a:p>
          <a:p>
            <a:pPr algn="ctr"/>
            <a:r>
              <a:rPr lang="fr-FR" sz="2000" b="1" i="1" dirty="0" smtClean="0">
                <a:solidFill>
                  <a:schemeClr val="accent6">
                    <a:lumMod val="50000"/>
                  </a:schemeClr>
                </a:solidFill>
                <a:latin typeface="Andalus" pitchFamily="2" charset="-78"/>
                <a:cs typeface="Andalus" pitchFamily="2" charset="-78"/>
              </a:rPr>
              <a:t>Atlas catalan, </a:t>
            </a:r>
            <a:r>
              <a:rPr lang="fr-FR" sz="2000" b="1" dirty="0" smtClean="0">
                <a:solidFill>
                  <a:schemeClr val="accent6">
                    <a:lumMod val="50000"/>
                  </a:schemeClr>
                </a:solidFill>
                <a:latin typeface="Andalus" pitchFamily="2" charset="-78"/>
                <a:cs typeface="Andalus" pitchFamily="2" charset="-78"/>
              </a:rPr>
              <a:t>1375, attribué à Abraham </a:t>
            </a:r>
            <a:r>
              <a:rPr lang="fr-FR" sz="2000" b="1" dirty="0" err="1" smtClean="0">
                <a:solidFill>
                  <a:schemeClr val="accent6">
                    <a:lumMod val="50000"/>
                  </a:schemeClr>
                </a:solidFill>
                <a:latin typeface="Andalus" pitchFamily="2" charset="-78"/>
                <a:cs typeface="Andalus" pitchFamily="2" charset="-78"/>
              </a:rPr>
              <a:t>Cresques</a:t>
            </a:r>
            <a:r>
              <a:rPr lang="fr-FR" sz="2000" b="1" dirty="0" smtClean="0">
                <a:solidFill>
                  <a:schemeClr val="accent6">
                    <a:lumMod val="50000"/>
                  </a:schemeClr>
                </a:solidFill>
                <a:latin typeface="Andalus" pitchFamily="2" charset="-78"/>
                <a:cs typeface="Andalus" pitchFamily="2" charset="-78"/>
              </a:rPr>
              <a:t>, cartographe de l’école majorquine, commandé pour un roi de France . BNF, Paris.</a:t>
            </a:r>
            <a:endParaRPr lang="fr-FR" sz="20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1026" name="Picture 2"/>
          <p:cNvPicPr>
            <a:picLocks noChangeAspect="1" noChangeArrowheads="1"/>
          </p:cNvPicPr>
          <p:nvPr/>
        </p:nvPicPr>
        <p:blipFill>
          <a:blip r:embed="rId3" cstate="print"/>
          <a:srcRect/>
          <a:stretch>
            <a:fillRect/>
          </a:stretch>
        </p:blipFill>
        <p:spPr bwMode="auto">
          <a:xfrm>
            <a:off x="1714477" y="1500169"/>
            <a:ext cx="6059043" cy="3116389"/>
          </a:xfrm>
          <a:prstGeom prst="rect">
            <a:avLst/>
          </a:prstGeom>
          <a:noFill/>
          <a:ln w="9525">
            <a:noFill/>
            <a:miter lim="800000"/>
            <a:headEnd/>
            <a:tailEnd/>
          </a:ln>
          <a:effectLst/>
        </p:spPr>
      </p:pic>
      <p:sp>
        <p:nvSpPr>
          <p:cNvPr id="6" name="ZoneTexte 5"/>
          <p:cNvSpPr txBox="1"/>
          <p:nvPr/>
        </p:nvSpPr>
        <p:spPr>
          <a:xfrm>
            <a:off x="2000232" y="1000108"/>
            <a:ext cx="5572164" cy="400110"/>
          </a:xfrm>
          <a:prstGeom prst="rect">
            <a:avLst/>
          </a:prstGeom>
          <a:noFill/>
        </p:spPr>
        <p:txBody>
          <a:bodyPr wrap="square" rtlCol="0">
            <a:spAutoFit/>
          </a:bodyPr>
          <a:lstStyle/>
          <a:p>
            <a:pPr algn="ctr"/>
            <a:r>
              <a:rPr lang="fr-FR" sz="2000" b="1" dirty="0" smtClean="0">
                <a:solidFill>
                  <a:schemeClr val="accent6">
                    <a:lumMod val="50000"/>
                  </a:schemeClr>
                </a:solidFill>
                <a:latin typeface="Andalus" pitchFamily="2" charset="-78"/>
                <a:cs typeface="Andalus" pitchFamily="2" charset="-78"/>
              </a:rPr>
              <a:t>La richesse du Mali décrite par Ibn </a:t>
            </a:r>
            <a:r>
              <a:rPr lang="fr-FR" sz="2000" b="1" dirty="0" err="1" smtClean="0">
                <a:solidFill>
                  <a:schemeClr val="accent6">
                    <a:lumMod val="50000"/>
                  </a:schemeClr>
                </a:solidFill>
                <a:latin typeface="Andalus" pitchFamily="2" charset="-78"/>
                <a:cs typeface="Andalus" pitchFamily="2" charset="-78"/>
              </a:rPr>
              <a:t>Battûta</a:t>
            </a:r>
            <a:endParaRPr lang="fr-FR" sz="2000" b="1" dirty="0">
              <a:solidFill>
                <a:schemeClr val="accent6">
                  <a:lumMod val="50000"/>
                </a:schemeClr>
              </a:solidFill>
              <a:latin typeface="Andalus" pitchFamily="2" charset="-78"/>
              <a:cs typeface="Andalus" pitchFamily="2" charset="-78"/>
            </a:endParaRPr>
          </a:p>
        </p:txBody>
      </p:sp>
      <p:sp>
        <p:nvSpPr>
          <p:cNvPr id="7" name="ZoneTexte 6"/>
          <p:cNvSpPr txBox="1"/>
          <p:nvPr/>
        </p:nvSpPr>
        <p:spPr>
          <a:xfrm>
            <a:off x="1714480" y="4786322"/>
            <a:ext cx="6072230" cy="1754326"/>
          </a:xfrm>
          <a:prstGeom prst="rect">
            <a:avLst/>
          </a:prstGeom>
          <a:noFill/>
        </p:spPr>
        <p:txBody>
          <a:bodyPr wrap="square" rtlCol="0">
            <a:spAutoFit/>
          </a:bodyPr>
          <a:lstStyle/>
          <a:p>
            <a:r>
              <a:rPr lang="fr-FR" b="1" dirty="0" smtClean="0"/>
              <a:t>Ibn </a:t>
            </a:r>
            <a:r>
              <a:rPr lang="fr-FR" b="1" dirty="0" err="1" smtClean="0"/>
              <a:t>Battûta</a:t>
            </a:r>
            <a:r>
              <a:rPr lang="fr-FR" b="1" dirty="0" smtClean="0"/>
              <a:t>, </a:t>
            </a:r>
            <a:r>
              <a:rPr lang="fr-FR" b="1" i="1" dirty="0" smtClean="0"/>
              <a:t>Voyages, III. Inde, </a:t>
            </a:r>
            <a:r>
              <a:rPr lang="fr-FR" b="1" i="1" dirty="0" err="1" smtClean="0"/>
              <a:t>Extrême-Orient,Espagne</a:t>
            </a:r>
            <a:r>
              <a:rPr lang="fr-FR" b="1" i="1" dirty="0" smtClean="0"/>
              <a:t> &amp; Soudan</a:t>
            </a:r>
            <a:r>
              <a:rPr lang="fr-FR" b="1" dirty="0" smtClean="0"/>
              <a:t>, </a:t>
            </a:r>
            <a:r>
              <a:rPr lang="fr-FR" dirty="0" smtClean="0"/>
              <a:t>Traduction de l’arabe de C. </a:t>
            </a:r>
            <a:r>
              <a:rPr lang="fr-FR" dirty="0" err="1" smtClean="0"/>
              <a:t>Defremery</a:t>
            </a:r>
            <a:r>
              <a:rPr lang="fr-FR" dirty="0" smtClean="0"/>
              <a:t>  et B.R. Sanguinetti (1858), François Maspero, Paris 1982</a:t>
            </a:r>
            <a:br>
              <a:rPr lang="fr-FR" dirty="0" smtClean="0"/>
            </a:br>
            <a:r>
              <a:rPr lang="fr-FR" dirty="0" smtClean="0"/>
              <a:t>Collection FM/La Découverte</a:t>
            </a:r>
          </a:p>
          <a:p>
            <a:endParaRPr lang="fr-FR" dirty="0" smtClean="0"/>
          </a:p>
          <a:p>
            <a:r>
              <a:rPr lang="fr-FR" dirty="0" smtClean="0"/>
              <a:t> </a:t>
            </a:r>
            <a:endParaRPr lang="fr-FR" dirty="0"/>
          </a:p>
        </p:txBody>
      </p:sp>
      <p:sp>
        <p:nvSpPr>
          <p:cNvPr id="8" name="Étoile à 32 branches 7">
            <a:hlinkClick r:id="rId4" action="ppaction://hlinksldjump"/>
          </p:cNvPr>
          <p:cNvSpPr/>
          <p:nvPr/>
        </p:nvSpPr>
        <p:spPr>
          <a:xfrm>
            <a:off x="357158" y="6072206"/>
            <a:ext cx="571504" cy="571504"/>
          </a:xfrm>
          <a:prstGeom prst="star3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643042" y="5286388"/>
            <a:ext cx="5572164" cy="1015663"/>
          </a:xfrm>
          <a:prstGeom prst="rect">
            <a:avLst/>
          </a:prstGeom>
          <a:noFill/>
        </p:spPr>
        <p:txBody>
          <a:bodyPr wrap="square" rtlCol="0">
            <a:spAutoFit/>
          </a:bodyPr>
          <a:lstStyle/>
          <a:p>
            <a:pPr algn="ctr"/>
            <a:r>
              <a:rPr lang="fr-FR" sz="2000" b="1" dirty="0" smtClean="0">
                <a:solidFill>
                  <a:schemeClr val="accent6">
                    <a:lumMod val="50000"/>
                  </a:schemeClr>
                </a:solidFill>
                <a:latin typeface="Andalus" pitchFamily="2" charset="-78"/>
                <a:cs typeface="Andalus" pitchFamily="2" charset="-78"/>
              </a:rPr>
              <a:t>Les « routes » commerciales transsahariennes</a:t>
            </a:r>
          </a:p>
          <a:p>
            <a:pPr algn="ctr"/>
            <a:r>
              <a:rPr lang="fr-FR" sz="2000" b="1" i="1" dirty="0" smtClean="0">
                <a:solidFill>
                  <a:schemeClr val="accent6">
                    <a:lumMod val="50000"/>
                  </a:schemeClr>
                </a:solidFill>
                <a:latin typeface="Andalus" pitchFamily="2" charset="-78"/>
                <a:cs typeface="Andalus" pitchFamily="2" charset="-78"/>
              </a:rPr>
              <a:t>Histoire de l’Afrique noire, </a:t>
            </a:r>
          </a:p>
          <a:p>
            <a:pPr algn="ctr"/>
            <a:r>
              <a:rPr lang="fr-FR" sz="2000" b="1" i="1" dirty="0" err="1" smtClean="0">
                <a:solidFill>
                  <a:schemeClr val="accent6">
                    <a:lumMod val="50000"/>
                  </a:schemeClr>
                </a:solidFill>
                <a:latin typeface="Andalus" pitchFamily="2" charset="-78"/>
                <a:cs typeface="Andalus" pitchFamily="2" charset="-78"/>
              </a:rPr>
              <a:t>J.Ki-Zerbo</a:t>
            </a:r>
            <a:r>
              <a:rPr lang="fr-FR" sz="2000" b="1" i="1" dirty="0" smtClean="0">
                <a:solidFill>
                  <a:schemeClr val="accent6">
                    <a:lumMod val="50000"/>
                  </a:schemeClr>
                </a:solidFill>
                <a:latin typeface="Andalus" pitchFamily="2" charset="-78"/>
                <a:cs typeface="Andalus" pitchFamily="2" charset="-78"/>
              </a:rPr>
              <a:t>,</a:t>
            </a:r>
            <a:endParaRPr lang="fr-FR" sz="2000" b="1" i="1" dirty="0">
              <a:solidFill>
                <a:schemeClr val="accent6">
                  <a:lumMod val="50000"/>
                </a:schemeClr>
              </a:solidFill>
              <a:latin typeface="Andalus" pitchFamily="2" charset="-78"/>
              <a:cs typeface="Andalus" pitchFamily="2" charset="-78"/>
            </a:endParaRPr>
          </a:p>
        </p:txBody>
      </p:sp>
      <p:pic>
        <p:nvPicPr>
          <p:cNvPr id="2" name="Picture 2"/>
          <p:cNvPicPr>
            <a:picLocks noChangeAspect="1" noChangeArrowheads="1"/>
          </p:cNvPicPr>
          <p:nvPr/>
        </p:nvPicPr>
        <p:blipFill>
          <a:blip r:embed="rId3" cstate="print"/>
          <a:srcRect/>
          <a:stretch>
            <a:fillRect/>
          </a:stretch>
        </p:blipFill>
        <p:spPr bwMode="auto">
          <a:xfrm>
            <a:off x="1142976" y="642917"/>
            <a:ext cx="7256907" cy="4560570"/>
          </a:xfrm>
          <a:prstGeom prst="rect">
            <a:avLst/>
          </a:prstGeom>
          <a:noFill/>
          <a:ln w="9525">
            <a:noFill/>
            <a:miter lim="800000"/>
            <a:headEnd/>
            <a:tailEnd/>
          </a:ln>
          <a:effectLst/>
        </p:spPr>
      </p:pic>
      <p:sp>
        <p:nvSpPr>
          <p:cNvPr id="7" name="Étoile à 32 branches 6">
            <a:hlinkClick r:id="rId4" action="ppaction://hlinksldjump"/>
          </p:cNvPr>
          <p:cNvSpPr/>
          <p:nvPr/>
        </p:nvSpPr>
        <p:spPr>
          <a:xfrm>
            <a:off x="357158" y="5857892"/>
            <a:ext cx="571504" cy="571504"/>
          </a:xfrm>
          <a:prstGeom prst="star3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1026" name="Picture 2"/>
          <p:cNvPicPr>
            <a:picLocks noChangeAspect="1" noChangeArrowheads="1"/>
          </p:cNvPicPr>
          <p:nvPr/>
        </p:nvPicPr>
        <p:blipFill>
          <a:blip r:embed="rId3" cstate="print"/>
          <a:srcRect/>
          <a:stretch>
            <a:fillRect/>
          </a:stretch>
        </p:blipFill>
        <p:spPr bwMode="auto">
          <a:xfrm>
            <a:off x="714348" y="2214554"/>
            <a:ext cx="7884986" cy="2364296"/>
          </a:xfrm>
          <a:prstGeom prst="rect">
            <a:avLst/>
          </a:prstGeom>
          <a:noFill/>
          <a:ln w="9525">
            <a:noFill/>
            <a:miter lim="800000"/>
            <a:headEnd/>
            <a:tailEnd/>
          </a:ln>
          <a:effectLst/>
        </p:spPr>
      </p:pic>
      <p:sp>
        <p:nvSpPr>
          <p:cNvPr id="6" name="ZoneTexte 5"/>
          <p:cNvSpPr txBox="1"/>
          <p:nvPr/>
        </p:nvSpPr>
        <p:spPr>
          <a:xfrm>
            <a:off x="1714480" y="1071546"/>
            <a:ext cx="5786478" cy="707886"/>
          </a:xfrm>
          <a:prstGeom prst="rect">
            <a:avLst/>
          </a:prstGeom>
          <a:noFill/>
        </p:spPr>
        <p:txBody>
          <a:bodyPr wrap="square" rtlCol="0">
            <a:spAutoFit/>
          </a:bodyPr>
          <a:lstStyle/>
          <a:p>
            <a:r>
              <a:rPr lang="fr-FR" sz="2000" b="1" dirty="0" smtClean="0">
                <a:solidFill>
                  <a:schemeClr val="accent6">
                    <a:lumMod val="50000"/>
                  </a:schemeClr>
                </a:solidFill>
                <a:latin typeface="Andalus" pitchFamily="2" charset="-78"/>
                <a:cs typeface="Andalus" pitchFamily="2" charset="-78"/>
              </a:rPr>
              <a:t>Mosquée </a:t>
            </a:r>
            <a:r>
              <a:rPr lang="fr-FR" sz="2000" b="1" dirty="0" err="1" smtClean="0">
                <a:solidFill>
                  <a:schemeClr val="accent6">
                    <a:lumMod val="50000"/>
                  </a:schemeClr>
                </a:solidFill>
                <a:latin typeface="Andalus" pitchFamily="2" charset="-78"/>
                <a:cs typeface="Andalus" pitchFamily="2" charset="-78"/>
              </a:rPr>
              <a:t>deDjingareyber</a:t>
            </a:r>
            <a:r>
              <a:rPr lang="fr-FR" sz="2000" b="1" dirty="0" smtClean="0">
                <a:solidFill>
                  <a:schemeClr val="accent6">
                    <a:lumMod val="50000"/>
                  </a:schemeClr>
                </a:solidFill>
                <a:latin typeface="Andalus" pitchFamily="2" charset="-78"/>
                <a:cs typeface="Andalus" pitchFamily="2" charset="-78"/>
              </a:rPr>
              <a:t> à Tombouctou construite en 1325 par un architecte andalou Abu </a:t>
            </a:r>
            <a:r>
              <a:rPr lang="fr-FR" sz="2000" b="1" dirty="0" err="1" smtClean="0">
                <a:solidFill>
                  <a:schemeClr val="accent6">
                    <a:lumMod val="50000"/>
                  </a:schemeClr>
                </a:solidFill>
                <a:latin typeface="Andalus" pitchFamily="2" charset="-78"/>
                <a:cs typeface="Andalus" pitchFamily="2" charset="-78"/>
              </a:rPr>
              <a:t>Ishaq</a:t>
            </a:r>
            <a:r>
              <a:rPr lang="fr-FR" sz="2000" b="1" dirty="0" smtClean="0">
                <a:solidFill>
                  <a:schemeClr val="accent6">
                    <a:lumMod val="50000"/>
                  </a:schemeClr>
                </a:solidFill>
                <a:latin typeface="Andalus" pitchFamily="2" charset="-78"/>
                <a:cs typeface="Andalus" pitchFamily="2" charset="-78"/>
              </a:rPr>
              <a:t> Es </a:t>
            </a:r>
            <a:r>
              <a:rPr lang="fr-FR" sz="2000" b="1" dirty="0" err="1" smtClean="0">
                <a:solidFill>
                  <a:schemeClr val="accent6">
                    <a:lumMod val="50000"/>
                  </a:schemeClr>
                </a:solidFill>
                <a:latin typeface="Andalus" pitchFamily="2" charset="-78"/>
                <a:cs typeface="Andalus" pitchFamily="2" charset="-78"/>
              </a:rPr>
              <a:t>Saheli</a:t>
            </a:r>
            <a:endParaRPr lang="fr-FR" sz="2000" b="1" dirty="0">
              <a:solidFill>
                <a:schemeClr val="accent6">
                  <a:lumMod val="50000"/>
                </a:schemeClr>
              </a:solidFill>
              <a:latin typeface="Andalus" pitchFamily="2" charset="-78"/>
              <a:cs typeface="Andalus" pitchFamily="2" charset="-78"/>
            </a:endParaRPr>
          </a:p>
        </p:txBody>
      </p:sp>
      <p:sp>
        <p:nvSpPr>
          <p:cNvPr id="7" name="ZoneTexte 6"/>
          <p:cNvSpPr txBox="1"/>
          <p:nvPr/>
        </p:nvSpPr>
        <p:spPr>
          <a:xfrm>
            <a:off x="2214546" y="4572008"/>
            <a:ext cx="5214974" cy="276999"/>
          </a:xfrm>
          <a:prstGeom prst="rect">
            <a:avLst/>
          </a:prstGeom>
          <a:noFill/>
        </p:spPr>
        <p:txBody>
          <a:bodyPr wrap="square" rtlCol="0">
            <a:spAutoFit/>
          </a:bodyPr>
          <a:lstStyle/>
          <a:p>
            <a:r>
              <a:rPr lang="fr-FR" sz="1200" i="1" dirty="0" smtClean="0"/>
              <a:t>Source : </a:t>
            </a:r>
            <a:r>
              <a:rPr lang="fr-FR" sz="1200" i="1" dirty="0" err="1" smtClean="0"/>
              <a:t>Wikipédia</a:t>
            </a:r>
            <a:endParaRPr lang="fr-FR" sz="1200" i="1" dirty="0"/>
          </a:p>
        </p:txBody>
      </p:sp>
      <p:sp>
        <p:nvSpPr>
          <p:cNvPr id="8" name="Étoile à 32 branches 7">
            <a:hlinkClick r:id="rId4" action="ppaction://hlinksldjump"/>
          </p:cNvPr>
          <p:cNvSpPr/>
          <p:nvPr/>
        </p:nvSpPr>
        <p:spPr>
          <a:xfrm>
            <a:off x="357158" y="5857892"/>
            <a:ext cx="571504" cy="571504"/>
          </a:xfrm>
          <a:prstGeom prst="star3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3074" name="Picture 2"/>
          <p:cNvPicPr>
            <a:picLocks noChangeAspect="1" noChangeArrowheads="1"/>
          </p:cNvPicPr>
          <p:nvPr/>
        </p:nvPicPr>
        <p:blipFill>
          <a:blip r:embed="rId3" cstate="print"/>
          <a:srcRect/>
          <a:stretch>
            <a:fillRect/>
          </a:stretch>
        </p:blipFill>
        <p:spPr bwMode="auto">
          <a:xfrm>
            <a:off x="1285852" y="714356"/>
            <a:ext cx="6484620" cy="4616768"/>
          </a:xfrm>
          <a:prstGeom prst="rect">
            <a:avLst/>
          </a:prstGeom>
          <a:noFill/>
          <a:ln w="9525">
            <a:noFill/>
            <a:miter lim="800000"/>
            <a:headEnd/>
            <a:tailEnd/>
          </a:ln>
          <a:effectLst/>
        </p:spPr>
      </p:pic>
      <p:sp>
        <p:nvSpPr>
          <p:cNvPr id="6" name="ZoneTexte 5"/>
          <p:cNvSpPr txBox="1"/>
          <p:nvPr/>
        </p:nvSpPr>
        <p:spPr>
          <a:xfrm>
            <a:off x="1428728" y="5429264"/>
            <a:ext cx="4357718" cy="369332"/>
          </a:xfrm>
          <a:prstGeom prst="rect">
            <a:avLst/>
          </a:prstGeom>
          <a:noFill/>
        </p:spPr>
        <p:txBody>
          <a:bodyPr wrap="square" rtlCol="0">
            <a:spAutoFit/>
          </a:bodyPr>
          <a:lstStyle/>
          <a:p>
            <a:r>
              <a:rPr lang="fr-FR" dirty="0" smtClean="0">
                <a:latin typeface="Andalus" pitchFamily="2" charset="-78"/>
                <a:cs typeface="Andalus" pitchFamily="2" charset="-78"/>
              </a:rPr>
              <a:t>(Source : Doc photo n°8032)</a:t>
            </a:r>
            <a:endParaRPr lang="fr-FR"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2050" name="Picture 2"/>
          <p:cNvPicPr>
            <a:picLocks noChangeAspect="1" noChangeArrowheads="1"/>
          </p:cNvPicPr>
          <p:nvPr/>
        </p:nvPicPr>
        <p:blipFill>
          <a:blip r:embed="rId3" cstate="print"/>
          <a:srcRect/>
          <a:stretch>
            <a:fillRect/>
          </a:stretch>
        </p:blipFill>
        <p:spPr bwMode="auto">
          <a:xfrm>
            <a:off x="2285984" y="642918"/>
            <a:ext cx="4800600" cy="4056507"/>
          </a:xfrm>
          <a:prstGeom prst="rect">
            <a:avLst/>
          </a:prstGeom>
          <a:noFill/>
          <a:ln w="9525">
            <a:noFill/>
            <a:miter lim="800000"/>
            <a:headEnd/>
            <a:tailEnd/>
          </a:ln>
          <a:effectLst/>
        </p:spPr>
      </p:pic>
      <p:sp>
        <p:nvSpPr>
          <p:cNvPr id="6" name="ZoneTexte 5"/>
          <p:cNvSpPr txBox="1"/>
          <p:nvPr/>
        </p:nvSpPr>
        <p:spPr>
          <a:xfrm>
            <a:off x="1214414" y="4643446"/>
            <a:ext cx="6929486" cy="984885"/>
          </a:xfrm>
          <a:prstGeom prst="rect">
            <a:avLst/>
          </a:prstGeom>
          <a:noFill/>
        </p:spPr>
        <p:txBody>
          <a:bodyPr wrap="square" rtlCol="0">
            <a:spAutoFit/>
          </a:bodyPr>
          <a:lstStyle/>
          <a:p>
            <a:pPr algn="ctr"/>
            <a:r>
              <a:rPr lang="fr-FR" sz="2000" b="1" dirty="0" smtClean="0">
                <a:latin typeface="Andalus" pitchFamily="2" charset="-78"/>
                <a:cs typeface="Andalus" pitchFamily="2" charset="-78"/>
              </a:rPr>
              <a:t>Un marché d’esclaves à </a:t>
            </a:r>
            <a:r>
              <a:rPr lang="fr-FR" sz="2000" b="1" dirty="0" err="1" smtClean="0">
                <a:latin typeface="Andalus" pitchFamily="2" charset="-78"/>
                <a:cs typeface="Andalus" pitchFamily="2" charset="-78"/>
              </a:rPr>
              <a:t>Zabid</a:t>
            </a:r>
            <a:r>
              <a:rPr lang="fr-FR" sz="2000" b="1" dirty="0" smtClean="0">
                <a:latin typeface="Andalus" pitchFamily="2" charset="-78"/>
                <a:cs typeface="Andalus" pitchFamily="2" charset="-78"/>
              </a:rPr>
              <a:t>, Yémen actuel.</a:t>
            </a:r>
          </a:p>
          <a:p>
            <a:pPr algn="ctr"/>
            <a:r>
              <a:rPr lang="fr-FR" sz="2000" b="1" dirty="0" smtClean="0">
                <a:latin typeface="Andalus" pitchFamily="2" charset="-78"/>
                <a:cs typeface="Andalus" pitchFamily="2" charset="-78"/>
              </a:rPr>
              <a:t>Manuscrit des Maqamat de Al Hariri, vers 1230</a:t>
            </a:r>
          </a:p>
          <a:p>
            <a:pPr algn="ctr"/>
            <a:r>
              <a:rPr lang="fr-FR" b="1" dirty="0" smtClean="0">
                <a:latin typeface="Andalus" pitchFamily="2" charset="-78"/>
                <a:cs typeface="Andalus" pitchFamily="2" charset="-78"/>
              </a:rPr>
              <a:t>Documentation photographique, </a:t>
            </a:r>
            <a:r>
              <a:rPr lang="fr-FR" b="1" i="1" dirty="0" smtClean="0">
                <a:latin typeface="Andalus" pitchFamily="2" charset="-78"/>
                <a:cs typeface="Andalus" pitchFamily="2" charset="-78"/>
              </a:rPr>
              <a:t>Les traites négrières, </a:t>
            </a:r>
            <a:r>
              <a:rPr lang="fr-FR" b="1" dirty="0" smtClean="0">
                <a:latin typeface="Andalus" pitchFamily="2" charset="-78"/>
                <a:cs typeface="Andalus" pitchFamily="2" charset="-78"/>
              </a:rPr>
              <a:t>n°8032</a:t>
            </a:r>
            <a:endParaRPr lang="fr-FR" b="1" dirty="0">
              <a:latin typeface="Andalus" pitchFamily="2" charset="-78"/>
              <a:cs typeface="Andalus" pitchFamily="2" charset="-78"/>
            </a:endParaRPr>
          </a:p>
        </p:txBody>
      </p:sp>
      <p:sp>
        <p:nvSpPr>
          <p:cNvPr id="7" name="Étoile à 32 branches 6">
            <a:hlinkClick r:id="rId4" action="ppaction://hlinksldjump"/>
          </p:cNvPr>
          <p:cNvSpPr/>
          <p:nvPr/>
        </p:nvSpPr>
        <p:spPr>
          <a:xfrm>
            <a:off x="357158" y="6072206"/>
            <a:ext cx="571504" cy="571504"/>
          </a:xfrm>
          <a:prstGeom prst="star3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1026" name="Picture 2"/>
          <p:cNvPicPr>
            <a:picLocks noChangeAspect="1" noChangeArrowheads="1"/>
          </p:cNvPicPr>
          <p:nvPr/>
        </p:nvPicPr>
        <p:blipFill>
          <a:blip r:embed="rId3" cstate="print"/>
          <a:srcRect/>
          <a:stretch>
            <a:fillRect/>
          </a:stretch>
        </p:blipFill>
        <p:spPr bwMode="auto">
          <a:xfrm>
            <a:off x="1071538" y="1214421"/>
            <a:ext cx="7344918" cy="2724341"/>
          </a:xfrm>
          <a:prstGeom prst="rect">
            <a:avLst/>
          </a:prstGeom>
          <a:noFill/>
          <a:ln w="9525">
            <a:noFill/>
            <a:miter lim="800000"/>
            <a:headEnd/>
            <a:tailEnd/>
          </a:ln>
          <a:effectLst/>
        </p:spPr>
      </p:pic>
      <p:sp>
        <p:nvSpPr>
          <p:cNvPr id="6" name="Étoile à 32 branches 5">
            <a:hlinkClick r:id="rId4" action="ppaction://hlinksldjump"/>
          </p:cNvPr>
          <p:cNvSpPr/>
          <p:nvPr/>
        </p:nvSpPr>
        <p:spPr>
          <a:xfrm>
            <a:off x="357158" y="5857892"/>
            <a:ext cx="571504" cy="571504"/>
          </a:xfrm>
          <a:prstGeom prst="star3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2050" name="Picture 2"/>
          <p:cNvPicPr>
            <a:picLocks noChangeAspect="1" noChangeArrowheads="1"/>
          </p:cNvPicPr>
          <p:nvPr/>
        </p:nvPicPr>
        <p:blipFill>
          <a:blip r:embed="rId3" cstate="print"/>
          <a:srcRect/>
          <a:stretch>
            <a:fillRect/>
          </a:stretch>
        </p:blipFill>
        <p:spPr bwMode="auto">
          <a:xfrm>
            <a:off x="1214414" y="1857364"/>
            <a:ext cx="6822948" cy="1626108"/>
          </a:xfrm>
          <a:prstGeom prst="rect">
            <a:avLst/>
          </a:prstGeom>
          <a:noFill/>
          <a:ln w="9525">
            <a:noFill/>
            <a:miter lim="800000"/>
            <a:headEnd/>
            <a:tailEnd/>
          </a:ln>
          <a:effectLst/>
        </p:spPr>
      </p:pic>
      <p:sp>
        <p:nvSpPr>
          <p:cNvPr id="6" name="ZoneTexte 5"/>
          <p:cNvSpPr txBox="1"/>
          <p:nvPr/>
        </p:nvSpPr>
        <p:spPr>
          <a:xfrm>
            <a:off x="1428728" y="3786190"/>
            <a:ext cx="6858048" cy="1200329"/>
          </a:xfrm>
          <a:prstGeom prst="rect">
            <a:avLst/>
          </a:prstGeom>
          <a:noFill/>
        </p:spPr>
        <p:txBody>
          <a:bodyPr wrap="square" rtlCol="0">
            <a:spAutoFit/>
          </a:bodyPr>
          <a:lstStyle/>
          <a:p>
            <a:r>
              <a:rPr lang="fr-FR" b="1" dirty="0" smtClean="0"/>
              <a:t>Ibn </a:t>
            </a:r>
            <a:r>
              <a:rPr lang="fr-FR" b="1" dirty="0" err="1" smtClean="0"/>
              <a:t>Battûta</a:t>
            </a:r>
            <a:r>
              <a:rPr lang="fr-FR" b="1" dirty="0" smtClean="0"/>
              <a:t>, </a:t>
            </a:r>
            <a:r>
              <a:rPr lang="fr-FR" b="1" i="1" dirty="0" smtClean="0"/>
              <a:t>Voyages, III. Inde, </a:t>
            </a:r>
            <a:r>
              <a:rPr lang="fr-FR" b="1" i="1" dirty="0" err="1" smtClean="0"/>
              <a:t>Extrême-Orient,Espagne</a:t>
            </a:r>
            <a:r>
              <a:rPr lang="fr-FR" b="1" i="1" dirty="0" smtClean="0"/>
              <a:t> &amp; Soudan</a:t>
            </a:r>
            <a:r>
              <a:rPr lang="fr-FR" b="1" dirty="0" smtClean="0"/>
              <a:t>, </a:t>
            </a:r>
            <a:r>
              <a:rPr lang="fr-FR" dirty="0" smtClean="0"/>
              <a:t>Traduction de l’arabe de C. </a:t>
            </a:r>
            <a:r>
              <a:rPr lang="fr-FR" dirty="0" err="1" smtClean="0"/>
              <a:t>Defremery</a:t>
            </a:r>
            <a:r>
              <a:rPr lang="fr-FR" dirty="0" smtClean="0"/>
              <a:t>  et B.R. Sanguinetti (1858), François Maspero, Paris 1982</a:t>
            </a:r>
            <a:br>
              <a:rPr lang="fr-FR" dirty="0" smtClean="0"/>
            </a:br>
            <a:r>
              <a:rPr lang="fr-FR" dirty="0" smtClean="0"/>
              <a:t>Collection FM/La Découverte</a:t>
            </a:r>
          </a:p>
        </p:txBody>
      </p:sp>
      <p:sp>
        <p:nvSpPr>
          <p:cNvPr id="7" name="ZoneTexte 6"/>
          <p:cNvSpPr txBox="1"/>
          <p:nvPr/>
        </p:nvSpPr>
        <p:spPr>
          <a:xfrm>
            <a:off x="1643042" y="1214422"/>
            <a:ext cx="5857916" cy="400110"/>
          </a:xfrm>
          <a:prstGeom prst="rect">
            <a:avLst/>
          </a:prstGeom>
          <a:noFill/>
        </p:spPr>
        <p:txBody>
          <a:bodyPr wrap="square" rtlCol="0">
            <a:spAutoFit/>
          </a:bodyPr>
          <a:lstStyle/>
          <a:p>
            <a:pPr algn="ctr"/>
            <a:r>
              <a:rPr lang="fr-FR" sz="2000" b="1" dirty="0" smtClean="0">
                <a:solidFill>
                  <a:schemeClr val="accent6">
                    <a:lumMod val="50000"/>
                  </a:schemeClr>
                </a:solidFill>
                <a:latin typeface="Andalus" pitchFamily="2" charset="-78"/>
                <a:cs typeface="Andalus" pitchFamily="2" charset="-78"/>
              </a:rPr>
              <a:t>Le commerce décrit par Ibn </a:t>
            </a:r>
            <a:r>
              <a:rPr lang="fr-FR" sz="2000" b="1" dirty="0" err="1" smtClean="0">
                <a:solidFill>
                  <a:schemeClr val="accent6">
                    <a:lumMod val="50000"/>
                  </a:schemeClr>
                </a:solidFill>
                <a:latin typeface="Andalus" pitchFamily="2" charset="-78"/>
                <a:cs typeface="Andalus" pitchFamily="2" charset="-78"/>
              </a:rPr>
              <a:t>Battûta</a:t>
            </a:r>
            <a:endParaRPr lang="fr-FR" sz="2000" b="1" dirty="0">
              <a:solidFill>
                <a:schemeClr val="accent6">
                  <a:lumMod val="50000"/>
                </a:schemeClr>
              </a:solidFill>
              <a:latin typeface="Andalus" pitchFamily="2" charset="-78"/>
              <a:cs typeface="Andalus" pitchFamily="2" charset="-78"/>
            </a:endParaRPr>
          </a:p>
        </p:txBody>
      </p:sp>
      <p:sp>
        <p:nvSpPr>
          <p:cNvPr id="8" name="Étoile à 32 branches 7">
            <a:hlinkClick r:id="rId4" action="ppaction://hlinksldjump"/>
          </p:cNvPr>
          <p:cNvSpPr/>
          <p:nvPr/>
        </p:nvSpPr>
        <p:spPr>
          <a:xfrm>
            <a:off x="357158" y="5857892"/>
            <a:ext cx="571504" cy="571504"/>
          </a:xfrm>
          <a:prstGeom prst="star3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500166" y="1000108"/>
            <a:ext cx="6572296" cy="4216539"/>
          </a:xfrm>
          <a:prstGeom prst="rect">
            <a:avLst/>
          </a:prstGeom>
          <a:noFill/>
        </p:spPr>
        <p:txBody>
          <a:bodyPr wrap="square" rtlCol="0">
            <a:spAutoFit/>
          </a:bodyPr>
          <a:lstStyle/>
          <a:p>
            <a:pPr algn="ctr"/>
            <a:r>
              <a:rPr lang="fr-FR" sz="2800" b="1" dirty="0" smtClean="0">
                <a:solidFill>
                  <a:schemeClr val="accent6">
                    <a:lumMod val="50000"/>
                  </a:schemeClr>
                </a:solidFill>
                <a:latin typeface="Andalus" pitchFamily="2" charset="-78"/>
                <a:cs typeface="Andalus" pitchFamily="2" charset="-78"/>
              </a:rPr>
              <a:t>CAPACITES</a:t>
            </a:r>
          </a:p>
          <a:p>
            <a:pPr algn="ctr"/>
            <a:endParaRPr lang="fr-FR" sz="2000" b="1" dirty="0">
              <a:solidFill>
                <a:schemeClr val="accent6">
                  <a:lumMod val="50000"/>
                </a:schemeClr>
              </a:solidFill>
              <a:latin typeface="Andalus" pitchFamily="2" charset="-78"/>
              <a:cs typeface="Andalus" pitchFamily="2" charset="-78"/>
            </a:endParaRPr>
          </a:p>
          <a:p>
            <a:pPr>
              <a:buFont typeface="Wingdings" pitchFamily="2" charset="2"/>
              <a:buChar char="Ø"/>
            </a:pPr>
            <a:r>
              <a:rPr lang="fr-FR" sz="2000" b="1" dirty="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rPr>
              <a:t>Connaître et utiliser les repères suivants : </a:t>
            </a:r>
          </a:p>
          <a:p>
            <a:pPr marL="538163">
              <a:buFont typeface="Wingdings" pitchFamily="2" charset="2"/>
              <a:buChar char="ü"/>
            </a:pPr>
            <a:r>
              <a:rPr lang="fr-FR" sz="2000" b="1" dirty="0" smtClean="0">
                <a:solidFill>
                  <a:schemeClr val="accent6">
                    <a:lumMod val="50000"/>
                  </a:schemeClr>
                </a:solidFill>
                <a:latin typeface="Andalus" pitchFamily="2" charset="-78"/>
                <a:cs typeface="Andalus" pitchFamily="2" charset="-78"/>
              </a:rPr>
              <a:t>la période et la situation de la civilisation de l’Afrique subsaharienne choisie par le professeur.</a:t>
            </a:r>
          </a:p>
          <a:p>
            <a:pPr marL="538163">
              <a:buFont typeface="Wingdings" pitchFamily="2" charset="2"/>
              <a:buChar char="ü"/>
            </a:pPr>
            <a:r>
              <a:rPr lang="fr-FR" sz="2000" b="1" dirty="0">
                <a:solidFill>
                  <a:schemeClr val="accent6">
                    <a:lumMod val="50000"/>
                  </a:schemeClr>
                </a:solidFill>
                <a:latin typeface="Andalus" pitchFamily="2" charset="-78"/>
                <a:cs typeface="Andalus" pitchFamily="2" charset="-78"/>
              </a:rPr>
              <a:t>l</a:t>
            </a:r>
            <a:r>
              <a:rPr lang="fr-FR" sz="2000" b="1" dirty="0" smtClean="0">
                <a:solidFill>
                  <a:schemeClr val="accent6">
                    <a:lumMod val="50000"/>
                  </a:schemeClr>
                </a:solidFill>
                <a:latin typeface="Andalus" pitchFamily="2" charset="-78"/>
                <a:cs typeface="Andalus" pitchFamily="2" charset="-78"/>
              </a:rPr>
              <a:t>a conquête et l’expansion arabo-musulmane en Afrique du Nord et en Afrique orientale</a:t>
            </a:r>
          </a:p>
          <a:p>
            <a:pPr marL="538163">
              <a:buFont typeface="Wingdings" pitchFamily="2" charset="2"/>
              <a:buChar char="ü"/>
            </a:pPr>
            <a:r>
              <a:rPr lang="fr-FR" sz="2000" b="1" dirty="0">
                <a:solidFill>
                  <a:schemeClr val="accent6">
                    <a:lumMod val="50000"/>
                  </a:schemeClr>
                </a:solidFill>
                <a:latin typeface="Andalus" pitchFamily="2" charset="-78"/>
                <a:cs typeface="Andalus" pitchFamily="2" charset="-78"/>
              </a:rPr>
              <a:t>c</a:t>
            </a:r>
            <a:r>
              <a:rPr lang="fr-FR" sz="2000" b="1" dirty="0" smtClean="0">
                <a:solidFill>
                  <a:schemeClr val="accent6">
                    <a:lumMod val="50000"/>
                  </a:schemeClr>
                </a:solidFill>
                <a:latin typeface="Andalus" pitchFamily="2" charset="-78"/>
                <a:cs typeface="Andalus" pitchFamily="2" charset="-78"/>
              </a:rPr>
              <a:t>arte de l’Afrique et de ses échanges entre le </a:t>
            </a:r>
            <a:r>
              <a:rPr lang="fr-FR" sz="2000" b="1" dirty="0" err="1" smtClean="0">
                <a:solidFill>
                  <a:schemeClr val="accent6">
                    <a:lumMod val="50000"/>
                  </a:schemeClr>
                </a:solidFill>
                <a:latin typeface="Andalus" pitchFamily="2" charset="-78"/>
                <a:cs typeface="Andalus" pitchFamily="2" charset="-78"/>
              </a:rPr>
              <a:t>VIIIè</a:t>
            </a:r>
            <a:r>
              <a:rPr lang="fr-FR" sz="2000" b="1" dirty="0" smtClean="0">
                <a:solidFill>
                  <a:schemeClr val="accent6">
                    <a:lumMod val="50000"/>
                  </a:schemeClr>
                </a:solidFill>
                <a:latin typeface="Andalus" pitchFamily="2" charset="-78"/>
                <a:cs typeface="Andalus" pitchFamily="2" charset="-78"/>
              </a:rPr>
              <a:t> et le </a:t>
            </a:r>
            <a:r>
              <a:rPr lang="fr-FR" sz="2000" b="1" dirty="0" err="1" smtClean="0">
                <a:solidFill>
                  <a:schemeClr val="accent6">
                    <a:lumMod val="50000"/>
                  </a:schemeClr>
                </a:solidFill>
                <a:latin typeface="Andalus" pitchFamily="2" charset="-78"/>
                <a:cs typeface="Andalus" pitchFamily="2" charset="-78"/>
              </a:rPr>
              <a:t>XVIè</a:t>
            </a:r>
            <a:r>
              <a:rPr lang="fr-FR" sz="2000" b="1" dirty="0" smtClean="0">
                <a:solidFill>
                  <a:schemeClr val="accent6">
                    <a:lumMod val="50000"/>
                  </a:schemeClr>
                </a:solidFill>
                <a:latin typeface="Andalus" pitchFamily="2" charset="-78"/>
                <a:cs typeface="Andalus" pitchFamily="2" charset="-78"/>
              </a:rPr>
              <a:t> siècle.</a:t>
            </a:r>
          </a:p>
          <a:p>
            <a:pPr>
              <a:buFont typeface="Wingdings" pitchFamily="2" charset="2"/>
              <a:buChar char="Ø"/>
            </a:pPr>
            <a:r>
              <a:rPr lang="fr-FR" sz="2000" b="1" dirty="0">
                <a:solidFill>
                  <a:schemeClr val="accent6">
                    <a:lumMod val="50000"/>
                  </a:schemeClr>
                </a:solidFill>
                <a:latin typeface="Andalus" pitchFamily="2" charset="-78"/>
                <a:cs typeface="Andalus" pitchFamily="2" charset="-78"/>
              </a:rPr>
              <a:t> </a:t>
            </a:r>
            <a:r>
              <a:rPr lang="fr-FR" sz="2000" b="1" dirty="0" smtClean="0">
                <a:solidFill>
                  <a:schemeClr val="accent6">
                    <a:lumMod val="50000"/>
                  </a:schemeClr>
                </a:solidFill>
                <a:latin typeface="Andalus" pitchFamily="2" charset="-78"/>
                <a:cs typeface="Andalus" pitchFamily="2" charset="-78"/>
              </a:rPr>
              <a:t>Décrire quelques aspects : </a:t>
            </a:r>
          </a:p>
          <a:p>
            <a:pPr marL="538163">
              <a:buFont typeface="Wingdings" pitchFamily="2" charset="2"/>
              <a:buChar char="ü"/>
            </a:pPr>
            <a:r>
              <a:rPr lang="fr-FR" sz="2000" b="1" dirty="0">
                <a:solidFill>
                  <a:schemeClr val="accent6">
                    <a:lumMod val="50000"/>
                  </a:schemeClr>
                </a:solidFill>
                <a:latin typeface="Andalus" pitchFamily="2" charset="-78"/>
                <a:cs typeface="Andalus" pitchFamily="2" charset="-78"/>
              </a:rPr>
              <a:t>d</a:t>
            </a:r>
            <a:r>
              <a:rPr lang="fr-FR" sz="2000" b="1" dirty="0" smtClean="0">
                <a:solidFill>
                  <a:schemeClr val="accent6">
                    <a:lumMod val="50000"/>
                  </a:schemeClr>
                </a:solidFill>
                <a:latin typeface="Andalus" pitchFamily="2" charset="-78"/>
                <a:cs typeface="Andalus" pitchFamily="2" charset="-78"/>
              </a:rPr>
              <a:t>’une civilisation  de l’Afrique subsaharienne et de sa production artistique</a:t>
            </a:r>
          </a:p>
          <a:p>
            <a:pPr marL="538163">
              <a:buFont typeface="Wingdings" pitchFamily="2" charset="2"/>
              <a:buChar char="ü"/>
            </a:pPr>
            <a:r>
              <a:rPr lang="fr-FR" sz="2000" b="1" dirty="0">
                <a:solidFill>
                  <a:schemeClr val="accent6">
                    <a:lumMod val="50000"/>
                  </a:schemeClr>
                </a:solidFill>
                <a:latin typeface="Andalus" pitchFamily="2" charset="-78"/>
                <a:cs typeface="Andalus" pitchFamily="2" charset="-78"/>
              </a:rPr>
              <a:t>d</a:t>
            </a:r>
            <a:r>
              <a:rPr lang="fr-FR" sz="2000" b="1" dirty="0" smtClean="0">
                <a:solidFill>
                  <a:schemeClr val="accent6">
                    <a:lumMod val="50000"/>
                  </a:schemeClr>
                </a:solidFill>
                <a:latin typeface="Andalus" pitchFamily="2" charset="-78"/>
                <a:cs typeface="Andalus" pitchFamily="2" charset="-78"/>
              </a:rPr>
              <a:t>e la traite orientale ou de la traite transsaharienne       </a:t>
            </a:r>
            <a:endParaRPr lang="fr-FR" sz="20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pic>
        <p:nvPicPr>
          <p:cNvPr id="2050" name="Picture 2"/>
          <p:cNvPicPr>
            <a:picLocks noChangeAspect="1" noChangeArrowheads="1"/>
          </p:cNvPicPr>
          <p:nvPr/>
        </p:nvPicPr>
        <p:blipFill>
          <a:blip r:embed="rId3" cstate="print"/>
          <a:srcRect/>
          <a:stretch>
            <a:fillRect/>
          </a:stretch>
        </p:blipFill>
        <p:spPr bwMode="auto">
          <a:xfrm>
            <a:off x="1142974" y="714354"/>
            <a:ext cx="4040505" cy="265033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3571868" y="3500438"/>
            <a:ext cx="5133975" cy="2797493"/>
          </a:xfrm>
          <a:prstGeom prst="rect">
            <a:avLst/>
          </a:prstGeom>
          <a:noFill/>
          <a:ln w="9525">
            <a:noFill/>
            <a:miter lim="800000"/>
            <a:headEnd/>
            <a:tailEnd/>
          </a:ln>
          <a:effectLst/>
        </p:spPr>
      </p:pic>
      <p:sp>
        <p:nvSpPr>
          <p:cNvPr id="6" name="ZoneTexte 5"/>
          <p:cNvSpPr txBox="1"/>
          <p:nvPr/>
        </p:nvSpPr>
        <p:spPr>
          <a:xfrm>
            <a:off x="5429256" y="1357298"/>
            <a:ext cx="2857520" cy="1323439"/>
          </a:xfrm>
          <a:prstGeom prst="rect">
            <a:avLst/>
          </a:prstGeom>
          <a:noFill/>
        </p:spPr>
        <p:txBody>
          <a:bodyPr wrap="square" rtlCol="0">
            <a:spAutoFit/>
          </a:bodyPr>
          <a:lstStyle/>
          <a:p>
            <a:pPr algn="ctr"/>
            <a:r>
              <a:rPr lang="fr-FR" sz="2000" dirty="0" smtClean="0">
                <a:solidFill>
                  <a:schemeClr val="accent6">
                    <a:lumMod val="50000"/>
                  </a:schemeClr>
                </a:solidFill>
                <a:latin typeface="Andalus" pitchFamily="2" charset="-78"/>
                <a:cs typeface="Andalus" pitchFamily="2" charset="-78"/>
              </a:rPr>
              <a:t>Illustrations extraites du documentaire  d’Arte : « Les esclaves oubliés », 2008</a:t>
            </a:r>
            <a:endParaRPr lang="fr-FR" sz="2000" dirty="0">
              <a:solidFill>
                <a:schemeClr val="accent6">
                  <a:lumMod val="50000"/>
                </a:schemeClr>
              </a:solidFill>
              <a:latin typeface="Andalus" pitchFamily="2" charset="-78"/>
              <a:cs typeface="Andalus" pitchFamily="2" charset="-78"/>
            </a:endParaRPr>
          </a:p>
        </p:txBody>
      </p:sp>
      <p:sp>
        <p:nvSpPr>
          <p:cNvPr id="7" name="Étoile à 32 branches 6">
            <a:hlinkClick r:id="rId5" action="ppaction://hlinksldjump"/>
          </p:cNvPr>
          <p:cNvSpPr/>
          <p:nvPr/>
        </p:nvSpPr>
        <p:spPr>
          <a:xfrm>
            <a:off x="357158" y="5857892"/>
            <a:ext cx="571504" cy="571504"/>
          </a:xfrm>
          <a:prstGeom prst="star3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Organigramme : Document 5"/>
          <p:cNvSpPr/>
          <p:nvPr/>
        </p:nvSpPr>
        <p:spPr>
          <a:xfrm>
            <a:off x="1081062" y="723880"/>
            <a:ext cx="7572428" cy="6143668"/>
          </a:xfrm>
          <a:prstGeom prst="flowChartDocument">
            <a:avLst/>
          </a:prstGeom>
          <a:blipFill>
            <a:blip r:embed="rId3" cstate="print">
              <a:lum bright="59000" contrast="10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b="1" dirty="0" smtClean="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428596" y="571480"/>
            <a:ext cx="8215370"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/Histoire-géographie/Deux-Sèvres/2010/Nadine  Motard</a:t>
            </a:r>
            <a:endParaRPr lang="fr-FR" sz="1100" dirty="0">
              <a:solidFill>
                <a:schemeClr val="tx1"/>
              </a:solidFill>
              <a:latin typeface="Andalus" pitchFamily="2" charset="-78"/>
              <a:cs typeface="Andalus" pitchFamily="2" charset="-78"/>
            </a:endParaRPr>
          </a:p>
        </p:txBody>
      </p:sp>
      <p:graphicFrame>
        <p:nvGraphicFramePr>
          <p:cNvPr id="8" name="Tableau 7"/>
          <p:cNvGraphicFramePr>
            <a:graphicFrameLocks noGrp="1"/>
          </p:cNvGraphicFramePr>
          <p:nvPr/>
        </p:nvGraphicFramePr>
        <p:xfrm>
          <a:off x="357158" y="1500174"/>
          <a:ext cx="8215369" cy="5059680"/>
        </p:xfrm>
        <a:graphic>
          <a:graphicData uri="http://schemas.openxmlformats.org/drawingml/2006/table">
            <a:tbl>
              <a:tblPr firstRow="1" bandRow="1">
                <a:tableStyleId>{5940675A-B579-460E-94D1-54222C63F5DA}</a:tableStyleId>
              </a:tblPr>
              <a:tblGrid>
                <a:gridCol w="2786082"/>
                <a:gridCol w="2714644"/>
                <a:gridCol w="2714643"/>
              </a:tblGrid>
              <a:tr h="1000132">
                <a:tc>
                  <a:txBody>
                    <a:bodyPr/>
                    <a:lstStyle/>
                    <a:p>
                      <a:pPr algn="ctr"/>
                      <a:r>
                        <a:rPr lang="fr-FR" sz="2000" b="1" dirty="0" smtClean="0">
                          <a:solidFill>
                            <a:schemeClr val="accent6">
                              <a:lumMod val="50000"/>
                            </a:schemeClr>
                          </a:solidFill>
                          <a:latin typeface="Andalus" pitchFamily="2" charset="-78"/>
                          <a:cs typeface="Andalus" pitchFamily="2" charset="-78"/>
                        </a:rPr>
                        <a:t>PILIER</a:t>
                      </a:r>
                      <a:r>
                        <a:rPr lang="fr-FR" sz="2000" b="1" baseline="0" dirty="0" smtClean="0">
                          <a:solidFill>
                            <a:schemeClr val="accent6">
                              <a:lumMod val="50000"/>
                            </a:schemeClr>
                          </a:solidFill>
                          <a:latin typeface="Andalus" pitchFamily="2" charset="-78"/>
                          <a:cs typeface="Andalus" pitchFamily="2" charset="-78"/>
                        </a:rPr>
                        <a:t> 1</a:t>
                      </a:r>
                    </a:p>
                    <a:p>
                      <a:pPr algn="ctr"/>
                      <a:r>
                        <a:rPr lang="fr-FR" sz="2000" b="1" baseline="0" dirty="0" smtClean="0">
                          <a:solidFill>
                            <a:schemeClr val="accent6">
                              <a:lumMod val="50000"/>
                            </a:schemeClr>
                          </a:solidFill>
                          <a:latin typeface="Andalus" pitchFamily="2" charset="-78"/>
                          <a:cs typeface="Andalus" pitchFamily="2" charset="-78"/>
                        </a:rPr>
                        <a:t>Maitriser la langue française</a:t>
                      </a:r>
                    </a:p>
                  </a:txBody>
                  <a:tcPr/>
                </a:tc>
                <a:tc>
                  <a:txBody>
                    <a:bodyPr/>
                    <a:lstStyle/>
                    <a:p>
                      <a:pPr algn="ctr"/>
                      <a:r>
                        <a:rPr lang="fr-FR" sz="2000" b="1" dirty="0" smtClean="0">
                          <a:solidFill>
                            <a:schemeClr val="accent6">
                              <a:lumMod val="50000"/>
                            </a:schemeClr>
                          </a:solidFill>
                          <a:latin typeface="Andalus" pitchFamily="2" charset="-78"/>
                          <a:cs typeface="Andalus" pitchFamily="2" charset="-78"/>
                        </a:rPr>
                        <a:t>PILIER</a:t>
                      </a:r>
                      <a:r>
                        <a:rPr lang="fr-FR" sz="2000" b="1" baseline="0" dirty="0" smtClean="0">
                          <a:solidFill>
                            <a:schemeClr val="accent6">
                              <a:lumMod val="50000"/>
                            </a:schemeClr>
                          </a:solidFill>
                          <a:latin typeface="Andalus" pitchFamily="2" charset="-78"/>
                          <a:cs typeface="Andalus" pitchFamily="2" charset="-78"/>
                        </a:rPr>
                        <a:t> 5</a:t>
                      </a:r>
                    </a:p>
                    <a:p>
                      <a:pPr algn="ctr"/>
                      <a:r>
                        <a:rPr lang="fr-FR" sz="2000" b="1" baseline="0" dirty="0" smtClean="0">
                          <a:solidFill>
                            <a:schemeClr val="accent6">
                              <a:lumMod val="50000"/>
                            </a:schemeClr>
                          </a:solidFill>
                          <a:latin typeface="Andalus" pitchFamily="2" charset="-78"/>
                          <a:cs typeface="Andalus" pitchFamily="2" charset="-78"/>
                        </a:rPr>
                        <a:t>La culture humaniste</a:t>
                      </a:r>
                      <a:endParaRPr lang="fr-FR" sz="2000" b="1" dirty="0">
                        <a:solidFill>
                          <a:schemeClr val="accent6">
                            <a:lumMod val="50000"/>
                          </a:schemeClr>
                        </a:solidFill>
                        <a:latin typeface="Andalus" pitchFamily="2" charset="-78"/>
                        <a:cs typeface="Andalus" pitchFamily="2" charset="-78"/>
                      </a:endParaRPr>
                    </a:p>
                  </a:txBody>
                  <a:tcPr/>
                </a:tc>
                <a:tc>
                  <a:txBody>
                    <a:bodyPr/>
                    <a:lstStyle/>
                    <a:p>
                      <a:pPr algn="ctr"/>
                      <a:r>
                        <a:rPr lang="fr-FR" sz="2000" b="1" dirty="0" smtClean="0">
                          <a:solidFill>
                            <a:schemeClr val="accent6">
                              <a:lumMod val="50000"/>
                            </a:schemeClr>
                          </a:solidFill>
                          <a:latin typeface="Andalus" pitchFamily="2" charset="-78"/>
                          <a:cs typeface="Andalus" pitchFamily="2" charset="-78"/>
                        </a:rPr>
                        <a:t>PILIER</a:t>
                      </a:r>
                      <a:r>
                        <a:rPr lang="fr-FR" sz="2000" b="1" baseline="0" dirty="0" smtClean="0">
                          <a:solidFill>
                            <a:schemeClr val="accent6">
                              <a:lumMod val="50000"/>
                            </a:schemeClr>
                          </a:solidFill>
                          <a:latin typeface="Andalus" pitchFamily="2" charset="-78"/>
                          <a:cs typeface="Andalus" pitchFamily="2" charset="-78"/>
                        </a:rPr>
                        <a:t> 6</a:t>
                      </a:r>
                    </a:p>
                    <a:p>
                      <a:pPr algn="ctr"/>
                      <a:r>
                        <a:rPr lang="fr-FR" sz="2000" b="1" baseline="0" dirty="0" smtClean="0">
                          <a:solidFill>
                            <a:schemeClr val="accent6">
                              <a:lumMod val="50000"/>
                            </a:schemeClr>
                          </a:solidFill>
                          <a:latin typeface="Andalus" pitchFamily="2" charset="-78"/>
                          <a:cs typeface="Andalus" pitchFamily="2" charset="-78"/>
                        </a:rPr>
                        <a:t>Les compétences sociales et civiques</a:t>
                      </a:r>
                    </a:p>
                    <a:p>
                      <a:pPr algn="ctr"/>
                      <a:endParaRPr lang="fr-FR" sz="2000" b="1" dirty="0">
                        <a:solidFill>
                          <a:schemeClr val="accent6">
                            <a:lumMod val="50000"/>
                          </a:schemeClr>
                        </a:solidFill>
                        <a:latin typeface="Andalus" pitchFamily="2" charset="-78"/>
                        <a:cs typeface="Andalus" pitchFamily="2" charset="-78"/>
                      </a:endParaRPr>
                    </a:p>
                  </a:txBody>
                  <a:tcPr/>
                </a:tc>
              </a:tr>
              <a:tr h="2671096">
                <a:tc>
                  <a:txBody>
                    <a:bodyPr/>
                    <a:lstStyle/>
                    <a:p>
                      <a:pPr marL="0" indent="0">
                        <a:buFont typeface="Wingdings" pitchFamily="2" charset="2"/>
                        <a:buNone/>
                      </a:pPr>
                      <a:r>
                        <a:rPr lang="fr-FR" sz="2000" b="1" dirty="0" smtClean="0">
                          <a:solidFill>
                            <a:schemeClr val="accent6">
                              <a:lumMod val="50000"/>
                            </a:schemeClr>
                          </a:solidFill>
                          <a:latin typeface="Andalus" pitchFamily="2" charset="-78"/>
                          <a:cs typeface="Andalus" pitchFamily="2" charset="-78"/>
                        </a:rPr>
                        <a:t>Rédiger</a:t>
                      </a:r>
                      <a:r>
                        <a:rPr lang="fr-FR" sz="2000" b="1" baseline="0" dirty="0" smtClean="0">
                          <a:solidFill>
                            <a:schemeClr val="accent6">
                              <a:lumMod val="50000"/>
                            </a:schemeClr>
                          </a:solidFill>
                          <a:latin typeface="Andalus" pitchFamily="2" charset="-78"/>
                          <a:cs typeface="Andalus" pitchFamily="2" charset="-78"/>
                        </a:rPr>
                        <a:t> un texte bref, cohérent, correctement ponctué( …) : récit, description, explication (…).</a:t>
                      </a:r>
                      <a:endParaRPr lang="fr-FR" sz="2000" b="1" dirty="0">
                        <a:solidFill>
                          <a:schemeClr val="accent6">
                            <a:lumMod val="50000"/>
                          </a:schemeClr>
                        </a:solidFill>
                        <a:latin typeface="Andalus" pitchFamily="2" charset="-78"/>
                        <a:cs typeface="Andalus" pitchFamily="2" charset="-78"/>
                      </a:endParaRPr>
                    </a:p>
                  </a:txBody>
                  <a:tcPr/>
                </a:tc>
                <a:tc>
                  <a:txBody>
                    <a:bodyPr/>
                    <a:lstStyle/>
                    <a:p>
                      <a:r>
                        <a:rPr lang="fr-FR" sz="2000" b="1" dirty="0" smtClean="0">
                          <a:solidFill>
                            <a:schemeClr val="accent6">
                              <a:lumMod val="50000"/>
                            </a:schemeClr>
                          </a:solidFill>
                          <a:latin typeface="Andalus" pitchFamily="2" charset="-78"/>
                          <a:cs typeface="Andalus" pitchFamily="2" charset="-78"/>
                        </a:rPr>
                        <a:t>Avoir des repères historiques </a:t>
                      </a:r>
                      <a:r>
                        <a:rPr lang="fr-FR" sz="2000" b="1" baseline="0" dirty="0" smtClean="0">
                          <a:solidFill>
                            <a:schemeClr val="accent6">
                              <a:lumMod val="50000"/>
                            </a:schemeClr>
                          </a:solidFill>
                          <a:latin typeface="Andalus" pitchFamily="2" charset="-78"/>
                          <a:cs typeface="Andalus" pitchFamily="2" charset="-78"/>
                        </a:rPr>
                        <a:t> : </a:t>
                      </a:r>
                      <a:r>
                        <a:rPr lang="fr-FR" sz="2000" b="1" dirty="0" smtClean="0">
                          <a:solidFill>
                            <a:schemeClr val="accent6">
                              <a:lumMod val="50000"/>
                            </a:schemeClr>
                          </a:solidFill>
                          <a:latin typeface="Andalus" pitchFamily="2" charset="-78"/>
                          <a:cs typeface="Andalus" pitchFamily="2" charset="-78"/>
                        </a:rPr>
                        <a:t>les différentes périodes de l'histoire de l'humanité .</a:t>
                      </a:r>
                    </a:p>
                    <a:p>
                      <a:endParaRPr lang="fr-FR" sz="2000" b="1" dirty="0" smtClean="0">
                        <a:solidFill>
                          <a:schemeClr val="accent6">
                            <a:lumMod val="50000"/>
                          </a:schemeClr>
                        </a:solidFill>
                        <a:latin typeface="Andalus" pitchFamily="2" charset="-78"/>
                        <a:cs typeface="Andalus" pitchFamily="2" charset="-78"/>
                      </a:endParaRPr>
                    </a:p>
                    <a:p>
                      <a:pPr marL="0" indent="0">
                        <a:buFont typeface="Wingdings" pitchFamily="2" charset="2"/>
                        <a:buNone/>
                      </a:pPr>
                      <a:r>
                        <a:rPr lang="fr-FR" sz="2000" b="1" dirty="0" smtClean="0">
                          <a:solidFill>
                            <a:schemeClr val="accent6">
                              <a:lumMod val="50000"/>
                            </a:schemeClr>
                          </a:solidFill>
                          <a:latin typeface="Andalus" pitchFamily="2" charset="-78"/>
                          <a:cs typeface="Andalus" pitchFamily="2" charset="-78"/>
                        </a:rPr>
                        <a:t>Avoir des outils pour comprendre l’unité et la complexité du monde : identifier la diversité des civilisations.</a:t>
                      </a:r>
                    </a:p>
                  </a:txBody>
                  <a:tcPr/>
                </a:tc>
                <a:tc>
                  <a:txBody>
                    <a:bodyPr/>
                    <a:lstStyle/>
                    <a:p>
                      <a:pPr algn="l"/>
                      <a:r>
                        <a:rPr lang="fr-FR" sz="2000" b="1" dirty="0" smtClean="0">
                          <a:solidFill>
                            <a:schemeClr val="accent6">
                              <a:lumMod val="50000"/>
                            </a:schemeClr>
                          </a:solidFill>
                          <a:latin typeface="Andalus" pitchFamily="2" charset="-78"/>
                          <a:cs typeface="Andalus" pitchFamily="2" charset="-78"/>
                        </a:rPr>
                        <a:t>Avoir</a:t>
                      </a:r>
                      <a:r>
                        <a:rPr lang="fr-FR" sz="2000" b="1" baseline="0" dirty="0" smtClean="0">
                          <a:solidFill>
                            <a:schemeClr val="accent6">
                              <a:lumMod val="50000"/>
                            </a:schemeClr>
                          </a:solidFill>
                          <a:latin typeface="Andalus" pitchFamily="2" charset="-78"/>
                          <a:cs typeface="Andalus" pitchFamily="2" charset="-78"/>
                        </a:rPr>
                        <a:t> un comportement responsable : comprendre l’importance du respect mutuel et accepter toutes les différences.</a:t>
                      </a:r>
                      <a:endParaRPr lang="fr-FR" sz="2000" b="1" dirty="0">
                        <a:solidFill>
                          <a:schemeClr val="accent6">
                            <a:lumMod val="50000"/>
                          </a:schemeClr>
                        </a:solidFill>
                        <a:latin typeface="Andalus" pitchFamily="2" charset="-78"/>
                        <a:cs typeface="Andalus" pitchFamily="2" charset="-78"/>
                      </a:endParaRPr>
                    </a:p>
                  </a:txBody>
                  <a:tcPr/>
                </a:tc>
              </a:tr>
            </a:tbl>
          </a:graphicData>
        </a:graphic>
      </p:graphicFrame>
      <p:sp>
        <p:nvSpPr>
          <p:cNvPr id="10" name="ZoneTexte 9"/>
          <p:cNvSpPr txBox="1"/>
          <p:nvPr/>
        </p:nvSpPr>
        <p:spPr>
          <a:xfrm>
            <a:off x="2214546" y="785794"/>
            <a:ext cx="5286412" cy="523220"/>
          </a:xfrm>
          <a:prstGeom prst="rect">
            <a:avLst/>
          </a:prstGeom>
          <a:noFill/>
        </p:spPr>
        <p:txBody>
          <a:bodyPr wrap="square" rtlCol="0">
            <a:spAutoFit/>
          </a:bodyPr>
          <a:lstStyle/>
          <a:p>
            <a:pPr algn="ctr"/>
            <a:r>
              <a:rPr lang="fr-FR" sz="2800" b="1" dirty="0" smtClean="0">
                <a:solidFill>
                  <a:schemeClr val="accent6">
                    <a:lumMod val="50000"/>
                  </a:schemeClr>
                </a:solidFill>
                <a:latin typeface="Andalus" pitchFamily="2" charset="-78"/>
                <a:cs typeface="Andalus" pitchFamily="2" charset="-78"/>
              </a:rPr>
              <a:t>LE SOCLE COMMUN</a:t>
            </a:r>
            <a:endParaRPr lang="fr-FR" sz="2800" b="1"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2214546" y="1000108"/>
            <a:ext cx="5286412" cy="4524315"/>
          </a:xfrm>
          <a:prstGeom prst="rect">
            <a:avLst/>
          </a:prstGeom>
          <a:noFill/>
        </p:spPr>
        <p:txBody>
          <a:bodyPr wrap="square" rtlCol="0">
            <a:spAutoFit/>
          </a:bodyPr>
          <a:lstStyle/>
          <a:p>
            <a:pPr algn="ctr"/>
            <a:r>
              <a:rPr lang="fr-FR" sz="2400" b="1" u="sng" dirty="0" smtClean="0">
                <a:solidFill>
                  <a:schemeClr val="accent6">
                    <a:lumMod val="50000"/>
                  </a:schemeClr>
                </a:solidFill>
                <a:latin typeface="Andalus" pitchFamily="2" charset="-78"/>
                <a:cs typeface="Andalus" pitchFamily="2" charset="-78"/>
              </a:rPr>
              <a:t>NOTIONS  OU MOTS CLES</a:t>
            </a:r>
          </a:p>
          <a:p>
            <a:pPr algn="ctr"/>
            <a:endParaRPr lang="fr-FR" sz="2400" b="1" dirty="0" smtClean="0">
              <a:solidFill>
                <a:schemeClr val="accent6">
                  <a:lumMod val="50000"/>
                </a:schemeClr>
              </a:solidFill>
              <a:latin typeface="Andalus" pitchFamily="2" charset="-78"/>
              <a:cs typeface="Andalus" pitchFamily="2" charset="-78"/>
            </a:endParaRPr>
          </a:p>
          <a:p>
            <a:pPr algn="ctr"/>
            <a:r>
              <a:rPr lang="fr-FR" sz="2400" b="1" dirty="0" smtClean="0">
                <a:solidFill>
                  <a:schemeClr val="accent6">
                    <a:lumMod val="50000"/>
                  </a:schemeClr>
                </a:solidFill>
                <a:latin typeface="Andalus" pitchFamily="2" charset="-78"/>
                <a:cs typeface="Andalus" pitchFamily="2" charset="-78"/>
              </a:rPr>
              <a:t>Empire du Mali</a:t>
            </a:r>
          </a:p>
          <a:p>
            <a:pPr algn="ctr"/>
            <a:endParaRPr lang="fr-FR" sz="2400" b="1" dirty="0" smtClean="0">
              <a:solidFill>
                <a:schemeClr val="accent6">
                  <a:lumMod val="50000"/>
                </a:schemeClr>
              </a:solidFill>
              <a:latin typeface="Andalus" pitchFamily="2" charset="-78"/>
              <a:cs typeface="Andalus" pitchFamily="2" charset="-78"/>
            </a:endParaRPr>
          </a:p>
          <a:p>
            <a:pPr algn="ctr"/>
            <a:r>
              <a:rPr lang="fr-FR" sz="2400" b="1" dirty="0" smtClean="0">
                <a:solidFill>
                  <a:schemeClr val="accent6">
                    <a:lumMod val="50000"/>
                  </a:schemeClr>
                </a:solidFill>
                <a:latin typeface="Andalus" pitchFamily="2" charset="-78"/>
                <a:cs typeface="Andalus" pitchFamily="2" charset="-78"/>
              </a:rPr>
              <a:t>Commerce transsaharien</a:t>
            </a:r>
          </a:p>
          <a:p>
            <a:pPr algn="ctr"/>
            <a:endParaRPr lang="fr-FR" sz="2400" b="1" dirty="0" smtClean="0">
              <a:solidFill>
                <a:schemeClr val="accent6">
                  <a:lumMod val="50000"/>
                </a:schemeClr>
              </a:solidFill>
              <a:latin typeface="Andalus" pitchFamily="2" charset="-78"/>
              <a:cs typeface="Andalus" pitchFamily="2" charset="-78"/>
            </a:endParaRPr>
          </a:p>
          <a:p>
            <a:pPr algn="ctr"/>
            <a:r>
              <a:rPr lang="fr-FR" sz="2400" b="1" dirty="0" smtClean="0">
                <a:solidFill>
                  <a:schemeClr val="accent6">
                    <a:lumMod val="50000"/>
                  </a:schemeClr>
                </a:solidFill>
                <a:latin typeface="Andalus" pitchFamily="2" charset="-78"/>
                <a:cs typeface="Andalus" pitchFamily="2" charset="-78"/>
              </a:rPr>
              <a:t>Traites négrières</a:t>
            </a:r>
          </a:p>
          <a:p>
            <a:pPr algn="ctr"/>
            <a:endParaRPr lang="fr-FR" sz="2400" b="1" dirty="0" smtClean="0">
              <a:solidFill>
                <a:schemeClr val="accent6">
                  <a:lumMod val="50000"/>
                </a:schemeClr>
              </a:solidFill>
              <a:latin typeface="Andalus" pitchFamily="2" charset="-78"/>
              <a:cs typeface="Andalus" pitchFamily="2" charset="-78"/>
            </a:endParaRPr>
          </a:p>
          <a:p>
            <a:pPr algn="ctr"/>
            <a:r>
              <a:rPr lang="fr-FR" sz="2400" b="1" dirty="0" smtClean="0">
                <a:solidFill>
                  <a:schemeClr val="accent6">
                    <a:lumMod val="50000"/>
                  </a:schemeClr>
                </a:solidFill>
                <a:latin typeface="Andalus" pitchFamily="2" charset="-78"/>
                <a:cs typeface="Andalus" pitchFamily="2" charset="-78"/>
              </a:rPr>
              <a:t>Esclavage</a:t>
            </a:r>
          </a:p>
          <a:p>
            <a:pPr algn="ctr"/>
            <a:endParaRPr lang="fr-FR" sz="2400" b="1" dirty="0" smtClean="0">
              <a:solidFill>
                <a:schemeClr val="accent6">
                  <a:lumMod val="50000"/>
                </a:schemeClr>
              </a:solidFill>
              <a:latin typeface="Andalus" pitchFamily="2" charset="-78"/>
              <a:cs typeface="Andalus" pitchFamily="2" charset="-78"/>
            </a:endParaRPr>
          </a:p>
          <a:p>
            <a:pPr algn="ctr"/>
            <a:endParaRPr lang="fr-FR" sz="2400" b="1" i="1" dirty="0" smtClean="0">
              <a:solidFill>
                <a:schemeClr val="accent6">
                  <a:lumMod val="50000"/>
                </a:schemeClr>
              </a:solidFill>
              <a:latin typeface="Andalus" pitchFamily="2" charset="-78"/>
              <a:cs typeface="Andalus" pitchFamily="2" charset="-78"/>
            </a:endParaRPr>
          </a:p>
          <a:p>
            <a:pPr algn="ctr"/>
            <a:r>
              <a:rPr lang="fr-FR" sz="2400" b="1" i="1" dirty="0" smtClean="0">
                <a:solidFill>
                  <a:schemeClr val="accent6">
                    <a:lumMod val="50000"/>
                  </a:schemeClr>
                </a:solidFill>
                <a:latin typeface="Andalus" pitchFamily="2" charset="-78"/>
                <a:cs typeface="Andalus" pitchFamily="2" charset="-78"/>
              </a:rPr>
              <a:t>Fiche d’auto-évaluation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116" name="ZoneTexte 115"/>
          <p:cNvSpPr txBox="1"/>
          <p:nvPr/>
        </p:nvSpPr>
        <p:spPr>
          <a:xfrm>
            <a:off x="1214414" y="714356"/>
            <a:ext cx="7072362" cy="7109639"/>
          </a:xfrm>
          <a:prstGeom prst="rect">
            <a:avLst/>
          </a:prstGeom>
          <a:noFill/>
        </p:spPr>
        <p:txBody>
          <a:bodyPr wrap="square" rtlCol="0">
            <a:spAutoFit/>
          </a:bodyPr>
          <a:lstStyle/>
          <a:p>
            <a:r>
              <a:rPr lang="fr-FR" sz="2000" b="1" dirty="0" smtClean="0">
                <a:solidFill>
                  <a:schemeClr val="accent6">
                    <a:lumMod val="50000"/>
                  </a:schemeClr>
                </a:solidFill>
                <a:latin typeface="Andalus" pitchFamily="2" charset="-78"/>
                <a:cs typeface="Andalus" pitchFamily="2" charset="-78"/>
              </a:rPr>
              <a:t>A la fin de la séquence, je dois avoir atteint les objectifs suivants :</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CONNAISSANCES : </a:t>
            </a:r>
          </a:p>
          <a:p>
            <a:r>
              <a:rPr lang="fr-FR" sz="2000" b="1" dirty="0" smtClean="0">
                <a:solidFill>
                  <a:schemeClr val="accent6">
                    <a:lumMod val="50000"/>
                  </a:schemeClr>
                </a:solidFill>
                <a:latin typeface="Andalus" pitchFamily="2" charset="-78"/>
                <a:cs typeface="Andalus" pitchFamily="2" charset="-78"/>
              </a:rPr>
              <a:t>Je dois savoir utiliser les termes suivants :</a:t>
            </a:r>
          </a:p>
          <a:p>
            <a:pPr>
              <a:buFont typeface="Wingdings" pitchFamily="2" charset="2"/>
              <a:buChar char="q"/>
            </a:pPr>
            <a:r>
              <a:rPr lang="fr-FR" sz="2000" b="1" dirty="0" smtClean="0">
                <a:solidFill>
                  <a:schemeClr val="accent6">
                    <a:lumMod val="50000"/>
                  </a:schemeClr>
                </a:solidFill>
                <a:latin typeface="Andalus" pitchFamily="2" charset="-78"/>
                <a:cs typeface="Andalus" pitchFamily="2" charset="-78"/>
              </a:rPr>
              <a:t>Empire du Mali , Commerce transsaharien, Traites négrières, esclavage</a:t>
            </a:r>
          </a:p>
          <a:p>
            <a:endParaRPr lang="fr-FR" sz="2000" b="1" dirty="0" smtClean="0">
              <a:solidFill>
                <a:schemeClr val="accent6">
                  <a:lumMod val="50000"/>
                </a:schemeClr>
              </a:solidFill>
              <a:latin typeface="Andalus" pitchFamily="2" charset="-78"/>
              <a:cs typeface="Andalus" pitchFamily="2" charset="-78"/>
            </a:endParaRPr>
          </a:p>
          <a:p>
            <a:r>
              <a:rPr lang="fr-FR" sz="2000" b="1" dirty="0" smtClean="0">
                <a:solidFill>
                  <a:schemeClr val="accent6">
                    <a:lumMod val="50000"/>
                  </a:schemeClr>
                </a:solidFill>
                <a:latin typeface="Andalus" pitchFamily="2" charset="-78"/>
                <a:cs typeface="Andalus" pitchFamily="2" charset="-78"/>
              </a:rPr>
              <a:t>CAPACITES  : </a:t>
            </a:r>
          </a:p>
          <a:p>
            <a:r>
              <a:rPr lang="fr-FR" sz="2000" b="1" dirty="0" smtClean="0">
                <a:solidFill>
                  <a:schemeClr val="accent6">
                    <a:lumMod val="50000"/>
                  </a:schemeClr>
                </a:solidFill>
                <a:latin typeface="Andalus" pitchFamily="2" charset="-78"/>
                <a:cs typeface="Andalus" pitchFamily="2" charset="-78"/>
              </a:rPr>
              <a:t>Je sais expliquer, décrire  : </a:t>
            </a:r>
          </a:p>
          <a:p>
            <a:pPr>
              <a:buFont typeface="Wingdings" pitchFamily="2" charset="2"/>
              <a:buChar char="q"/>
            </a:pPr>
            <a:r>
              <a:rPr lang="fr-FR" sz="2000" b="1" dirty="0" smtClean="0">
                <a:solidFill>
                  <a:schemeClr val="accent6">
                    <a:lumMod val="50000"/>
                  </a:schemeClr>
                </a:solidFill>
                <a:latin typeface="Andalus" pitchFamily="2" charset="-78"/>
                <a:cs typeface="Andalus" pitchFamily="2" charset="-78"/>
              </a:rPr>
              <a:t>L’organisation de cet empire</a:t>
            </a:r>
          </a:p>
          <a:p>
            <a:pPr>
              <a:buFont typeface="Wingdings" pitchFamily="2" charset="2"/>
              <a:buChar char="q"/>
            </a:pPr>
            <a:r>
              <a:rPr lang="fr-FR" sz="2000" b="1" dirty="0" smtClean="0">
                <a:solidFill>
                  <a:schemeClr val="accent6">
                    <a:lumMod val="50000"/>
                  </a:schemeClr>
                </a:solidFill>
                <a:latin typeface="Andalus" pitchFamily="2" charset="-78"/>
                <a:cs typeface="Andalus" pitchFamily="2" charset="-78"/>
              </a:rPr>
              <a:t>Les raisons de sa puissance</a:t>
            </a:r>
          </a:p>
          <a:p>
            <a:pPr>
              <a:buFont typeface="Wingdings" pitchFamily="2" charset="2"/>
              <a:buChar char="q"/>
            </a:pPr>
            <a:r>
              <a:rPr lang="fr-FR" sz="2000" b="1" dirty="0" smtClean="0">
                <a:solidFill>
                  <a:schemeClr val="accent6">
                    <a:lumMod val="50000"/>
                  </a:schemeClr>
                </a:solidFill>
                <a:latin typeface="Andalus" pitchFamily="2" charset="-78"/>
                <a:cs typeface="Andalus" pitchFamily="2" charset="-78"/>
              </a:rPr>
              <a:t>Les relations  avec le monde arabe</a:t>
            </a:r>
          </a:p>
          <a:p>
            <a:pPr>
              <a:buFont typeface="Wingdings" pitchFamily="2" charset="2"/>
              <a:buChar char="q"/>
            </a:pPr>
            <a:r>
              <a:rPr lang="fr-FR" sz="2000" b="1" dirty="0" smtClean="0">
                <a:solidFill>
                  <a:schemeClr val="accent6">
                    <a:lumMod val="50000"/>
                  </a:schemeClr>
                </a:solidFill>
                <a:latin typeface="Andalus" pitchFamily="2" charset="-78"/>
                <a:cs typeface="Andalus" pitchFamily="2" charset="-78"/>
              </a:rPr>
              <a:t>Les traites négrières</a:t>
            </a:r>
          </a:p>
          <a:p>
            <a:r>
              <a:rPr lang="fr-FR" sz="2000" b="1" dirty="0" smtClean="0">
                <a:solidFill>
                  <a:schemeClr val="accent6">
                    <a:lumMod val="50000"/>
                  </a:schemeClr>
                </a:solidFill>
                <a:latin typeface="Andalus" pitchFamily="2" charset="-78"/>
                <a:cs typeface="Andalus" pitchFamily="2" charset="-78"/>
              </a:rPr>
              <a:t>Je sais situer : </a:t>
            </a:r>
          </a:p>
          <a:p>
            <a:pPr>
              <a:buFont typeface="Wingdings" pitchFamily="2" charset="2"/>
              <a:buChar char="q"/>
            </a:pPr>
            <a:r>
              <a:rPr lang="fr-FR" sz="2000" b="1" dirty="0" smtClean="0">
                <a:solidFill>
                  <a:schemeClr val="accent6">
                    <a:lumMod val="50000"/>
                  </a:schemeClr>
                </a:solidFill>
                <a:latin typeface="Andalus" pitchFamily="2" charset="-78"/>
                <a:cs typeface="Andalus" pitchFamily="2" charset="-78"/>
              </a:rPr>
              <a:t>dans le temps et dans l’espace l’Empire du Mali</a:t>
            </a:r>
          </a:p>
          <a:p>
            <a:pPr>
              <a:buFont typeface="Wingdings" pitchFamily="2" charset="2"/>
              <a:buChar char="q"/>
            </a:pPr>
            <a:r>
              <a:rPr lang="fr-FR" sz="2000" b="1" dirty="0" smtClean="0">
                <a:solidFill>
                  <a:schemeClr val="accent6">
                    <a:lumMod val="50000"/>
                  </a:schemeClr>
                </a:solidFill>
                <a:latin typeface="Andalus" pitchFamily="2" charset="-78"/>
                <a:cs typeface="Andalus" pitchFamily="2" charset="-78"/>
              </a:rPr>
              <a:t>l’empire du Mali et ses échanges sur une carte</a:t>
            </a:r>
          </a:p>
          <a:p>
            <a:pPr>
              <a:buFont typeface="Wingdings" pitchFamily="2" charset="2"/>
              <a:buChar char="q"/>
            </a:pP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q"/>
            </a:pP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q"/>
            </a:pP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q"/>
            </a:pPr>
            <a:endParaRPr lang="fr-FR" sz="2000" b="1" dirty="0" smtClean="0">
              <a:solidFill>
                <a:schemeClr val="accent6">
                  <a:lumMod val="50000"/>
                </a:schemeClr>
              </a:solidFill>
              <a:latin typeface="Andalus" pitchFamily="2" charset="-78"/>
              <a:cs typeface="Andalus" pitchFamily="2" charset="-78"/>
            </a:endParaRPr>
          </a:p>
          <a:p>
            <a:pPr>
              <a:buFont typeface="Wingdings" pitchFamily="2" charset="2"/>
              <a:buChar char="q"/>
            </a:pPr>
            <a:endParaRPr lang="fr-FR" sz="2000" b="1" dirty="0" smtClean="0">
              <a:solidFill>
                <a:schemeClr val="accent6">
                  <a:lumMod val="50000"/>
                </a:schemeClr>
              </a:solidFill>
              <a:latin typeface="Andalus" pitchFamily="2" charset="-78"/>
              <a:cs typeface="Andalus" pitchFamily="2" charset="-78"/>
            </a:endParaRPr>
          </a:p>
          <a:p>
            <a:endParaRPr lang="fr-FR" dirty="0" smtClean="0">
              <a:solidFill>
                <a:schemeClr val="accent6">
                  <a:lumMod val="50000"/>
                </a:schemeClr>
              </a:solidFill>
              <a:latin typeface="Andalus" pitchFamily="2" charset="-78"/>
              <a:cs typeface="Andalus" pitchFamily="2" charset="-78"/>
            </a:endParaRPr>
          </a:p>
          <a:p>
            <a:r>
              <a:rPr lang="fr-FR" dirty="0" smtClean="0">
                <a:solidFill>
                  <a:schemeClr val="accent6">
                    <a:lumMod val="50000"/>
                  </a:schemeClr>
                </a:solidFill>
                <a:latin typeface="Andalus" pitchFamily="2" charset="-78"/>
                <a:cs typeface="Andalus" pitchFamily="2" charset="-78"/>
              </a:rPr>
              <a:t> </a:t>
            </a:r>
            <a:endParaRPr lang="fr-FR" dirty="0">
              <a:solidFill>
                <a:schemeClr val="accent6">
                  <a:lumMod val="50000"/>
                </a:schemeClr>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2143108" y="1000108"/>
            <a:ext cx="5500726" cy="2800767"/>
          </a:xfrm>
          <a:prstGeom prst="rect">
            <a:avLst/>
          </a:prstGeom>
          <a:noFill/>
        </p:spPr>
        <p:txBody>
          <a:bodyPr wrap="square" rtlCol="0">
            <a:spAutoFit/>
          </a:bodyPr>
          <a:lstStyle/>
          <a:p>
            <a:pPr algn="ctr"/>
            <a:r>
              <a:rPr lang="fr-FR" sz="4000" b="1" dirty="0" smtClean="0">
                <a:solidFill>
                  <a:schemeClr val="accent6">
                    <a:lumMod val="50000"/>
                  </a:schemeClr>
                </a:solidFill>
                <a:latin typeface="Andalus" pitchFamily="2" charset="-78"/>
                <a:cs typeface="Andalus" pitchFamily="2" charset="-78"/>
              </a:rPr>
              <a:t>Problématique :</a:t>
            </a:r>
          </a:p>
          <a:p>
            <a:pPr algn="ctr"/>
            <a:endParaRPr lang="fr-FR" sz="4000" b="1" dirty="0" smtClean="0">
              <a:solidFill>
                <a:schemeClr val="accent6">
                  <a:lumMod val="50000"/>
                </a:schemeClr>
              </a:solidFill>
              <a:latin typeface="Andalus" pitchFamily="2" charset="-78"/>
              <a:cs typeface="Andalus" pitchFamily="2" charset="-78"/>
            </a:endParaRPr>
          </a:p>
          <a:p>
            <a:pPr algn="ctr"/>
            <a:r>
              <a:rPr lang="fr-FR" sz="3200" b="1" dirty="0" smtClean="0">
                <a:solidFill>
                  <a:schemeClr val="accent6">
                    <a:lumMod val="50000"/>
                  </a:schemeClr>
                </a:solidFill>
                <a:latin typeface="Andalus" pitchFamily="2" charset="-78"/>
                <a:cs typeface="Andalus" pitchFamily="2" charset="-78"/>
              </a:rPr>
              <a:t>Quelles relations le Mali  entretient-il avec les autres civilisations au moyen-âge?</a:t>
            </a:r>
          </a:p>
        </p:txBody>
      </p:sp>
      <p:sp>
        <p:nvSpPr>
          <p:cNvPr id="7" name="Rectangle 6"/>
          <p:cNvSpPr/>
          <p:nvPr/>
        </p:nvSpPr>
        <p:spPr>
          <a:xfrm>
            <a:off x="1500166" y="4929198"/>
            <a:ext cx="3214710" cy="10001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Andalus" pitchFamily="2" charset="-78"/>
                <a:cs typeface="Andalus" pitchFamily="2" charset="-78"/>
              </a:rPr>
              <a:t>Durée totale : 3 ou 4 heures</a:t>
            </a:r>
          </a:p>
          <a:p>
            <a:pPr algn="ctr"/>
            <a:r>
              <a:rPr lang="fr-FR" dirty="0" smtClean="0">
                <a:solidFill>
                  <a:schemeClr val="tx1"/>
                </a:solidFill>
                <a:latin typeface="Andalus" pitchFamily="2" charset="-78"/>
                <a:cs typeface="Andalus" pitchFamily="2" charset="-78"/>
              </a:rPr>
              <a:t>Dispositif : classe entière</a:t>
            </a:r>
            <a:endParaRPr lang="fr-FR" dirty="0">
              <a:solidFill>
                <a:schemeClr val="tx1"/>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Organigramme : Document 3"/>
          <p:cNvSpPr/>
          <p:nvPr/>
        </p:nvSpPr>
        <p:spPr>
          <a:xfrm>
            <a:off x="928662" y="571480"/>
            <a:ext cx="7572428" cy="6143668"/>
          </a:xfrm>
          <a:prstGeom prst="flowChart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schemeClr val="tx1"/>
              </a:solidFill>
            </a:endParaRPr>
          </a:p>
        </p:txBody>
      </p:sp>
      <p:sp>
        <p:nvSpPr>
          <p:cNvPr id="5" name="Rectangle 4"/>
          <p:cNvSpPr/>
          <p:nvPr/>
        </p:nvSpPr>
        <p:spPr>
          <a:xfrm>
            <a:off x="142844" y="142852"/>
            <a:ext cx="500066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smtClean="0">
                <a:solidFill>
                  <a:schemeClr val="tx1"/>
                </a:solidFill>
                <a:latin typeface="Andalus" pitchFamily="2" charset="-78"/>
                <a:cs typeface="Andalus" pitchFamily="2" charset="-78"/>
              </a:rPr>
              <a:t>Nouveaux programmes /Histoire-géographie/Deux-Sèvres/ 2010/Nadine  Motard</a:t>
            </a:r>
            <a:endParaRPr lang="fr-FR" sz="1100" dirty="0">
              <a:solidFill>
                <a:schemeClr val="tx1"/>
              </a:solidFill>
              <a:latin typeface="Andalus" pitchFamily="2" charset="-78"/>
              <a:cs typeface="Andalus" pitchFamily="2" charset="-78"/>
            </a:endParaRPr>
          </a:p>
        </p:txBody>
      </p:sp>
      <p:sp>
        <p:nvSpPr>
          <p:cNvPr id="6" name="ZoneTexte 5"/>
          <p:cNvSpPr txBox="1"/>
          <p:nvPr/>
        </p:nvSpPr>
        <p:spPr>
          <a:xfrm>
            <a:off x="1357290" y="1928802"/>
            <a:ext cx="6929486" cy="3170099"/>
          </a:xfrm>
          <a:prstGeom prst="rect">
            <a:avLst/>
          </a:prstGeom>
          <a:noFill/>
        </p:spPr>
        <p:txBody>
          <a:bodyPr wrap="square" rtlCol="0">
            <a:spAutoFit/>
          </a:bodyPr>
          <a:lstStyle/>
          <a:p>
            <a:pPr marL="514350" indent="-514350">
              <a:buAutoNum type="romanUcPeriod"/>
            </a:pPr>
            <a:r>
              <a:rPr lang="fr-FR" sz="2800" b="1" u="sng" dirty="0" smtClean="0">
                <a:solidFill>
                  <a:schemeClr val="accent6">
                    <a:lumMod val="50000"/>
                  </a:schemeClr>
                </a:solidFill>
                <a:latin typeface="Andalus" pitchFamily="2" charset="-78"/>
                <a:cs typeface="Andalus" pitchFamily="2" charset="-78"/>
              </a:rPr>
              <a:t>Le Mali : un empire africain</a:t>
            </a:r>
            <a:endParaRPr lang="fr-FR" sz="2800" b="1" dirty="0" smtClean="0">
              <a:solidFill>
                <a:schemeClr val="accent6">
                  <a:lumMod val="50000"/>
                </a:schemeClr>
              </a:solidFill>
              <a:latin typeface="Andalus" pitchFamily="2" charset="-78"/>
              <a:cs typeface="Andalus" pitchFamily="2" charset="-78"/>
            </a:endParaRPr>
          </a:p>
          <a:p>
            <a:pPr marL="514350" indent="-514350">
              <a:buAutoNum type="romanUcPeriod"/>
            </a:pPr>
            <a:endParaRPr lang="fr-FR" sz="2400" b="1" u="sng" dirty="0" smtClean="0">
              <a:solidFill>
                <a:schemeClr val="accent6">
                  <a:lumMod val="50000"/>
                </a:schemeClr>
              </a:solidFill>
              <a:latin typeface="Andalus" pitchFamily="2" charset="-78"/>
              <a:cs typeface="Andalus" pitchFamily="2" charset="-78"/>
            </a:endParaRPr>
          </a:p>
          <a:p>
            <a:pPr marL="801688" indent="-717550" algn="ctr" defTabSz="801688"/>
            <a:r>
              <a:rPr lang="fr-FR" sz="2400" b="1" dirty="0" smtClean="0">
                <a:solidFill>
                  <a:schemeClr val="accent6">
                    <a:lumMod val="50000"/>
                  </a:schemeClr>
                </a:solidFill>
                <a:latin typeface="Andalus" pitchFamily="2" charset="-78"/>
                <a:cs typeface="Andalus" pitchFamily="2" charset="-78"/>
              </a:rPr>
              <a:t> </a:t>
            </a:r>
          </a:p>
          <a:p>
            <a:pPr marL="801688" indent="-717550" algn="ctr" defTabSz="801688"/>
            <a:r>
              <a:rPr lang="fr-FR" sz="2800" b="1" dirty="0" smtClean="0">
                <a:solidFill>
                  <a:schemeClr val="accent6">
                    <a:lumMod val="50000"/>
                  </a:schemeClr>
                </a:solidFill>
                <a:latin typeface="Andalus" pitchFamily="2" charset="-78"/>
                <a:cs typeface="Andalus" pitchFamily="2" charset="-78"/>
              </a:rPr>
              <a:t>Quels visages présente cette civilisation?</a:t>
            </a:r>
          </a:p>
          <a:p>
            <a:pPr marL="514350" indent="-514350"/>
            <a:r>
              <a:rPr lang="fr-FR" sz="2800" b="1" dirty="0" smtClean="0">
                <a:solidFill>
                  <a:schemeClr val="accent6">
                    <a:lumMod val="50000"/>
                  </a:schemeClr>
                </a:solidFill>
                <a:latin typeface="Andalus" pitchFamily="2" charset="-78"/>
                <a:cs typeface="Andalus" pitchFamily="2" charset="-78"/>
              </a:rPr>
              <a:t>         </a:t>
            </a:r>
          </a:p>
          <a:p>
            <a:pPr marL="514350" indent="-514350" algn="ctr"/>
            <a:endParaRPr lang="fr-FR" sz="2800" b="1" dirty="0" smtClean="0">
              <a:solidFill>
                <a:schemeClr val="accent6">
                  <a:lumMod val="50000"/>
                </a:schemeClr>
              </a:solidFill>
              <a:latin typeface="Andalus" pitchFamily="2" charset="-78"/>
              <a:cs typeface="Andalus" pitchFamily="2" charset="-78"/>
            </a:endParaRPr>
          </a:p>
          <a:p>
            <a:pPr marL="514350" indent="-514350"/>
            <a:endParaRPr lang="fr-FR" sz="2000" b="1" u="sng" dirty="0" smtClean="0">
              <a:solidFill>
                <a:schemeClr val="accent6">
                  <a:lumMod val="50000"/>
                </a:schemeClr>
              </a:solidFill>
              <a:latin typeface="Andalus" pitchFamily="2" charset="-78"/>
              <a:cs typeface="Andalus" pitchFamily="2" charset="-78"/>
            </a:endParaRPr>
          </a:p>
          <a:p>
            <a:pPr marL="514350" indent="-514350"/>
            <a:r>
              <a:rPr lang="fr-FR" sz="2000" b="1" u="sng" dirty="0" smtClean="0">
                <a:solidFill>
                  <a:schemeClr val="accent6">
                    <a:lumMod val="50000"/>
                  </a:schemeClr>
                </a:solidFill>
                <a:latin typeface="Andalus" pitchFamily="2" charset="-78"/>
                <a:cs typeface="Andalus" pitchFamily="2" charset="-78"/>
              </a:rPr>
              <a:t>             </a:t>
            </a:r>
            <a:endParaRPr lang="fr-FR" sz="2000" b="1" u="sng" dirty="0">
              <a:solidFill>
                <a:schemeClr val="accent6">
                  <a:lumMod val="50000"/>
                </a:schemeClr>
              </a:solidFill>
              <a:latin typeface="Andalus" pitchFamily="2" charset="-78"/>
              <a:cs typeface="Andalus" pitchFamily="2" charset="-78"/>
            </a:endParaRPr>
          </a:p>
        </p:txBody>
      </p:sp>
      <p:sp>
        <p:nvSpPr>
          <p:cNvPr id="7" name="Rectangle 6"/>
          <p:cNvSpPr/>
          <p:nvPr/>
        </p:nvSpPr>
        <p:spPr>
          <a:xfrm rot="1329173">
            <a:off x="6266555" y="607690"/>
            <a:ext cx="2619299" cy="785818"/>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TEMPS PREVU : 1 H1/2</a:t>
            </a:r>
            <a:endParaRPr lang="fr-FR" sz="20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3130</TotalTime>
  <Words>2072</Words>
  <Application>Microsoft Office PowerPoint</Application>
  <PresentationFormat>Affichage à l'écran (4:3)</PresentationFormat>
  <Paragraphs>444</Paragraphs>
  <Slides>41</Slides>
  <Notes>41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L'Afrique, nouveaux programmes 5ème</dc:title>
  <dc:creator>Nadine</dc:creator>
  <cp:lastModifiedBy>Your User Name</cp:lastModifiedBy>
  <cp:revision>290</cp:revision>
  <dcterms:created xsi:type="dcterms:W3CDTF">2009-12-28T16:29:05Z</dcterms:created>
  <dcterms:modified xsi:type="dcterms:W3CDTF">2010-06-05T15:00:33Z</dcterms:modified>
</cp:coreProperties>
</file>