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71" r:id="rId5"/>
    <p:sldId id="268" r:id="rId6"/>
    <p:sldId id="260" r:id="rId7"/>
    <p:sldId id="269" r:id="rId8"/>
    <p:sldId id="261" r:id="rId9"/>
    <p:sldId id="267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9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87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85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4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6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7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4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95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38E96-6168-4819-A8D2-8AC4B9146CDD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D917-B640-452E-B4AB-F1D8447E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murraymag.com/wp-content/uploads/2015/03/cruz-roja-interi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97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7" y="4332278"/>
            <a:ext cx="1228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463125" y="1844824"/>
            <a:ext cx="1801925" cy="910153"/>
          </a:xfrm>
          <a:prstGeom prst="wedgeEllipseCallout">
            <a:avLst>
              <a:gd name="adj1" fmla="val 41823"/>
              <a:gd name="adj2" fmla="val 92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08852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93030" y="4346638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10242" name="Picture 2" descr="Ver imagen origi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1" y="1382758"/>
            <a:ext cx="2015318" cy="16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49" y="2221090"/>
            <a:ext cx="1727835" cy="296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9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3" y="1901774"/>
            <a:ext cx="1200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463125" y="1844824"/>
            <a:ext cx="1801925" cy="910153"/>
          </a:xfrm>
          <a:prstGeom prst="wedgeEllipseCallout">
            <a:avLst>
              <a:gd name="adj1" fmla="val 41823"/>
              <a:gd name="adj2" fmla="val 92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08852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1484784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3</a:t>
            </a:r>
            <a:endParaRPr lang="fr-FR" sz="1400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0" y="3501007"/>
            <a:ext cx="1076222" cy="28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323528" y="3429000"/>
            <a:ext cx="1944216" cy="2554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39552" y="3429000"/>
            <a:ext cx="1872208" cy="2554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10" y="2299900"/>
            <a:ext cx="1727835" cy="296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2" y="2951226"/>
            <a:ext cx="1620637" cy="10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758502" y="1452969"/>
            <a:ext cx="1677936" cy="1106588"/>
          </a:xfrm>
          <a:prstGeom prst="wedgeEllipseCallout">
            <a:avLst>
              <a:gd name="adj1" fmla="val 43062"/>
              <a:gd name="adj2" fmla="val 9042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08852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427458" y="2905534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4</a:t>
            </a:r>
            <a:endParaRPr lang="fr-FR" sz="1400" dirty="0">
              <a:solidFill>
                <a:srgbClr val="0000FF"/>
              </a:solidFill>
            </a:endParaRPr>
          </a:p>
        </p:txBody>
      </p:sp>
      <p:pic>
        <p:nvPicPr>
          <p:cNvPr id="8196" name="Picture 4" descr="Ver imagen origi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3990"/>
            <a:ext cx="2607118" cy="14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29113"/>
            <a:ext cx="1727835" cy="296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Ver imagen origina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" y="1421428"/>
            <a:ext cx="1819275" cy="116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Bulle ronde 13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543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9684"/>
            <a:ext cx="123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463125" y="1844824"/>
            <a:ext cx="1801925" cy="910153"/>
          </a:xfrm>
          <a:prstGeom prst="wedgeEllipseCallout">
            <a:avLst>
              <a:gd name="adj1" fmla="val 41823"/>
              <a:gd name="adj2" fmla="val 92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08852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1492" y="1982574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5</a:t>
            </a:r>
            <a:endParaRPr lang="fr-FR" sz="1400" dirty="0">
              <a:solidFill>
                <a:srgbClr val="0000FF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171986"/>
            <a:ext cx="1727835" cy="296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Ver imagen origina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5991"/>
            <a:ext cx="2160239" cy="176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85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 11" descr="http://murraymag.com/wp-content/uploads/2015/03/cruz-roja-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874135"/>
            <a:ext cx="6295289" cy="42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 de texte 2"/>
          <p:cNvSpPr txBox="1">
            <a:spLocks noChangeArrowheads="1"/>
          </p:cNvSpPr>
          <p:nvPr/>
        </p:nvSpPr>
        <p:spPr bwMode="auto">
          <a:xfrm>
            <a:off x="2699792" y="5674586"/>
            <a:ext cx="1428750" cy="52322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El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lema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eslógan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71619" y="5724133"/>
            <a:ext cx="1428750" cy="30777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El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patrocinador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43650" y="5719514"/>
            <a:ext cx="1428750" cy="52322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Los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argumentos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58376" y="5724134"/>
            <a:ext cx="1428750" cy="30777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El logo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850870" y="1340768"/>
            <a:ext cx="247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547664" y="3351149"/>
            <a:ext cx="24765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Connecteur droit avec flèche 8"/>
          <p:cNvCxnSpPr/>
          <p:nvPr/>
        </p:nvCxnSpPr>
        <p:spPr>
          <a:xfrm flipV="1">
            <a:off x="6156176" y="5015957"/>
            <a:ext cx="733425" cy="35242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Connecteur droit avec flèche 9"/>
          <p:cNvCxnSpPr/>
          <p:nvPr/>
        </p:nvCxnSpPr>
        <p:spPr>
          <a:xfrm flipH="1" flipV="1">
            <a:off x="7981900" y="4956048"/>
            <a:ext cx="381000" cy="3048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Accolade ouvrante 10"/>
          <p:cNvSpPr/>
          <p:nvPr/>
        </p:nvSpPr>
        <p:spPr>
          <a:xfrm>
            <a:off x="1897225" y="2496319"/>
            <a:ext cx="154940" cy="17129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57200" y="312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57200" y="358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41337" y="6392094"/>
            <a:ext cx="504056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Coloca</a:t>
            </a:r>
            <a:r>
              <a:rPr lang="fr-FR" sz="1400" b="1" dirty="0" smtClean="0">
                <a:solidFill>
                  <a:srgbClr val="FF0000"/>
                </a:solidFill>
              </a:rPr>
              <a:t> las </a:t>
            </a:r>
            <a:r>
              <a:rPr lang="fr-FR" sz="1400" b="1" dirty="0" err="1" smtClean="0">
                <a:solidFill>
                  <a:srgbClr val="FF0000"/>
                </a:solidFill>
              </a:rPr>
              <a:t>etiquetas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siguientes</a:t>
            </a:r>
            <a:r>
              <a:rPr lang="fr-FR" sz="1400" b="1" dirty="0" smtClean="0">
                <a:solidFill>
                  <a:srgbClr val="FF0000"/>
                </a:solidFill>
              </a:rPr>
              <a:t> en el </a:t>
            </a:r>
            <a:r>
              <a:rPr lang="fr-FR" sz="1400" b="1" dirty="0" err="1" smtClean="0">
                <a:solidFill>
                  <a:srgbClr val="FF0000"/>
                </a:solidFill>
              </a:rPr>
              <a:t>lugar</a:t>
            </a:r>
            <a:r>
              <a:rPr lang="fr-FR" sz="1400" b="1" dirty="0" smtClean="0">
                <a:solidFill>
                  <a:srgbClr val="FF0000"/>
                </a:solidFill>
              </a:rPr>
              <a:t> que corresponde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544615" cy="440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8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731791" cy="50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Image 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22852"/>
            <a:ext cx="995218" cy="8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Ver imagen 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03" y="364509"/>
            <a:ext cx="1602104" cy="10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 9246" descr="Ver imagen 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40" y="1459491"/>
            <a:ext cx="1218775" cy="9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 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5" y="1665707"/>
            <a:ext cx="956291" cy="7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 9239" descr="Ver imagen 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76" y="2481133"/>
            <a:ext cx="894915" cy="8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 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8" y="2607255"/>
            <a:ext cx="992742" cy="8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 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" y="3639545"/>
            <a:ext cx="1031196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l_fi" descr="Ver imagen origi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76" y="4707957"/>
            <a:ext cx="1048262" cy="11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8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" y="4667250"/>
            <a:ext cx="11049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Ver imagen origi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9" y="5786437"/>
            <a:ext cx="995751" cy="8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8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" y="5832160"/>
            <a:ext cx="1096446" cy="8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9227"/>
          <p:cNvSpPr>
            <a:spLocks noChangeArrowheads="1"/>
          </p:cNvSpPr>
          <p:nvPr/>
        </p:nvSpPr>
        <p:spPr bwMode="auto">
          <a:xfrm>
            <a:off x="1781975" y="367791"/>
            <a:ext cx="1205849" cy="795847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1.Cree que </a:t>
            </a:r>
            <a:r>
              <a:rPr kumimoji="0" lang="es-ES" altLang="fr-FR" sz="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debe controlar</a:t>
            </a: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 que hace su pareja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ulle ronde 9229"/>
          <p:cNvSpPr>
            <a:spLocks noChangeArrowheads="1"/>
          </p:cNvSpPr>
          <p:nvPr/>
        </p:nvSpPr>
        <p:spPr bwMode="auto">
          <a:xfrm>
            <a:off x="1634250" y="1378085"/>
            <a:ext cx="1204243" cy="767195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2.Considera que las mujeres limpian mejor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ulle ronde 9231"/>
          <p:cNvSpPr>
            <a:spLocks noChangeArrowheads="1"/>
          </p:cNvSpPr>
          <p:nvPr/>
        </p:nvSpPr>
        <p:spPr bwMode="auto">
          <a:xfrm>
            <a:off x="1723921" y="2348881"/>
            <a:ext cx="1321955" cy="635589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3.Cree que una mujer </a:t>
            </a:r>
            <a:r>
              <a:rPr kumimoji="0" lang="es-ES" altLang="fr-FR" sz="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 debe tener</a:t>
            </a: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 mismo salario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ulle ronde 9233"/>
          <p:cNvSpPr>
            <a:spLocks noChangeArrowheads="1"/>
          </p:cNvSpPr>
          <p:nvPr/>
        </p:nvSpPr>
        <p:spPr bwMode="auto">
          <a:xfrm>
            <a:off x="1607993" y="3360880"/>
            <a:ext cx="1243695" cy="684415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4.“¿Una mujer al volante? </a:t>
            </a:r>
            <a:r>
              <a:rPr kumimoji="0" lang="es-ES" altLang="fr-FR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Pff</a:t>
            </a: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le ronde 9235"/>
          <p:cNvSpPr>
            <a:spLocks noChangeArrowheads="1"/>
          </p:cNvSpPr>
          <p:nvPr/>
        </p:nvSpPr>
        <p:spPr bwMode="auto">
          <a:xfrm>
            <a:off x="1621689" y="4404678"/>
            <a:ext cx="1366135" cy="723900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4.No soporta tener una jefa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ulle ronde 9237"/>
          <p:cNvSpPr>
            <a:spLocks noChangeArrowheads="1"/>
          </p:cNvSpPr>
          <p:nvPr/>
        </p:nvSpPr>
        <p:spPr bwMode="auto">
          <a:xfrm>
            <a:off x="1643148" y="5609273"/>
            <a:ext cx="1402728" cy="671037"/>
          </a:xfrm>
          <a:prstGeom prst="wedgeEllipseCallout">
            <a:avLst>
              <a:gd name="adj1" fmla="val -58722"/>
              <a:gd name="adj2" fmla="val 48370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5.Cree que el deporte no es cosa de chicas</a:t>
            </a:r>
            <a:endParaRPr kumimoji="0" lang="es-E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625686" y="627601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759036" y="1780347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779976" y="2752580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680116" y="3784801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36077" y="5201747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33803" y="6058852"/>
            <a:ext cx="266700" cy="276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1762125" y="102899"/>
            <a:ext cx="57271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Los</a:t>
            </a:r>
            <a:r>
              <a:rPr kumimoji="0" lang="es-ES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altLang="fr-FR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prejuicios = Asocia cada frase de la izquierda con la imagen correspondiente</a:t>
            </a: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4572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57200" y="1438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457200" y="3076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457200" y="4210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49"/>
          <p:cNvSpPr>
            <a:spLocks noChangeArrowheads="1"/>
          </p:cNvSpPr>
          <p:nvPr/>
        </p:nvSpPr>
        <p:spPr bwMode="auto">
          <a:xfrm>
            <a:off x="457200" y="5648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1" name="Rectangle 50"/>
          <p:cNvSpPr>
            <a:spLocks noChangeArrowheads="1"/>
          </p:cNvSpPr>
          <p:nvPr/>
        </p:nvSpPr>
        <p:spPr bwMode="auto">
          <a:xfrm>
            <a:off x="45720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51"/>
          <p:cNvSpPr>
            <a:spLocks noChangeArrowheads="1"/>
          </p:cNvSpPr>
          <p:nvPr/>
        </p:nvSpPr>
        <p:spPr bwMode="auto">
          <a:xfrm>
            <a:off x="457200" y="7210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Rectangle 53"/>
          <p:cNvSpPr>
            <a:spLocks noChangeArrowheads="1"/>
          </p:cNvSpPr>
          <p:nvPr/>
        </p:nvSpPr>
        <p:spPr bwMode="auto">
          <a:xfrm>
            <a:off x="457200" y="819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54"/>
          <p:cNvSpPr>
            <a:spLocks noChangeArrowheads="1"/>
          </p:cNvSpPr>
          <p:nvPr/>
        </p:nvSpPr>
        <p:spPr bwMode="auto">
          <a:xfrm>
            <a:off x="457200" y="8648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457200" y="10429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59"/>
          <p:cNvSpPr>
            <a:spLocks noChangeArrowheads="1"/>
          </p:cNvSpPr>
          <p:nvPr/>
        </p:nvSpPr>
        <p:spPr bwMode="auto">
          <a:xfrm>
            <a:off x="457200" y="10887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3" name="Rectangle 62"/>
          <p:cNvSpPr>
            <a:spLocks noChangeArrowheads="1"/>
          </p:cNvSpPr>
          <p:nvPr/>
        </p:nvSpPr>
        <p:spPr bwMode="auto">
          <a:xfrm>
            <a:off x="457200" y="123253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4" name="Rectangle 63"/>
          <p:cNvSpPr>
            <a:spLocks noChangeArrowheads="1"/>
          </p:cNvSpPr>
          <p:nvPr/>
        </p:nvSpPr>
        <p:spPr bwMode="auto">
          <a:xfrm>
            <a:off x="457200" y="13668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64"/>
          <p:cNvSpPr>
            <a:spLocks noChangeArrowheads="1"/>
          </p:cNvSpPr>
          <p:nvPr/>
        </p:nvSpPr>
        <p:spPr bwMode="auto">
          <a:xfrm>
            <a:off x="457200" y="14125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7" name="Rectangle 65"/>
          <p:cNvSpPr>
            <a:spLocks noChangeArrowheads="1"/>
          </p:cNvSpPr>
          <p:nvPr/>
        </p:nvSpPr>
        <p:spPr bwMode="auto">
          <a:xfrm>
            <a:off x="457200" y="15106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es-ES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fr-FR" alt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68"/>
          <p:cNvSpPr>
            <a:spLocks noChangeArrowheads="1"/>
          </p:cNvSpPr>
          <p:nvPr/>
        </p:nvSpPr>
        <p:spPr bwMode="auto">
          <a:xfrm>
            <a:off x="457200" y="16021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2" name="Rectangle 71"/>
          <p:cNvSpPr>
            <a:spLocks noChangeArrowheads="1"/>
          </p:cNvSpPr>
          <p:nvPr/>
        </p:nvSpPr>
        <p:spPr bwMode="auto">
          <a:xfrm>
            <a:off x="457200" y="16916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4" name="Rectangle 72"/>
          <p:cNvSpPr>
            <a:spLocks noChangeArrowheads="1"/>
          </p:cNvSpPr>
          <p:nvPr/>
        </p:nvSpPr>
        <p:spPr bwMode="auto">
          <a:xfrm>
            <a:off x="457200" y="1789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46" y="3418782"/>
            <a:ext cx="1232069" cy="1248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1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2745"/>
            <a:ext cx="8280226" cy="34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886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4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ruzvermella.org/web/cache/scene/uploads/novas/imaxe/de4/_S7QytKoutjK3UsovKMnMzytWsi62MrSwUipKLc6sSnUuyi/QMT_/_cz0DExMFCyrgUA_/54f9a3aeaa-post_fb_crj_8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360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37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5" y="362478"/>
            <a:ext cx="16267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0" y="2060848"/>
            <a:ext cx="1228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0" y="3165404"/>
            <a:ext cx="1200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9" y="4215864"/>
            <a:ext cx="1620637" cy="10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1" y="5236597"/>
            <a:ext cx="123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463125" y="1844824"/>
            <a:ext cx="1801925" cy="910153"/>
          </a:xfrm>
          <a:prstGeom prst="wedgeEllipseCallout">
            <a:avLst>
              <a:gd name="adj1" fmla="val 41823"/>
              <a:gd name="adj2" fmla="val 92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08852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208936" y="389190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1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3030" y="2060848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7904" y="3166667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3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4456" y="4246455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4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01086" y="5237860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5</a:t>
            </a:r>
            <a:endParaRPr lang="fr-FR" sz="1400" dirty="0">
              <a:solidFill>
                <a:srgbClr val="0000FF"/>
              </a:solidFill>
            </a:endParaRPr>
          </a:p>
        </p:txBody>
      </p:sp>
      <p:pic>
        <p:nvPicPr>
          <p:cNvPr id="19" name="Imag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1473"/>
            <a:ext cx="1727835" cy="296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53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3" y="4221088"/>
            <a:ext cx="16267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188640"/>
            <a:ext cx="676875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0000FF"/>
                </a:solidFill>
              </a:rPr>
              <a:t>Imagina que los 2 </a:t>
            </a:r>
            <a:r>
              <a:rPr lang="fr-FR" sz="1400" b="1" dirty="0" err="1" smtClean="0">
                <a:solidFill>
                  <a:srgbClr val="0000FF"/>
                </a:solidFill>
              </a:rPr>
              <a:t>jóvenes</a:t>
            </a:r>
            <a:r>
              <a:rPr lang="fr-FR" sz="1400" b="1" dirty="0" smtClean="0">
                <a:solidFill>
                  <a:srgbClr val="0000FF"/>
                </a:solidFill>
              </a:rPr>
              <a:t> dan </a:t>
            </a:r>
            <a:r>
              <a:rPr lang="fr-FR" sz="1400" b="1" dirty="0" err="1" smtClean="0">
                <a:solidFill>
                  <a:srgbClr val="0000FF"/>
                </a:solidFill>
              </a:rPr>
              <a:t>consejos</a:t>
            </a:r>
            <a:r>
              <a:rPr lang="fr-FR" sz="1400" b="1" dirty="0" smtClean="0">
                <a:solidFill>
                  <a:srgbClr val="0000FF"/>
                </a:solidFill>
              </a:rPr>
              <a:t> al hombre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cambie</a:t>
            </a:r>
            <a:r>
              <a:rPr lang="fr-FR" sz="1400" b="1" dirty="0" smtClean="0">
                <a:solidFill>
                  <a:srgbClr val="0000FF"/>
                </a:solidFill>
              </a:rPr>
              <a:t> su </a:t>
            </a:r>
            <a:r>
              <a:rPr lang="fr-FR" sz="1400" b="1" dirty="0" err="1" smtClean="0">
                <a:solidFill>
                  <a:srgbClr val="0000FF"/>
                </a:solidFill>
              </a:rPr>
              <a:t>visión</a:t>
            </a:r>
            <a:r>
              <a:rPr lang="fr-FR" sz="1400" b="1" dirty="0" smtClean="0">
                <a:solidFill>
                  <a:srgbClr val="0000FF"/>
                </a:solidFill>
              </a:rPr>
              <a:t> sobre las </a:t>
            </a:r>
            <a:r>
              <a:rPr lang="fr-FR" sz="1400" b="1" dirty="0" err="1" smtClean="0">
                <a:solidFill>
                  <a:srgbClr val="0000FF"/>
                </a:solidFill>
              </a:rPr>
              <a:t>mujeres</a:t>
            </a:r>
            <a:r>
              <a:rPr lang="fr-FR" sz="1400" b="1" dirty="0" smtClean="0">
                <a:solidFill>
                  <a:srgbClr val="0000FF"/>
                </a:solidFill>
              </a:rPr>
              <a:t>, para que </a:t>
            </a:r>
            <a:r>
              <a:rPr lang="fr-FR" sz="1400" b="1" dirty="0" err="1" smtClean="0">
                <a:solidFill>
                  <a:srgbClr val="0000FF"/>
                </a:solidFill>
              </a:rPr>
              <a:t>evolucione</a:t>
            </a:r>
            <a:r>
              <a:rPr lang="fr-FR" sz="1400" b="1" dirty="0" smtClean="0">
                <a:solidFill>
                  <a:srgbClr val="0000FF"/>
                </a:solidFill>
              </a:rPr>
              <a:t> y  </a:t>
            </a:r>
            <a:r>
              <a:rPr lang="fr-FR" sz="1400" b="1" dirty="0" err="1" smtClean="0">
                <a:solidFill>
                  <a:srgbClr val="0000FF"/>
                </a:solidFill>
              </a:rPr>
              <a:t>acabar</a:t>
            </a:r>
            <a:r>
              <a:rPr lang="fr-FR" sz="1400" b="1" dirty="0" smtClean="0">
                <a:solidFill>
                  <a:srgbClr val="0000FF"/>
                </a:solidFill>
              </a:rPr>
              <a:t> con la </a:t>
            </a:r>
            <a:r>
              <a:rPr lang="fr-FR" sz="1400" b="1" dirty="0" err="1" smtClean="0">
                <a:solidFill>
                  <a:srgbClr val="0000FF"/>
                </a:solidFill>
              </a:rPr>
              <a:t>discriminación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sexista</a:t>
            </a:r>
            <a:r>
              <a:rPr lang="fr-FR" sz="1400" b="1" dirty="0" smtClean="0">
                <a:solidFill>
                  <a:srgbClr val="0000FF"/>
                </a:solidFill>
              </a:rPr>
              <a:t>. Transforma las frases </a:t>
            </a:r>
            <a:r>
              <a:rPr lang="fr-FR" sz="1400" b="1" dirty="0" err="1" smtClean="0">
                <a:solidFill>
                  <a:srgbClr val="0000FF"/>
                </a:solidFill>
              </a:rPr>
              <a:t>introduciendo</a:t>
            </a:r>
            <a:r>
              <a:rPr lang="fr-FR" sz="1400" b="1" dirty="0" smtClean="0">
                <a:solidFill>
                  <a:srgbClr val="0000FF"/>
                </a:solidFill>
              </a:rPr>
              <a:t> la </a:t>
            </a:r>
            <a:r>
              <a:rPr lang="fr-FR" sz="1400" b="1" dirty="0" err="1" smtClean="0">
                <a:solidFill>
                  <a:srgbClr val="0000FF"/>
                </a:solidFill>
              </a:rPr>
              <a:t>obligación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personal</a:t>
            </a:r>
            <a:r>
              <a:rPr lang="fr-FR" sz="1400" b="1" dirty="0" smtClean="0">
                <a:solidFill>
                  <a:srgbClr val="0000FF"/>
                </a:solidFill>
              </a:rPr>
              <a:t> y/o el </a:t>
            </a:r>
            <a:r>
              <a:rPr lang="fr-FR" sz="1400" b="1" dirty="0" err="1" smtClean="0">
                <a:solidFill>
                  <a:srgbClr val="0000FF"/>
                </a:solidFill>
              </a:rPr>
              <a:t>imperativo</a:t>
            </a:r>
            <a:r>
              <a:rPr lang="fr-FR" sz="1400" b="1" dirty="0" smtClean="0">
                <a:solidFill>
                  <a:srgbClr val="0000FF"/>
                </a:solidFill>
              </a:rPr>
              <a:t> (ordre et défense)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4463125" y="1844824"/>
            <a:ext cx="1801925" cy="910153"/>
          </a:xfrm>
          <a:prstGeom prst="wedgeEllipseCallout">
            <a:avLst>
              <a:gd name="adj1" fmla="val 41823"/>
              <a:gd name="adj2" fmla="val 92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200" b="1" u="sng" dirty="0" err="1" smtClean="0">
                <a:solidFill>
                  <a:srgbClr val="FF0000"/>
                </a:solidFill>
              </a:rPr>
              <a:t>Debes</a:t>
            </a:r>
            <a:r>
              <a:rPr lang="fr-FR" sz="1200" b="1" u="sng" dirty="0" smtClean="0">
                <a:solidFill>
                  <a:srgbClr val="FF0000"/>
                </a:solidFill>
              </a:rPr>
              <a:t> </a:t>
            </a:r>
            <a:r>
              <a:rPr lang="fr-FR" sz="1200" b="1" u="sng" dirty="0" err="1" smtClean="0">
                <a:solidFill>
                  <a:srgbClr val="FF0000"/>
                </a:solidFill>
              </a:rPr>
              <a:t>compartir</a:t>
            </a:r>
            <a:r>
              <a:rPr lang="fr-FR" sz="1200" b="1" u="sng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/>
              <a:t>tareas</a:t>
            </a:r>
            <a:r>
              <a:rPr lang="fr-FR" sz="1200" dirty="0" smtClean="0"/>
              <a:t> en casa de forma </a:t>
            </a:r>
            <a:r>
              <a:rPr lang="fr-FR" sz="1200" dirty="0" err="1" smtClean="0"/>
              <a:t>equitativa</a:t>
            </a:r>
            <a:endParaRPr lang="fr-FR" sz="1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31348"/>
            <a:ext cx="290743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1226"/>
            <a:ext cx="933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84" y="3059423"/>
            <a:ext cx="933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6516216" y="1484784"/>
            <a:ext cx="1728192" cy="936103"/>
          </a:xfrm>
          <a:prstGeom prst="wedgeEllipseCallout">
            <a:avLst>
              <a:gd name="adj1" fmla="val 16214"/>
              <a:gd name="adj2" fmla="val 1115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200" b="1" dirty="0" err="1" smtClean="0">
                <a:solidFill>
                  <a:srgbClr val="FF0000"/>
                </a:solidFill>
              </a:rPr>
              <a:t>Comparte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/>
              <a:t>tareas</a:t>
            </a:r>
            <a:r>
              <a:rPr lang="fr-FR" sz="1200" dirty="0" smtClean="0"/>
              <a:t> en casa de forma </a:t>
            </a:r>
            <a:r>
              <a:rPr lang="fr-FR" sz="1200" dirty="0" err="1" smtClean="0"/>
              <a:t>equitativa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76431" y="4393192"/>
            <a:ext cx="2230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1</a:t>
            </a:r>
            <a:endParaRPr lang="fr-FR" sz="1400" dirty="0">
              <a:solidFill>
                <a:srgbClr val="0000FF"/>
              </a:solidFill>
            </a:endParaRPr>
          </a:p>
        </p:txBody>
      </p:sp>
      <p:pic>
        <p:nvPicPr>
          <p:cNvPr id="28" name="Image 27" descr="https://igualdadegeneroenred.wikispaces.com/file/view/Cartel%20Reparto%20de%20Tareas.jpg/544886382/800x415/Cartel%20Reparto%20de%20Tarea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980728"/>
            <a:ext cx="3456386" cy="207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5088"/>
            <a:ext cx="1584176" cy="296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185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356</Words>
  <Application>Microsoft Office PowerPoint</Application>
  <PresentationFormat>Affichage à l'écran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Valentina</dc:creator>
  <cp:lastModifiedBy>Valentina</cp:lastModifiedBy>
  <cp:revision>20</cp:revision>
  <dcterms:created xsi:type="dcterms:W3CDTF">2015-10-19T13:59:58Z</dcterms:created>
  <dcterms:modified xsi:type="dcterms:W3CDTF">2016-04-17T08:39:40Z</dcterms:modified>
</cp:coreProperties>
</file>