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  <p:sldMasterId id="2147483747" r:id="rId2"/>
  </p:sldMasterIdLst>
  <p:notesMasterIdLst>
    <p:notesMasterId r:id="rId16"/>
  </p:notesMasterIdLst>
  <p:handoutMasterIdLst>
    <p:handoutMasterId r:id="rId17"/>
  </p:handoutMasterIdLst>
  <p:sldIdLst>
    <p:sldId id="279" r:id="rId3"/>
    <p:sldId id="273" r:id="rId4"/>
    <p:sldId id="337" r:id="rId5"/>
    <p:sldId id="294" r:id="rId6"/>
    <p:sldId id="295" r:id="rId7"/>
    <p:sldId id="347" r:id="rId8"/>
    <p:sldId id="345" r:id="rId9"/>
    <p:sldId id="348" r:id="rId10"/>
    <p:sldId id="346" r:id="rId11"/>
    <p:sldId id="349" r:id="rId12"/>
    <p:sldId id="344" r:id="rId13"/>
    <p:sldId id="342" r:id="rId14"/>
    <p:sldId id="327" r:id="rId1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FFFFFF"/>
    <a:srgbClr val="08D83A"/>
    <a:srgbClr val="09F541"/>
    <a:srgbClr val="CC0000"/>
    <a:srgbClr val="FF0000"/>
    <a:srgbClr val="384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97" autoAdjust="0"/>
  </p:normalViewPr>
  <p:slideViewPr>
    <p:cSldViewPr>
      <p:cViewPr>
        <p:scale>
          <a:sx n="66" d="100"/>
          <a:sy n="66" d="100"/>
        </p:scale>
        <p:origin x="-154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BD6B6321-667A-44F6-A074-6AD9FB0B8D0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282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5" rIns="92431" bIns="46215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5" rIns="92431" bIns="4621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5" rIns="92431" bIns="4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5" rIns="92431" bIns="46215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1" tIns="46215" rIns="92431" bIns="4621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charset="0"/>
              </a:defRPr>
            </a:lvl1pPr>
          </a:lstStyle>
          <a:p>
            <a:fld id="{2E6FA843-8EB3-498A-BFDA-BB80DF21A2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909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1BE69-EAFD-48CD-BF5C-85AC1321FF9A}" type="slidenum">
              <a:rPr lang="fr-FR"/>
              <a:pPr/>
              <a:t>2</a:t>
            </a:fld>
            <a:endParaRPr lang="fr-FR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97" tIns="47647" rIns="95297" bIns="47647" anchor="b"/>
          <a:lstStyle/>
          <a:p>
            <a:pPr algn="r" defTabSz="950913" eaLnBrk="0" hangingPunct="0"/>
            <a:fld id="{5D6B60B8-F5A7-454E-BCF2-5DC4F39D8CAF}" type="slidenum">
              <a:rPr lang="en-US" sz="1300">
                <a:latin typeface="Arial" charset="0"/>
                <a:ea typeface="ＭＳ Ｐゴシック" pitchFamily="34" charset="-128"/>
              </a:rPr>
              <a:pPr algn="r" defTabSz="950913" eaLnBrk="0" hangingPunct="0"/>
              <a:t>2</a:t>
            </a:fld>
            <a:endParaRPr lang="en-US" sz="13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</p:spPr>
        <p:txBody>
          <a:bodyPr lIns="95297" tIns="47647" rIns="95297" bIns="476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2553E-EA24-41B1-A4A1-1B7C84915023}" type="slidenum">
              <a:rPr lang="fr-FR"/>
              <a:pPr/>
              <a:t>11</a:t>
            </a:fld>
            <a:endParaRPr 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122"/>
            <a:ext cx="4984750" cy="446809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107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10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0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0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07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0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10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1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31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1000" y="1798638"/>
            <a:ext cx="4114800" cy="4221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98638"/>
            <a:ext cx="4114800" cy="20335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84625"/>
            <a:ext cx="4114800" cy="2035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1211263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4E111203-7B48-4603-B842-13C31986D3C1}" type="slidenum">
              <a:rPr lang="fr-FR"/>
              <a:pPr/>
              <a:t>‹N°›</a:t>
            </a:fld>
            <a:r>
              <a:rPr lang="fr-FR"/>
              <a:t> - </a:t>
            </a:r>
            <a:fld id="{E8E88345-4841-4C28-8CA1-69C4662677BA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816475" y="6477000"/>
            <a:ext cx="2990850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V1-E-cou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446338"/>
            <a:ext cx="5105400" cy="2430462"/>
          </a:xfrm>
        </p:spPr>
        <p:txBody>
          <a:bodyPr/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029200"/>
            <a:ext cx="8382000" cy="1711325"/>
          </a:xfrm>
        </p:spPr>
        <p:txBody>
          <a:bodyPr/>
          <a:lstStyle>
            <a:lvl1pPr marL="0" indent="0">
              <a:buFontTx/>
              <a:buNone/>
              <a:defRPr sz="1600" b="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1944560A-D40E-42BC-B44C-956EC1B40054}" type="slidenum">
              <a:rPr lang="fr-FR"/>
              <a:pPr/>
              <a:t>‹N°›</a:t>
            </a:fld>
            <a:r>
              <a:rPr lang="fr-FR"/>
              <a:t> - </a:t>
            </a:r>
            <a:fld id="{43E3BC25-9152-485E-8C5A-C3C42B619F9D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E0F75AF5-4533-40B2-8E78-7890A4E32CAF}" type="slidenum">
              <a:rPr lang="fr-FR"/>
              <a:pPr/>
              <a:t>‹N°›</a:t>
            </a:fld>
            <a:r>
              <a:rPr lang="fr-FR"/>
              <a:t> - </a:t>
            </a:r>
            <a:fld id="{2C45A883-BDC2-4F91-A7D3-BF31C9FB8C55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798638"/>
            <a:ext cx="411480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11480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35FA86B1-E813-42CF-94C1-4F09EA544318}" type="slidenum">
              <a:rPr lang="fr-FR"/>
              <a:pPr/>
              <a:t>‹N°›</a:t>
            </a:fld>
            <a:r>
              <a:rPr lang="fr-FR"/>
              <a:t> - </a:t>
            </a:r>
            <a:fld id="{0A80DE30-2F5C-4CE0-871F-9738E2F56085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FA4099E7-5482-40F6-93C4-447901E8AE20}" type="slidenum">
              <a:rPr lang="fr-FR"/>
              <a:pPr/>
              <a:t>‹N°›</a:t>
            </a:fld>
            <a:r>
              <a:rPr lang="fr-FR"/>
              <a:t> - </a:t>
            </a:r>
            <a:fld id="{6A50E8C2-6B1C-4335-AEDD-447BC9F9A5B0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D39988AC-2EAA-4744-ACD6-630A9EE425F0}" type="slidenum">
              <a:rPr lang="fr-FR"/>
              <a:pPr/>
              <a:t>‹N°›</a:t>
            </a:fld>
            <a:r>
              <a:rPr lang="fr-FR"/>
              <a:t> - </a:t>
            </a:r>
            <a:fld id="{D46753A4-DA53-489E-BAD9-6E70FDE505A5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E84A1332-77A4-40C9-9EC2-02CC9D12D9A7}" type="slidenum">
              <a:rPr lang="fr-FR"/>
              <a:pPr/>
              <a:t>‹N°›</a:t>
            </a:fld>
            <a:r>
              <a:rPr lang="fr-FR"/>
              <a:t> - </a:t>
            </a:r>
            <a:fld id="{00B108E4-E83A-4A43-B8F2-223EF795343A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09E040E2-7BC4-4881-BC51-535D3A11C0E3}" type="slidenum">
              <a:rPr lang="fr-FR"/>
              <a:pPr/>
              <a:t>‹N°›</a:t>
            </a:fld>
            <a:r>
              <a:rPr lang="fr-FR"/>
              <a:t> - </a:t>
            </a:r>
            <a:fld id="{C801A06E-4B28-4038-9FF7-14B2BA101449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A41700B6-F00E-42EA-AE30-BF009D4B216B}" type="slidenum">
              <a:rPr lang="fr-FR"/>
              <a:pPr/>
              <a:t>‹N°›</a:t>
            </a:fld>
            <a:r>
              <a:rPr lang="fr-FR"/>
              <a:t> - </a:t>
            </a:r>
            <a:fld id="{2D212795-EE34-460E-BB82-1A48AE90817D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AF018C86-A46F-4E89-B222-F787AACDD3E7}" type="slidenum">
              <a:rPr lang="fr-FR"/>
              <a:pPr/>
              <a:t>‹N°›</a:t>
            </a:fld>
            <a:r>
              <a:rPr lang="fr-FR"/>
              <a:t> - </a:t>
            </a:r>
            <a:fld id="{34DC2EB8-5A71-4014-8F10-B73CEEDE266C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99E0AE59-D47A-4B4D-B9B2-13932F58394C}" type="slidenum">
              <a:rPr lang="fr-FR"/>
              <a:pPr/>
              <a:t>‹N°›</a:t>
            </a:fld>
            <a:r>
              <a:rPr lang="fr-FR"/>
              <a:t> - </a:t>
            </a:r>
            <a:fld id="{E244FB54-FFF7-4D2D-B561-F09566A97041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1000" y="1798638"/>
            <a:ext cx="4114800" cy="4221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114800" cy="4221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1211263" cy="2635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C27DE9E3-3FC8-4F7B-9CEF-3D2E489F2C40}" type="slidenum">
              <a:rPr lang="fr-FR"/>
              <a:pPr/>
              <a:t>‹N°›</a:t>
            </a:fld>
            <a:r>
              <a:rPr lang="fr-FR"/>
              <a:t> - </a:t>
            </a:r>
            <a:fld id="{DAE63363-7828-467C-8730-DDFA9928A9C9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816475" y="6477000"/>
            <a:ext cx="2990850" cy="2635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1000" y="1798638"/>
            <a:ext cx="4114800" cy="4221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98638"/>
            <a:ext cx="4114800" cy="20335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84625"/>
            <a:ext cx="4114800" cy="2035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1211263" cy="2635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P.</a:t>
            </a:r>
            <a:fld id="{4E111203-7B48-4603-B842-13C31986D3C1}" type="slidenum">
              <a:rPr lang="fr-FR"/>
              <a:pPr/>
              <a:t>‹N°›</a:t>
            </a:fld>
            <a:r>
              <a:rPr lang="fr-FR"/>
              <a:t> - </a:t>
            </a:r>
            <a:fld id="{E8E88345-4841-4C28-8CA1-69C4662677BA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816475" y="6477000"/>
            <a:ext cx="2990850" cy="2635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PROJET NOUVELLE MOTORISATION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005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00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0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0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0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395288" y="1412875"/>
            <a:ext cx="8424862" cy="5184775"/>
          </a:xfrm>
          <a:prstGeom prst="rect">
            <a:avLst/>
          </a:prstGeom>
          <a:solidFill>
            <a:srgbClr val="FFFFFF">
              <a:alpha val="6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43" name="Picture 19" descr="V1---E---tx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5969000"/>
            <a:ext cx="9144000" cy="889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286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798638"/>
            <a:ext cx="83820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477000"/>
            <a:ext cx="12112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fr-FR"/>
              <a:t>P.</a:t>
            </a:r>
            <a:fld id="{29B84F8E-838F-4984-81C7-F2D62FFAD612}" type="slidenum">
              <a:rPr lang="fr-FR"/>
              <a:pPr/>
              <a:t>‹N°›</a:t>
            </a:fld>
            <a:r>
              <a:rPr lang="fr-FR"/>
              <a:t> - </a:t>
            </a:r>
            <a:fld id="{64032B8C-9AC2-4D1F-A0FB-A2CB1A7D8DAB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16475" y="6477000"/>
            <a:ext cx="29908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PROJET NOUVELLE MOTORISATION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gray">
          <a:xfrm>
            <a:off x="1616075" y="6477000"/>
            <a:ext cx="3167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r>
              <a:rPr lang="fr-FR" sz="1000">
                <a:solidFill>
                  <a:schemeClr val="bg1"/>
                </a:solidFill>
              </a:rPr>
              <a:t>Direction Transport SC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9pPr>
    </p:titleStyle>
    <p:bodyStyle>
      <a:lvl1pPr marL="187325" indent="-187325" algn="l" rtl="0" eaLnBrk="0" fontAlgn="base" hangingPunct="0">
        <a:spcBef>
          <a:spcPct val="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3675" algn="l" rtl="0" eaLnBrk="0" fontAlgn="base" hangingPunct="0">
        <a:spcBef>
          <a:spcPct val="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576263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957263" indent="-190500" algn="l" rtl="0" eaLnBrk="0" fontAlgn="base" hangingPunct="0">
        <a:spcBef>
          <a:spcPct val="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5pPr>
      <a:lvl6pPr marL="1414463" indent="-190500" algn="l" rtl="0" eaLnBrk="0" fontAlgn="base" hangingPunct="0">
        <a:spcBef>
          <a:spcPct val="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6pPr>
      <a:lvl7pPr marL="1871663" indent="-190500" algn="l" rtl="0" eaLnBrk="0" fontAlgn="base" hangingPunct="0">
        <a:spcBef>
          <a:spcPct val="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7pPr>
      <a:lvl8pPr marL="2328863" indent="-190500" algn="l" rtl="0" eaLnBrk="0" fontAlgn="base" hangingPunct="0">
        <a:spcBef>
          <a:spcPct val="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8pPr>
      <a:lvl9pPr marL="2786063" indent="-190500" algn="l" rtl="0" eaLnBrk="0" fontAlgn="base" hangingPunct="0">
        <a:spcBef>
          <a:spcPct val="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857232"/>
            <a:ext cx="7772400" cy="1920875"/>
          </a:xfrm>
        </p:spPr>
        <p:txBody>
          <a:bodyPr/>
          <a:lstStyle/>
          <a:p>
            <a:r>
              <a:rPr lang="fr-FR" dirty="0"/>
              <a:t>Les métiers repères de la </a:t>
            </a:r>
            <a:r>
              <a:rPr lang="fr-FR" dirty="0" err="1"/>
              <a:t>Supply</a:t>
            </a:r>
            <a:r>
              <a:rPr lang="fr-FR" dirty="0"/>
              <a:t> Chain France</a:t>
            </a:r>
          </a:p>
        </p:txBody>
      </p:sp>
      <p:pic>
        <p:nvPicPr>
          <p:cNvPr id="34822" name="Picture 6" descr="logo S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86124"/>
            <a:ext cx="5700713" cy="738188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57224" y="4572008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Une source d’innovation?</a:t>
            </a:r>
            <a:endParaRPr kumimoji="0" lang="fr-FR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 d’innovation </a:t>
            </a:r>
            <a:r>
              <a:rPr lang="fr-FR" dirty="0" err="1" smtClean="0"/>
              <a:t>transversalle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P.</a:t>
            </a:r>
            <a:fld id="{98512D77-A413-4937-9DCD-FABCA4365844}" type="slidenum">
              <a:rPr lang="fr-FR"/>
              <a:pPr/>
              <a:t>11</a:t>
            </a:fld>
            <a:r>
              <a:rPr lang="fr-FR"/>
              <a:t> - </a:t>
            </a:r>
            <a:fld id="{084F1F2F-AD55-484E-B153-26BD6BBF7C69}" type="datetime1">
              <a:rPr lang="fr-FR"/>
              <a:pPr/>
              <a:t>25/10/2012</a:t>
            </a:fld>
            <a:endParaRPr lang="fr-FR"/>
          </a:p>
        </p:txBody>
      </p:sp>
      <p:sp>
        <p:nvSpPr>
          <p:cNvPr id="16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NOUVELLE MOTORISATION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924175"/>
            <a:ext cx="4356100" cy="2016125"/>
          </a:xfrm>
          <a:prstGeom prst="rect">
            <a:avLst/>
          </a:prstGeom>
          <a:solidFill>
            <a:srgbClr val="4F81BD">
              <a:alpha val="50000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6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Des aménagements aux abords des magasins (voirie et stationnement) : 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</a:pPr>
            <a:r>
              <a:rPr lang="fr-FR" sz="1600">
                <a:latin typeface="Calibri" pitchFamily="34" charset="0"/>
                <a:cs typeface="Arial" charset="0"/>
              </a:rPr>
              <a:t>Abaissement des trottoirs (Turgot et Vouillé),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</a:pPr>
            <a:r>
              <a:rPr lang="fr-FR" sz="1600">
                <a:latin typeface="Calibri" pitchFamily="34" charset="0"/>
                <a:cs typeface="Arial" charset="0"/>
              </a:rPr>
              <a:t>Aires de livraisons sanctuarisées (Turgot, Procession et Vouillé)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-"/>
            </a:pPr>
            <a:r>
              <a:rPr lang="fr-FR" sz="1600">
                <a:latin typeface="Calibri" pitchFamily="34" charset="0"/>
                <a:cs typeface="Arial" charset="0"/>
              </a:rPr>
              <a:t>Premières réflexions avec les Mairies d’Arrondissement (présentation et valorisation du projet, contrôle du respect des ZL, aménagements possibles…)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fr-FR" sz="1600">
              <a:latin typeface="Calibri" pitchFamily="34" charset="0"/>
              <a:cs typeface="Arial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-26988"/>
            <a:ext cx="9144000" cy="392113"/>
          </a:xfrm>
        </p:spPr>
        <p:txBody>
          <a:bodyPr/>
          <a:lstStyle/>
          <a:p>
            <a:r>
              <a:rPr lang="fr-FR" sz="3200" dirty="0" smtClean="0">
                <a:solidFill>
                  <a:schemeClr val="tx1"/>
                </a:solidFill>
              </a:rPr>
              <a:t>Une charte comme moyen d’innover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95288" y="955675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rgbClr val="595959"/>
                </a:solidFill>
                <a:latin typeface="Trebuchet MS" pitchFamily="34" charset="0"/>
                <a:cs typeface="Arial" charset="0"/>
              </a:rPr>
              <a:t>3 obligations de moyen et une mesure du résultat :</a:t>
            </a:r>
            <a:endParaRPr lang="fr-FR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Accolade ouvrante 5"/>
          <p:cNvSpPr>
            <a:spLocks/>
          </p:cNvSpPr>
          <p:nvPr/>
        </p:nvSpPr>
        <p:spPr bwMode="auto">
          <a:xfrm rot="10800000">
            <a:off x="5724525" y="1412875"/>
            <a:ext cx="503238" cy="4968875"/>
          </a:xfrm>
          <a:prstGeom prst="leftBrace">
            <a:avLst>
              <a:gd name="adj1" fmla="val 8822"/>
              <a:gd name="adj2" fmla="val 49713"/>
            </a:avLst>
          </a:prstGeom>
          <a:noFill/>
          <a:ln w="50800" algn="ctr">
            <a:solidFill>
              <a:srgbClr val="4A7EBB"/>
            </a:solidFill>
            <a:round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fr-FR" sz="1800">
              <a:latin typeface="+mn-lt"/>
            </a:endParaRPr>
          </a:p>
        </p:txBody>
      </p:sp>
      <p:pic>
        <p:nvPicPr>
          <p:cNvPr id="1454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713" y="5229225"/>
            <a:ext cx="14366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573463"/>
            <a:ext cx="14398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484313"/>
            <a:ext cx="4356100" cy="1368425"/>
          </a:xfrm>
          <a:prstGeom prst="rect">
            <a:avLst/>
          </a:prstGeom>
          <a:solidFill>
            <a:srgbClr val="4F81BD">
              <a:alpha val="50000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fr-FR" sz="16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r-FR" sz="16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Des engins de livraison et de manutention plus silencieux et moins polluants :</a:t>
            </a:r>
            <a:r>
              <a:rPr lang="fr-FR" sz="1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sz="1600">
                <a:latin typeface="Calibri" pitchFamily="34" charset="0"/>
                <a:cs typeface="Arial" charset="0"/>
              </a:rPr>
              <a:t>livraisons par camions silencieux PIEK ; adaptation silencieuse des rolls magasins ; transpalettes PIEK ; insonorisation des rampes d’accès trottoir</a:t>
            </a:r>
          </a:p>
          <a:p>
            <a:pPr algn="ctr" eaLnBrk="1" hangingPunct="1"/>
            <a:endParaRPr lang="fr-FR" sz="1600">
              <a:latin typeface="Calibri" pitchFamily="34" charset="0"/>
              <a:cs typeface="Arial" charset="0"/>
            </a:endParaRPr>
          </a:p>
          <a:p>
            <a:pPr algn="ctr" eaLnBrk="1" hangingPunct="1"/>
            <a:endParaRPr lang="fr-FR" sz="16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013325"/>
            <a:ext cx="4356100" cy="1439863"/>
          </a:xfrm>
          <a:prstGeom prst="rect">
            <a:avLst/>
          </a:prstGeom>
          <a:solidFill>
            <a:srgbClr val="4F81BD">
              <a:alpha val="50000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fr-FR" sz="1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Du personnel formé et sensibilisé :</a:t>
            </a:r>
            <a:r>
              <a:rPr lang="fr-FR" sz="16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sz="1600" dirty="0">
                <a:latin typeface="Calibri" pitchFamily="34" charset="0"/>
                <a:cs typeface="Arial" charset="0"/>
              </a:rPr>
              <a:t>journée de formation pratique </a:t>
            </a:r>
            <a:r>
              <a:rPr lang="fr-FR" sz="1600" dirty="0" smtClean="0">
                <a:latin typeface="Calibri" pitchFamily="34" charset="0"/>
                <a:cs typeface="Arial" charset="0"/>
              </a:rPr>
              <a:t>(</a:t>
            </a:r>
            <a:r>
              <a:rPr lang="fr-FR" sz="1600" dirty="0">
                <a:latin typeface="Calibri" pitchFamily="34" charset="0"/>
                <a:cs typeface="Arial" charset="0"/>
              </a:rPr>
              <a:t>mise en situation de livraison, bonnes pratiques pour limiter le bruit...) : conducteurs-référents, manutentionnaires, chefs de projets Transport et magasins…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64275" y="1412875"/>
            <a:ext cx="2879725" cy="4824413"/>
          </a:xfrm>
          <a:prstGeom prst="rect">
            <a:avLst/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fr-FR" sz="20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Exigences d’amélioration continue :</a:t>
            </a:r>
          </a:p>
          <a:p>
            <a:pPr algn="ctr" eaLnBrk="1" hangingPunct="1"/>
            <a:endParaRPr lang="fr-FR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- </a:t>
            </a:r>
            <a:r>
              <a:rPr lang="fr-FR" sz="1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Des indicateurs de performance</a:t>
            </a:r>
            <a:r>
              <a:rPr lang="fr-FR" sz="18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</a:t>
            </a:r>
            <a:r>
              <a:rPr lang="fr-FR" sz="1400">
                <a:latin typeface="Calibri" pitchFamily="34" charset="0"/>
                <a:cs typeface="Arial" charset="0"/>
              </a:rPr>
              <a:t>(Nombre de livraisons de nuit, impact CO2 et particules, personnel formé, </a:t>
            </a:r>
          </a:p>
          <a:p>
            <a:pPr algn="ctr" eaLnBrk="1" hangingPunct="1"/>
            <a:r>
              <a:rPr lang="fr-FR" sz="1400">
                <a:latin typeface="Calibri" pitchFamily="34" charset="0"/>
                <a:cs typeface="Arial" charset="0"/>
              </a:rPr>
              <a:t>recueil et traitement des plaintes des riverains avec actions correctives)</a:t>
            </a:r>
          </a:p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&amp;</a:t>
            </a:r>
          </a:p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- </a:t>
            </a:r>
            <a:r>
              <a:rPr lang="fr-FR" sz="1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une hotline riverain</a:t>
            </a:r>
            <a:r>
              <a:rPr lang="fr-FR" sz="18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</a:t>
            </a:r>
          </a:p>
          <a:p>
            <a:pPr algn="ctr" eaLnBrk="1" hangingPunct="1"/>
            <a:r>
              <a:rPr lang="fr-FR" sz="1400">
                <a:latin typeface="Calibri" pitchFamily="34" charset="0"/>
                <a:cs typeface="Arial" charset="0"/>
              </a:rPr>
              <a:t>(Utilisation d’un numéro national indépendant pour le recueil des plaintes organisé par le Centre d’Information et de Documentation sur le Bruit)</a:t>
            </a:r>
          </a:p>
          <a:p>
            <a:pPr algn="ctr" eaLnBrk="1" hangingPunct="1"/>
            <a:endParaRPr lang="fr-FR" sz="1400">
              <a:latin typeface="Calibri" pitchFamily="34" charset="0"/>
              <a:cs typeface="Arial" charset="0"/>
            </a:endParaRPr>
          </a:p>
        </p:txBody>
      </p:sp>
      <p:pic>
        <p:nvPicPr>
          <p:cNvPr id="145419" name="Picture 2" descr="http://www.capital.fr/var/cap/storage/images/media/images/photo-v2-457x222/rea/carrefour-market/5912010-1-fre-FR/carrefour-market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809750"/>
            <a:ext cx="13684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071570"/>
          </a:xfrm>
        </p:spPr>
        <p:txBody>
          <a:bodyPr/>
          <a:lstStyle/>
          <a:p>
            <a:r>
              <a:rPr lang="fr-FR" dirty="0" smtClean="0"/>
              <a:t>Un processus d’innovation permanente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l" eaLnBrk="1" hangingPunct="1">
              <a:lnSpc>
                <a:spcPct val="90000"/>
              </a:lnSpc>
              <a:spcBef>
                <a:spcPct val="40000"/>
              </a:spcBef>
              <a:buClr>
                <a:srgbClr val="9DC6F5"/>
              </a:buClr>
              <a:buFont typeface="Wingdings" pitchFamily="2" charset="2"/>
              <a:buNone/>
            </a:pPr>
            <a:endParaRPr lang="fr-FR" sz="1800" b="0" dirty="0">
              <a:solidFill>
                <a:schemeClr val="tx1"/>
              </a:solidFill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40000"/>
              </a:spcBef>
              <a:buClr>
                <a:srgbClr val="9DC6F5"/>
              </a:buClr>
              <a:buFont typeface="Wingdings" pitchFamily="2" charset="2"/>
              <a:buNone/>
            </a:pPr>
            <a:endParaRPr lang="fr-FR" sz="1800" b="0" i="1" dirty="0">
              <a:solidFill>
                <a:schemeClr val="tx1"/>
              </a:solidFill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40000"/>
              </a:spcBef>
              <a:buClr>
                <a:srgbClr val="9DC6F5"/>
              </a:buClr>
              <a:buFont typeface="Wingdings" pitchFamily="2" charset="2"/>
              <a:buNone/>
            </a:pPr>
            <a:endParaRPr lang="fr-FR" sz="1800" b="0" i="1" dirty="0">
              <a:solidFill>
                <a:schemeClr val="tx1"/>
              </a:solidFill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40000"/>
              </a:spcBef>
              <a:buClr>
                <a:srgbClr val="9DC6F5"/>
              </a:buClr>
              <a:buFont typeface="Wingdings" pitchFamily="2" charset="2"/>
              <a:buNone/>
            </a:pPr>
            <a:endParaRPr lang="fr-FR" sz="1800" b="0" i="1" dirty="0">
              <a:solidFill>
                <a:schemeClr val="tx1"/>
              </a:solidFill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40000"/>
              </a:spcBef>
              <a:buClr>
                <a:srgbClr val="9DC6F5"/>
              </a:buClr>
              <a:buFont typeface="Wingdings" pitchFamily="2" charset="2"/>
              <a:buNone/>
            </a:pPr>
            <a:endParaRPr lang="fr-FR" sz="1800" b="0" i="1" dirty="0">
              <a:solidFill>
                <a:schemeClr val="tx1"/>
              </a:solidFill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40000"/>
              </a:spcBef>
              <a:buClr>
                <a:srgbClr val="9DC6F5"/>
              </a:buClr>
              <a:buFont typeface="Wingdings" pitchFamily="2" charset="2"/>
              <a:buChar char="n"/>
            </a:pPr>
            <a:endParaRPr lang="fr-FR" sz="1800" b="0" i="1" dirty="0">
              <a:solidFill>
                <a:schemeClr val="tx1"/>
              </a:solidFill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40000"/>
              </a:spcBef>
              <a:buClr>
                <a:srgbClr val="9DC6F5"/>
              </a:buClr>
              <a:buFont typeface="Wingdings" pitchFamily="2" charset="2"/>
              <a:buChar char="n"/>
            </a:pPr>
            <a:r>
              <a:rPr lang="fr-FR" sz="4800" b="0" i="1" dirty="0">
                <a:solidFill>
                  <a:schemeClr val="tx1"/>
                </a:solidFill>
              </a:rPr>
              <a:t>Chaque jour qui passe est du temps de perdu si rien n’a été entrepris.</a:t>
            </a:r>
            <a:endParaRPr lang="fr-FR" sz="4800" b="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88913"/>
            <a:ext cx="4983162" cy="823912"/>
          </a:xfrm>
        </p:spPr>
        <p:txBody>
          <a:bodyPr wrap="none"/>
          <a:lstStyle/>
          <a:p>
            <a:r>
              <a:rPr lang="fr-FR">
                <a:solidFill>
                  <a:srgbClr val="FFFFFF"/>
                </a:solidFill>
              </a:rPr>
              <a:t>Processus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773488" y="1773238"/>
            <a:ext cx="1404937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MAGASIN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708400" y="3167063"/>
            <a:ext cx="160972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ENTREPÔT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02025" y="5038725"/>
            <a:ext cx="2074863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FOURNISSEUR</a:t>
            </a:r>
          </a:p>
        </p:txBody>
      </p:sp>
      <p:pic>
        <p:nvPicPr>
          <p:cNvPr id="27654" name="Picture 6" descr="j02958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013339">
            <a:off x="1760538" y="5029200"/>
            <a:ext cx="741362" cy="522288"/>
          </a:xfrm>
          <a:prstGeom prst="rect">
            <a:avLst/>
          </a:prstGeom>
          <a:noFill/>
        </p:spPr>
      </p:pic>
      <p:pic>
        <p:nvPicPr>
          <p:cNvPr id="27655" name="Picture 7" descr="j02958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17997">
            <a:off x="1692275" y="1916113"/>
            <a:ext cx="727075" cy="512762"/>
          </a:xfrm>
          <a:prstGeom prst="rect">
            <a:avLst/>
          </a:prstGeom>
          <a:noFill/>
        </p:spPr>
      </p:pic>
      <p:pic>
        <p:nvPicPr>
          <p:cNvPr id="27656" name="Picture 8" descr="j02836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13985">
            <a:off x="7621588" y="4533900"/>
            <a:ext cx="609600" cy="492125"/>
          </a:xfrm>
          <a:prstGeom prst="rect">
            <a:avLst/>
          </a:prstGeom>
          <a:noFill/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 rot="8567461">
            <a:off x="2414588" y="4497388"/>
            <a:ext cx="361950" cy="1236662"/>
          </a:xfrm>
          <a:prstGeom prst="curvedLeftArrow">
            <a:avLst>
              <a:gd name="adj1" fmla="val 45682"/>
              <a:gd name="adj2" fmla="val 136066"/>
              <a:gd name="adj3" fmla="val 74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 rot="13449112">
            <a:off x="2554288" y="1412875"/>
            <a:ext cx="361950" cy="1295400"/>
          </a:xfrm>
          <a:prstGeom prst="curvedLeftArrow">
            <a:avLst>
              <a:gd name="adj1" fmla="val 47852"/>
              <a:gd name="adj2" fmla="val 142528"/>
              <a:gd name="adj3" fmla="val 74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 rot="-131702">
            <a:off x="5580063" y="1844675"/>
            <a:ext cx="1079500" cy="3951288"/>
          </a:xfrm>
          <a:prstGeom prst="curvedLeftArrow">
            <a:avLst>
              <a:gd name="adj1" fmla="val 21047"/>
              <a:gd name="adj2" fmla="val 117875"/>
              <a:gd name="adj3" fmla="val 50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000375" y="2817813"/>
            <a:ext cx="592138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3013075" y="3249613"/>
            <a:ext cx="566738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2987675" y="3509963"/>
            <a:ext cx="555625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3068638" y="3622675"/>
            <a:ext cx="566737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64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1188" y="1412875"/>
            <a:ext cx="2308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u="sng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Transport Aval</a:t>
            </a:r>
          </a:p>
        </p:txBody>
      </p:sp>
      <p:sp>
        <p:nvSpPr>
          <p:cNvPr id="27665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8313" y="5942013"/>
            <a:ext cx="2374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u="sng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Transport Amont</a:t>
            </a:r>
          </a:p>
        </p:txBody>
      </p:sp>
      <p:sp>
        <p:nvSpPr>
          <p:cNvPr id="27666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443663" y="2212975"/>
            <a:ext cx="2555875" cy="215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b="1" u="sng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Flux &amp; approvisionnement</a:t>
            </a:r>
          </a:p>
          <a:p>
            <a:pPr algn="ctr" eaLnBrk="0" hangingPunct="0">
              <a:spcBef>
                <a:spcPct val="50000"/>
              </a:spcBef>
            </a:pPr>
            <a:endParaRPr lang="fr-FR" b="1" u="sng">
              <a:solidFill>
                <a:srgbClr val="003399"/>
              </a:solidFill>
              <a:latin typeface="Arial" charset="0"/>
              <a:ea typeface="ＭＳ Ｐゴシック" pitchFamily="34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16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Demande</a:t>
            </a:r>
            <a:r>
              <a:rPr lang="fr-FR" b="1" u="sng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16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    D’approvisionnement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14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     Selon le type de produit</a:t>
            </a:r>
          </a:p>
        </p:txBody>
      </p:sp>
      <p:sp>
        <p:nvSpPr>
          <p:cNvPr id="27667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58888" y="2660650"/>
            <a:ext cx="1685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Expédition</a:t>
            </a:r>
          </a:p>
        </p:txBody>
      </p:sp>
      <p:sp>
        <p:nvSpPr>
          <p:cNvPr id="27668" name="Text 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" y="3068638"/>
            <a:ext cx="2963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Préparation de commandes</a:t>
            </a:r>
          </a:p>
        </p:txBody>
      </p:sp>
      <p:sp>
        <p:nvSpPr>
          <p:cNvPr id="27669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2413" y="3597275"/>
            <a:ext cx="26638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Stockage/Destockage</a:t>
            </a:r>
          </a:p>
        </p:txBody>
      </p:sp>
      <p:sp>
        <p:nvSpPr>
          <p:cNvPr id="27670" name="Text 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95400" y="4100513"/>
            <a:ext cx="16208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rPr>
              <a:t>Réception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59" grpId="0" animBg="1"/>
      <p:bldP spid="27664" grpId="0"/>
      <p:bldP spid="27665" grpId="0"/>
      <p:bldP spid="27666" grpId="0"/>
      <p:bldP spid="27667" grpId="0"/>
      <p:bldP spid="27668" grpId="0"/>
      <p:bldP spid="27669" grpId="0"/>
      <p:bldP spid="276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5243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404813"/>
            <a:ext cx="45132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Zoom sur 8 métiers  </a:t>
            </a:r>
          </a:p>
        </p:txBody>
      </p:sp>
      <p:pic>
        <p:nvPicPr>
          <p:cNvPr id="153606" name="Picture 6" descr="cgh"/>
          <p:cNvPicPr>
            <a:picLocks noChangeAspect="1" noChangeArrowheads="1"/>
          </p:cNvPicPr>
          <p:nvPr/>
        </p:nvPicPr>
        <p:blipFill>
          <a:blip r:embed="rId2"/>
          <a:srcRect l="4964" t="24414" r="6445" b="21463"/>
          <a:stretch>
            <a:fillRect/>
          </a:stretch>
        </p:blipFill>
        <p:spPr bwMode="auto">
          <a:xfrm>
            <a:off x="323850" y="1844675"/>
            <a:ext cx="8640763" cy="395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dtju"/>
          <p:cNvPicPr>
            <a:picLocks noChangeAspect="1" noChangeArrowheads="1"/>
          </p:cNvPicPr>
          <p:nvPr/>
        </p:nvPicPr>
        <p:blipFill>
          <a:blip r:embed="rId2"/>
          <a:srcRect l="6445" t="23416" r="7178" b="18489"/>
          <a:stretch>
            <a:fillRect/>
          </a:stretch>
        </p:blipFill>
        <p:spPr bwMode="auto">
          <a:xfrm>
            <a:off x="395288" y="1700213"/>
            <a:ext cx="8424862" cy="4249737"/>
          </a:xfrm>
          <a:prstGeom prst="rect">
            <a:avLst/>
          </a:prstGeom>
          <a:noFill/>
        </p:spPr>
      </p:pic>
      <p:sp>
        <p:nvSpPr>
          <p:cNvPr id="15463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Zoom sur 8 métiers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 Transport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28 000 000 palettes livrées par an</a:t>
            </a:r>
          </a:p>
          <a:p>
            <a:endParaRPr lang="fr-FR" dirty="0" smtClean="0"/>
          </a:p>
          <a:p>
            <a:r>
              <a:rPr lang="fr-FR" dirty="0" smtClean="0"/>
              <a:t>Une densification des zones urbaines</a:t>
            </a:r>
          </a:p>
          <a:p>
            <a:endParaRPr lang="fr-FR" dirty="0" smtClean="0"/>
          </a:p>
          <a:p>
            <a:r>
              <a:rPr lang="fr-FR" dirty="0" smtClean="0"/>
              <a:t>Un poste de cout, de pollution et de nuisance</a:t>
            </a:r>
          </a:p>
          <a:p>
            <a:endParaRPr lang="fr-FR" dirty="0" smtClean="0"/>
          </a:p>
          <a:p>
            <a:r>
              <a:rPr lang="fr-FR" dirty="0" smtClean="0"/>
              <a:t>Une littérature « du dernier kilomètre »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l’innovation?</a:t>
            </a:r>
            <a:endParaRPr lang="fr-FR" dirty="0"/>
          </a:p>
        </p:txBody>
      </p:sp>
      <p:grpSp>
        <p:nvGrpSpPr>
          <p:cNvPr id="14" name="Group 4"/>
          <p:cNvGrpSpPr>
            <a:grpSpLocks noGrp="1"/>
          </p:cNvGrpSpPr>
          <p:nvPr/>
        </p:nvGrpSpPr>
        <p:grpSpPr bwMode="auto">
          <a:xfrm>
            <a:off x="1142977" y="1428735"/>
            <a:ext cx="7072362" cy="5126939"/>
            <a:chOff x="533" y="777"/>
            <a:chExt cx="1984" cy="2925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33" y="1086"/>
              <a:ext cx="1944" cy="2616"/>
            </a:xfrm>
            <a:prstGeom prst="rect">
              <a:avLst/>
            </a:prstGeom>
            <a:solidFill>
              <a:srgbClr val="004794"/>
            </a:solidFill>
            <a:ln w="9525" algn="ctr">
              <a:solidFill>
                <a:srgbClr val="004794"/>
              </a:solidFill>
              <a:miter lim="800000"/>
              <a:headEnd/>
              <a:tailEnd/>
            </a:ln>
            <a:effectLst/>
          </p:spPr>
          <p:txBody>
            <a:bodyPr lIns="54000" rIns="54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693" y="2464"/>
              <a:ext cx="824" cy="24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54000" rIns="540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Les distances à parcourir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909" y="1108"/>
              <a:ext cx="1174" cy="24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54000" rIns="540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Le remplissage des véhicules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574" y="1947"/>
              <a:ext cx="560" cy="24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54000" rIns="540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L’achat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1280" y="1296"/>
              <a:ext cx="376" cy="2136"/>
            </a:xfrm>
            <a:prstGeom prst="diamond">
              <a:avLst/>
            </a:prstGeom>
            <a:solidFill>
              <a:srgbClr val="FFFFFF"/>
            </a:solidFill>
            <a:ln w="9525" algn="ctr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lIns="54000" rIns="54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 rot="5400000">
              <a:off x="1272" y="1804"/>
              <a:ext cx="376" cy="1168"/>
            </a:xfrm>
            <a:prstGeom prst="diamond">
              <a:avLst/>
            </a:prstGeom>
            <a:solidFill>
              <a:srgbClr val="FFFFFF"/>
            </a:solidFill>
            <a:ln w="9525" algn="ctr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lIns="54000" rIns="54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2" descr="iPhone_nav_internet-pocket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4" y="2217"/>
              <a:ext cx="352" cy="333"/>
            </a:xfrm>
            <a:prstGeom prst="rect">
              <a:avLst/>
            </a:prstGeom>
            <a:noFill/>
          </p:spPr>
        </p:pic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536" y="777"/>
              <a:ext cx="1944" cy="287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4000" rIns="54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 smtClean="0">
                  <a:solidFill>
                    <a:sysClr val="windowText" lastClr="000000"/>
                  </a:solidFill>
                </a:rPr>
                <a:t>Doit</a:t>
              </a:r>
              <a:r>
                <a:rPr lang="en-US" sz="2800" kern="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2800" kern="0" dirty="0" err="1" smtClean="0">
                  <a:solidFill>
                    <a:sysClr val="windowText" lastClr="000000"/>
                  </a:solidFill>
                </a:rPr>
                <a:t>etre</a:t>
              </a:r>
              <a:r>
                <a:rPr lang="en-US" sz="2800" kern="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2800" kern="0" dirty="0" err="1" smtClean="0">
                  <a:solidFill>
                    <a:sysClr val="windowText" lastClr="000000"/>
                  </a:solidFill>
                </a:rPr>
                <a:t>une</a:t>
              </a:r>
              <a:r>
                <a:rPr lang="en-US" sz="2800" kern="0" dirty="0" smtClean="0">
                  <a:solidFill>
                    <a:sysClr val="windowText" lastClr="000000"/>
                  </a:solidFill>
                </a:rPr>
                <a:t> creation de </a:t>
              </a:r>
              <a:r>
                <a:rPr lang="en-US" sz="2800" kern="0" dirty="0" err="1" smtClean="0">
                  <a:solidFill>
                    <a:sysClr val="windowText" lastClr="000000"/>
                  </a:solidFill>
                </a:rPr>
                <a:t>valeur</a:t>
              </a:r>
              <a:r>
                <a:rPr lang="en-US" sz="2800" kern="0" dirty="0" smtClean="0">
                  <a:solidFill>
                    <a:sysClr val="windowText" lastClr="000000"/>
                  </a:solidFill>
                </a:rPr>
                <a:t> 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798" y="3411"/>
              <a:ext cx="1466" cy="24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54000" rIns="5400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La saturation  des moyens matériels et humains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exemples d’innovations 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poids de la technologie dans l’</a:t>
            </a:r>
            <a:r>
              <a:rPr lang="fr-FR" dirty="0" err="1" smtClean="0"/>
              <a:t>evolution</a:t>
            </a:r>
            <a:r>
              <a:rPr lang="fr-FR" dirty="0" smtClean="0"/>
              <a:t> des véhicules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3455987"/>
          </a:xfrm>
          <a:prstGeom prst="rect">
            <a:avLst/>
          </a:prstGeom>
          <a:noFill/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PROJET NOUVELLE MOTORISATION</a:t>
            </a: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2800" b="1" u="sng"/>
              <a:t>Les différents Projets</a:t>
            </a:r>
            <a:r>
              <a:rPr lang="fr-FR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 :</a:t>
            </a:r>
            <a:endParaRPr lang="fr-FR" sz="2800" b="1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gray">
          <a:xfrm>
            <a:off x="0" y="188913"/>
            <a:ext cx="9144000" cy="5762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fr-FR" sz="3600" b="1">
                <a:solidFill>
                  <a:schemeClr val="hlink"/>
                </a:solidFill>
              </a:rPr>
              <a:t> Projets Nouvelles Motorisations</a:t>
            </a:r>
          </a:p>
        </p:txBody>
      </p: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357297"/>
            <a:ext cx="5143504" cy="3429025"/>
          </a:xfrm>
          <a:prstGeom prst="rect">
            <a:avLst/>
          </a:prstGeom>
          <a:noFill/>
        </p:spPr>
      </p:pic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941888"/>
            <a:ext cx="4105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 bwMode="auto">
          <a:xfrm>
            <a:off x="4857752" y="5000636"/>
            <a:ext cx="3214710" cy="1357322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Demain, la pile à combustible?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theme/theme1.xml><?xml version="1.0" encoding="utf-8"?>
<a:theme xmlns:a="http://schemas.openxmlformats.org/drawingml/2006/main" name="Ruisseau">
  <a:themeElements>
    <a:clrScheme name="Ruisseau 14">
      <a:dk1>
        <a:srgbClr val="000000"/>
      </a:dk1>
      <a:lt1>
        <a:srgbClr val="7FC715"/>
      </a:lt1>
      <a:dk2>
        <a:srgbClr val="E5E5FF"/>
      </a:dk2>
      <a:lt2>
        <a:srgbClr val="3BC15B"/>
      </a:lt2>
      <a:accent1>
        <a:srgbClr val="0099CC"/>
      </a:accent1>
      <a:accent2>
        <a:srgbClr val="3E8DDC"/>
      </a:accent2>
      <a:accent3>
        <a:srgbClr val="C0E0AA"/>
      </a:accent3>
      <a:accent4>
        <a:srgbClr val="000000"/>
      </a:accent4>
      <a:accent5>
        <a:srgbClr val="AACAE2"/>
      </a:accent5>
      <a:accent6>
        <a:srgbClr val="377FC7"/>
      </a:accent6>
      <a:hlink>
        <a:srgbClr val="3366CC"/>
      </a:hlink>
      <a:folHlink>
        <a:srgbClr val="FFFFCC"/>
      </a:folHlink>
    </a:clrScheme>
    <a:fontScheme name="Ruissea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10">
        <a:dk1>
          <a:srgbClr val="3BC15B"/>
        </a:dk1>
        <a:lt1>
          <a:srgbClr val="FFFFFF"/>
        </a:lt1>
        <a:dk2>
          <a:srgbClr val="50DA30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B3EAAD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11">
        <a:dk1>
          <a:srgbClr val="000000"/>
        </a:dk1>
        <a:lt1>
          <a:srgbClr val="50DA30"/>
        </a:lt1>
        <a:dk2>
          <a:srgbClr val="E5E5FF"/>
        </a:dk2>
        <a:lt2>
          <a:srgbClr val="3BC15B"/>
        </a:lt2>
        <a:accent1>
          <a:srgbClr val="0099CC"/>
        </a:accent1>
        <a:accent2>
          <a:srgbClr val="A886E0"/>
        </a:accent2>
        <a:accent3>
          <a:srgbClr val="B3EAAD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12">
        <a:dk1>
          <a:srgbClr val="000000"/>
        </a:dk1>
        <a:lt1>
          <a:srgbClr val="50DA30"/>
        </a:lt1>
        <a:dk2>
          <a:srgbClr val="E5E5FF"/>
        </a:dk2>
        <a:lt2>
          <a:srgbClr val="3BC15B"/>
        </a:lt2>
        <a:accent1>
          <a:srgbClr val="0099CC"/>
        </a:accent1>
        <a:accent2>
          <a:srgbClr val="A886E0"/>
        </a:accent2>
        <a:accent3>
          <a:srgbClr val="B3EAAD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13">
        <a:dk1>
          <a:srgbClr val="000000"/>
        </a:dk1>
        <a:lt1>
          <a:srgbClr val="50DA30"/>
        </a:lt1>
        <a:dk2>
          <a:srgbClr val="E5E5FF"/>
        </a:dk2>
        <a:lt2>
          <a:srgbClr val="3BC15B"/>
        </a:lt2>
        <a:accent1>
          <a:srgbClr val="0099CC"/>
        </a:accent1>
        <a:accent2>
          <a:srgbClr val="3E8DDC"/>
        </a:accent2>
        <a:accent3>
          <a:srgbClr val="B3EAAD"/>
        </a:accent3>
        <a:accent4>
          <a:srgbClr val="000000"/>
        </a:accent4>
        <a:accent5>
          <a:srgbClr val="AACAE2"/>
        </a:accent5>
        <a:accent6>
          <a:srgbClr val="377FC7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14">
        <a:dk1>
          <a:srgbClr val="000000"/>
        </a:dk1>
        <a:lt1>
          <a:srgbClr val="7FC715"/>
        </a:lt1>
        <a:dk2>
          <a:srgbClr val="E5E5FF"/>
        </a:dk2>
        <a:lt2>
          <a:srgbClr val="3BC15B"/>
        </a:lt2>
        <a:accent1>
          <a:srgbClr val="0099CC"/>
        </a:accent1>
        <a:accent2>
          <a:srgbClr val="3E8DDC"/>
        </a:accent2>
        <a:accent3>
          <a:srgbClr val="C0E0AA"/>
        </a:accent3>
        <a:accent4>
          <a:srgbClr val="000000"/>
        </a:accent4>
        <a:accent5>
          <a:srgbClr val="AACAE2"/>
        </a:accent5>
        <a:accent6>
          <a:srgbClr val="377FC7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rrefour_V1_bleu2">
  <a:themeElements>
    <a:clrScheme name="Carrefour_V1_bleu2 5">
      <a:dk1>
        <a:srgbClr val="000000"/>
      </a:dk1>
      <a:lt1>
        <a:srgbClr val="FFFFFF"/>
      </a:lt1>
      <a:dk2>
        <a:srgbClr val="141F78"/>
      </a:dk2>
      <a:lt2>
        <a:srgbClr val="868789"/>
      </a:lt2>
      <a:accent1>
        <a:srgbClr val="384249"/>
      </a:accent1>
      <a:accent2>
        <a:srgbClr val="007BC0"/>
      </a:accent2>
      <a:accent3>
        <a:srgbClr val="FFFFFF"/>
      </a:accent3>
      <a:accent4>
        <a:srgbClr val="000000"/>
      </a:accent4>
      <a:accent5>
        <a:srgbClr val="AEB0B1"/>
      </a:accent5>
      <a:accent6>
        <a:srgbClr val="006FAE"/>
      </a:accent6>
      <a:hlink>
        <a:srgbClr val="005283"/>
      </a:hlink>
      <a:folHlink>
        <a:srgbClr val="69AAD8"/>
      </a:folHlink>
    </a:clrScheme>
    <a:fontScheme name="Carrefour_V1_bleu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rrefour_V1_bleu2 1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B0AEA4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9F9D94"/>
        </a:accent6>
        <a:hlink>
          <a:srgbClr val="87877F"/>
        </a:hlink>
        <a:folHlink>
          <a:srgbClr val="D1D0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2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A0A5A9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919599"/>
        </a:accent6>
        <a:hlink>
          <a:srgbClr val="74787B"/>
        </a:hlink>
        <a:folHlink>
          <a:srgbClr val="C7CB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3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9F9FBB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9090A9"/>
        </a:accent6>
        <a:hlink>
          <a:srgbClr val="7A7A91"/>
        </a:hlink>
        <a:folHlink>
          <a:srgbClr val="C3C3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4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88D0F0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7BBCD9"/>
        </a:accent6>
        <a:hlink>
          <a:srgbClr val="6197AF"/>
        </a:hlink>
        <a:folHlink>
          <a:srgbClr val="BEE4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5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007BC0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006FAE"/>
        </a:accent6>
        <a:hlink>
          <a:srgbClr val="005283"/>
        </a:hlink>
        <a:folHlink>
          <a:srgbClr val="69AA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6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008F4F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008147"/>
        </a:accent6>
        <a:hlink>
          <a:srgbClr val="006036"/>
        </a:hlink>
        <a:folHlink>
          <a:srgbClr val="6FBA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7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97BF0D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88AD0B"/>
        </a:accent6>
        <a:hlink>
          <a:srgbClr val="709113"/>
        </a:hlink>
        <a:folHlink>
          <a:srgbClr val="C5D8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8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CDCD00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BABA00"/>
        </a:accent6>
        <a:hlink>
          <a:srgbClr val="9D9F00"/>
        </a:hlink>
        <a:folHlink>
          <a:srgbClr val="E2E0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9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F18E00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DA8000"/>
        </a:accent6>
        <a:hlink>
          <a:srgbClr val="C17300"/>
        </a:hlink>
        <a:folHlink>
          <a:srgbClr val="F9BD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10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DC002E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C70029"/>
        </a:accent6>
        <a:hlink>
          <a:srgbClr val="A50724"/>
        </a:hlink>
        <a:folHlink>
          <a:srgbClr val="EA81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11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9B0057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8C004E"/>
        </a:accent6>
        <a:hlink>
          <a:srgbClr val="6D003B"/>
        </a:hlink>
        <a:folHlink>
          <a:srgbClr val="BF6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refour_V1_bleu2 12">
        <a:dk1>
          <a:srgbClr val="000000"/>
        </a:dk1>
        <a:lt1>
          <a:srgbClr val="FFFFFF"/>
        </a:lt1>
        <a:dk2>
          <a:srgbClr val="141F78"/>
        </a:dk2>
        <a:lt2>
          <a:srgbClr val="868789"/>
        </a:lt2>
        <a:accent1>
          <a:srgbClr val="384249"/>
        </a:accent1>
        <a:accent2>
          <a:srgbClr val="67757E"/>
        </a:accent2>
        <a:accent3>
          <a:srgbClr val="FFFFFF"/>
        </a:accent3>
        <a:accent4>
          <a:srgbClr val="000000"/>
        </a:accent4>
        <a:accent5>
          <a:srgbClr val="AEB0B1"/>
        </a:accent5>
        <a:accent6>
          <a:srgbClr val="5D6972"/>
        </a:accent6>
        <a:hlink>
          <a:srgbClr val="384249"/>
        </a:hlink>
        <a:folHlink>
          <a:srgbClr val="A1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1366</TotalTime>
  <Words>370</Words>
  <Application>Microsoft Office PowerPoint</Application>
  <PresentationFormat>Affichage à l'écran (4:3)</PresentationFormat>
  <Paragraphs>70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Ruisseau</vt:lpstr>
      <vt:lpstr>Carrefour_V1_bleu2</vt:lpstr>
      <vt:lpstr>Les métiers repères de la Supply Chain France</vt:lpstr>
      <vt:lpstr>Processus</vt:lpstr>
      <vt:lpstr>Présentation PowerPoint</vt:lpstr>
      <vt:lpstr>Zoom sur 8 métiers  </vt:lpstr>
      <vt:lpstr>Zoom sur 8 métiers</vt:lpstr>
      <vt:lpstr>Zoom sur le Transport</vt:lpstr>
      <vt:lpstr>Qu’est ce que l’innovation?</vt:lpstr>
      <vt:lpstr>Des exemples d’innovations techniques</vt:lpstr>
      <vt:lpstr>Présentation PowerPoint</vt:lpstr>
      <vt:lpstr>Un exemple d’innovation transversalle</vt:lpstr>
      <vt:lpstr>Une charte comme moyen d’innover </vt:lpstr>
      <vt:lpstr>Un processus d’innovation permanente</vt:lpstr>
      <vt:lpstr>Merci de votre attention</vt:lpstr>
    </vt:vector>
  </TitlesOfParts>
  <Company>Carrefour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Supply Chain France</dc:title>
  <dc:creator>frgcaec</dc:creator>
  <cp:lastModifiedBy>Annie Marra</cp:lastModifiedBy>
  <cp:revision>141</cp:revision>
  <dcterms:created xsi:type="dcterms:W3CDTF">2010-04-08T08:22:13Z</dcterms:created>
  <dcterms:modified xsi:type="dcterms:W3CDTF">2012-10-25T17:02:12Z</dcterms:modified>
</cp:coreProperties>
</file>