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4" r:id="rId5"/>
    <p:sldId id="260" r:id="rId6"/>
    <p:sldId id="262" r:id="rId7"/>
    <p:sldId id="261" r:id="rId8"/>
    <p:sldId id="265" r:id="rId9"/>
    <p:sldId id="266" r:id="rId10"/>
    <p:sldId id="267" r:id="rId11"/>
    <p:sldId id="269" r:id="rId12"/>
    <p:sldId id="268" r:id="rId13"/>
    <p:sldId id="271" r:id="rId14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66"/>
    <a:srgbClr val="009900"/>
    <a:srgbClr val="993366"/>
    <a:srgbClr val="008000"/>
    <a:srgbClr val="B4145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19" autoAdjust="0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D4DB92-FED8-4EE0-9F7B-08B2F336F610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D49DB3-E262-4FDA-BE48-CA8E5DDAF42E}" type="slidenum">
              <a:rPr lang="fr-FR" altLang="fr-FR" smtClean="0">
                <a:latin typeface="Arial" charset="0"/>
                <a:cs typeface="Arial" charset="0"/>
              </a:rPr>
              <a:pPr/>
              <a:t>8</a:t>
            </a:fld>
            <a:endParaRPr lang="fr-FR" altLang="fr-F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1BD81A-F5FB-48BB-B3B9-47CDC265A462}" type="slidenum">
              <a:rPr lang="fr-FR" altLang="fr-FR" smtClean="0">
                <a:latin typeface="Arial" charset="0"/>
                <a:cs typeface="Arial" charset="0"/>
              </a:rPr>
              <a:pPr/>
              <a:t>9</a:t>
            </a:fld>
            <a:endParaRPr lang="fr-FR" altLang="fr-F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662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5AC2D3-52B2-4BF9-A34B-0A0C98D50B33}" type="slidenum">
              <a:rPr lang="fr-FR" altLang="fr-FR" sz="1200"/>
              <a:pPr algn="r"/>
              <a:t>10</a:t>
            </a:fld>
            <a:endParaRPr lang="fr-FR" altLang="fr-FR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30724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B6D120-CA1B-4155-837A-04C6ED0C1F5D}" type="slidenum">
              <a:rPr lang="fr-FR" altLang="fr-FR" sz="1200"/>
              <a:pPr algn="r"/>
              <a:t>11</a:t>
            </a:fld>
            <a:endParaRPr lang="fr-FR" altLang="fr-FR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8676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97A719-018A-46EB-8ABD-72D4180619DB}" type="slidenum">
              <a:rPr lang="fr-FR" altLang="fr-FR" sz="1200"/>
              <a:pPr algn="r"/>
              <a:t>12</a:t>
            </a:fld>
            <a:endParaRPr lang="fr-FR" altLang="fr-FR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8676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97A719-018A-46EB-8ABD-72D4180619DB}" type="slidenum">
              <a:rPr lang="fr-FR" altLang="fr-FR" sz="1200"/>
              <a:pPr algn="r"/>
              <a:t>13</a:t>
            </a:fld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23430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FD33-2CC4-404A-868C-75E619A3D092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9133-AA51-4F76-9E3E-E091A78D31CD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9D98-05C0-4D7B-AE5A-42A517513D5A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C430-0FA4-48D7-8C1C-A99385C463FC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17B8C-5043-4284-8A98-BB3E4D1735A0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8C3A-9C73-4A24-B043-A7D5FC165485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4EE7-4144-4CB8-B85F-762B62A62554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999A-2EA1-4F20-AF87-66276923A09B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D279-2101-4B36-B95C-AE70B918FAC7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482A-B345-4717-81A0-5BF05DE03197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85AC-260F-46A9-B56D-1D7A2200084C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66B7BFD-FF8A-49AF-A26C-A46875A72A01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1116013" y="2205038"/>
            <a:ext cx="72009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4400" dirty="0">
                <a:solidFill>
                  <a:srgbClr val="3366FF"/>
                </a:solidFill>
              </a:rPr>
              <a:t>GTA</a:t>
            </a:r>
          </a:p>
          <a:p>
            <a:pPr algn="ctr">
              <a:spcBef>
                <a:spcPct val="50000"/>
              </a:spcBef>
            </a:pPr>
            <a:r>
              <a:rPr lang="fr-FR" altLang="fr-FR" sz="4400" dirty="0">
                <a:solidFill>
                  <a:srgbClr val="3366FF"/>
                </a:solidFill>
              </a:rPr>
              <a:t>16 octobre 2017</a:t>
            </a: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1258888" y="4437063"/>
            <a:ext cx="655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 LGT Louis Audouin Dubreuil  – Saint Jean d’Angély (17)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07950" y="115888"/>
            <a:ext cx="885825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L’activité des GTL </a:t>
            </a:r>
            <a:r>
              <a:rPr lang="fr-FR" altLang="fr-FR" sz="28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2016-2017 en Charente Maritime</a:t>
            </a:r>
            <a:endParaRPr lang="fr-FR" altLang="fr-FR" sz="28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6132" name="Group 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77487"/>
              </p:ext>
            </p:extLst>
          </p:nvPr>
        </p:nvGraphicFramePr>
        <p:xfrm>
          <a:off x="122858" y="764704"/>
          <a:ext cx="8892480" cy="5897245"/>
        </p:xfrm>
        <a:graphic>
          <a:graphicData uri="http://schemas.openxmlformats.org/drawingml/2006/table">
            <a:tbl>
              <a:tblPr/>
              <a:tblGrid>
                <a:gridCol w="850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5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8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6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1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GTL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Thématiques travaillées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Productions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Publiées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publier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Centre Charente-Maritime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élèves et les réseaux sociaux (prise d’information).« Le rôle des réseaux sociaux comme source citoyenne d’informations », retour d’expériences, construction d’une séquence pédagogique, véracité des informations sur internet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Séquence pédagogique sur l'identité numérique : niveau 5e 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Séquence info-intox sur les rumeurs niveau 4e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Accompagnement personnalisé : enquête sur les lycéens : comment les algorithmes conditionnent nos choix ? (dossier de presse) 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Séquence pédagogique sur l'identité numérique niveau 5e publiée sur Viaeduc (réseau GTL Charente)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Répertoire recensant tous les concours relatif à la lecture (transmis mais non publié)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 Charente Maritime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Pratiques numériques des jeunes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Identité numérique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Big data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BD témoignage 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Lecture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 Intervention d’Elsie Russier sur les thèmes suivants :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- Réseaux sociaux et EMI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- Présentation du CLEMI et comment monter un projet FIL.  séquences concernant les Réseaux Sociaux et l’Identité Numérique (chacun, chacune p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Deux séquences publiées sur Viaéduc : Identité numérique (une collège et une lycée)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Une séquence sur le site académique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Une séquence sur l'identité numérique pour les lycées professionnels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Pays Royannais Marennes-Oléron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Les compétences info-doc et les compétences disciplinaires;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Les intelligences multiples et les neurosciences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Prix de BD : Le prix Vagues à Bulles (bibliothèques et établissements)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Les intelligences multiples,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des outils au service de la pédagogie,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lecture et conférence sur les neurosciences '- présentation des notions essentielles liées aux neurosciences,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les intelligences multiples,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des outils au service de la pédagogie,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Présentation des  nouveaux outils  d’infographie en vue du rapport d'activité de fin d'année (Sandrine Louis)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référentiel des compétences info-documentaires du cycle 1 au cycle  terminal.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Les neurosciences : exemple de séquences pédagogiques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Rochefort et les environs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Le traitement pédagogique de l'EMI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Promotion de la lecture  : prix de la BD  transbulleur (association avec Bulle d'océan, créé par les médiathèques)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Festival Rochefort Pacifique : présentation de la programmation et participation.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Ecriture numérique : exemple du défi Babelio,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Présentation du MOOC (université de Liège) sur la littérature de jeunesse,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Ressources sur la semaine de la presse (Viaéduc personnel)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Défi Babelio  (groupe GTL)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*Bilan des activités pédagogiques sur le GTL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Ecriture numérique : exemple du défi Babelio (transmis mais pas publié)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Compte rendu d'un EPI massé sur la presse : concours des Une pour les 4e (transmis mais pas publié)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Rochelle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 Les neurosciences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Intervenant sur les neurosciences professeur au lycée Valin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Base de donnée sur les établissements du Bassin pour avoir une visibilité sur les actions de chacun et favoriser les échanges entre les membres du GTL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 Charente Maritime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EMI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Gestion Documentaire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Incitation à la lecture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Prêt inter-établissement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Prix Minami-Manga : 6e édition, Blog 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Participation et partenriat avec la CIBDI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Deux stages de Formation Initiative Locale réalisés par le GTL : un sur les pratiques documentaires  (exemple : opérations de débuts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Article sur le site académique prix minami-manga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07950" y="115888"/>
            <a:ext cx="8858250" cy="519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L’activité des GTL </a:t>
            </a:r>
            <a:r>
              <a:rPr lang="fr-FR" altLang="fr-FR" sz="28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2016-2017 en Charente</a:t>
            </a:r>
            <a:endParaRPr lang="fr-FR" altLang="fr-FR" sz="28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9903" name="Group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96084"/>
              </p:ext>
            </p:extLst>
          </p:nvPr>
        </p:nvGraphicFramePr>
        <p:xfrm>
          <a:off x="179388" y="908050"/>
          <a:ext cx="8782050" cy="4983798"/>
        </p:xfrm>
        <a:graphic>
          <a:graphicData uri="http://schemas.openxmlformats.org/drawingml/2006/table">
            <a:tbl>
              <a:tblPr/>
              <a:tblGrid>
                <a:gridCol w="982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GTL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Thématiques travaillées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Productions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Publiées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publier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Grand Angoulême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*Traitement pédagogique de l’EMI (croisement compétences socle et disciplines) et culture de l’information.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*Ateliers philo au collège (avec bibliographie)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*Idée que chaque membre du GTL présente à tour de rôle à chaque GTL un outil numérique exemple d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*Séquence pédagogique sur l’usage des réseaux sociaux au collège.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*Séquence pédagogique sur comment analyser la publicité dans les médias au collège.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*Séquence pédagogique sur la presse et  la fiabilité de l'information au lycée.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*Séquence pédagogique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*Séquence pédagogique sur l’usage des réseaux sociaux au collège.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*Séquence pédagogique sur comment analyser la publicité dans les médias au collège.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*Séquence pédagogique sur la presse et  la fiabilité de l'information au lycée.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*Séquence pédagogique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Charente Limousine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*PEAC (Traitement pédagogique et place du référent culturel).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*Réflexion autour de l’utilisation des ENT au sein du GTL à partir d’un article de Sciences Humaines de mars 2017 « Les lycéens n’ont pas un sens inné du numérique » : Rédaction d’un quiz de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Recensement de ressources pour le PEAC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Veille : Recensement de ressources pour le PEAC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 et Ouest Charente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EMI et parcours citoyen è 3 groupes :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*Travail autour d'un curriculum qui reprend les compétences EMI/Disciplines/projets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*Travail autour du numérique : Traces, Identité, Publication ;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*Travail autour du complot, rumeur, désinformation.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*Mission de constitution d’une banque de données de séquences pédagogiques sur l’identité et les traces numériques.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*Séance pédagogique sur la désinformation.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*Recensement de ressources et outils sur les thématiques abordées (identité numérique, trace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*C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onstitution d’une banque de données de séquences pédagogiques sur l’identité et les traces numériques.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*Séance pédagogique sur la désinformation.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*Veille : Recensement de ressources et outils sur l'identité numérique et les traces.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Nord Charente Sud Vienne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*Réflexion autour du rôle du professeur documentaliste dans les parcours : Parcours citoyen et PEAC.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*Le système médiatique français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*Les monstres vous parlent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*Création d’album jeunesse de A à Z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*Speed-booking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*Fiches d’activités/témoignages en lien avec les parcours sur Viaéduc.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*Cartes mentales sur le rôle du prof doc dans les parcours.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*Recensement de ressources créées par les membres du groupe sur les thématiques abordées (Citoyenneté, PEAC).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*Comment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*Fiches d’activités/témoignages en lien avec les parcours 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*Cartes mentales sur le rôle du prof doc dans les parcours.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*Comment compléter le PEAC avec Folios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Publié sur Viaeduc.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Veille : Recensement de ressources crées par les membres du groupe sur les thématiques abordées (citoyenneté, PEAC).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07950" y="115888"/>
            <a:ext cx="8858250" cy="519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L’activité des GTL </a:t>
            </a:r>
            <a:r>
              <a:rPr lang="fr-FR" altLang="fr-FR" sz="28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2016-2017 en Vienne</a:t>
            </a:r>
            <a:endParaRPr lang="fr-FR" altLang="fr-FR" sz="28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7908" name="Group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51156"/>
              </p:ext>
            </p:extLst>
          </p:nvPr>
        </p:nvGraphicFramePr>
        <p:xfrm>
          <a:off x="179388" y="1793875"/>
          <a:ext cx="8785225" cy="3570288"/>
        </p:xfrm>
        <a:graphic>
          <a:graphicData uri="http://schemas.openxmlformats.org/drawingml/2006/table">
            <a:tbl>
              <a:tblPr/>
              <a:tblGrid>
                <a:gridCol w="936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1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GTL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Thématiques travaillées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Productions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Publiées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publier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Chauvigny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réseaux sociaux : quels usages de nos élèves              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neurosciences : quels apports pour nos pratiques ?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échanges et élaboration d'un questionnaire sur les usages du numérique par les adolescents à faire compléter dans chaque établissement du GTL (à faire en 2017-2018)                                         - rencontre avec Jean-François Cerisier du group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compte rendu de la visite à Techne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Résultats du questionnaire et comparaisons des données (en lien avec les publications d'Anne Cordier)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Poitiers Nord 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progression des compétences info-documentaires (bases et compétences transversales, formalisation de critères et évaluation) du collège au lycée (général, technologique et professionnel)</a:t>
                      </a:r>
                      <a:b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mutualisation des ressources recueillies sur l’espace de travail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Document commun pour une progression axée notamment sur la liaison collège - lycée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Poitiers Ouest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Exploration de la thématique sur les pratiques numériques des adolescents : atelier d’arpentage à partir de l’ouvrage Grandir connectés d’Anne Cordier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Restitution de l'arpentage dans un article (pas encore terminé)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Poitiers Sud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traitement pédagogique de l’EMI (croisement compétences socle et disciplines),              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présentation d'un projet pédagogique en cours cette année et pouvant s'intégrer dans l'AP, les EPI, ou un parcours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07950" y="115888"/>
            <a:ext cx="885825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L’activité des GTL </a:t>
            </a:r>
            <a:r>
              <a:rPr lang="fr-FR" altLang="fr-FR" sz="28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2016-2017 en Deux-Sèvres</a:t>
            </a:r>
            <a:endParaRPr lang="fr-FR" altLang="fr-FR" sz="28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4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37999"/>
              </p:ext>
            </p:extLst>
          </p:nvPr>
        </p:nvGraphicFramePr>
        <p:xfrm>
          <a:off x="250825" y="1700213"/>
          <a:ext cx="8329613" cy="3170238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GTL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Thématiques travaillées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Productions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Publiées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publier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 Deux-Sèvres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échanges sur les modalités de mise en place (on non) et d’animation des parcours dans les établissements,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réflexion sur la place et le rôle du Professeur-Documentaliste,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mutualisation des pratiques,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 sur le projet fédérateur du réseau « Voyages au cœur du livre » : présentation aux nouveaux collègues,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Les réseaux sociaux au CDI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Problématique : comment développer une utilisation raisonnée des réseaux sociaux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Identité numérique, protection de la vie privée, droit à l'oubli respect d'autrui et communication bienveillante,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Intox et désinformation (théories du complot et rumeurs),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Influences sur la société, sur l'individu dans la société (image de soi, relations sociales virtuelles...).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Compte rendu théorique et élaboration de fiches pédagogiques, dont les suivantes 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fr-FR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 informer et agir contre le cyber harcèlement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fr-FR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 Mes identités numériques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fr-FR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 information/désinformation : les sources de l’information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Compte rendu et fiches envoyées aux membres du GTL et au secrétariat vie scolaire, mais pas déposé dans ViaEduc.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Fiches pédagogiques :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fr-FR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 informer et agir contre le cyber harcèlement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fr-FR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 Mes identités numériques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fr-FR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: information/désinformation : les sources de l’information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0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84213" y="404813"/>
            <a:ext cx="7848600" cy="519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Ordre du jour</a:t>
            </a:r>
          </a:p>
        </p:txBody>
      </p:sp>
      <p:sp>
        <p:nvSpPr>
          <p:cNvPr id="15363" name="Espace réservé du contenu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177800" indent="-177800" eaLnBrk="1" hangingPunct="1">
              <a:spcBef>
                <a:spcPts val="600"/>
              </a:spcBef>
              <a:buFontTx/>
              <a:buAutoNum type="arabicPeriod"/>
              <a:tabLst>
                <a:tab pos="457200" algn="l"/>
              </a:tabLst>
            </a:pPr>
            <a:r>
              <a:rPr lang="fr-FR" sz="1600" u="sng" dirty="0" smtClean="0">
                <a:solidFill>
                  <a:srgbClr val="B41450"/>
                </a:solidFill>
                <a:latin typeface="Calibri" pitchFamily="34" charset="0"/>
              </a:rPr>
              <a:t>Points d’actualités (plénière de 9 h à 10 h)</a:t>
            </a:r>
            <a:r>
              <a:rPr lang="fr-FR" sz="1400" u="sng" dirty="0" smtClean="0">
                <a:latin typeface="Calibri" pitchFamily="34" charset="0"/>
              </a:rPr>
              <a:t/>
            </a:r>
            <a:br>
              <a:rPr lang="fr-FR" sz="1400" u="sng" dirty="0" smtClean="0">
                <a:latin typeface="Calibri" pitchFamily="34" charset="0"/>
              </a:rPr>
            </a:br>
            <a:endParaRPr lang="fr-FR" sz="800" dirty="0" smtClean="0">
              <a:solidFill>
                <a:srgbClr val="2D2D8A"/>
              </a:solidFill>
              <a:latin typeface="Calibri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  <a:tabLst>
                <a:tab pos="457200" algn="l"/>
              </a:tabLst>
            </a:pPr>
            <a:r>
              <a:rPr lang="fr-FR" sz="1400" dirty="0" smtClean="0">
                <a:solidFill>
                  <a:srgbClr val="2D2D8A"/>
                </a:solidFill>
                <a:latin typeface="Calibri" pitchFamily="34" charset="0"/>
              </a:rPr>
              <a:t>Vérification de la liste des membres du GTA 2016-2017 (identification des animateurs de GTL) ;</a:t>
            </a: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  <a:tabLst>
                <a:tab pos="457200" algn="l"/>
              </a:tabLst>
            </a:pPr>
            <a:r>
              <a:rPr lang="fr-FR" sz="1400" dirty="0" smtClean="0">
                <a:solidFill>
                  <a:srgbClr val="2D2D8A"/>
                </a:solidFill>
                <a:latin typeface="Calibri" pitchFamily="34" charset="0"/>
              </a:rPr>
              <a:t>Point rentrée : la lettre de rentrée des IA-IPR, le PAF, les futures JDD</a:t>
            </a: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  <a:tabLst>
                <a:tab pos="457200" algn="l"/>
              </a:tabLst>
            </a:pPr>
            <a:r>
              <a:rPr lang="fr-FR" sz="1400" dirty="0" smtClean="0">
                <a:solidFill>
                  <a:srgbClr val="2D2D8A"/>
                </a:solidFill>
                <a:latin typeface="Calibri" pitchFamily="34" charset="0"/>
              </a:rPr>
              <a:t>Présentation des points d’échanges pour le fonctionnement des GTL 2017-2018</a:t>
            </a:r>
          </a:p>
          <a:p>
            <a:pPr marL="177800" indent="-177800" eaLnBrk="1" hangingPunct="1">
              <a:spcBef>
                <a:spcPts val="1200"/>
              </a:spcBef>
              <a:buFontTx/>
              <a:buNone/>
              <a:tabLst>
                <a:tab pos="457200" algn="l"/>
              </a:tabLst>
            </a:pPr>
            <a:r>
              <a:rPr lang="fr-FR" sz="1600" dirty="0" smtClean="0">
                <a:solidFill>
                  <a:srgbClr val="B41450"/>
                </a:solidFill>
                <a:latin typeface="Calibri" pitchFamily="34" charset="0"/>
                <a:ea typeface="Arial" charset="0"/>
                <a:cs typeface="Calibri" pitchFamily="34" charset="0"/>
              </a:rPr>
              <a:t>2. </a:t>
            </a:r>
            <a:r>
              <a:rPr lang="fr-FR" sz="1600" u="sng" dirty="0" smtClean="0">
                <a:solidFill>
                  <a:srgbClr val="B41450"/>
                </a:solidFill>
                <a:latin typeface="Calibri" pitchFamily="34" charset="0"/>
              </a:rPr>
              <a:t>Le fonctionnement des GTL : bilan et perspectives (10 h 15  à 12 h 00) </a:t>
            </a:r>
          </a:p>
          <a:p>
            <a:pPr marL="177800" indent="-177800" eaLnBrk="1" hangingPunct="1">
              <a:spcBef>
                <a:spcPts val="1200"/>
              </a:spcBef>
              <a:buClr>
                <a:srgbClr val="B41450"/>
              </a:buClr>
              <a:tabLst>
                <a:tab pos="457200" algn="l"/>
              </a:tabLst>
            </a:pPr>
            <a:r>
              <a:rPr lang="fr-FR" sz="1400" dirty="0" smtClean="0">
                <a:solidFill>
                  <a:srgbClr val="2D2D8A"/>
                </a:solidFill>
                <a:latin typeface="Calibri" pitchFamily="34" charset="0"/>
              </a:rPr>
              <a:t>Le fonctionnement des GTL (1 atelier par département) en 2016-2017 : bilan et propositions pour 2017-2018 (appui sur enquête commune)</a:t>
            </a: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  <a:tabLst>
                <a:tab pos="457200" algn="l"/>
              </a:tabLst>
            </a:pPr>
            <a:r>
              <a:rPr lang="fr-FR" sz="1400" dirty="0" smtClean="0">
                <a:solidFill>
                  <a:srgbClr val="2D2D8A"/>
                </a:solidFill>
                <a:latin typeface="Calibri" pitchFamily="34" charset="0"/>
              </a:rPr>
              <a:t>La fiche synthèse des réunions GTL (projet à valider)</a:t>
            </a:r>
          </a:p>
          <a:p>
            <a:pPr marL="177800" indent="-177800" eaLnBrk="1" hangingPunct="1">
              <a:spcBef>
                <a:spcPts val="1200"/>
              </a:spcBef>
              <a:buFontTx/>
              <a:buNone/>
              <a:tabLst>
                <a:tab pos="457200" algn="l"/>
              </a:tabLst>
            </a:pPr>
            <a:r>
              <a:rPr lang="fr-FR" sz="1600" dirty="0" smtClean="0">
                <a:solidFill>
                  <a:srgbClr val="B41450"/>
                </a:solidFill>
                <a:latin typeface="Calibri" pitchFamily="34" charset="0"/>
                <a:cs typeface="Arial" charset="0"/>
              </a:rPr>
              <a:t>3. </a:t>
            </a:r>
            <a:r>
              <a:rPr lang="fr-FR" sz="1600" u="sng" dirty="0" smtClean="0">
                <a:solidFill>
                  <a:srgbClr val="B41450"/>
                </a:solidFill>
                <a:latin typeface="Calibri" pitchFamily="34" charset="0"/>
              </a:rPr>
              <a:t>Restitution des travaux d'ateliers (plénière)</a:t>
            </a:r>
            <a:endParaRPr lang="fr-FR" sz="1600" dirty="0" smtClean="0">
              <a:solidFill>
                <a:srgbClr val="B41450"/>
              </a:solidFill>
              <a:latin typeface="Calibri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  <a:tabLst>
                <a:tab pos="457200" algn="l"/>
              </a:tabLst>
            </a:pPr>
            <a:r>
              <a:rPr lang="fr-FR" sz="1400" dirty="0" smtClean="0">
                <a:solidFill>
                  <a:srgbClr val="2D2D8A"/>
                </a:solidFill>
                <a:latin typeface="Calibri" pitchFamily="34" charset="0"/>
              </a:rPr>
              <a:t>Les éléments structurants du bilan</a:t>
            </a: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  <a:tabLst>
                <a:tab pos="457200" algn="l"/>
              </a:tabLst>
            </a:pPr>
            <a:r>
              <a:rPr lang="fr-FR" sz="1400" dirty="0" smtClean="0">
                <a:solidFill>
                  <a:srgbClr val="2D2D8A"/>
                </a:solidFill>
                <a:latin typeface="Calibri" pitchFamily="34" charset="0"/>
              </a:rPr>
              <a:t>Les propositions pour 2017-2018 (thèmes de travail et thèmes de lecture ou d’exploration)</a:t>
            </a:r>
          </a:p>
          <a:p>
            <a:pPr marL="177800" indent="-177800" eaLnBrk="1" hangingPunct="1">
              <a:buFontTx/>
              <a:buNone/>
              <a:tabLst>
                <a:tab pos="457200" algn="l"/>
              </a:tabLst>
            </a:pPr>
            <a:endParaRPr lang="fr-FR" sz="1400" dirty="0" smtClean="0">
              <a:latin typeface="Calibri" pitchFamily="34" charset="0"/>
              <a:cs typeface="Arial" charset="0"/>
            </a:endParaRPr>
          </a:p>
          <a:p>
            <a:pPr marL="177800" indent="-177800" eaLnBrk="1" hangingPunct="1">
              <a:buFontTx/>
              <a:buNone/>
              <a:tabLst>
                <a:tab pos="457200" algn="l"/>
              </a:tabLst>
            </a:pPr>
            <a:r>
              <a:rPr lang="fr-FR" sz="1600" dirty="0" smtClean="0">
                <a:solidFill>
                  <a:srgbClr val="B41450"/>
                </a:solidFill>
                <a:latin typeface="Calibri" pitchFamily="34" charset="0"/>
                <a:cs typeface="Arial" charset="0"/>
              </a:rPr>
              <a:t> 4.  </a:t>
            </a:r>
            <a:r>
              <a:rPr lang="fr-FR" sz="1600" u="sng" dirty="0" smtClean="0">
                <a:solidFill>
                  <a:srgbClr val="B41450"/>
                </a:solidFill>
                <a:latin typeface="Calibri" pitchFamily="34" charset="0"/>
              </a:rPr>
              <a:t>Questions diverses</a:t>
            </a:r>
            <a:endParaRPr lang="fr-FR" sz="1600" dirty="0" smtClean="0">
              <a:solidFill>
                <a:srgbClr val="B414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785225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Rappel de la circulaire de mission des professeurs documentalistes </a:t>
            </a:r>
            <a:r>
              <a:rPr lang="fr-FR" altLang="fr-FR" sz="20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(2017-051 du 28-3-2017 / BO n°13 du 30 mars)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fr-FR" sz="2800" dirty="0" smtClean="0">
                <a:solidFill>
                  <a:srgbClr val="B41450"/>
                </a:solidFill>
                <a:latin typeface="Calibri" pitchFamily="34" charset="0"/>
              </a:rPr>
              <a:t>Le professeur documentaliste, enseignant et maître d'œuvre de l'acquisition par tous les élèves d'une culture de l'information et des médias.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fr-FR" sz="2800" dirty="0" smtClean="0">
                <a:solidFill>
                  <a:srgbClr val="B41450"/>
                </a:solidFill>
                <a:latin typeface="Calibri" pitchFamily="34" charset="0"/>
              </a:rPr>
              <a:t>Le professeur documentaliste maître d'œuvre de l'organisation des ressources documentaires de l'établissement et de leur mise à disposition.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fr-FR" sz="2800" dirty="0" smtClean="0">
                <a:solidFill>
                  <a:srgbClr val="B41450"/>
                </a:solidFill>
                <a:latin typeface="Calibri" pitchFamily="34" charset="0"/>
              </a:rPr>
              <a:t>Le professeur documentaliste acteur de l'ouverture de l'établissement sur son environnement éducatif, culturel et professionnel</a:t>
            </a:r>
          </a:p>
          <a:p>
            <a:pPr marL="514350" indent="-514350" eaLnBrk="1" hangingPunct="1"/>
            <a:endParaRPr lang="fr-FR" sz="3000" dirty="0" smtClean="0"/>
          </a:p>
          <a:p>
            <a:pPr marL="514350" indent="-514350" eaLnBrk="1" hangingPunct="1"/>
            <a:endParaRPr lang="fr-FR" sz="3000" dirty="0" smtClean="0"/>
          </a:p>
          <a:p>
            <a:pPr marL="514350" indent="-514350" eaLnBrk="1" hangingPunct="1"/>
            <a:endParaRPr lang="fr-FR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785225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Rappel de la circulaire de mission des professeurs documentalistes </a:t>
            </a:r>
            <a:r>
              <a:rPr lang="fr-FR" altLang="fr-FR" sz="20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(2017-051 du 28-3-2017 / BO n°13 du 30 mars)</a:t>
            </a:r>
          </a:p>
        </p:txBody>
      </p:sp>
      <p:sp>
        <p:nvSpPr>
          <p:cNvPr id="1741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i="1" u="sng" dirty="0" smtClean="0">
                <a:solidFill>
                  <a:srgbClr val="B41450"/>
                </a:solidFill>
              </a:rPr>
              <a:t>Les JDD 2017-2018</a:t>
            </a:r>
            <a:endParaRPr lang="fr-FR" dirty="0" smtClean="0">
              <a:solidFill>
                <a:srgbClr val="B41450"/>
              </a:solidFill>
            </a:endParaRPr>
          </a:p>
          <a:p>
            <a:pPr eaLnBrk="1" hangingPunct="1"/>
            <a:r>
              <a:rPr lang="fr-FR" sz="2000" dirty="0" smtClean="0"/>
              <a:t>La journée académique du 30 mai 2017 intitulée « </a:t>
            </a:r>
            <a:r>
              <a:rPr lang="fr-FR" sz="2000" i="1" dirty="0" smtClean="0"/>
              <a:t>EMI et Data : enjeux pédagogiques et éducatifs</a:t>
            </a:r>
            <a:r>
              <a:rPr lang="fr-FR" sz="2000" dirty="0" smtClean="0"/>
              <a:t> », journée organisée en partenariat entre le Rectorat, Canopé, la Direction Académique au Numérique et le Clemi inaugurait un parcours de professionnalisation à destination des professeurs documentalistes. </a:t>
            </a:r>
          </a:p>
          <a:p>
            <a:pPr eaLnBrk="1" hangingPunct="1"/>
            <a:r>
              <a:rPr lang="fr-FR" sz="2000" dirty="0" smtClean="0"/>
              <a:t>Les journées départementales 2017-2018, organisées par les Ateliers Canopé, favoriseront l’appropriation des notions abordées le 30 mai et leur mise en œuvre par des retours théoriques mais aussi par la co-construction de projets et parcours pédagogiques autour de la thématique suivante : « </a:t>
            </a:r>
            <a:r>
              <a:rPr lang="fr-FR" sz="2000" b="1" i="1" u="sng" dirty="0" smtClean="0">
                <a:solidFill>
                  <a:srgbClr val="B41450"/>
                </a:solidFill>
              </a:rPr>
              <a:t>Identité numérique et trace</a:t>
            </a:r>
            <a:r>
              <a:rPr lang="fr-FR" sz="2000" b="1" u="sng" dirty="0" smtClean="0">
                <a:solidFill>
                  <a:srgbClr val="B41450"/>
                </a:solidFill>
              </a:rPr>
              <a:t>s »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353425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Evolution des GTL – Les constats 2016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fr-FR" dirty="0" smtClean="0">
                <a:solidFill>
                  <a:srgbClr val="B41450"/>
                </a:solidFill>
              </a:rPr>
              <a:t>La </a:t>
            </a:r>
            <a:r>
              <a:rPr lang="fr-FR" dirty="0">
                <a:solidFill>
                  <a:srgbClr val="B41450"/>
                </a:solidFill>
              </a:rPr>
              <a:t>dernière charte de fonctionnement </a:t>
            </a:r>
            <a:r>
              <a:rPr lang="fr-FR" dirty="0" smtClean="0">
                <a:solidFill>
                  <a:srgbClr val="B41450"/>
                </a:solidFill>
              </a:rPr>
              <a:t>indiquait</a:t>
            </a:r>
            <a:r>
              <a:rPr lang="fr-FR" dirty="0">
                <a:solidFill>
                  <a:srgbClr val="B41450"/>
                </a:solidFill>
              </a:rPr>
              <a:t> : </a:t>
            </a:r>
            <a:endParaRPr lang="fr-FR" sz="4000" dirty="0">
              <a:solidFill>
                <a:srgbClr val="B41450"/>
              </a:solidFill>
            </a:endParaRPr>
          </a:p>
          <a:p>
            <a:pPr lvl="1" algn="just" eaLnBrk="1" hangingPunct="1">
              <a:defRPr/>
            </a:pPr>
            <a:r>
              <a:rPr lang="fr-FR" i="1" dirty="0">
                <a:solidFill>
                  <a:schemeClr val="accent6"/>
                </a:solidFill>
              </a:rPr>
              <a:t>chaque zone géographique organise, selon les thèmes de travail et de recherche choisis, des réunions dont la durée n’excède pas des demi-journées, de telle façon que le service ne soit pas perturbé. Si le principe d’une journée devait être retenu, il est souhaitable de choisir le mercredi ;</a:t>
            </a:r>
            <a:endParaRPr lang="fr-FR" sz="4000" dirty="0">
              <a:solidFill>
                <a:schemeClr val="accent6"/>
              </a:solidFill>
            </a:endParaRPr>
          </a:p>
          <a:p>
            <a:pPr lvl="1" algn="just" eaLnBrk="1" hangingPunct="1">
              <a:defRPr/>
            </a:pPr>
            <a:r>
              <a:rPr lang="fr-FR" i="1" dirty="0">
                <a:solidFill>
                  <a:schemeClr val="accent6"/>
                </a:solidFill>
              </a:rPr>
              <a:t>chaque réseau et/ou chaque groupe (3 personnes au moins) fera le choix d’un thème, lequel sera communiqué à l’ensemble des participants (communication des coordonnées des responsables de groupe). Une structure de communication académique sera développée pour les échanges inter-réseaux. Chaque réunion fait l’objet d’un compte rendu mis en ligne sur le site académique.</a:t>
            </a:r>
            <a:endParaRPr lang="fr-FR" sz="4000" dirty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353425" cy="519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</a:rPr>
              <a:t>Evolution des GTL – Les constats 2016</a:t>
            </a:r>
          </a:p>
        </p:txBody>
      </p:sp>
      <p:sp>
        <p:nvSpPr>
          <p:cNvPr id="19459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400" dirty="0" smtClean="0"/>
              <a:t>Le traitement de projets locaux privilégié (concernait un nombre réduit d’établissements)</a:t>
            </a:r>
          </a:p>
          <a:p>
            <a:pPr eaLnBrk="1" hangingPunct="1"/>
            <a:r>
              <a:rPr lang="fr-FR" sz="2400" dirty="0" smtClean="0"/>
              <a:t>La baisse de fréquentation sur certains réseaux liée aux contenus traités (discussions plus que travail en mode projet)</a:t>
            </a:r>
          </a:p>
          <a:p>
            <a:pPr eaLnBrk="1" hangingPunct="1"/>
            <a:r>
              <a:rPr lang="fr-FR" sz="2400" dirty="0" smtClean="0"/>
              <a:t>Un nombre d’établissement trop important dans certains GTL (difficile à animer)</a:t>
            </a:r>
          </a:p>
          <a:p>
            <a:pPr eaLnBrk="1" hangingPunct="1"/>
            <a:r>
              <a:rPr lang="fr-FR" sz="2400" dirty="0" smtClean="0"/>
              <a:t>Certains professeurs documentalistes participaient au réseau de leur résidence principale si bien que l’établissement lui-même n’était plus représenté au sein du GTL dans les projets de son réseau.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856662" cy="503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700" b="1" dirty="0">
                <a:solidFill>
                  <a:srgbClr val="1B7E90"/>
                </a:solidFill>
              </a:rPr>
              <a:t>Rappel des objectifs des GTL / Décisions GTA 2016</a:t>
            </a:r>
          </a:p>
        </p:txBody>
      </p:sp>
      <p:sp>
        <p:nvSpPr>
          <p:cNvPr id="2048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000" b="1" i="1" dirty="0" smtClean="0">
                <a:solidFill>
                  <a:srgbClr val="B41450"/>
                </a:solidFill>
                <a:latin typeface="Calibri" pitchFamily="34" charset="0"/>
              </a:rPr>
              <a:t>La mutualisation</a:t>
            </a:r>
            <a:r>
              <a:rPr lang="fr-FR" sz="2000" i="1" dirty="0" smtClean="0">
                <a:solidFill>
                  <a:srgbClr val="B41450"/>
                </a:solidFill>
                <a:latin typeface="Calibri" pitchFamily="34" charset="0"/>
              </a:rPr>
              <a:t> : </a:t>
            </a:r>
            <a:endParaRPr lang="fr-FR" sz="2000" dirty="0" smtClean="0">
              <a:solidFill>
                <a:srgbClr val="B41450"/>
              </a:solidFill>
              <a:latin typeface="Calibri" pitchFamily="34" charset="0"/>
            </a:endParaRP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mutualiser des pratiques et des moyens pour conduire des réflexions communes sur des problèmes professionnels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échanger des informations pour initier des projets communs favorisant les parcours des élèves et leur ouverture culturelle</a:t>
            </a:r>
          </a:p>
          <a:p>
            <a:pPr eaLnBrk="1" hangingPunct="1"/>
            <a:r>
              <a:rPr lang="fr-FR" sz="2000" b="1" i="1" dirty="0" smtClean="0">
                <a:solidFill>
                  <a:srgbClr val="B41450"/>
                </a:solidFill>
                <a:latin typeface="Calibri" pitchFamily="34" charset="0"/>
              </a:rPr>
              <a:t>La professionnalisation</a:t>
            </a:r>
            <a:r>
              <a:rPr lang="fr-FR" sz="2000" i="1" dirty="0" smtClean="0">
                <a:solidFill>
                  <a:srgbClr val="B41450"/>
                </a:solidFill>
                <a:latin typeface="Calibri" pitchFamily="34" charset="0"/>
              </a:rPr>
              <a:t> : </a:t>
            </a:r>
            <a:endParaRPr lang="fr-FR" sz="2000" dirty="0" smtClean="0">
              <a:solidFill>
                <a:srgbClr val="B41450"/>
              </a:solidFill>
              <a:latin typeface="Calibri" pitchFamily="34" charset="0"/>
            </a:endParaRP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théoriser la pratique pour faire évoluer sa professionnalité (lecture, intervenants extérieurs, partage de ressources)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s’auto-former, avoir une meilleure connaissance des sciences cognitives et/ou partager des démarches et des outils professionnels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formaliser des productions pédagogiques communes pour contribuer à l’évolution des pratiques professionnelles</a:t>
            </a:r>
          </a:p>
          <a:p>
            <a:pPr eaLnBrk="1" hangingPunct="1"/>
            <a:r>
              <a:rPr lang="fr-FR" sz="2000" b="1" i="1" dirty="0" smtClean="0">
                <a:solidFill>
                  <a:srgbClr val="B41450"/>
                </a:solidFill>
                <a:latin typeface="Calibri" pitchFamily="34" charset="0"/>
              </a:rPr>
              <a:t>La dynamique territoriale</a:t>
            </a:r>
            <a:r>
              <a:rPr lang="fr-FR" sz="2000" dirty="0" smtClean="0">
                <a:solidFill>
                  <a:srgbClr val="B41450"/>
                </a:solidFill>
                <a:latin typeface="Calibri" pitchFamily="34" charset="0"/>
              </a:rPr>
              <a:t> : 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Favoriser la découverte et la valorisation du patrimoine et des ressources locales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Faire du GTL une interface entre les réseaux d’établissements et la vie locale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856662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Le travail au sein des GTL / Décisions GTA 2016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B41450"/>
                </a:solidFill>
              </a:rPr>
              <a:t>Liste </a:t>
            </a:r>
            <a:r>
              <a:rPr lang="fr-FR" dirty="0">
                <a:solidFill>
                  <a:srgbClr val="B41450"/>
                </a:solidFill>
              </a:rPr>
              <a:t>des thématiques proposées lors du GTA de 2016 : 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Le traitement pédagogique de l’EMI (traitement croisé avec les compétences du socle et les disciplines d’enseignement)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Les compétences info-documentaires mises en relation avec les compétences du socle et les disciplines d’enseignement)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Les élèves et les réseaux sociaux (pratiques, utilisation, régulation….)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La culture de l’information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L’apport des neurosciences dans l’accompagnement des élèves</a:t>
            </a:r>
          </a:p>
          <a:p>
            <a:pPr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44463" y="115888"/>
            <a:ext cx="8858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L’activité des GTL 2016-2017</a:t>
            </a:r>
          </a:p>
        </p:txBody>
      </p:sp>
      <p:graphicFrame>
        <p:nvGraphicFramePr>
          <p:cNvPr id="23714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834832"/>
              </p:ext>
            </p:extLst>
          </p:nvPr>
        </p:nvGraphicFramePr>
        <p:xfrm>
          <a:off x="684213" y="765175"/>
          <a:ext cx="7273925" cy="5579111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Dépt.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Secteur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Nb. et catégorie établissements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Nb.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de réunion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9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Lycée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Collège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Autres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Bassin d'Angoulême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Charente-Limousine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Sud et Ouest Charente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Nord Charente Sud Vienne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La Rochelle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Rochefort et ses environs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Centre Charente-Maritime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Est Charente-Maritime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Pays Royannais Marennes Oléron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Sud Charente-Maritime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79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CENTRE Deux-Sèvres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79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NORD Deux-Sèvres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79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SUD/EST Deux-Sèvres 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79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SUD/OUEST Deux-Sèvres 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Chauvigny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Vienne Nord-Ouest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Sud / Ouest Vienne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86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Poitiers Nord/Est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/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2" name="Text Box 163"/>
          <p:cNvSpPr txBox="1">
            <a:spLocks noChangeArrowheads="1"/>
          </p:cNvSpPr>
          <p:nvPr/>
        </p:nvSpPr>
        <p:spPr bwMode="auto">
          <a:xfrm>
            <a:off x="1477963" y="6381750"/>
            <a:ext cx="2374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i="1" dirty="0"/>
              <a:t>* Anciennement SUD Deux-Sèvres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1287</Words>
  <Application>Microsoft Macintosh PowerPoint</Application>
  <PresentationFormat>Présentation à l'écran (4:3)</PresentationFormat>
  <Paragraphs>308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Rectorat</dc:creator>
  <cp:lastModifiedBy>Zoé Ory</cp:lastModifiedBy>
  <cp:revision>48</cp:revision>
  <dcterms:created xsi:type="dcterms:W3CDTF">2012-03-13T08:49:23Z</dcterms:created>
  <dcterms:modified xsi:type="dcterms:W3CDTF">2017-12-20T14:11:20Z</dcterms:modified>
</cp:coreProperties>
</file>