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5" r:id="rId5"/>
    <p:sldId id="262" r:id="rId6"/>
    <p:sldId id="264" r:id="rId7"/>
    <p:sldId id="266" r:id="rId8"/>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18E"/>
    <a:srgbClr val="F24E5C"/>
    <a:srgbClr val="F12637"/>
    <a:srgbClr val="E82434"/>
    <a:srgbClr val="FF9900"/>
    <a:srgbClr val="00CC66"/>
    <a:srgbClr val="009900"/>
    <a:srgbClr val="993366"/>
    <a:srgbClr val="008000"/>
    <a:srgbClr val="B41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44"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34CEA-B2ED-7348-84C2-80015BED75D2}" type="doc">
      <dgm:prSet loTypeId="urn:microsoft.com/office/officeart/2005/8/layout/matrix1" loCatId="matrix" qsTypeId="urn:microsoft.com/office/officeart/2005/8/quickstyle/3D7" qsCatId="3D" csTypeId="urn:microsoft.com/office/officeart/2005/8/colors/accent2_4" csCatId="accent2" phldr="1"/>
      <dgm:spPr/>
      <dgm:t>
        <a:bodyPr/>
        <a:lstStyle/>
        <a:p>
          <a:endParaRPr lang="fr-FR"/>
        </a:p>
      </dgm:t>
    </dgm:pt>
    <dgm:pt modelId="{125CF4E5-BD6D-4C4D-8AE0-56CE2E06B859}">
      <dgm:prSet phldrT="[Texte]"/>
      <dgm:spPr/>
      <dgm:t>
        <a:bodyPr/>
        <a:lstStyle/>
        <a:p>
          <a:r>
            <a:rPr lang="fr-FR" b="1" dirty="0"/>
            <a:t>IAN</a:t>
          </a:r>
        </a:p>
      </dgm:t>
    </dgm:pt>
    <dgm:pt modelId="{909A3525-B5C2-6D41-8FBC-83FB3E6D2388}" type="parTrans" cxnId="{EC33C6FF-4CF2-1A46-9626-E7E56DFFEF18}">
      <dgm:prSet/>
      <dgm:spPr/>
      <dgm:t>
        <a:bodyPr/>
        <a:lstStyle/>
        <a:p>
          <a:endParaRPr lang="fr-FR"/>
        </a:p>
      </dgm:t>
    </dgm:pt>
    <dgm:pt modelId="{522B4C1A-2FAA-BB4B-B066-546FB9C700A3}" type="sibTrans" cxnId="{EC33C6FF-4CF2-1A46-9626-E7E56DFFEF18}">
      <dgm:prSet/>
      <dgm:spPr/>
      <dgm:t>
        <a:bodyPr/>
        <a:lstStyle/>
        <a:p>
          <a:endParaRPr lang="fr-FR"/>
        </a:p>
      </dgm:t>
    </dgm:pt>
    <dgm:pt modelId="{C54854A6-1FA1-254E-A1C3-8B5F0D0EB777}">
      <dgm:prSet phldrT="[Texte]"/>
      <dgm:spPr>
        <a:solidFill>
          <a:srgbClr val="92D050"/>
        </a:solidFill>
      </dgm:spPr>
      <dgm:t>
        <a:bodyPr/>
        <a:lstStyle/>
        <a:p>
          <a:r>
            <a:rPr lang="fr-FR" dirty="0"/>
            <a:t>Participer aux réunions académiques et nationales</a:t>
          </a:r>
        </a:p>
      </dgm:t>
    </dgm:pt>
    <dgm:pt modelId="{8310FAC9-4D0F-684C-B549-042C3E4C500D}" type="parTrans" cxnId="{E57ADB1E-7019-CE4B-B70B-6127DF8EF363}">
      <dgm:prSet/>
      <dgm:spPr/>
      <dgm:t>
        <a:bodyPr/>
        <a:lstStyle/>
        <a:p>
          <a:endParaRPr lang="fr-FR"/>
        </a:p>
      </dgm:t>
    </dgm:pt>
    <dgm:pt modelId="{02BE54A6-BE25-5048-864C-761FB1CAD45F}" type="sibTrans" cxnId="{E57ADB1E-7019-CE4B-B70B-6127DF8EF363}">
      <dgm:prSet/>
      <dgm:spPr/>
      <dgm:t>
        <a:bodyPr/>
        <a:lstStyle/>
        <a:p>
          <a:endParaRPr lang="fr-FR"/>
        </a:p>
      </dgm:t>
    </dgm:pt>
    <dgm:pt modelId="{9515DF5A-FCCA-2E40-B25D-44FB7E758AFC}">
      <dgm:prSet phldrT="[Texte]"/>
      <dgm:spPr>
        <a:solidFill>
          <a:srgbClr val="FFC000"/>
        </a:solidFill>
      </dgm:spPr>
      <dgm:t>
        <a:bodyPr/>
        <a:lstStyle/>
        <a:p>
          <a:r>
            <a:rPr lang="fr-FR" dirty="0"/>
            <a:t>Repérer les outils et ressources capables de développer les usages du numérique</a:t>
          </a:r>
        </a:p>
      </dgm:t>
    </dgm:pt>
    <dgm:pt modelId="{D5A178EE-6CDE-F14E-A997-0F17A45DBE9E}" type="parTrans" cxnId="{AED56C39-733A-254D-A7CD-480C077152D7}">
      <dgm:prSet/>
      <dgm:spPr/>
      <dgm:t>
        <a:bodyPr/>
        <a:lstStyle/>
        <a:p>
          <a:endParaRPr lang="fr-FR"/>
        </a:p>
      </dgm:t>
    </dgm:pt>
    <dgm:pt modelId="{0935AE21-6E2E-EE4F-93C8-652085FDA9BD}" type="sibTrans" cxnId="{AED56C39-733A-254D-A7CD-480C077152D7}">
      <dgm:prSet/>
      <dgm:spPr/>
      <dgm:t>
        <a:bodyPr/>
        <a:lstStyle/>
        <a:p>
          <a:endParaRPr lang="fr-FR"/>
        </a:p>
      </dgm:t>
    </dgm:pt>
    <dgm:pt modelId="{DFE64E1D-4A8C-7A47-A6DD-885E7C0A62CA}">
      <dgm:prSet phldrT="[Texte]"/>
      <dgm:spPr>
        <a:solidFill>
          <a:srgbClr val="00B0F0"/>
        </a:solidFill>
      </dgm:spPr>
      <dgm:t>
        <a:bodyPr/>
        <a:lstStyle/>
        <a:p>
          <a:r>
            <a:rPr lang="fr-FR" dirty="0"/>
            <a:t>Animer et coordonner les travaux en lien avec les enjeux et possibilités du numérique</a:t>
          </a:r>
        </a:p>
      </dgm:t>
    </dgm:pt>
    <dgm:pt modelId="{D55E1978-3BCA-1845-A139-86DA5D794F84}" type="parTrans" cxnId="{FB6D3D6F-C117-6344-8146-125351B7D1B7}">
      <dgm:prSet/>
      <dgm:spPr/>
      <dgm:t>
        <a:bodyPr/>
        <a:lstStyle/>
        <a:p>
          <a:endParaRPr lang="fr-FR"/>
        </a:p>
      </dgm:t>
    </dgm:pt>
    <dgm:pt modelId="{CFF13EEF-1481-9447-BFFC-25B4A3CE0D47}" type="sibTrans" cxnId="{FB6D3D6F-C117-6344-8146-125351B7D1B7}">
      <dgm:prSet/>
      <dgm:spPr/>
      <dgm:t>
        <a:bodyPr/>
        <a:lstStyle/>
        <a:p>
          <a:endParaRPr lang="fr-FR"/>
        </a:p>
      </dgm:t>
    </dgm:pt>
    <dgm:pt modelId="{F969F07F-84C8-9548-9C74-8493CD217A16}">
      <dgm:prSet phldrT="[Texte]"/>
      <dgm:spPr>
        <a:solidFill>
          <a:srgbClr val="F3918E"/>
        </a:solidFill>
      </dgm:spPr>
      <dgm:t>
        <a:bodyPr/>
        <a:lstStyle/>
        <a:p>
          <a:r>
            <a:rPr lang="fr-FR" dirty="0"/>
            <a:t>Favoriser </a:t>
          </a:r>
          <a:r>
            <a:rPr lang="fr-FR" dirty="0">
              <a:solidFill>
                <a:schemeClr val="tx1"/>
              </a:solidFill>
            </a:rPr>
            <a:t>la</a:t>
          </a:r>
          <a:r>
            <a:rPr lang="fr-FR" dirty="0"/>
            <a:t> mutualisation des ressources liées aux compétences numériques</a:t>
          </a:r>
        </a:p>
      </dgm:t>
    </dgm:pt>
    <dgm:pt modelId="{D7B4DF49-1B5F-7345-94BD-E2818346C9A5}" type="parTrans" cxnId="{2A3453F6-7AAA-E544-A3C5-FC0951448B6D}">
      <dgm:prSet/>
      <dgm:spPr/>
      <dgm:t>
        <a:bodyPr/>
        <a:lstStyle/>
        <a:p>
          <a:endParaRPr lang="fr-FR"/>
        </a:p>
      </dgm:t>
    </dgm:pt>
    <dgm:pt modelId="{AE73D7CE-9F24-3949-9274-4A2F805B498F}" type="sibTrans" cxnId="{2A3453F6-7AAA-E544-A3C5-FC0951448B6D}">
      <dgm:prSet/>
      <dgm:spPr/>
      <dgm:t>
        <a:bodyPr/>
        <a:lstStyle/>
        <a:p>
          <a:endParaRPr lang="fr-FR"/>
        </a:p>
      </dgm:t>
    </dgm:pt>
    <dgm:pt modelId="{37271C7A-352F-2046-9A48-179563F0AFDB}" type="pres">
      <dgm:prSet presAssocID="{3B234CEA-B2ED-7348-84C2-80015BED75D2}" presName="diagram" presStyleCnt="0">
        <dgm:presLayoutVars>
          <dgm:chMax val="1"/>
          <dgm:dir/>
          <dgm:animLvl val="ctr"/>
          <dgm:resizeHandles val="exact"/>
        </dgm:presLayoutVars>
      </dgm:prSet>
      <dgm:spPr/>
      <dgm:t>
        <a:bodyPr/>
        <a:lstStyle/>
        <a:p>
          <a:endParaRPr lang="fr-FR"/>
        </a:p>
      </dgm:t>
    </dgm:pt>
    <dgm:pt modelId="{21CF6944-6CBE-4641-B6F7-FE51C93EACC2}" type="pres">
      <dgm:prSet presAssocID="{3B234CEA-B2ED-7348-84C2-80015BED75D2}" presName="matrix" presStyleCnt="0"/>
      <dgm:spPr/>
    </dgm:pt>
    <dgm:pt modelId="{3768D95E-6A15-C34C-BD22-C3B697F0E7CD}" type="pres">
      <dgm:prSet presAssocID="{3B234CEA-B2ED-7348-84C2-80015BED75D2}" presName="tile1" presStyleLbl="node1" presStyleIdx="0" presStyleCnt="4"/>
      <dgm:spPr/>
      <dgm:t>
        <a:bodyPr/>
        <a:lstStyle/>
        <a:p>
          <a:endParaRPr lang="fr-FR"/>
        </a:p>
      </dgm:t>
    </dgm:pt>
    <dgm:pt modelId="{9265A38F-8D42-0244-86CD-47893171E51A}" type="pres">
      <dgm:prSet presAssocID="{3B234CEA-B2ED-7348-84C2-80015BED75D2}" presName="tile1text" presStyleLbl="node1" presStyleIdx="0" presStyleCnt="4">
        <dgm:presLayoutVars>
          <dgm:chMax val="0"/>
          <dgm:chPref val="0"/>
          <dgm:bulletEnabled val="1"/>
        </dgm:presLayoutVars>
      </dgm:prSet>
      <dgm:spPr/>
      <dgm:t>
        <a:bodyPr/>
        <a:lstStyle/>
        <a:p>
          <a:endParaRPr lang="fr-FR"/>
        </a:p>
      </dgm:t>
    </dgm:pt>
    <dgm:pt modelId="{05F778C6-F198-804A-8603-8754D5B9179F}" type="pres">
      <dgm:prSet presAssocID="{3B234CEA-B2ED-7348-84C2-80015BED75D2}" presName="tile2" presStyleLbl="node1" presStyleIdx="1" presStyleCnt="4"/>
      <dgm:spPr/>
      <dgm:t>
        <a:bodyPr/>
        <a:lstStyle/>
        <a:p>
          <a:endParaRPr lang="fr-FR"/>
        </a:p>
      </dgm:t>
    </dgm:pt>
    <dgm:pt modelId="{A2D21013-8E2E-7548-A2A8-5E0B0EBE41AD}" type="pres">
      <dgm:prSet presAssocID="{3B234CEA-B2ED-7348-84C2-80015BED75D2}" presName="tile2text" presStyleLbl="node1" presStyleIdx="1" presStyleCnt="4">
        <dgm:presLayoutVars>
          <dgm:chMax val="0"/>
          <dgm:chPref val="0"/>
          <dgm:bulletEnabled val="1"/>
        </dgm:presLayoutVars>
      </dgm:prSet>
      <dgm:spPr/>
      <dgm:t>
        <a:bodyPr/>
        <a:lstStyle/>
        <a:p>
          <a:endParaRPr lang="fr-FR"/>
        </a:p>
      </dgm:t>
    </dgm:pt>
    <dgm:pt modelId="{6760B888-5B6E-3744-9E2A-DD5756098FF0}" type="pres">
      <dgm:prSet presAssocID="{3B234CEA-B2ED-7348-84C2-80015BED75D2}" presName="tile3" presStyleLbl="node1" presStyleIdx="2" presStyleCnt="4"/>
      <dgm:spPr/>
      <dgm:t>
        <a:bodyPr/>
        <a:lstStyle/>
        <a:p>
          <a:endParaRPr lang="fr-FR"/>
        </a:p>
      </dgm:t>
    </dgm:pt>
    <dgm:pt modelId="{57650FBF-B533-E146-ACE1-4A14218A3BBA}" type="pres">
      <dgm:prSet presAssocID="{3B234CEA-B2ED-7348-84C2-80015BED75D2}" presName="tile3text" presStyleLbl="node1" presStyleIdx="2" presStyleCnt="4">
        <dgm:presLayoutVars>
          <dgm:chMax val="0"/>
          <dgm:chPref val="0"/>
          <dgm:bulletEnabled val="1"/>
        </dgm:presLayoutVars>
      </dgm:prSet>
      <dgm:spPr/>
      <dgm:t>
        <a:bodyPr/>
        <a:lstStyle/>
        <a:p>
          <a:endParaRPr lang="fr-FR"/>
        </a:p>
      </dgm:t>
    </dgm:pt>
    <dgm:pt modelId="{03EF423B-FCD8-3D45-BE3C-3046B0FC8185}" type="pres">
      <dgm:prSet presAssocID="{3B234CEA-B2ED-7348-84C2-80015BED75D2}" presName="tile4" presStyleLbl="node1" presStyleIdx="3" presStyleCnt="4"/>
      <dgm:spPr/>
      <dgm:t>
        <a:bodyPr/>
        <a:lstStyle/>
        <a:p>
          <a:endParaRPr lang="fr-FR"/>
        </a:p>
      </dgm:t>
    </dgm:pt>
    <dgm:pt modelId="{CC2EE876-F1D0-654D-9D15-AB3F478DF21B}" type="pres">
      <dgm:prSet presAssocID="{3B234CEA-B2ED-7348-84C2-80015BED75D2}" presName="tile4text" presStyleLbl="node1" presStyleIdx="3" presStyleCnt="4">
        <dgm:presLayoutVars>
          <dgm:chMax val="0"/>
          <dgm:chPref val="0"/>
          <dgm:bulletEnabled val="1"/>
        </dgm:presLayoutVars>
      </dgm:prSet>
      <dgm:spPr/>
      <dgm:t>
        <a:bodyPr/>
        <a:lstStyle/>
        <a:p>
          <a:endParaRPr lang="fr-FR"/>
        </a:p>
      </dgm:t>
    </dgm:pt>
    <dgm:pt modelId="{DDE89F82-B984-FB4B-A64E-F951790D3BE1}" type="pres">
      <dgm:prSet presAssocID="{3B234CEA-B2ED-7348-84C2-80015BED75D2}" presName="centerTile" presStyleLbl="fgShp" presStyleIdx="0" presStyleCnt="1">
        <dgm:presLayoutVars>
          <dgm:chMax val="0"/>
          <dgm:chPref val="0"/>
        </dgm:presLayoutVars>
      </dgm:prSet>
      <dgm:spPr/>
      <dgm:t>
        <a:bodyPr/>
        <a:lstStyle/>
        <a:p>
          <a:endParaRPr lang="fr-FR"/>
        </a:p>
      </dgm:t>
    </dgm:pt>
  </dgm:ptLst>
  <dgm:cxnLst>
    <dgm:cxn modelId="{2B6E01AA-A6A2-6340-ADE1-B53DA613D24C}" type="presOf" srcId="{9515DF5A-FCCA-2E40-B25D-44FB7E758AFC}" destId="{A2D21013-8E2E-7548-A2A8-5E0B0EBE41AD}" srcOrd="1" destOrd="0" presId="urn:microsoft.com/office/officeart/2005/8/layout/matrix1"/>
    <dgm:cxn modelId="{FB6D3D6F-C117-6344-8146-125351B7D1B7}" srcId="{125CF4E5-BD6D-4C4D-8AE0-56CE2E06B859}" destId="{DFE64E1D-4A8C-7A47-A6DD-885E7C0A62CA}" srcOrd="2" destOrd="0" parTransId="{D55E1978-3BCA-1845-A139-86DA5D794F84}" sibTransId="{CFF13EEF-1481-9447-BFFC-25B4A3CE0D47}"/>
    <dgm:cxn modelId="{E57ADB1E-7019-CE4B-B70B-6127DF8EF363}" srcId="{125CF4E5-BD6D-4C4D-8AE0-56CE2E06B859}" destId="{C54854A6-1FA1-254E-A1C3-8B5F0D0EB777}" srcOrd="0" destOrd="0" parTransId="{8310FAC9-4D0F-684C-B549-042C3E4C500D}" sibTransId="{02BE54A6-BE25-5048-864C-761FB1CAD45F}"/>
    <dgm:cxn modelId="{A8AAA71C-4EE5-1142-A9EC-3B1547A65D72}" type="presOf" srcId="{DFE64E1D-4A8C-7A47-A6DD-885E7C0A62CA}" destId="{6760B888-5B6E-3744-9E2A-DD5756098FF0}" srcOrd="0" destOrd="0" presId="urn:microsoft.com/office/officeart/2005/8/layout/matrix1"/>
    <dgm:cxn modelId="{EC33C6FF-4CF2-1A46-9626-E7E56DFFEF18}" srcId="{3B234CEA-B2ED-7348-84C2-80015BED75D2}" destId="{125CF4E5-BD6D-4C4D-8AE0-56CE2E06B859}" srcOrd="0" destOrd="0" parTransId="{909A3525-B5C2-6D41-8FBC-83FB3E6D2388}" sibTransId="{522B4C1A-2FAA-BB4B-B066-546FB9C700A3}"/>
    <dgm:cxn modelId="{63A73F3D-9707-B843-8E91-83F74F4C1FDB}" type="presOf" srcId="{C54854A6-1FA1-254E-A1C3-8B5F0D0EB777}" destId="{9265A38F-8D42-0244-86CD-47893171E51A}" srcOrd="1" destOrd="0" presId="urn:microsoft.com/office/officeart/2005/8/layout/matrix1"/>
    <dgm:cxn modelId="{AED56C39-733A-254D-A7CD-480C077152D7}" srcId="{125CF4E5-BD6D-4C4D-8AE0-56CE2E06B859}" destId="{9515DF5A-FCCA-2E40-B25D-44FB7E758AFC}" srcOrd="1" destOrd="0" parTransId="{D5A178EE-6CDE-F14E-A997-0F17A45DBE9E}" sibTransId="{0935AE21-6E2E-EE4F-93C8-652085FDA9BD}"/>
    <dgm:cxn modelId="{2AA706BA-6B8D-6346-A266-0005F96F217E}" type="presOf" srcId="{3B234CEA-B2ED-7348-84C2-80015BED75D2}" destId="{37271C7A-352F-2046-9A48-179563F0AFDB}" srcOrd="0" destOrd="0" presId="urn:microsoft.com/office/officeart/2005/8/layout/matrix1"/>
    <dgm:cxn modelId="{1BEF4C05-DC16-D142-B9BC-229A305F2CB5}" type="presOf" srcId="{9515DF5A-FCCA-2E40-B25D-44FB7E758AFC}" destId="{05F778C6-F198-804A-8603-8754D5B9179F}" srcOrd="0" destOrd="0" presId="urn:microsoft.com/office/officeart/2005/8/layout/matrix1"/>
    <dgm:cxn modelId="{98DF1FA4-9388-2049-850A-4D34236AC4B0}" type="presOf" srcId="{F969F07F-84C8-9548-9C74-8493CD217A16}" destId="{CC2EE876-F1D0-654D-9D15-AB3F478DF21B}" srcOrd="1" destOrd="0" presId="urn:microsoft.com/office/officeart/2005/8/layout/matrix1"/>
    <dgm:cxn modelId="{B19F4C6C-E81C-804F-883A-77D546E19403}" type="presOf" srcId="{125CF4E5-BD6D-4C4D-8AE0-56CE2E06B859}" destId="{DDE89F82-B984-FB4B-A64E-F951790D3BE1}" srcOrd="0" destOrd="0" presId="urn:microsoft.com/office/officeart/2005/8/layout/matrix1"/>
    <dgm:cxn modelId="{2A3453F6-7AAA-E544-A3C5-FC0951448B6D}" srcId="{125CF4E5-BD6D-4C4D-8AE0-56CE2E06B859}" destId="{F969F07F-84C8-9548-9C74-8493CD217A16}" srcOrd="3" destOrd="0" parTransId="{D7B4DF49-1B5F-7345-94BD-E2818346C9A5}" sibTransId="{AE73D7CE-9F24-3949-9274-4A2F805B498F}"/>
    <dgm:cxn modelId="{DED860F0-B523-4D4B-80D5-A79AFA5BD751}" type="presOf" srcId="{F969F07F-84C8-9548-9C74-8493CD217A16}" destId="{03EF423B-FCD8-3D45-BE3C-3046B0FC8185}" srcOrd="0" destOrd="0" presId="urn:microsoft.com/office/officeart/2005/8/layout/matrix1"/>
    <dgm:cxn modelId="{EA1FD138-6077-6F45-B047-0E2BC6ABF182}" type="presOf" srcId="{C54854A6-1FA1-254E-A1C3-8B5F0D0EB777}" destId="{3768D95E-6A15-C34C-BD22-C3B697F0E7CD}" srcOrd="0" destOrd="0" presId="urn:microsoft.com/office/officeart/2005/8/layout/matrix1"/>
    <dgm:cxn modelId="{B830FA66-10BC-CA4C-BC5E-C46A86EC297B}" type="presOf" srcId="{DFE64E1D-4A8C-7A47-A6DD-885E7C0A62CA}" destId="{57650FBF-B533-E146-ACE1-4A14218A3BBA}" srcOrd="1" destOrd="0" presId="urn:microsoft.com/office/officeart/2005/8/layout/matrix1"/>
    <dgm:cxn modelId="{6C280838-AB2F-6546-B429-58C456F574E0}" type="presParOf" srcId="{37271C7A-352F-2046-9A48-179563F0AFDB}" destId="{21CF6944-6CBE-4641-B6F7-FE51C93EACC2}" srcOrd="0" destOrd="0" presId="urn:microsoft.com/office/officeart/2005/8/layout/matrix1"/>
    <dgm:cxn modelId="{700429EA-F938-4A4B-8906-60CBAF96789F}" type="presParOf" srcId="{21CF6944-6CBE-4641-B6F7-FE51C93EACC2}" destId="{3768D95E-6A15-C34C-BD22-C3B697F0E7CD}" srcOrd="0" destOrd="0" presId="urn:microsoft.com/office/officeart/2005/8/layout/matrix1"/>
    <dgm:cxn modelId="{48E91998-61ED-5E4F-AAF5-D595E83EF42A}" type="presParOf" srcId="{21CF6944-6CBE-4641-B6F7-FE51C93EACC2}" destId="{9265A38F-8D42-0244-86CD-47893171E51A}" srcOrd="1" destOrd="0" presId="urn:microsoft.com/office/officeart/2005/8/layout/matrix1"/>
    <dgm:cxn modelId="{A4C15EAF-529D-3C48-BA20-BBD29D752596}" type="presParOf" srcId="{21CF6944-6CBE-4641-B6F7-FE51C93EACC2}" destId="{05F778C6-F198-804A-8603-8754D5B9179F}" srcOrd="2" destOrd="0" presId="urn:microsoft.com/office/officeart/2005/8/layout/matrix1"/>
    <dgm:cxn modelId="{07C67013-189D-4744-8F75-1AD7F6C37E67}" type="presParOf" srcId="{21CF6944-6CBE-4641-B6F7-FE51C93EACC2}" destId="{A2D21013-8E2E-7548-A2A8-5E0B0EBE41AD}" srcOrd="3" destOrd="0" presId="urn:microsoft.com/office/officeart/2005/8/layout/matrix1"/>
    <dgm:cxn modelId="{EF841816-2609-D748-9BCC-0DAD8A005218}" type="presParOf" srcId="{21CF6944-6CBE-4641-B6F7-FE51C93EACC2}" destId="{6760B888-5B6E-3744-9E2A-DD5756098FF0}" srcOrd="4" destOrd="0" presId="urn:microsoft.com/office/officeart/2005/8/layout/matrix1"/>
    <dgm:cxn modelId="{F3585439-AF82-0A4F-A327-CAB625BB4046}" type="presParOf" srcId="{21CF6944-6CBE-4641-B6F7-FE51C93EACC2}" destId="{57650FBF-B533-E146-ACE1-4A14218A3BBA}" srcOrd="5" destOrd="0" presId="urn:microsoft.com/office/officeart/2005/8/layout/matrix1"/>
    <dgm:cxn modelId="{6C595990-5DEB-6242-AB40-08573EBD5DAE}" type="presParOf" srcId="{21CF6944-6CBE-4641-B6F7-FE51C93EACC2}" destId="{03EF423B-FCD8-3D45-BE3C-3046B0FC8185}" srcOrd="6" destOrd="0" presId="urn:microsoft.com/office/officeart/2005/8/layout/matrix1"/>
    <dgm:cxn modelId="{8DBFFE32-22E3-4A4B-A20B-BA6256977ABB}" type="presParOf" srcId="{21CF6944-6CBE-4641-B6F7-FE51C93EACC2}" destId="{CC2EE876-F1D0-654D-9D15-AB3F478DF21B}" srcOrd="7" destOrd="0" presId="urn:microsoft.com/office/officeart/2005/8/layout/matrix1"/>
    <dgm:cxn modelId="{95D4EE2D-A92C-1643-AE51-F0C6AB3FCB88}" type="presParOf" srcId="{37271C7A-352F-2046-9A48-179563F0AFDB}" destId="{DDE89F82-B984-FB4B-A64E-F951790D3BE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8D95E-6A15-C34C-BD22-C3B697F0E7CD}">
      <dsp:nvSpPr>
        <dsp:cNvPr id="0" name=""/>
        <dsp:cNvSpPr/>
      </dsp:nvSpPr>
      <dsp:spPr>
        <a:xfrm rot="16200000">
          <a:off x="925909" y="-925909"/>
          <a:ext cx="2262981" cy="4114800"/>
        </a:xfrm>
        <a:prstGeom prst="round1Rect">
          <a:avLst/>
        </a:prstGeom>
        <a:solidFill>
          <a:srgbClr val="92D05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a:t>Participer aux réunions académiques et nationales</a:t>
          </a:r>
        </a:p>
      </dsp:txBody>
      <dsp:txXfrm rot="5400000">
        <a:off x="-1" y="1"/>
        <a:ext cx="4114800" cy="1697236"/>
      </dsp:txXfrm>
    </dsp:sp>
    <dsp:sp modelId="{05F778C6-F198-804A-8603-8754D5B9179F}">
      <dsp:nvSpPr>
        <dsp:cNvPr id="0" name=""/>
        <dsp:cNvSpPr/>
      </dsp:nvSpPr>
      <dsp:spPr>
        <a:xfrm>
          <a:off x="4114800" y="0"/>
          <a:ext cx="4114800" cy="2262981"/>
        </a:xfrm>
        <a:prstGeom prst="round1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a:t>Repérer les outils et ressources capables de développer les usages du numérique</a:t>
          </a:r>
        </a:p>
      </dsp:txBody>
      <dsp:txXfrm>
        <a:off x="4114800" y="0"/>
        <a:ext cx="4114800" cy="1697236"/>
      </dsp:txXfrm>
    </dsp:sp>
    <dsp:sp modelId="{6760B888-5B6E-3744-9E2A-DD5756098FF0}">
      <dsp:nvSpPr>
        <dsp:cNvPr id="0" name=""/>
        <dsp:cNvSpPr/>
      </dsp:nvSpPr>
      <dsp:spPr>
        <a:xfrm rot="10800000">
          <a:off x="0" y="2262981"/>
          <a:ext cx="4114800" cy="2262981"/>
        </a:xfrm>
        <a:prstGeom prst="round1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a:t>Animer et coordonner les travaux en lien avec les enjeux et possibilités du numérique</a:t>
          </a:r>
        </a:p>
      </dsp:txBody>
      <dsp:txXfrm rot="10800000">
        <a:off x="0" y="2828726"/>
        <a:ext cx="4114800" cy="1697236"/>
      </dsp:txXfrm>
    </dsp:sp>
    <dsp:sp modelId="{03EF423B-FCD8-3D45-BE3C-3046B0FC8185}">
      <dsp:nvSpPr>
        <dsp:cNvPr id="0" name=""/>
        <dsp:cNvSpPr/>
      </dsp:nvSpPr>
      <dsp:spPr>
        <a:xfrm rot="5400000">
          <a:off x="5040709" y="1337072"/>
          <a:ext cx="2262981" cy="4114800"/>
        </a:xfrm>
        <a:prstGeom prst="round1Rect">
          <a:avLst/>
        </a:prstGeom>
        <a:solidFill>
          <a:srgbClr val="F3918E"/>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a:t>Favoriser </a:t>
          </a:r>
          <a:r>
            <a:rPr lang="fr-FR" sz="2500" kern="1200" dirty="0">
              <a:solidFill>
                <a:schemeClr val="tx1"/>
              </a:solidFill>
            </a:rPr>
            <a:t>la</a:t>
          </a:r>
          <a:r>
            <a:rPr lang="fr-FR" sz="2500" kern="1200" dirty="0"/>
            <a:t> mutualisation des ressources liées aux compétences numériques</a:t>
          </a:r>
        </a:p>
      </dsp:txBody>
      <dsp:txXfrm rot="-5400000">
        <a:off x="4114799" y="2828726"/>
        <a:ext cx="4114800" cy="1697236"/>
      </dsp:txXfrm>
    </dsp:sp>
    <dsp:sp modelId="{DDE89F82-B984-FB4B-A64E-F951790D3BE1}">
      <dsp:nvSpPr>
        <dsp:cNvPr id="0" name=""/>
        <dsp:cNvSpPr/>
      </dsp:nvSpPr>
      <dsp:spPr>
        <a:xfrm>
          <a:off x="2880359" y="1697236"/>
          <a:ext cx="2468880" cy="1131490"/>
        </a:xfrm>
        <a:prstGeom prst="roundRect">
          <a:avLst/>
        </a:prstGeom>
        <a:solidFill>
          <a:schemeClr val="accent2">
            <a:tint val="55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b="1" kern="1200" dirty="0"/>
            <a:t>IAN</a:t>
          </a:r>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mn-cs"/>
              </a:defRPr>
            </a:lvl1pPr>
          </a:lstStyle>
          <a:p>
            <a:pPr>
              <a:defRPr/>
            </a:pPr>
            <a:endParaRPr lang="fr-FR" altLang="fr-FR" dirty="0"/>
          </a:p>
        </p:txBody>
      </p:sp>
      <p:sp>
        <p:nvSpPr>
          <p:cNvPr id="14339" name="Rectangle 3"/>
          <p:cNvSpPr>
            <a:spLocks noGrp="1" noChangeArrowheads="1"/>
          </p:cNvSpPr>
          <p:nvPr>
            <p:ph type="dt" idx="1"/>
          </p:nvPr>
        </p:nvSpPr>
        <p:spPr bwMode="auto">
          <a:xfrm>
            <a:off x="3854450"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fr-FR" altLang="fr-FR" dirty="0"/>
          </a:p>
        </p:txBody>
      </p:sp>
      <p:sp>
        <p:nvSpPr>
          <p:cNvPr id="1331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1038" y="4721225"/>
            <a:ext cx="5443537" cy="447198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14342" name="Rectangle 6"/>
          <p:cNvSpPr>
            <a:spLocks noGrp="1" noChangeArrowheads="1"/>
          </p:cNvSpPr>
          <p:nvPr>
            <p:ph type="ftr" sz="quarter" idx="4"/>
          </p:nvPr>
        </p:nvSpPr>
        <p:spPr bwMode="auto">
          <a:xfrm>
            <a:off x="0"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mn-cs"/>
              </a:defRPr>
            </a:lvl1pPr>
          </a:lstStyle>
          <a:p>
            <a:pPr>
              <a:defRPr/>
            </a:pPr>
            <a:endParaRPr lang="fr-FR" altLang="fr-FR" dirty="0"/>
          </a:p>
        </p:txBody>
      </p:sp>
      <p:sp>
        <p:nvSpPr>
          <p:cNvPr id="14343" name="Rectangle 7"/>
          <p:cNvSpPr>
            <a:spLocks noGrp="1" noChangeArrowheads="1"/>
          </p:cNvSpPr>
          <p:nvPr>
            <p:ph type="sldNum" sz="quarter" idx="5"/>
          </p:nvPr>
        </p:nvSpPr>
        <p:spPr bwMode="auto">
          <a:xfrm>
            <a:off x="3854450"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mn-cs"/>
              </a:defRPr>
            </a:lvl1pPr>
          </a:lstStyle>
          <a:p>
            <a:pPr>
              <a:defRPr/>
            </a:pPr>
            <a:fld id="{AAD4DB92-FED8-4EE0-9F7B-08B2F336F610}"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F30AFD33-2CC4-404A-868C-75E619A3D092}" type="slidenum">
              <a:rPr lang="fr-FR" altLang="fr-FR"/>
              <a:pPr>
                <a:defRPr/>
              </a:pPr>
              <a:t>‹N°›</a:t>
            </a:fld>
            <a:endParaRPr lang="fr-FR" alt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2FF79133-AA51-4F76-9E3E-E091A78D31CD}" type="slidenum">
              <a:rPr lang="fr-FR" altLang="fr-FR"/>
              <a:pPr>
                <a:defRPr/>
              </a:pPr>
              <a:t>‹N°›</a:t>
            </a:fld>
            <a:endParaRPr lang="fr-FR" alt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C98C9D98-05C0-4D7B-AE5A-42A517513D5A}" type="slidenum">
              <a:rPr lang="fr-FR" altLang="fr-FR"/>
              <a:pPr>
                <a:defRPr/>
              </a:pPr>
              <a:t>‹N°›</a:t>
            </a:fld>
            <a:endParaRPr lang="fr-FR" alt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5DABC430-0FA4-48D7-8C1C-A99385C463FC}" type="slidenum">
              <a:rPr lang="fr-FR" altLang="fr-FR"/>
              <a:pPr>
                <a:defRPr/>
              </a:pPr>
              <a:t>‹N°›</a:t>
            </a:fld>
            <a:endParaRPr lang="fr-FR" alt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D917B8C-5043-4284-8A98-BB3E4D1735A0}" type="slidenum">
              <a:rPr lang="fr-FR" altLang="fr-FR"/>
              <a:pPr>
                <a:defRPr/>
              </a:pPr>
              <a:t>‹N°›</a:t>
            </a:fld>
            <a:endParaRPr lang="fr-FR" alt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64818C3A-9C73-4A24-B043-A7D5FC165485}" type="slidenum">
              <a:rPr lang="fr-FR" altLang="fr-FR"/>
              <a:pPr>
                <a:defRPr/>
              </a:pPr>
              <a:t>‹N°›</a:t>
            </a:fld>
            <a:endParaRPr lang="fr-FR" alt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86984EE7-4144-4CB8-B85F-762B62A62554}" type="slidenum">
              <a:rPr lang="fr-FR" altLang="fr-FR"/>
              <a:pPr>
                <a:defRPr/>
              </a:pPr>
              <a:t>‹N°›</a:t>
            </a:fld>
            <a:endParaRPr lang="fr-FR" alt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564A999A-2EA1-4F20-AF87-66276923A09B}" type="slidenum">
              <a:rPr lang="fr-FR" altLang="fr-FR"/>
              <a:pPr>
                <a:defRPr/>
              </a:pPr>
              <a:t>‹N°›</a:t>
            </a:fld>
            <a:endParaRPr lang="fr-FR" alt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F477D279-2101-4B36-B95C-AE70B918FAC7}" type="slidenum">
              <a:rPr lang="fr-FR" altLang="fr-FR"/>
              <a:pPr>
                <a:defRPr/>
              </a:pPr>
              <a:t>‹N°›</a:t>
            </a:fld>
            <a:endParaRPr lang="fr-FR" alt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F2AE482A-B345-4717-81A0-5BF05DE03197}" type="slidenum">
              <a:rPr lang="fr-FR" altLang="fr-FR"/>
              <a:pPr>
                <a:defRPr/>
              </a:pPr>
              <a:t>‹N°›</a:t>
            </a:fld>
            <a:endParaRPr lang="fr-FR" alt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55CB85AC-260F-46A9-B56D-1D7A2200084C}" type="slidenum">
              <a:rPr lang="fr-FR" altLang="fr-FR"/>
              <a:pPr>
                <a:defRPr/>
              </a:pPr>
              <a:t>‹N°›</a:t>
            </a:fld>
            <a:endParaRPr lang="fr-FR" alt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mn-cs"/>
              </a:defRPr>
            </a:lvl1pPr>
          </a:lstStyle>
          <a:p>
            <a:pPr>
              <a:defRPr/>
            </a:pPr>
            <a:endParaRPr lang="fr-FR" alt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mn-cs"/>
              </a:defRPr>
            </a:lvl1pPr>
          </a:lstStyle>
          <a:p>
            <a:pPr>
              <a:defRPr/>
            </a:pPr>
            <a:endParaRPr lang="fr-FR" alt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mn-cs"/>
              </a:defRPr>
            </a:lvl1pPr>
          </a:lstStyle>
          <a:p>
            <a:pPr>
              <a:defRPr/>
            </a:pPr>
            <a:fld id="{B66B7BFD-FF8A-49AF-A26C-A46875A72A01}"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2.ac-poitiers.fr/doc/spip.php?rubrique228"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2.ac-poitiers.fr/doc/spip.php?rubrique229"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eduscol.education.fr/cid57544/edubase-une-banque-nationale-scenarios-pedagogique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2.ac-poitiers.fr/doc/spip.php?article887"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2.ac-poitiers.fr/dane/spip.php?article845"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2.ac-poitiers.fr/doc/spip.php?article885"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yceeconnecte.fr/services-numeriques/outils/pmb" TargetMode="External"/><Relationship Id="rId3" Type="http://schemas.openxmlformats.org/officeDocument/2006/relationships/hyperlink" Target="http://ww2.ac-poitiers.fr/b2i/spip.php?article164" TargetMode="External"/><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gar.education.fr/gar-gestionnaire-d-acces-aux-ressources-738.kjsp" TargetMode="External"/><Relationship Id="rId10" Type="http://schemas.openxmlformats.org/officeDocument/2006/relationships/image" Target="../media/image13.png"/><Relationship Id="rId4" Type="http://schemas.openxmlformats.org/officeDocument/2006/relationships/hyperlink" Target="http://eduscol.education.fr/philosophie/actualites/plateforme-pix"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1116013" y="2205039"/>
            <a:ext cx="7200900" cy="2800767"/>
          </a:xfrm>
          <a:prstGeom prst="rect">
            <a:avLst/>
          </a:prstGeom>
          <a:solidFill>
            <a:schemeClr val="accent6">
              <a:lumMod val="20000"/>
              <a:lumOff val="80000"/>
            </a:schemeClr>
          </a:solidFill>
          <a:ln w="9525">
            <a:noFill/>
            <a:miter lim="800000"/>
            <a:headEnd/>
            <a:tailEnd/>
          </a:ln>
        </p:spPr>
        <p:txBody>
          <a:bodyPr wrap="square">
            <a:spAutoFit/>
          </a:bodyPr>
          <a:lstStyle/>
          <a:p>
            <a:pPr algn="ctr">
              <a:spcBef>
                <a:spcPct val="50000"/>
              </a:spcBef>
            </a:pPr>
            <a:r>
              <a:rPr lang="fr-FR" altLang="fr-FR" sz="4400" dirty="0"/>
              <a:t>BILAN IAN</a:t>
            </a:r>
          </a:p>
          <a:p>
            <a:pPr algn="ctr">
              <a:spcBef>
                <a:spcPct val="50000"/>
              </a:spcBef>
            </a:pPr>
            <a:r>
              <a:rPr lang="fr-FR" altLang="fr-FR" sz="4400" dirty="0"/>
              <a:t>Année scolaire 2018-2019</a:t>
            </a:r>
          </a:p>
          <a:p>
            <a:pPr algn="ctr">
              <a:spcBef>
                <a:spcPct val="50000"/>
              </a:spcBef>
            </a:pPr>
            <a:endParaRPr lang="fr-FR" altLang="fr-FR" sz="4400" dirty="0">
              <a:solidFill>
                <a:srgbClr val="3366FF"/>
              </a:solidFill>
            </a:endParaRPr>
          </a:p>
        </p:txBody>
      </p:sp>
      <p:sp>
        <p:nvSpPr>
          <p:cNvPr id="14339" name="Text Box 13"/>
          <p:cNvSpPr txBox="1">
            <a:spLocks noChangeArrowheads="1"/>
          </p:cNvSpPr>
          <p:nvPr/>
        </p:nvSpPr>
        <p:spPr bwMode="auto">
          <a:xfrm>
            <a:off x="1258888" y="4437063"/>
            <a:ext cx="6553200" cy="369887"/>
          </a:xfrm>
          <a:prstGeom prst="rect">
            <a:avLst/>
          </a:prstGeom>
          <a:noFill/>
          <a:ln w="9525">
            <a:noFill/>
            <a:miter lim="800000"/>
            <a:headEnd/>
            <a:tailEnd/>
          </a:ln>
        </p:spPr>
        <p:txBody>
          <a:bodyPr>
            <a:spAutoFit/>
          </a:bodyPr>
          <a:lstStyle/>
          <a:p>
            <a:pPr algn="ctr"/>
            <a:r>
              <a:rPr lang="fr-FR" b="1" dirty="0">
                <a:solidFill>
                  <a:srgbClr val="C00000"/>
                </a:solidFill>
              </a:rPr>
              <a:t> GTA Vendredi 27 septembre 2019</a:t>
            </a:r>
            <a:endParaRPr lang="fr-FR" dirty="0">
              <a:solidFill>
                <a:srgbClr val="C00000"/>
              </a:solidFill>
            </a:endParaRPr>
          </a:p>
        </p:txBody>
      </p:sp>
      <p:pic>
        <p:nvPicPr>
          <p:cNvPr id="4" name="Image 3" descr="IAN-documentation-1.png"/>
          <p:cNvPicPr>
            <a:picLocks noChangeAspect="1"/>
          </p:cNvPicPr>
          <p:nvPr/>
        </p:nvPicPr>
        <p:blipFill>
          <a:blip r:embed="rId3"/>
          <a:stretch>
            <a:fillRect/>
          </a:stretch>
        </p:blipFill>
        <p:spPr>
          <a:xfrm>
            <a:off x="2895600" y="304800"/>
            <a:ext cx="5791200" cy="18561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785225" cy="461665"/>
          </a:xfrm>
          <a:prstGeom prst="rect">
            <a:avLst/>
          </a:prstGeom>
          <a:solidFill>
            <a:schemeClr val="accent6">
              <a:lumMod val="20000"/>
              <a:lumOff val="80000"/>
            </a:schemeClr>
          </a:solidFill>
          <a:ln>
            <a:noFill/>
          </a:ln>
          <a:effectLst/>
        </p:spPr>
        <p:txBody>
          <a:bodyPr>
            <a:spAutoFit/>
          </a:bodyPr>
          <a:lstStyle/>
          <a:p>
            <a:pPr algn="r">
              <a:spcBef>
                <a:spcPct val="50000"/>
              </a:spcBef>
              <a:defRPr/>
            </a:pPr>
            <a:r>
              <a:rPr lang="fr-FR" altLang="fr-FR" sz="2400" b="1" dirty="0">
                <a:solidFill>
                  <a:srgbClr val="1B7E90"/>
                </a:solidFill>
                <a:latin typeface="Arial" panose="020B0604020202020204" pitchFamily="34" charset="0"/>
                <a:cs typeface="+mn-cs"/>
              </a:rPr>
              <a:t>MISSION de l’interlocuteur académique pour le numérique</a:t>
            </a:r>
            <a:endParaRPr lang="fr-FR" altLang="fr-FR" sz="2000" b="1" dirty="0">
              <a:solidFill>
                <a:srgbClr val="1B7E90"/>
              </a:solidFill>
              <a:latin typeface="Arial" panose="020B0604020202020204" pitchFamily="34" charset="0"/>
              <a:cs typeface="+mn-cs"/>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771719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830997"/>
          </a:xfrm>
          <a:prstGeom prst="rect">
            <a:avLst/>
          </a:prstGeom>
          <a:solidFill>
            <a:srgbClr val="FFC000"/>
          </a:solidFill>
          <a:ln>
            <a:noFill/>
          </a:ln>
          <a:effectLst/>
        </p:spPr>
        <p:txBody>
          <a:bodyPr>
            <a:spAutoFit/>
          </a:bodyPr>
          <a:lstStyle/>
          <a:p>
            <a:pPr algn="r">
              <a:spcBef>
                <a:spcPct val="50000"/>
              </a:spcBef>
              <a:defRPr/>
            </a:pPr>
            <a:r>
              <a:rPr lang="fr-FR" altLang="fr-FR" sz="2800" b="1" dirty="0">
                <a:solidFill>
                  <a:srgbClr val="1B7E90"/>
                </a:solidFill>
                <a:latin typeface="Arial" panose="020B0604020202020204" pitchFamily="34" charset="0"/>
                <a:cs typeface="+mn-cs"/>
              </a:rPr>
              <a:t>MISSION : </a:t>
            </a:r>
            <a:r>
              <a:rPr lang="fr-FR" altLang="fr-FR" sz="2000" b="1" dirty="0">
                <a:solidFill>
                  <a:srgbClr val="1B7E90"/>
                </a:solidFill>
                <a:latin typeface="Arial" panose="020B0604020202020204" pitchFamily="34" charset="0"/>
                <a:cs typeface="+mn-cs"/>
              </a:rPr>
              <a:t>Repérer les outils et ressources capables de développer les usages du numériques</a:t>
            </a:r>
          </a:p>
        </p:txBody>
      </p:sp>
      <p:sp>
        <p:nvSpPr>
          <p:cNvPr id="5" name="Espace réservé du contenu 2"/>
          <p:cNvSpPr>
            <a:spLocks noGrp="1"/>
          </p:cNvSpPr>
          <p:nvPr>
            <p:ph idx="1"/>
          </p:nvPr>
        </p:nvSpPr>
        <p:spPr/>
        <p:txBody>
          <a:bodyPr>
            <a:normAutofit fontScale="85000" lnSpcReduction="20000"/>
          </a:bodyPr>
          <a:lstStyle/>
          <a:p>
            <a:pPr eaLnBrk="1" hangingPunct="1">
              <a:defRPr/>
            </a:pPr>
            <a:r>
              <a:rPr lang="fr-FR" dirty="0"/>
              <a:t>Veille permanente (</a:t>
            </a:r>
            <a:r>
              <a:rPr lang="fr-FR" dirty="0" err="1"/>
              <a:t>Eduscol</a:t>
            </a:r>
            <a:r>
              <a:rPr lang="fr-FR" dirty="0"/>
              <a:t>, </a:t>
            </a:r>
            <a:r>
              <a:rPr lang="fr-FR" dirty="0" err="1"/>
              <a:t>Twitter</a:t>
            </a:r>
            <a:r>
              <a:rPr lang="fr-FR" dirty="0"/>
              <a:t>, sites académiques, universités en sciences de l’information, presse française et étrangère, </a:t>
            </a:r>
            <a:r>
              <a:rPr lang="fr-FR" dirty="0" err="1"/>
              <a:t>etc</a:t>
            </a:r>
            <a:r>
              <a:rPr lang="fr-FR" dirty="0"/>
              <a:t>…) dont les résultats sont proposés sur le </a:t>
            </a:r>
            <a:r>
              <a:rPr lang="fr-FR" b="1" dirty="0"/>
              <a:t>site académique </a:t>
            </a:r>
            <a:r>
              <a:rPr lang="fr-FR" dirty="0"/>
              <a:t>en collaboration avec la webmestre.</a:t>
            </a:r>
          </a:p>
          <a:p>
            <a:pPr eaLnBrk="1" hangingPunct="1">
              <a:buNone/>
              <a:defRPr/>
            </a:pPr>
            <a:endParaRPr lang="fr-FR" dirty="0"/>
          </a:p>
          <a:p>
            <a:pPr eaLnBrk="1" hangingPunct="1">
              <a:defRPr/>
            </a:pPr>
            <a:r>
              <a:rPr lang="fr-FR" dirty="0"/>
              <a:t>Communication par le biais de la création et diffusion d’une </a:t>
            </a:r>
            <a:r>
              <a:rPr lang="fr-FR" b="1" dirty="0"/>
              <a:t>Lettre de la IAN</a:t>
            </a:r>
            <a:r>
              <a:rPr lang="fr-FR" dirty="0"/>
              <a:t> envoyée à tous les collègues </a:t>
            </a:r>
            <a:r>
              <a:rPr lang="fr-FR" dirty="0" err="1">
                <a:sym typeface="Wingdings"/>
              </a:rPr>
              <a:t></a:t>
            </a:r>
            <a:r>
              <a:rPr lang="fr-FR" dirty="0"/>
              <a:t> 4 fois par an.</a:t>
            </a:r>
          </a:p>
          <a:p>
            <a:pPr eaLnBrk="1" hangingPunct="1">
              <a:buNone/>
              <a:defRPr/>
            </a:pPr>
            <a:r>
              <a:rPr lang="fr-FR" dirty="0">
                <a:hlinkClick r:id="rId3"/>
              </a:rPr>
              <a:t>http://ww2.ac-poitiers.fr/doc/spip.php?rubrique228</a:t>
            </a:r>
            <a:endParaRPr lang="fr-FR" dirty="0"/>
          </a:p>
          <a:p>
            <a:pPr eaLnBrk="1" hangingPunct="1">
              <a:buNone/>
              <a:defRPr/>
            </a:pPr>
            <a:endParaRPr lang="fr-FR" dirty="0"/>
          </a:p>
          <a:p>
            <a:pPr eaLnBrk="1" hangingPunct="1">
              <a:buNone/>
              <a:defRPr/>
            </a:pPr>
            <a:r>
              <a:rPr lang="fr-FR" dirty="0"/>
              <a:t>	</a:t>
            </a:r>
          </a:p>
        </p:txBody>
      </p:sp>
      <p:pic>
        <p:nvPicPr>
          <p:cNvPr id="3" name="Image 2">
            <a:extLst>
              <a:ext uri="{FF2B5EF4-FFF2-40B4-BE49-F238E27FC236}">
                <a16:creationId xmlns:a16="http://schemas.microsoft.com/office/drawing/2014/main" id="{EA4811B1-7A2D-854A-98D6-05EDC3BBC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6906" y="5257800"/>
            <a:ext cx="2159230" cy="15112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830997"/>
          </a:xfrm>
          <a:prstGeom prst="rect">
            <a:avLst/>
          </a:prstGeom>
          <a:solidFill>
            <a:srgbClr val="F3918E"/>
          </a:solidFill>
          <a:ln>
            <a:noFill/>
          </a:ln>
          <a:effectLst/>
        </p:spPr>
        <p:txBody>
          <a:bodyPr>
            <a:spAutoFit/>
          </a:bodyPr>
          <a:lstStyle/>
          <a:p>
            <a:pPr algn="r">
              <a:spcBef>
                <a:spcPct val="50000"/>
              </a:spcBef>
              <a:defRPr/>
            </a:pPr>
            <a:r>
              <a:rPr lang="fr-FR" altLang="fr-FR" sz="2800" b="1" dirty="0">
                <a:solidFill>
                  <a:srgbClr val="1B7E90"/>
                </a:solidFill>
                <a:latin typeface="Arial" panose="020B0604020202020204" pitchFamily="34" charset="0"/>
                <a:cs typeface="+mn-cs"/>
              </a:rPr>
              <a:t>MISSION : </a:t>
            </a:r>
            <a:r>
              <a:rPr lang="fr-FR" altLang="fr-FR" sz="2000" b="1" dirty="0">
                <a:solidFill>
                  <a:srgbClr val="1B7E90"/>
                </a:solidFill>
                <a:latin typeface="Arial" panose="020B0604020202020204" pitchFamily="34" charset="0"/>
                <a:cs typeface="+mn-cs"/>
              </a:rPr>
              <a:t>Favoriser la mutualisation des ressources liées aux compétences du numérique</a:t>
            </a:r>
          </a:p>
        </p:txBody>
      </p:sp>
      <p:sp>
        <p:nvSpPr>
          <p:cNvPr id="5" name="Espace réservé du contenu 2"/>
          <p:cNvSpPr>
            <a:spLocks noGrp="1"/>
          </p:cNvSpPr>
          <p:nvPr>
            <p:ph idx="1"/>
          </p:nvPr>
        </p:nvSpPr>
        <p:spPr>
          <a:xfrm>
            <a:off x="1619672" y="1600200"/>
            <a:ext cx="6913141" cy="4525963"/>
          </a:xfrm>
        </p:spPr>
        <p:txBody>
          <a:bodyPr>
            <a:normAutofit fontScale="70000" lnSpcReduction="20000"/>
          </a:bodyPr>
          <a:lstStyle/>
          <a:p>
            <a:pPr eaLnBrk="1" hangingPunct="1">
              <a:defRPr/>
            </a:pPr>
            <a:r>
              <a:rPr lang="fr-FR" dirty="0"/>
              <a:t>Diffusion de la lettre </a:t>
            </a:r>
            <a:r>
              <a:rPr lang="fr-FR" dirty="0" err="1"/>
              <a:t>EducNum</a:t>
            </a:r>
            <a:r>
              <a:rPr lang="fr-FR" dirty="0"/>
              <a:t> réalisée par les expertes IAN Documentation (participation de chaque académie qui met en valeur un article, une expérience de son site)</a:t>
            </a:r>
          </a:p>
          <a:p>
            <a:pPr eaLnBrk="1" hangingPunct="1">
              <a:buNone/>
              <a:defRPr/>
            </a:pPr>
            <a:r>
              <a:rPr lang="fr-FR" dirty="0">
                <a:hlinkClick r:id="rId3"/>
              </a:rPr>
              <a:t>http://ww2.ac-poitiers.fr/doc/spip.php?rubrique229</a:t>
            </a:r>
            <a:endParaRPr lang="fr-FR" dirty="0"/>
          </a:p>
          <a:p>
            <a:pPr eaLnBrk="1" hangingPunct="1">
              <a:buNone/>
              <a:defRPr/>
            </a:pPr>
            <a:endParaRPr lang="fr-FR" dirty="0"/>
          </a:p>
          <a:p>
            <a:pPr eaLnBrk="1" hangingPunct="1">
              <a:defRPr/>
            </a:pPr>
            <a:r>
              <a:rPr lang="fr-FR" dirty="0"/>
              <a:t>Insertion des séquences pédagogiques du site académique sur </a:t>
            </a:r>
            <a:r>
              <a:rPr lang="fr-FR" dirty="0" err="1"/>
              <a:t>Edubase</a:t>
            </a:r>
            <a:r>
              <a:rPr lang="fr-FR" dirty="0"/>
              <a:t> (banque nationale de scénarii pédagogiques), classées par mots-clés.</a:t>
            </a:r>
          </a:p>
          <a:p>
            <a:pPr eaLnBrk="1" hangingPunct="1">
              <a:buNone/>
              <a:defRPr/>
            </a:pPr>
            <a:r>
              <a:rPr lang="fr-FR" dirty="0">
                <a:hlinkClick r:id="rId4"/>
              </a:rPr>
              <a:t>https://eduscol.education.fr/cid57544/edubase-une-banque-nationale-scenarios-pedagogiques.html</a:t>
            </a:r>
            <a:endParaRPr lang="fr-FR" dirty="0"/>
          </a:p>
          <a:p>
            <a:pPr eaLnBrk="1" hangingPunct="1">
              <a:buNone/>
              <a:defRPr/>
            </a:pPr>
            <a:endParaRPr lang="fr-FR" dirty="0"/>
          </a:p>
          <a:p>
            <a:pPr eaLnBrk="1" hangingPunct="1">
              <a:buNone/>
              <a:defRPr/>
            </a:pPr>
            <a:r>
              <a:rPr lang="fr-FR" dirty="0"/>
              <a:t>	</a:t>
            </a:r>
          </a:p>
        </p:txBody>
      </p:sp>
      <p:pic>
        <p:nvPicPr>
          <p:cNvPr id="2050" name="Picture 2" descr="Toutes les Lettres Édu_Num CDI">
            <a:extLst>
              <a:ext uri="{FF2B5EF4-FFF2-40B4-BE49-F238E27FC236}">
                <a16:creationId xmlns:a16="http://schemas.microsoft.com/office/drawing/2014/main" id="{558845D0-C1C2-7048-8CB9-2CE52CF69D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177" y="2093947"/>
            <a:ext cx="1710066" cy="4484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type Édubase MENJ petit format">
            <a:extLst>
              <a:ext uri="{FF2B5EF4-FFF2-40B4-BE49-F238E27FC236}">
                <a16:creationId xmlns:a16="http://schemas.microsoft.com/office/drawing/2014/main" id="{93BB9F63-E58E-4840-99F7-59458024CE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961" y="3858027"/>
            <a:ext cx="1898650" cy="31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830997"/>
          </a:xfrm>
          <a:prstGeom prst="rect">
            <a:avLst/>
          </a:prstGeom>
          <a:solidFill>
            <a:srgbClr val="00B0F0"/>
          </a:solidFill>
          <a:ln>
            <a:noFill/>
          </a:ln>
          <a:effectLst/>
        </p:spPr>
        <p:txBody>
          <a:bodyPr>
            <a:spAutoFit/>
          </a:bodyPr>
          <a:lstStyle/>
          <a:p>
            <a:pPr algn="r">
              <a:spcBef>
                <a:spcPct val="50000"/>
              </a:spcBef>
              <a:defRPr/>
            </a:pPr>
            <a:r>
              <a:rPr lang="fr-FR" altLang="fr-FR" sz="2800" b="1" dirty="0">
                <a:solidFill>
                  <a:srgbClr val="1B7E90"/>
                </a:solidFill>
              </a:rPr>
              <a:t>MISSION : </a:t>
            </a:r>
            <a:r>
              <a:rPr lang="fr-FR" altLang="fr-FR" sz="2000" b="1" dirty="0">
                <a:solidFill>
                  <a:srgbClr val="1B7E90"/>
                </a:solidFill>
              </a:rPr>
              <a:t>Animer et coordonner les travaux en lien avec les enjeux et possibilités du numérique</a:t>
            </a:r>
          </a:p>
        </p:txBody>
      </p:sp>
      <p:sp>
        <p:nvSpPr>
          <p:cNvPr id="19459" name="Espace réservé du contenu 3"/>
          <p:cNvSpPr>
            <a:spLocks noGrp="1"/>
          </p:cNvSpPr>
          <p:nvPr>
            <p:ph idx="1"/>
          </p:nvPr>
        </p:nvSpPr>
        <p:spPr>
          <a:xfrm>
            <a:off x="1043608" y="1295400"/>
            <a:ext cx="7643192" cy="5157787"/>
          </a:xfrm>
        </p:spPr>
        <p:txBody>
          <a:bodyPr/>
          <a:lstStyle/>
          <a:p>
            <a:pPr eaLnBrk="1" hangingPunct="1"/>
            <a:r>
              <a:rPr lang="fr-FR" sz="2000" dirty="0"/>
              <a:t>PAF : Proposition d’un stage « Pratiques informationnelles des élèves », animé par Gildas </a:t>
            </a:r>
            <a:r>
              <a:rPr lang="fr-FR" sz="2000" dirty="0" err="1"/>
              <a:t>Dimier</a:t>
            </a:r>
            <a:r>
              <a:rPr lang="fr-FR" sz="2000" dirty="0"/>
              <a:t> et Marie </a:t>
            </a:r>
            <a:r>
              <a:rPr lang="fr-FR" sz="2000" dirty="0" err="1"/>
              <a:t>Courtecuisse</a:t>
            </a:r>
            <a:r>
              <a:rPr lang="fr-FR" sz="2000" dirty="0"/>
              <a:t>..</a:t>
            </a:r>
          </a:p>
          <a:p>
            <a:pPr marL="0" indent="0" eaLnBrk="1" hangingPunct="1">
              <a:buNone/>
            </a:pPr>
            <a:endParaRPr lang="fr-FR" sz="2000" dirty="0"/>
          </a:p>
          <a:p>
            <a:pPr eaLnBrk="1" hangingPunct="1"/>
            <a:r>
              <a:rPr lang="fr-FR" sz="2000" dirty="0" err="1"/>
              <a:t>TraAM</a:t>
            </a:r>
            <a:r>
              <a:rPr lang="fr-FR" sz="2000" dirty="0"/>
              <a:t> : Proposition de travail autour des thématiques suivantes :</a:t>
            </a:r>
          </a:p>
          <a:p>
            <a:pPr eaLnBrk="1" hangingPunct="1">
              <a:buNone/>
            </a:pPr>
            <a:r>
              <a:rPr lang="fr-FR" dirty="0"/>
              <a:t>	</a:t>
            </a:r>
            <a:r>
              <a:rPr lang="fr-FR" sz="2000" dirty="0">
                <a:hlinkClick r:id="rId3"/>
              </a:rPr>
              <a:t>http://ww2.ac-poitiers.fr/doc/spip.php?article887</a:t>
            </a:r>
            <a:r>
              <a:rPr lang="fr-FR" sz="2000" dirty="0"/>
              <a:t> </a:t>
            </a:r>
            <a:r>
              <a:rPr lang="fr-FR" sz="2000" dirty="0">
                <a:sym typeface="Wingdings" pitchFamily="2" charset="2"/>
              </a:rPr>
              <a:t>  Mais aucune candidature.</a:t>
            </a:r>
            <a:endParaRPr lang="fr-FR" sz="2000" dirty="0"/>
          </a:p>
          <a:p>
            <a:pPr marL="0" indent="0">
              <a:buNone/>
            </a:pPr>
            <a:r>
              <a:rPr lang="fr-FR" sz="2000" dirty="0"/>
              <a:t>DOC : </a:t>
            </a:r>
            <a:r>
              <a:rPr lang="fr-FR" sz="1400" dirty="0"/>
              <a:t>« </a:t>
            </a:r>
            <a:r>
              <a:rPr lang="fr-FR" sz="1400" b="1" dirty="0"/>
              <a:t>Le professeur documentaliste dans le continuum de formation des élèves du cycle 3 à l’entrée dans le supérieur :</a:t>
            </a:r>
          </a:p>
          <a:p>
            <a:pPr marL="0" indent="0">
              <a:buNone/>
            </a:pPr>
            <a:r>
              <a:rPr lang="fr-FR" sz="1400" dirty="0"/>
              <a:t>-Transversalité des apprentissages info documentaires (parcours, dispositifs, formation élèves)</a:t>
            </a:r>
          </a:p>
          <a:p>
            <a:pPr marL="0" indent="0">
              <a:buNone/>
            </a:pPr>
            <a:r>
              <a:rPr lang="fr-FR" sz="1400" dirty="0"/>
              <a:t>-Développement des compétences des élèves et des enseignants au CDI (oral, autonomie, créativité, coopération, numérique)»</a:t>
            </a:r>
          </a:p>
          <a:p>
            <a:pPr marL="0" indent="0">
              <a:buNone/>
            </a:pPr>
            <a:r>
              <a:rPr lang="fr-FR" sz="2000" dirty="0"/>
              <a:t>EMI </a:t>
            </a:r>
            <a:r>
              <a:rPr lang="fr-FR" sz="1600" dirty="0"/>
              <a:t>: </a:t>
            </a:r>
            <a:r>
              <a:rPr lang="fr-FR" sz="1400" dirty="0"/>
              <a:t>« </a:t>
            </a:r>
            <a:r>
              <a:rPr lang="fr-FR" sz="1400" b="1" dirty="0"/>
              <a:t>Recherche d’information, web, réseau social, recherche mobile, recherche visuelle, évaluation de l’information :</a:t>
            </a:r>
          </a:p>
          <a:p>
            <a:pPr marL="0" indent="0">
              <a:buNone/>
            </a:pPr>
            <a:r>
              <a:rPr lang="fr-FR" sz="1400" dirty="0"/>
              <a:t>L’information multimédia dans « l’écosystème complexe du web actuel ». Les équipes s’interrogeront sur l’impact des réseaux sociaux et des technologies émergentes (recherche visuelle, recherche vocale, reconnaissance et synthèse vocales...) sur les pratiques de recherche et l’évaluation de l’information dans un contexte de nomadisme accru. »</a:t>
            </a:r>
          </a:p>
          <a:p>
            <a:pPr marL="0" indent="0">
              <a:buNone/>
            </a:pPr>
            <a:endParaRPr lang="fr-FR" dirty="0"/>
          </a:p>
          <a:p>
            <a:pPr eaLnBrk="1" hangingPunct="1">
              <a:buNone/>
            </a:pPr>
            <a:endParaRPr lang="fr-FR" sz="2000" dirty="0"/>
          </a:p>
        </p:txBody>
      </p:sp>
      <p:pic>
        <p:nvPicPr>
          <p:cNvPr id="3074" name="Picture 2">
            <a:extLst>
              <a:ext uri="{FF2B5EF4-FFF2-40B4-BE49-F238E27FC236}">
                <a16:creationId xmlns:a16="http://schemas.microsoft.com/office/drawing/2014/main" id="{C90F6325-9EF9-874D-9EF9-F866B676A3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79" y="2708920"/>
            <a:ext cx="1344149" cy="504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785225" cy="461665"/>
          </a:xfrm>
          <a:prstGeom prst="rect">
            <a:avLst/>
          </a:prstGeom>
          <a:solidFill>
            <a:srgbClr val="92D050"/>
          </a:solidFill>
          <a:ln>
            <a:noFill/>
          </a:ln>
          <a:effectLst/>
        </p:spPr>
        <p:txBody>
          <a:bodyPr>
            <a:spAutoFit/>
          </a:bodyPr>
          <a:lstStyle/>
          <a:p>
            <a:pPr algn="r">
              <a:spcBef>
                <a:spcPct val="50000"/>
              </a:spcBef>
              <a:defRPr/>
            </a:pPr>
            <a:r>
              <a:rPr lang="fr-FR" altLang="fr-FR" sz="2400" b="1" dirty="0">
                <a:solidFill>
                  <a:srgbClr val="1B7E90"/>
                </a:solidFill>
                <a:latin typeface="Arial" panose="020B0604020202020204" pitchFamily="34" charset="0"/>
                <a:cs typeface="+mn-cs"/>
              </a:rPr>
              <a:t>MISSION : </a:t>
            </a:r>
            <a:r>
              <a:rPr lang="fr-FR" altLang="fr-FR" sz="2000" b="1" dirty="0">
                <a:solidFill>
                  <a:srgbClr val="1B7E90"/>
                </a:solidFill>
                <a:latin typeface="Arial" panose="020B0604020202020204" pitchFamily="34" charset="0"/>
                <a:cs typeface="+mn-cs"/>
              </a:rPr>
              <a:t>Participer aux réunions académiques et nationales</a:t>
            </a:r>
          </a:p>
        </p:txBody>
      </p:sp>
      <p:sp>
        <p:nvSpPr>
          <p:cNvPr id="17411" name="Espace réservé du contenu 1"/>
          <p:cNvSpPr>
            <a:spLocks noGrp="1"/>
          </p:cNvSpPr>
          <p:nvPr>
            <p:ph idx="1"/>
          </p:nvPr>
        </p:nvSpPr>
        <p:spPr>
          <a:xfrm>
            <a:off x="1259632" y="980728"/>
            <a:ext cx="7427168" cy="5472459"/>
          </a:xfrm>
        </p:spPr>
        <p:txBody>
          <a:bodyPr/>
          <a:lstStyle/>
          <a:p>
            <a:pPr eaLnBrk="1" hangingPunct="1"/>
            <a:r>
              <a:rPr lang="fr-FR" sz="2000" dirty="0"/>
              <a:t>2 réunions académiques par an des IAN toutes disciplines confondues (automne et printemps) organisées par Emmanuel Allard et Stéphane Penaud de </a:t>
            </a:r>
            <a:r>
              <a:rPr lang="fr-FR" sz="2000"/>
              <a:t>la DANE.</a:t>
            </a:r>
            <a:endParaRPr lang="fr-FR" sz="2000" dirty="0"/>
          </a:p>
          <a:p>
            <a:pPr eaLnBrk="1" hangingPunct="1">
              <a:buNone/>
            </a:pPr>
            <a:endParaRPr lang="fr-FR" sz="2000" dirty="0"/>
          </a:p>
          <a:p>
            <a:pPr eaLnBrk="1" hangingPunct="1"/>
            <a:r>
              <a:rPr lang="fr-FR" sz="2000" dirty="0"/>
              <a:t>Participation à la Journée académique « Rencontres autour du numérique » qui a lieu à Niort chaque année au printemps.</a:t>
            </a:r>
          </a:p>
          <a:p>
            <a:pPr eaLnBrk="1" hangingPunct="1">
              <a:buNone/>
            </a:pPr>
            <a:r>
              <a:rPr lang="fr-FR" sz="2000" dirty="0">
                <a:hlinkClick r:id="rId3"/>
              </a:rPr>
              <a:t>http://ww2.ac-poitiers.fr/dane/spip.php?article845</a:t>
            </a:r>
            <a:endParaRPr lang="fr-FR" sz="2000" dirty="0"/>
          </a:p>
          <a:p>
            <a:pPr eaLnBrk="1" hangingPunct="1">
              <a:buNone/>
            </a:pPr>
            <a:endParaRPr lang="fr-FR" sz="2000" dirty="0"/>
          </a:p>
          <a:p>
            <a:pPr eaLnBrk="1" hangingPunct="1"/>
            <a:r>
              <a:rPr lang="fr-FR" sz="2000" dirty="0"/>
              <a:t>1 séminaire national par an de 2 jours avec tous les IAN Documentation de chaque académie, organisé par Juliette </a:t>
            </a:r>
            <a:r>
              <a:rPr lang="fr-FR" sz="2000" dirty="0" err="1"/>
              <a:t>Filliol</a:t>
            </a:r>
            <a:r>
              <a:rPr lang="fr-FR" sz="2000" dirty="0"/>
              <a:t> et Audrey </a:t>
            </a:r>
            <a:r>
              <a:rPr lang="fr-FR" sz="2000" dirty="0" err="1"/>
              <a:t>Démonière-Rouvel</a:t>
            </a:r>
            <a:r>
              <a:rPr lang="fr-FR" sz="2000" dirty="0"/>
              <a:t>, expertes Documentation de la DNE. </a:t>
            </a:r>
          </a:p>
          <a:p>
            <a:pPr eaLnBrk="1" hangingPunct="1">
              <a:buNone/>
            </a:pPr>
            <a:r>
              <a:rPr lang="fr-FR" sz="2000" dirty="0"/>
              <a:t>	En 2019 : à Paris.</a:t>
            </a:r>
          </a:p>
          <a:p>
            <a:pPr eaLnBrk="1" hangingPunct="1">
              <a:buNone/>
            </a:pPr>
            <a:r>
              <a:rPr lang="fr-FR" dirty="0"/>
              <a:t> </a:t>
            </a:r>
            <a:r>
              <a:rPr lang="fr-FR" sz="2000" u="sng" dirty="0">
                <a:hlinkClick r:id="rId4"/>
              </a:rPr>
              <a:t>http://ww2.ac-poitiers.fr/doc/spip.php?article885</a:t>
            </a:r>
            <a:r>
              <a:rPr lang="fr-FR" sz="2000" dirty="0"/>
              <a:t> </a:t>
            </a:r>
          </a:p>
          <a:p>
            <a:pPr eaLnBrk="1" hangingPunct="1">
              <a:buNone/>
            </a:pPr>
            <a:endParaRPr lang="fr-FR" sz="2400" dirty="0"/>
          </a:p>
          <a:p>
            <a:pPr eaLnBrk="1" hangingPunct="1">
              <a:buNone/>
            </a:pPr>
            <a:r>
              <a:rPr lang="fr-FR" dirty="0"/>
              <a:t> </a:t>
            </a:r>
          </a:p>
        </p:txBody>
      </p:sp>
      <p:pic>
        <p:nvPicPr>
          <p:cNvPr id="4098" name="Picture 2" descr="Rencontres autour du numérique">
            <a:extLst>
              <a:ext uri="{FF2B5EF4-FFF2-40B4-BE49-F238E27FC236}">
                <a16:creationId xmlns:a16="http://schemas.microsoft.com/office/drawing/2014/main" id="{79BBC114-3890-AE4A-BCD6-E125AEB8D3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53" y="2492896"/>
            <a:ext cx="1298138" cy="1081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9" name="Text Box 13"/>
          <p:cNvSpPr txBox="1">
            <a:spLocks noChangeArrowheads="1"/>
          </p:cNvSpPr>
          <p:nvPr/>
        </p:nvSpPr>
        <p:spPr bwMode="auto">
          <a:xfrm>
            <a:off x="179388" y="404813"/>
            <a:ext cx="8353425" cy="523220"/>
          </a:xfrm>
          <a:prstGeom prst="rect">
            <a:avLst/>
          </a:prstGeom>
          <a:solidFill>
            <a:schemeClr val="accent6">
              <a:lumMod val="20000"/>
              <a:lumOff val="80000"/>
            </a:schemeClr>
          </a:solidFill>
          <a:ln>
            <a:noFill/>
          </a:ln>
          <a:effectLst/>
        </p:spPr>
        <p:txBody>
          <a:bodyPr>
            <a:spAutoFit/>
          </a:bodyPr>
          <a:lstStyle/>
          <a:p>
            <a:pPr algn="ctr">
              <a:spcBef>
                <a:spcPct val="50000"/>
              </a:spcBef>
              <a:defRPr/>
            </a:pPr>
            <a:r>
              <a:rPr lang="fr-FR" altLang="fr-FR" sz="2800" b="1" dirty="0">
                <a:solidFill>
                  <a:srgbClr val="1B7E90"/>
                </a:solidFill>
                <a:latin typeface="Arial" panose="020B0604020202020204" pitchFamily="34" charset="0"/>
                <a:cs typeface="+mn-cs"/>
              </a:rPr>
              <a:t>Nouveautés</a:t>
            </a:r>
            <a:endParaRPr lang="fr-FR" altLang="fr-FR" sz="2000" b="1" dirty="0">
              <a:solidFill>
                <a:srgbClr val="1B7E90"/>
              </a:solidFill>
              <a:latin typeface="Arial" panose="020B0604020202020204" pitchFamily="34" charset="0"/>
              <a:cs typeface="+mn-cs"/>
            </a:endParaRPr>
          </a:p>
        </p:txBody>
      </p:sp>
      <p:sp>
        <p:nvSpPr>
          <p:cNvPr id="5" name="Espace réservé du contenu 2"/>
          <p:cNvSpPr>
            <a:spLocks noGrp="1"/>
          </p:cNvSpPr>
          <p:nvPr>
            <p:ph idx="1"/>
          </p:nvPr>
        </p:nvSpPr>
        <p:spPr>
          <a:xfrm>
            <a:off x="4860032" y="990600"/>
            <a:ext cx="3826768" cy="5638800"/>
          </a:xfrm>
        </p:spPr>
        <p:txBody>
          <a:bodyPr>
            <a:normAutofit fontScale="25000" lnSpcReduction="20000"/>
          </a:bodyPr>
          <a:lstStyle/>
          <a:p>
            <a:pPr marL="0" indent="0">
              <a:buNone/>
            </a:pPr>
            <a:endParaRPr lang="fr-FR" dirty="0"/>
          </a:p>
          <a:p>
            <a:r>
              <a:rPr lang="fr-FR" sz="5500" dirty="0"/>
              <a:t>PIX </a:t>
            </a:r>
            <a:r>
              <a:rPr lang="fr-FR" sz="5500" dirty="0">
                <a:sym typeface="Wingdings"/>
              </a:rPr>
              <a:t></a:t>
            </a:r>
            <a:r>
              <a:rPr lang="fr-FR" sz="5500" dirty="0"/>
              <a:t> Plateforme publique gratuite, accessible sur inscription, qui permet à chacun d'évaluer ses connaissances et ses compétences numériques selon 8 niveaux et dans 5 grands domaines : informations et données, communication et collaboration, création de contenu, protection et sécurité, environnement numérique. </a:t>
            </a:r>
          </a:p>
          <a:p>
            <a:pPr>
              <a:buNone/>
            </a:pPr>
            <a:r>
              <a:rPr lang="fr-FR" sz="5500" dirty="0"/>
              <a:t>	Les tests permettent aussi à chacun de mesurer ses savoir-faire numériques et sa capacité à identifier les enjeux du numérique.</a:t>
            </a:r>
          </a:p>
          <a:p>
            <a:pPr>
              <a:buNone/>
            </a:pPr>
            <a:r>
              <a:rPr lang="fr-FR" sz="5500" dirty="0"/>
              <a:t>	Le service se présente sous la forme d’une plateforme en ligne d’évaluation et de certification des compétences numériques.</a:t>
            </a:r>
          </a:p>
          <a:p>
            <a:pPr>
              <a:buNone/>
            </a:pPr>
            <a:r>
              <a:rPr lang="fr-FR" sz="5500" dirty="0"/>
              <a:t>	Le but de PIX est de susciter l’envie de se former tout au long de la vie en proposant des méthodes d’évaluation innovantes, exigeantes et bienveillantes ainsi que des recommandations de formations ciblées.</a:t>
            </a:r>
          </a:p>
          <a:p>
            <a:pPr>
              <a:buNone/>
            </a:pPr>
            <a:r>
              <a:rPr lang="fr-FR" sz="5500" u="sng" dirty="0">
                <a:hlinkClick r:id="rId3"/>
              </a:rPr>
              <a:t>http://ww2.ac-poitiers.fr/b2i/spip.php?article164</a:t>
            </a:r>
            <a:r>
              <a:rPr lang="fr-FR" sz="5500" dirty="0"/>
              <a:t> </a:t>
            </a:r>
          </a:p>
          <a:p>
            <a:pPr>
              <a:buNone/>
            </a:pPr>
            <a:endParaRPr lang="fr-FR" sz="5500" dirty="0"/>
          </a:p>
          <a:p>
            <a:pPr>
              <a:buNone/>
            </a:pPr>
            <a:r>
              <a:rPr lang="fr-FR" sz="5500" u="sng" dirty="0">
                <a:hlinkClick r:id="rId4"/>
              </a:rPr>
              <a:t>http://eduscol.education.fr/philosophie/actualites/plateforme-pix</a:t>
            </a:r>
            <a:endParaRPr lang="fr-FR" sz="5500" dirty="0"/>
          </a:p>
          <a:p>
            <a:pPr eaLnBrk="1" hangingPunct="1">
              <a:buNone/>
              <a:defRPr/>
            </a:pPr>
            <a:endParaRPr lang="fr-FR" sz="5500" dirty="0"/>
          </a:p>
          <a:p>
            <a:pPr eaLnBrk="1" hangingPunct="1">
              <a:buNone/>
              <a:defRPr/>
            </a:pPr>
            <a:endParaRPr lang="fr-FR" sz="5500" dirty="0"/>
          </a:p>
          <a:p>
            <a:pPr eaLnBrk="1" hangingPunct="1">
              <a:buNone/>
              <a:defRPr/>
            </a:pPr>
            <a:endParaRPr lang="fr-FR" sz="5500" dirty="0"/>
          </a:p>
          <a:p>
            <a:pPr eaLnBrk="1" hangingPunct="1">
              <a:buNone/>
              <a:defRPr/>
            </a:pPr>
            <a:endParaRPr lang="fr-FR" sz="5500" dirty="0"/>
          </a:p>
          <a:p>
            <a:pPr eaLnBrk="1" hangingPunct="1">
              <a:buNone/>
              <a:defRPr/>
            </a:pPr>
            <a:endParaRPr lang="fr-FR" sz="5500" dirty="0"/>
          </a:p>
          <a:p>
            <a:pPr eaLnBrk="1" hangingPunct="1">
              <a:buNone/>
              <a:defRPr/>
            </a:pPr>
            <a:r>
              <a:rPr lang="fr-FR" sz="5500" dirty="0"/>
              <a:t>Arrivée du GAR (Gestionnaire d’accès aux ressources) </a:t>
            </a:r>
            <a:r>
              <a:rPr lang="fr-FR" sz="5500" dirty="0">
                <a:sym typeface="Wingdings" pitchFamily="2" charset="2"/>
              </a:rPr>
              <a:t></a:t>
            </a:r>
          </a:p>
          <a:p>
            <a:pPr eaLnBrk="1" hangingPunct="1">
              <a:buNone/>
              <a:defRPr/>
            </a:pPr>
            <a:r>
              <a:rPr lang="fr-FR" sz="5500" dirty="0">
                <a:hlinkClick r:id="rId5"/>
              </a:rPr>
              <a:t>https://gar.education.fr/gar-gestionnaire-d-acces-aux-ressources-738.kjsp</a:t>
            </a:r>
            <a:endParaRPr lang="fr-FR" sz="5500" dirty="0"/>
          </a:p>
          <a:p>
            <a:pPr eaLnBrk="1" hangingPunct="1">
              <a:buNone/>
              <a:defRPr/>
            </a:pPr>
            <a:endParaRPr lang="fr-FR" sz="5500" dirty="0"/>
          </a:p>
          <a:p>
            <a:pPr eaLnBrk="1" hangingPunct="1">
              <a:buNone/>
              <a:defRPr/>
            </a:pPr>
            <a:r>
              <a:rPr lang="fr-FR" sz="5600" dirty="0"/>
              <a:t>Nouvel ENT pour les lycées, avec l’arrivée de PMB pris en charge par la nouvelle Région, à la place de BCDI.</a:t>
            </a:r>
          </a:p>
          <a:p>
            <a:pPr eaLnBrk="1" hangingPunct="1">
              <a:buNone/>
              <a:defRPr/>
            </a:pPr>
            <a:r>
              <a:rPr lang="fr-FR" dirty="0"/>
              <a:t>	</a:t>
            </a:r>
          </a:p>
        </p:txBody>
      </p:sp>
      <p:pic>
        <p:nvPicPr>
          <p:cNvPr id="4" name="Image 3" descr="pix.jpg"/>
          <p:cNvPicPr>
            <a:picLocks noChangeAspect="1"/>
          </p:cNvPicPr>
          <p:nvPr/>
        </p:nvPicPr>
        <p:blipFill>
          <a:blip r:embed="rId6"/>
          <a:stretch>
            <a:fillRect/>
          </a:stretch>
        </p:blipFill>
        <p:spPr>
          <a:xfrm>
            <a:off x="4098032" y="922317"/>
            <a:ext cx="762000" cy="762000"/>
          </a:xfrm>
          <a:prstGeom prst="rect">
            <a:avLst/>
          </a:prstGeom>
        </p:spPr>
      </p:pic>
      <p:pic>
        <p:nvPicPr>
          <p:cNvPr id="1026" name="Picture 2" descr="Retour à la page d'accueil">
            <a:extLst>
              <a:ext uri="{FF2B5EF4-FFF2-40B4-BE49-F238E27FC236}">
                <a16:creationId xmlns:a16="http://schemas.microsoft.com/office/drawing/2014/main" id="{C809CC1B-FBB5-244A-A477-D44CC67963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160" y="1041624"/>
            <a:ext cx="1968866" cy="65355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3642C08-1147-0241-B26C-D60E1627030A}"/>
              </a:ext>
            </a:extLst>
          </p:cNvPr>
          <p:cNvSpPr txBox="1"/>
          <p:nvPr/>
        </p:nvSpPr>
        <p:spPr>
          <a:xfrm>
            <a:off x="202998" y="1660649"/>
            <a:ext cx="3528392" cy="1754326"/>
          </a:xfrm>
          <a:prstGeom prst="rect">
            <a:avLst/>
          </a:prstGeom>
          <a:noFill/>
        </p:spPr>
        <p:txBody>
          <a:bodyPr wrap="square" rtlCol="0">
            <a:spAutoFit/>
          </a:bodyPr>
          <a:lstStyle/>
          <a:p>
            <a:pPr eaLnBrk="1" hangingPunct="1">
              <a:buNone/>
              <a:defRPr/>
            </a:pPr>
            <a:endParaRPr lang="fr-FR" dirty="0"/>
          </a:p>
          <a:p>
            <a:pPr eaLnBrk="1" hangingPunct="1">
              <a:buNone/>
              <a:defRPr/>
            </a:pPr>
            <a:r>
              <a:rPr lang="fr-FR" dirty="0"/>
              <a:t>Arrivée du GAR </a:t>
            </a:r>
            <a:r>
              <a:rPr lang="fr-FR" dirty="0">
                <a:sym typeface="Wingdings" pitchFamily="2" charset="2"/>
              </a:rPr>
              <a:t></a:t>
            </a:r>
          </a:p>
          <a:p>
            <a:pPr eaLnBrk="1" hangingPunct="1">
              <a:buNone/>
              <a:defRPr/>
            </a:pPr>
            <a:r>
              <a:rPr lang="fr-FR" dirty="0">
                <a:hlinkClick r:id="rId5"/>
              </a:rPr>
              <a:t>https://gar.education.fr/gar-gestionnaire-d-acces-aux-ressources-738.kjsp</a:t>
            </a:r>
            <a:endParaRPr lang="fr-FR" dirty="0"/>
          </a:p>
          <a:p>
            <a:pPr eaLnBrk="1" hangingPunct="1">
              <a:buNone/>
              <a:defRPr/>
            </a:pPr>
            <a:r>
              <a:rPr lang="fr-FR" dirty="0"/>
              <a:t>	</a:t>
            </a:r>
          </a:p>
        </p:txBody>
      </p:sp>
      <p:sp>
        <p:nvSpPr>
          <p:cNvPr id="7" name="ZoneTexte 6">
            <a:extLst>
              <a:ext uri="{FF2B5EF4-FFF2-40B4-BE49-F238E27FC236}">
                <a16:creationId xmlns:a16="http://schemas.microsoft.com/office/drawing/2014/main" id="{18B49E7B-6AAB-364B-9DA8-2DAB45D4FEAF}"/>
              </a:ext>
            </a:extLst>
          </p:cNvPr>
          <p:cNvSpPr txBox="1"/>
          <p:nvPr/>
        </p:nvSpPr>
        <p:spPr>
          <a:xfrm>
            <a:off x="501507" y="4321076"/>
            <a:ext cx="3024336" cy="2585323"/>
          </a:xfrm>
          <a:prstGeom prst="rect">
            <a:avLst/>
          </a:prstGeom>
          <a:noFill/>
        </p:spPr>
        <p:txBody>
          <a:bodyPr wrap="square" rtlCol="0">
            <a:spAutoFit/>
          </a:bodyPr>
          <a:lstStyle/>
          <a:p>
            <a:pPr eaLnBrk="1" hangingPunct="1">
              <a:buNone/>
              <a:defRPr/>
            </a:pPr>
            <a:r>
              <a:rPr lang="fr-FR" dirty="0"/>
              <a:t>Nouvel ENT pour les lycées connectés, avec l’arrivée de PMB pris en charge par la Région Nouvelle Aquitaine, à la place de BCDI </a:t>
            </a:r>
            <a:r>
              <a:rPr lang="fr-FR" dirty="0">
                <a:sym typeface="Wingdings" pitchFamily="2" charset="2"/>
              </a:rPr>
              <a:t> </a:t>
            </a:r>
            <a:r>
              <a:rPr lang="fr-FR" dirty="0">
                <a:sym typeface="Wingdings" pitchFamily="2" charset="2"/>
                <a:hlinkClick r:id="rId8"/>
              </a:rPr>
              <a:t>https://lyceeconnecte.fr/services-numeriques/outils/pmb</a:t>
            </a:r>
            <a:endParaRPr lang="fr-FR" dirty="0">
              <a:sym typeface="Wingdings" pitchFamily="2" charset="2"/>
            </a:endParaRPr>
          </a:p>
          <a:p>
            <a:pPr eaLnBrk="1" hangingPunct="1">
              <a:buNone/>
              <a:defRPr/>
            </a:pPr>
            <a:endParaRPr lang="fr-FR" dirty="0"/>
          </a:p>
        </p:txBody>
      </p:sp>
      <p:pic>
        <p:nvPicPr>
          <p:cNvPr id="1028" name="Picture 4" descr="Résultat de recherche d'images pour &quot;pmb&quot;">
            <a:extLst>
              <a:ext uri="{FF2B5EF4-FFF2-40B4-BE49-F238E27FC236}">
                <a16:creationId xmlns:a16="http://schemas.microsoft.com/office/drawing/2014/main" id="{5086F95E-BD97-3C4C-89B6-367C72003E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677" y="3399859"/>
            <a:ext cx="718418" cy="81375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2DF459A-04A8-5041-BFE6-FBA2DB68D3FE}"/>
              </a:ext>
            </a:extLst>
          </p:cNvPr>
          <p:cNvSpPr txBox="1"/>
          <p:nvPr/>
        </p:nvSpPr>
        <p:spPr>
          <a:xfrm>
            <a:off x="1300963" y="3696760"/>
            <a:ext cx="984433" cy="369332"/>
          </a:xfrm>
          <a:prstGeom prst="rect">
            <a:avLst/>
          </a:prstGeom>
          <a:noFill/>
        </p:spPr>
        <p:txBody>
          <a:bodyPr wrap="square" rtlCol="0">
            <a:spAutoFit/>
          </a:bodyPr>
          <a:lstStyle/>
          <a:p>
            <a:r>
              <a:rPr lang="fr-FR" dirty="0"/>
              <a:t>Versus</a:t>
            </a:r>
          </a:p>
        </p:txBody>
      </p:sp>
      <p:pic>
        <p:nvPicPr>
          <p:cNvPr id="1030" name="Picture 6" descr="Résultat de recherche d'images pour &quot;bcdi&quot;">
            <a:extLst>
              <a:ext uri="{FF2B5EF4-FFF2-40B4-BE49-F238E27FC236}">
                <a16:creationId xmlns:a16="http://schemas.microsoft.com/office/drawing/2014/main" id="{147B40C8-FE8F-404C-9A45-6754C08E51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1228" y="3299806"/>
            <a:ext cx="1672084" cy="102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350</Words>
  <Application>Microsoft Office PowerPoint</Application>
  <PresentationFormat>Affichage à l'écran (4:3)</PresentationFormat>
  <Paragraphs>70</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Rectorat</dc:creator>
  <cp:lastModifiedBy>jmichelin</cp:lastModifiedBy>
  <cp:revision>75</cp:revision>
  <dcterms:created xsi:type="dcterms:W3CDTF">2018-10-15T16:42:47Z</dcterms:created>
  <dcterms:modified xsi:type="dcterms:W3CDTF">2019-09-23T09:14:20Z</dcterms:modified>
</cp:coreProperties>
</file>