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3" r:id="rId3"/>
    <p:sldId id="284" r:id="rId4"/>
    <p:sldId id="286" r:id="rId5"/>
    <p:sldId id="285" r:id="rId6"/>
    <p:sldId id="290" r:id="rId7"/>
    <p:sldId id="291" r:id="rId8"/>
    <p:sldId id="293" r:id="rId9"/>
    <p:sldId id="294" r:id="rId10"/>
    <p:sldId id="295" r:id="rId11"/>
    <p:sldId id="258" r:id="rId12"/>
    <p:sldId id="259" r:id="rId13"/>
    <p:sldId id="276" r:id="rId14"/>
    <p:sldId id="275" r:id="rId15"/>
    <p:sldId id="260" r:id="rId16"/>
    <p:sldId id="278" r:id="rId17"/>
    <p:sldId id="279" r:id="rId18"/>
    <p:sldId id="264" r:id="rId19"/>
    <p:sldId id="299" r:id="rId20"/>
    <p:sldId id="298" r:id="rId21"/>
    <p:sldId id="300" r:id="rId22"/>
    <p:sldId id="297" r:id="rId23"/>
    <p:sldId id="280" r:id="rId24"/>
    <p:sldId id="296" r:id="rId25"/>
    <p:sldId id="301" r:id="rId26"/>
    <p:sldId id="266" r:id="rId27"/>
    <p:sldId id="267" r:id="rId28"/>
    <p:sldId id="302" r:id="rId29"/>
    <p:sldId id="305" r:id="rId30"/>
    <p:sldId id="304" r:id="rId31"/>
    <p:sldId id="306" r:id="rId32"/>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01" autoAdjust="0"/>
  </p:normalViewPr>
  <p:slideViewPr>
    <p:cSldViewPr>
      <p:cViewPr varScale="1">
        <p:scale>
          <a:sx n="58" d="100"/>
          <a:sy n="58" d="100"/>
        </p:scale>
        <p:origin x="17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CA686-3DA5-409F-BD2D-1E6091231965}" type="datetimeFigureOut">
              <a:rPr lang="fr-FR" smtClean="0"/>
              <a:t>20/09/2019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DE513-BFFB-4C8A-83BD-D3BA34672FC8}" type="slidenum">
              <a:rPr lang="fr-FR" smtClean="0"/>
              <a:t>‹N°›</a:t>
            </a:fld>
            <a:endParaRPr lang="fr-FR"/>
          </a:p>
        </p:txBody>
      </p:sp>
    </p:spTree>
    <p:extLst>
      <p:ext uri="{BB962C8B-B14F-4D97-AF65-F5344CB8AC3E}">
        <p14:creationId xmlns:p14="http://schemas.microsoft.com/office/powerpoint/2010/main" val="101251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J’ai été présenté… Je donnais des devoirs, à l’aveugle… Recherche = le monde s’éclairait…</a:t>
            </a:r>
          </a:p>
          <a:p>
            <a:r>
              <a:rPr lang="fr-FR" sz="1200" kern="1200" dirty="0">
                <a:solidFill>
                  <a:schemeClr val="tx1"/>
                </a:solidFill>
                <a:effectLst/>
                <a:latin typeface="+mn-lt"/>
                <a:ea typeface="+mn-ea"/>
                <a:cs typeface="+mn-cs"/>
              </a:rPr>
              <a:t>Devoirs : terrain 2010-2013, en écoles élémentaires. Problèmes similaires en collège</a:t>
            </a:r>
          </a:p>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1</a:t>
            </a:fld>
            <a:endParaRPr lang="fr-FR"/>
          </a:p>
        </p:txBody>
      </p:sp>
    </p:spTree>
    <p:extLst>
      <p:ext uri="{BB962C8B-B14F-4D97-AF65-F5344CB8AC3E}">
        <p14:creationId xmlns:p14="http://schemas.microsoft.com/office/powerpoint/2010/main" val="25668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Histoire de </a:t>
            </a:r>
            <a:r>
              <a:rPr lang="fr-FR" dirty="0" err="1"/>
              <a:t>Kamila</a:t>
            </a:r>
            <a:endParaRPr lang="fr-FR" dirty="0"/>
          </a:p>
          <a:p>
            <a:r>
              <a:rPr lang="fr-FR" dirty="0"/>
              <a:t>Comment expliquer cela? Réponse des enseignants: manque de travail</a:t>
            </a:r>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14</a:t>
            </a:fld>
            <a:endParaRPr lang="fr-FR"/>
          </a:p>
        </p:txBody>
      </p:sp>
    </p:spTree>
    <p:extLst>
      <p:ext uri="{BB962C8B-B14F-4D97-AF65-F5344CB8AC3E}">
        <p14:creationId xmlns:p14="http://schemas.microsoft.com/office/powerpoint/2010/main" val="209740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Or la recherche montre que c’est faux.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1- Les élèves travaillent (</a:t>
            </a:r>
            <a:r>
              <a:rPr lang="fr-FR" sz="1200" kern="1200" dirty="0" err="1">
                <a:solidFill>
                  <a:schemeClr val="tx1"/>
                </a:solidFill>
                <a:effectLst/>
                <a:latin typeface="+mn-lt"/>
                <a:ea typeface="+mn-ea"/>
                <a:cs typeface="+mn-cs"/>
              </a:rPr>
              <a:t>Grisay</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Dethier</a:t>
            </a:r>
            <a:r>
              <a:rPr lang="fr-FR" sz="1200" kern="1200" dirty="0">
                <a:solidFill>
                  <a:schemeClr val="tx1"/>
                </a:solidFill>
                <a:effectLst/>
                <a:latin typeface="+mn-lt"/>
                <a:ea typeface="+mn-ea"/>
                <a:cs typeface="+mn-cs"/>
              </a:rPr>
              <a:t> 1993 sur 8000 élèves, même si un peu au dernier moment ; MC Félix 2001, Barrère 2004) mais travail méconnu des enseignants (MC Félix, Anne Barrère, forçats). Renvoie à force de « l’équivalent travail » chez élèves et enseignants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Thèse de Christine Félix : pas de différence visibles entre les élèves forts et faibles en temps de travail, organisation, habitudes de travail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2- MC Félix ou </a:t>
            </a:r>
            <a:r>
              <a:rPr lang="fr-FR" sz="1200" kern="1200" dirty="0" err="1">
                <a:solidFill>
                  <a:schemeClr val="tx1"/>
                </a:solidFill>
                <a:effectLst/>
                <a:latin typeface="+mn-lt"/>
                <a:ea typeface="+mn-ea"/>
                <a:cs typeface="+mn-cs"/>
              </a:rPr>
              <a:t>Grisay</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Dethier</a:t>
            </a:r>
            <a:r>
              <a:rPr lang="fr-FR" sz="1200" kern="1200" dirty="0">
                <a:solidFill>
                  <a:schemeClr val="tx1"/>
                </a:solidFill>
                <a:effectLst/>
                <a:latin typeface="+mn-lt"/>
                <a:ea typeface="+mn-ea"/>
                <a:cs typeface="+mn-cs"/>
              </a:rPr>
              <a:t>: les + faibles connaissent bien les prescriptions institut. et suivent le discours des enseignants, inefficace.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Alors, si ce n’est pas le manque de travail, comment expliquer cela? Je vais revenir à l’idée de circulation et regarder attentivement ce qui circule.</a:t>
            </a:r>
          </a:p>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15</a:t>
            </a:fld>
            <a:endParaRPr lang="fr-FR"/>
          </a:p>
        </p:txBody>
      </p:sp>
    </p:spTree>
    <p:extLst>
      <p:ext uri="{BB962C8B-B14F-4D97-AF65-F5344CB8AC3E}">
        <p14:creationId xmlns:p14="http://schemas.microsoft.com/office/powerpoint/2010/main" val="1218961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principe du double lien du couple (élève ; prescription)</a:t>
            </a:r>
          </a:p>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16</a:t>
            </a:fld>
            <a:endParaRPr lang="fr-FR"/>
          </a:p>
        </p:txBody>
      </p:sp>
    </p:spTree>
    <p:extLst>
      <p:ext uri="{BB962C8B-B14F-4D97-AF65-F5344CB8AC3E}">
        <p14:creationId xmlns:p14="http://schemas.microsoft.com/office/powerpoint/2010/main" val="351614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Histoire d’Amidou de Stéphane Bonnéry</a:t>
            </a:r>
          </a:p>
          <a:p>
            <a:r>
              <a:rPr lang="fr-FR" sz="1200" kern="1200" dirty="0">
                <a:solidFill>
                  <a:schemeClr val="tx1"/>
                </a:solidFill>
                <a:effectLst/>
                <a:latin typeface="+mn-lt"/>
                <a:ea typeface="+mn-ea"/>
                <a:cs typeface="+mn-cs"/>
              </a:rPr>
              <a:t>Les éléments aggravants : fatigue, tensions, type de prescription, quantité. D’où tendance à l’acquittement</a:t>
            </a:r>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17</a:t>
            </a:fld>
            <a:endParaRPr lang="fr-FR"/>
          </a:p>
        </p:txBody>
      </p:sp>
    </p:spTree>
    <p:extLst>
      <p:ext uri="{BB962C8B-B14F-4D97-AF65-F5344CB8AC3E}">
        <p14:creationId xmlns:p14="http://schemas.microsoft.com/office/powerpoint/2010/main" val="3571880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n’y a pas qu’aux élèves que les devoirs posent problème, aussi aux familles…</a:t>
            </a:r>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18</a:t>
            </a:fld>
            <a:endParaRPr lang="fr-FR"/>
          </a:p>
        </p:txBody>
      </p:sp>
    </p:spTree>
    <p:extLst>
      <p:ext uri="{BB962C8B-B14F-4D97-AF65-F5344CB8AC3E}">
        <p14:creationId xmlns:p14="http://schemas.microsoft.com/office/powerpoint/2010/main" val="3511563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Les rapports famille-école changent (Périer 2005) « partenariat »</a:t>
            </a:r>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19</a:t>
            </a:fld>
            <a:endParaRPr lang="fr-FR"/>
          </a:p>
        </p:txBody>
      </p:sp>
    </p:spTree>
    <p:extLst>
      <p:ext uri="{BB962C8B-B14F-4D97-AF65-F5344CB8AC3E}">
        <p14:creationId xmlns:p14="http://schemas.microsoft.com/office/powerpoint/2010/main" val="127787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surinvestissement (Thin, Kakpo, moi)</a:t>
            </a:r>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20</a:t>
            </a:fld>
            <a:endParaRPr lang="fr-FR"/>
          </a:p>
        </p:txBody>
      </p:sp>
    </p:spTree>
    <p:extLst>
      <p:ext uri="{BB962C8B-B14F-4D97-AF65-F5344CB8AC3E}">
        <p14:creationId xmlns:p14="http://schemas.microsoft.com/office/powerpoint/2010/main" val="1816544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 position d’enseignants (Séverine Kakpo, Konstantinos </a:t>
            </a:r>
            <a:r>
              <a:rPr lang="fr-FR" sz="1200" kern="1200" dirty="0" err="1">
                <a:solidFill>
                  <a:schemeClr val="tx1"/>
                </a:solidFill>
                <a:effectLst/>
                <a:latin typeface="+mn-lt"/>
                <a:ea typeface="+mn-ea"/>
                <a:cs typeface="+mn-cs"/>
              </a:rPr>
              <a:t>Markidis</a:t>
            </a:r>
            <a:r>
              <a:rPr lang="fr-FR" sz="1200" kern="1200" dirty="0">
                <a:solidFill>
                  <a:schemeClr val="tx1"/>
                </a:solidFill>
                <a:effectLst/>
                <a:latin typeface="+mn-lt"/>
                <a:ea typeface="+mn-ea"/>
                <a:cs typeface="+mn-cs"/>
              </a:rPr>
              <a:t>), confrontés à pédagogies non maitrisées</a:t>
            </a:r>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21</a:t>
            </a:fld>
            <a:endParaRPr lang="fr-FR"/>
          </a:p>
        </p:txBody>
      </p:sp>
    </p:spTree>
    <p:extLst>
      <p:ext uri="{BB962C8B-B14F-4D97-AF65-F5344CB8AC3E}">
        <p14:creationId xmlns:p14="http://schemas.microsoft.com/office/powerpoint/2010/main" val="3666867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Difficultés qui se traduisent par incompréhension entre parents et enseignants (démissionnaires).</a:t>
            </a:r>
          </a:p>
          <a:p>
            <a:r>
              <a:rPr lang="fr-FR" sz="1200" kern="1200" dirty="0">
                <a:solidFill>
                  <a:schemeClr val="tx1"/>
                </a:solidFill>
                <a:effectLst/>
                <a:latin typeface="+mn-lt"/>
                <a:ea typeface="+mn-ea"/>
                <a:cs typeface="+mn-cs"/>
              </a:rPr>
              <a:t>Quelles solutions?</a:t>
            </a:r>
          </a:p>
          <a:p>
            <a:pPr marL="171450" indent="-171450">
              <a:buFontTx/>
              <a:buChar char="-"/>
            </a:pPr>
            <a:r>
              <a:rPr lang="fr-FR" sz="1200" kern="1200" dirty="0">
                <a:solidFill>
                  <a:schemeClr val="tx1"/>
                </a:solidFill>
                <a:effectLst/>
                <a:latin typeface="+mn-lt"/>
                <a:ea typeface="+mn-ea"/>
                <a:cs typeface="+mn-cs"/>
              </a:rPr>
              <a:t>« mallette des parents », résultats décevants (école d’économie de Paris)</a:t>
            </a:r>
          </a:p>
          <a:p>
            <a:pPr marL="171450" indent="-171450">
              <a:buFontTx/>
              <a:buChar char="-"/>
            </a:pPr>
            <a:r>
              <a:rPr lang="fr-FR" sz="1200" kern="1200" dirty="0">
                <a:solidFill>
                  <a:schemeClr val="tx1"/>
                </a:solidFill>
                <a:effectLst/>
                <a:latin typeface="+mn-lt"/>
                <a:ea typeface="+mn-ea"/>
                <a:cs typeface="+mn-cs"/>
              </a:rPr>
              <a:t>Aide aux devoirs</a:t>
            </a:r>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23</a:t>
            </a:fld>
            <a:endParaRPr lang="fr-FR"/>
          </a:p>
        </p:txBody>
      </p:sp>
    </p:spTree>
    <p:extLst>
      <p:ext uri="{BB962C8B-B14F-4D97-AF65-F5344CB8AC3E}">
        <p14:creationId xmlns:p14="http://schemas.microsoft.com/office/powerpoint/2010/main" val="220601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Historique :  ZEP / Charte acc. scolarité (2001)/ formes variées</a:t>
            </a:r>
          </a:p>
          <a:p>
            <a:r>
              <a:rPr lang="fr-FR" dirty="0"/>
              <a:t>Les recherches macro (synthèse Glasman 2004, évaluations du coup de pouce </a:t>
            </a:r>
            <a:r>
              <a:rPr lang="fr-FR" dirty="0" err="1"/>
              <a:t>Injep</a:t>
            </a:r>
            <a:r>
              <a:rPr lang="fr-FR" dirty="0"/>
              <a:t> Chauveau, </a:t>
            </a:r>
            <a:r>
              <a:rPr lang="fr-FR" dirty="0" err="1"/>
              <a:t>Suchaud</a:t>
            </a:r>
            <a:r>
              <a:rPr lang="fr-FR" dirty="0"/>
              <a:t> 2008 </a:t>
            </a:r>
            <a:r>
              <a:rPr lang="fr-FR" dirty="0" err="1"/>
              <a:t>Iredu</a:t>
            </a:r>
            <a:r>
              <a:rPr lang="fr-FR" dirty="0"/>
              <a:t>, Gennevilliers, Caro </a:t>
            </a:r>
            <a:r>
              <a:rPr lang="fr-FR" dirty="0" err="1"/>
              <a:t>Viriot</a:t>
            </a:r>
            <a:r>
              <a:rPr lang="fr-FR" dirty="0"/>
              <a:t> </a:t>
            </a:r>
            <a:r>
              <a:rPr lang="fr-FR" dirty="0" err="1"/>
              <a:t>Goeldel</a:t>
            </a:r>
            <a:r>
              <a:rPr lang="fr-FR" dirty="0"/>
              <a:t> sur réponse à l’intervention)</a:t>
            </a:r>
          </a:p>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25</a:t>
            </a:fld>
            <a:endParaRPr lang="fr-FR"/>
          </a:p>
        </p:txBody>
      </p:sp>
    </p:spTree>
    <p:extLst>
      <p:ext uri="{BB962C8B-B14F-4D97-AF65-F5344CB8AC3E}">
        <p14:creationId xmlns:p14="http://schemas.microsoft.com/office/powerpoint/2010/main" val="18244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Plan. Pour commencer, tentative de cerner l’objet</a:t>
            </a:r>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2</a:t>
            </a:fld>
            <a:endParaRPr lang="fr-FR"/>
          </a:p>
        </p:txBody>
      </p:sp>
    </p:spTree>
    <p:extLst>
      <p:ext uri="{BB962C8B-B14F-4D97-AF65-F5344CB8AC3E}">
        <p14:creationId xmlns:p14="http://schemas.microsoft.com/office/powerpoint/2010/main" val="231265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raisons des résultats faibles</a:t>
            </a:r>
          </a:p>
          <a:p>
            <a:r>
              <a:rPr lang="fr-FR" dirty="0"/>
              <a:t>i. La qualité des encadrants (disciplines aux collège lycée, enseignants ou non, </a:t>
            </a:r>
          </a:p>
          <a:p>
            <a:r>
              <a:rPr lang="fr-FR" dirty="0"/>
              <a:t>ii. La fatigue de tout le monde</a:t>
            </a:r>
          </a:p>
          <a:p>
            <a:r>
              <a:rPr lang="fr-FR" dirty="0"/>
              <a:t>iii. La quantité de difficultés (plus que d’élèves) et le caractère très individualisé</a:t>
            </a:r>
          </a:p>
          <a:p>
            <a:r>
              <a:rPr lang="fr-FR" dirty="0"/>
              <a:t>iv. Les gestes professionnels requis</a:t>
            </a:r>
          </a:p>
          <a:p>
            <a:pPr marL="228600" indent="-228600">
              <a:buFont typeface="Arial" panose="020B0604020202020204" pitchFamily="34" charset="0"/>
              <a:buChar char="•"/>
            </a:pPr>
            <a:r>
              <a:rPr lang="fr-FR" dirty="0"/>
              <a:t>Être persuadé de l’éducabilité (contre THSC)</a:t>
            </a:r>
          </a:p>
          <a:p>
            <a:pPr marL="228600" indent="-228600">
              <a:buFont typeface="Arial" panose="020B0604020202020204" pitchFamily="34" charset="0"/>
              <a:buChar char="•"/>
            </a:pPr>
            <a:r>
              <a:rPr lang="fr-FR" dirty="0"/>
              <a:t>Comprendre les erreurs</a:t>
            </a:r>
          </a:p>
          <a:p>
            <a:pPr marL="228600" indent="-228600">
              <a:buFont typeface="Arial" panose="020B0604020202020204" pitchFamily="34" charset="0"/>
              <a:buChar char="•"/>
            </a:pPr>
            <a:r>
              <a:rPr lang="fr-FR" dirty="0"/>
              <a:t>Lier notions et exercices</a:t>
            </a:r>
          </a:p>
          <a:p>
            <a:pPr marL="228600" indent="-228600">
              <a:buFont typeface="Arial" panose="020B0604020202020204" pitchFamily="34" charset="0"/>
              <a:buChar char="•"/>
            </a:pPr>
            <a:r>
              <a:rPr lang="fr-FR" dirty="0"/>
              <a:t>Gestes d’enseignements</a:t>
            </a:r>
          </a:p>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26</a:t>
            </a:fld>
            <a:endParaRPr lang="fr-FR"/>
          </a:p>
        </p:txBody>
      </p:sp>
    </p:spTree>
    <p:extLst>
      <p:ext uri="{BB962C8B-B14F-4D97-AF65-F5344CB8AC3E}">
        <p14:creationId xmlns:p14="http://schemas.microsoft.com/office/powerpoint/2010/main" val="3837518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conditions de réussite</a:t>
            </a:r>
          </a:p>
          <a:p>
            <a:pPr marL="171450" indent="-171450">
              <a:buFont typeface="Arial" panose="020B0604020202020204" pitchFamily="34" charset="0"/>
              <a:buChar char="•"/>
            </a:pPr>
            <a:r>
              <a:rPr lang="fr-FR" dirty="0"/>
              <a:t>Des élèves forts et des encadrants performants, une aide intense (Caro VG + de 3x/</a:t>
            </a:r>
            <a:r>
              <a:rPr lang="fr-FR" dirty="0" err="1"/>
              <a:t>sem</a:t>
            </a:r>
            <a:r>
              <a:rPr lang="fr-FR" dirty="0"/>
              <a:t>)</a:t>
            </a:r>
          </a:p>
          <a:p>
            <a:pPr marL="171450" indent="-171450">
              <a:buFont typeface="Arial" panose="020B0604020202020204" pitchFamily="34" charset="0"/>
              <a:buChar char="•"/>
            </a:pPr>
            <a:r>
              <a:rPr lang="fr-FR" dirty="0"/>
              <a:t>Histoire de la phrase négative : difficile à changer, inertie, rapport au savoir</a:t>
            </a:r>
          </a:p>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27</a:t>
            </a:fld>
            <a:endParaRPr lang="fr-FR"/>
          </a:p>
        </p:txBody>
      </p:sp>
    </p:spTree>
    <p:extLst>
      <p:ext uri="{BB962C8B-B14F-4D97-AF65-F5344CB8AC3E}">
        <p14:creationId xmlns:p14="http://schemas.microsoft.com/office/powerpoint/2010/main" val="3287416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28</a:t>
            </a:fld>
            <a:endParaRPr lang="fr-FR"/>
          </a:p>
        </p:txBody>
      </p:sp>
    </p:spTree>
    <p:extLst>
      <p:ext uri="{BB962C8B-B14F-4D97-AF65-F5344CB8AC3E}">
        <p14:creationId xmlns:p14="http://schemas.microsoft.com/office/powerpoint/2010/main" val="1083358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très contraignant : correction, vie infernale de certains parents, pénible </a:t>
            </a:r>
            <a:r>
              <a:rPr lang="fr-FR" dirty="0" err="1"/>
              <a:t>pr</a:t>
            </a:r>
            <a:r>
              <a:rPr lang="fr-FR" dirty="0"/>
              <a:t> enfants, cher (et non investi dans l’école) !</a:t>
            </a:r>
          </a:p>
          <a:p>
            <a:r>
              <a:rPr lang="fr-FR" dirty="0"/>
              <a:t>Un compromis social (Rayou) pour (1) relations aux parents, (2) enseignant sérieux, (3) finir programme, (4) faire travailler</a:t>
            </a:r>
          </a:p>
          <a:p>
            <a:r>
              <a:rPr lang="fr-FR" dirty="0"/>
              <a:t>l’aide aux devoirs est aussi un compromis (justice théorique, pas trainer dans la rue). Au final, l’aide aux devoirs permet au système des devoirs de persister. Le système des devoirs permet de rejeter hors de la classe les difficultés non résolues au sein de la classe. Du coup, on évite de remettre la classe telle quelle en question.</a:t>
            </a:r>
          </a:p>
          <a:p>
            <a:r>
              <a:rPr lang="fr-FR" dirty="0"/>
              <a:t>La reproduction : avant, séparation. Les devoirs permettent de faire le tri.</a:t>
            </a:r>
          </a:p>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29</a:t>
            </a:fld>
            <a:endParaRPr lang="fr-FR"/>
          </a:p>
        </p:txBody>
      </p:sp>
    </p:spTree>
    <p:extLst>
      <p:ext uri="{BB962C8B-B14F-4D97-AF65-F5344CB8AC3E}">
        <p14:creationId xmlns:p14="http://schemas.microsoft.com/office/powerpoint/2010/main" val="3294840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Traiter dans la classe. L’intérêt des devoirs, c’est de mettre au jour les problèmes de la classe. Discussions entre collègues : qu’est-ce qui ne marche pas et pourquoi ça ne marche pas (tables de x, poésie, …). Raison du succès de la </a:t>
            </a:r>
            <a:r>
              <a:rPr lang="fr-FR"/>
              <a:t>classe inversée?</a:t>
            </a:r>
            <a:endParaRPr lang="fr-FR" dirty="0"/>
          </a:p>
          <a:p>
            <a:r>
              <a:rPr lang="fr-FR" dirty="0"/>
              <a:t>b. Si on prescrit des devoirs, s’exercer à faire plus vite ce que l’on sait faire</a:t>
            </a:r>
          </a:p>
          <a:p>
            <a:r>
              <a:rPr lang="fr-FR" dirty="0"/>
              <a:t>c. A l’aide aux devoirs, privilégier le long terme (contraire de « devoirs faits »)</a:t>
            </a:r>
          </a:p>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30</a:t>
            </a:fld>
            <a:endParaRPr lang="fr-FR"/>
          </a:p>
        </p:txBody>
      </p:sp>
    </p:spTree>
    <p:extLst>
      <p:ext uri="{BB962C8B-B14F-4D97-AF65-F5344CB8AC3E}">
        <p14:creationId xmlns:p14="http://schemas.microsoft.com/office/powerpoint/2010/main" val="191448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Sumer il y a 4 000 ans. Idée que c’est vieux comme l’école. Autres repères plus récents</a:t>
            </a:r>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3</a:t>
            </a:fld>
            <a:endParaRPr lang="fr-FR"/>
          </a:p>
        </p:txBody>
      </p:sp>
    </p:spTree>
    <p:extLst>
      <p:ext uri="{BB962C8B-B14F-4D97-AF65-F5344CB8AC3E}">
        <p14:creationId xmlns:p14="http://schemas.microsoft.com/office/powerpoint/2010/main" val="157963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Philippe Savoie: Internat: 2x2h de classe par jour soit 20h (magistral + travail écrit, corrections), 40 h d’étude avec des répétiteurs, qualifiés, remplaçants. Puis cours d’une heure en 1902 et cours magistral. Déclin internat, des répétiteurs d’où devoirs.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On ne comprend pas les devoirs si l’on n’a pas en tête le fait que l’école est un lieu fermé, opaque. Construit sur le modèle du monastère.</a:t>
            </a:r>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4</a:t>
            </a:fld>
            <a:endParaRPr lang="fr-FR"/>
          </a:p>
        </p:txBody>
      </p:sp>
    </p:spTree>
    <p:extLst>
      <p:ext uri="{BB962C8B-B14F-4D97-AF65-F5344CB8AC3E}">
        <p14:creationId xmlns:p14="http://schemas.microsoft.com/office/powerpoint/2010/main" val="77956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devoirs sont des rares objets qui circulent, relation avec les parents, dans les deux sens. Voyons comment les devoirs sont conçus…</a:t>
            </a:r>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5</a:t>
            </a:fld>
            <a:endParaRPr lang="fr-FR"/>
          </a:p>
        </p:txBody>
      </p:sp>
    </p:spTree>
    <p:extLst>
      <p:ext uri="{BB962C8B-B14F-4D97-AF65-F5344CB8AC3E}">
        <p14:creationId xmlns:p14="http://schemas.microsoft.com/office/powerpoint/2010/main" val="418111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méta recherche Harris Cooper 1989 (120) et 2006 (900)</a:t>
            </a:r>
          </a:p>
          <a:p>
            <a:r>
              <a:rPr lang="fr-FR" sz="1200" kern="1200" dirty="0">
                <a:solidFill>
                  <a:schemeClr val="tx1"/>
                </a:solidFill>
                <a:effectLst/>
                <a:latin typeface="+mn-lt"/>
                <a:ea typeface="+mn-ea"/>
                <a:cs typeface="+mn-cs"/>
              </a:rPr>
              <a:t>On ne sait pas si les élèves deviennent plus fort parce qu’ils passent plus de temps à faire leurs devoirs ou l’inverse.</a:t>
            </a:r>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8</a:t>
            </a:fld>
            <a:endParaRPr lang="fr-FR"/>
          </a:p>
        </p:txBody>
      </p:sp>
    </p:spTree>
    <p:extLst>
      <p:ext uri="{BB962C8B-B14F-4D97-AF65-F5344CB8AC3E}">
        <p14:creationId xmlns:p14="http://schemas.microsoft.com/office/powerpoint/2010/main" val="55761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essayer de comprendre les problèmes posés par les devoirs, je vais partir d’un cas, en école élémentaire</a:t>
            </a:r>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9</a:t>
            </a:fld>
            <a:endParaRPr lang="fr-FR"/>
          </a:p>
        </p:txBody>
      </p:sp>
    </p:spTree>
    <p:extLst>
      <p:ext uri="{BB962C8B-B14F-4D97-AF65-F5344CB8AC3E}">
        <p14:creationId xmlns:p14="http://schemas.microsoft.com/office/powerpoint/2010/main" val="221500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Elyes, Fahd, Abdallah et Wissam à l’étude.</a:t>
            </a:r>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11</a:t>
            </a:fld>
            <a:endParaRPr lang="fr-FR"/>
          </a:p>
        </p:txBody>
      </p:sp>
    </p:spTree>
    <p:extLst>
      <p:ext uri="{BB962C8B-B14F-4D97-AF65-F5344CB8AC3E}">
        <p14:creationId xmlns:p14="http://schemas.microsoft.com/office/powerpoint/2010/main" val="337445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non compréhension des notions (notions et taches)</a:t>
            </a:r>
          </a:p>
          <a:p>
            <a:r>
              <a:rPr lang="fr-FR" dirty="0"/>
              <a:t>La non-compréhension des consignes (par ex : les leçons (Glasman), apprendre)</a:t>
            </a:r>
          </a:p>
          <a:p>
            <a:endParaRPr lang="fr-FR" dirty="0"/>
          </a:p>
        </p:txBody>
      </p:sp>
      <p:sp>
        <p:nvSpPr>
          <p:cNvPr id="4" name="Espace réservé du numéro de diapositive 3"/>
          <p:cNvSpPr>
            <a:spLocks noGrp="1"/>
          </p:cNvSpPr>
          <p:nvPr>
            <p:ph type="sldNum" sz="quarter" idx="5"/>
          </p:nvPr>
        </p:nvSpPr>
        <p:spPr/>
        <p:txBody>
          <a:bodyPr/>
          <a:lstStyle/>
          <a:p>
            <a:fld id="{0E1DE513-BFFB-4C8A-83BD-D3BA34672FC8}" type="slidenum">
              <a:rPr lang="fr-FR" smtClean="0"/>
              <a:t>13</a:t>
            </a:fld>
            <a:endParaRPr lang="fr-FR"/>
          </a:p>
        </p:txBody>
      </p:sp>
    </p:spTree>
    <p:extLst>
      <p:ext uri="{BB962C8B-B14F-4D97-AF65-F5344CB8AC3E}">
        <p14:creationId xmlns:p14="http://schemas.microsoft.com/office/powerpoint/2010/main" val="369750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294F731B-C1B7-4FA5-9956-9F0F0ADB5D62}" type="slidenum">
              <a:rPr lang="fr-FR" altLang="fr-FR"/>
              <a:pPr>
                <a:defRPr/>
              </a:pPr>
              <a:t>‹N°›</a:t>
            </a:fld>
            <a:endParaRPr lang="fr-FR" altLang="fr-FR"/>
          </a:p>
        </p:txBody>
      </p:sp>
    </p:spTree>
    <p:extLst>
      <p:ext uri="{BB962C8B-B14F-4D97-AF65-F5344CB8AC3E}">
        <p14:creationId xmlns:p14="http://schemas.microsoft.com/office/powerpoint/2010/main" val="236397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CAEBFF8-BE7F-47D2-A50D-0B5C9629A26B}" type="slidenum">
              <a:rPr lang="fr-FR" altLang="fr-FR"/>
              <a:pPr>
                <a:defRPr/>
              </a:pPr>
              <a:t>‹N°›</a:t>
            </a:fld>
            <a:endParaRPr lang="fr-FR" altLang="fr-FR"/>
          </a:p>
        </p:txBody>
      </p:sp>
    </p:spTree>
    <p:extLst>
      <p:ext uri="{BB962C8B-B14F-4D97-AF65-F5344CB8AC3E}">
        <p14:creationId xmlns:p14="http://schemas.microsoft.com/office/powerpoint/2010/main" val="358511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7780BAC8-916A-461A-BEF2-5C794557C8F5}" type="slidenum">
              <a:rPr lang="fr-FR" altLang="fr-FR"/>
              <a:pPr>
                <a:defRPr/>
              </a:pPr>
              <a:t>‹N°›</a:t>
            </a:fld>
            <a:endParaRPr lang="fr-FR" altLang="fr-FR"/>
          </a:p>
        </p:txBody>
      </p:sp>
    </p:spTree>
    <p:extLst>
      <p:ext uri="{BB962C8B-B14F-4D97-AF65-F5344CB8AC3E}">
        <p14:creationId xmlns:p14="http://schemas.microsoft.com/office/powerpoint/2010/main" val="189634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1BD6211C-425A-4902-8299-FC1EC6EC342B}" type="slidenum">
              <a:rPr lang="fr-FR" altLang="fr-FR"/>
              <a:pPr>
                <a:defRPr/>
              </a:pPr>
              <a:t>‹N°›</a:t>
            </a:fld>
            <a:endParaRPr lang="fr-FR" altLang="fr-FR"/>
          </a:p>
        </p:txBody>
      </p:sp>
    </p:spTree>
    <p:extLst>
      <p:ext uri="{BB962C8B-B14F-4D97-AF65-F5344CB8AC3E}">
        <p14:creationId xmlns:p14="http://schemas.microsoft.com/office/powerpoint/2010/main" val="47093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00CBAC12-4469-453B-8E2B-7E233B03BE04}" type="slidenum">
              <a:rPr lang="fr-FR" altLang="fr-FR"/>
              <a:pPr>
                <a:defRPr/>
              </a:pPr>
              <a:t>‹N°›</a:t>
            </a:fld>
            <a:endParaRPr lang="fr-FR" altLang="fr-FR"/>
          </a:p>
        </p:txBody>
      </p:sp>
    </p:spTree>
    <p:extLst>
      <p:ext uri="{BB962C8B-B14F-4D97-AF65-F5344CB8AC3E}">
        <p14:creationId xmlns:p14="http://schemas.microsoft.com/office/powerpoint/2010/main" val="140962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BA2A5CD1-4D63-4015-A9A1-E9350A6DD29A}" type="slidenum">
              <a:rPr lang="fr-FR" altLang="fr-FR"/>
              <a:pPr>
                <a:defRPr/>
              </a:pPr>
              <a:t>‹N°›</a:t>
            </a:fld>
            <a:endParaRPr lang="fr-FR" altLang="fr-FR"/>
          </a:p>
        </p:txBody>
      </p:sp>
    </p:spTree>
    <p:extLst>
      <p:ext uri="{BB962C8B-B14F-4D97-AF65-F5344CB8AC3E}">
        <p14:creationId xmlns:p14="http://schemas.microsoft.com/office/powerpoint/2010/main" val="292187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92D17FD2-DCAA-4FBC-A536-DAB7A6891F53}" type="slidenum">
              <a:rPr lang="fr-FR" altLang="fr-FR"/>
              <a:pPr>
                <a:defRPr/>
              </a:pPr>
              <a:t>‹N°›</a:t>
            </a:fld>
            <a:endParaRPr lang="fr-FR" altLang="fr-FR"/>
          </a:p>
        </p:txBody>
      </p:sp>
    </p:spTree>
    <p:extLst>
      <p:ext uri="{BB962C8B-B14F-4D97-AF65-F5344CB8AC3E}">
        <p14:creationId xmlns:p14="http://schemas.microsoft.com/office/powerpoint/2010/main" val="219211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3A44740B-FF32-4DAD-8C48-0E1A2D1EDCDC}" type="slidenum">
              <a:rPr lang="fr-FR" altLang="fr-FR"/>
              <a:pPr>
                <a:defRPr/>
              </a:pPr>
              <a:t>‹N°›</a:t>
            </a:fld>
            <a:endParaRPr lang="fr-FR" altLang="fr-FR"/>
          </a:p>
        </p:txBody>
      </p:sp>
    </p:spTree>
    <p:extLst>
      <p:ext uri="{BB962C8B-B14F-4D97-AF65-F5344CB8AC3E}">
        <p14:creationId xmlns:p14="http://schemas.microsoft.com/office/powerpoint/2010/main" val="72476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506D58A1-6915-4896-A1A3-E2CF52B222E7}" type="slidenum">
              <a:rPr lang="fr-FR" altLang="fr-FR"/>
              <a:pPr>
                <a:defRPr/>
              </a:pPr>
              <a:t>‹N°›</a:t>
            </a:fld>
            <a:endParaRPr lang="fr-FR" altLang="fr-FR"/>
          </a:p>
        </p:txBody>
      </p:sp>
    </p:spTree>
    <p:extLst>
      <p:ext uri="{BB962C8B-B14F-4D97-AF65-F5344CB8AC3E}">
        <p14:creationId xmlns:p14="http://schemas.microsoft.com/office/powerpoint/2010/main" val="323557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A5ED045D-4403-4BC8-A9B0-B40CA93B3BE1}" type="slidenum">
              <a:rPr lang="fr-FR" altLang="fr-FR"/>
              <a:pPr>
                <a:defRPr/>
              </a:pPr>
              <a:t>‹N°›</a:t>
            </a:fld>
            <a:endParaRPr lang="fr-FR" altLang="fr-FR"/>
          </a:p>
        </p:txBody>
      </p:sp>
    </p:spTree>
    <p:extLst>
      <p:ext uri="{BB962C8B-B14F-4D97-AF65-F5344CB8AC3E}">
        <p14:creationId xmlns:p14="http://schemas.microsoft.com/office/powerpoint/2010/main" val="408447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E924B324-04EA-4D49-94D4-5236C91D93E7}" type="slidenum">
              <a:rPr lang="fr-FR" altLang="fr-FR"/>
              <a:pPr>
                <a:defRPr/>
              </a:pPr>
              <a:t>‹N°›</a:t>
            </a:fld>
            <a:endParaRPr lang="fr-FR" altLang="fr-FR"/>
          </a:p>
        </p:txBody>
      </p:sp>
    </p:spTree>
    <p:extLst>
      <p:ext uri="{BB962C8B-B14F-4D97-AF65-F5344CB8AC3E}">
        <p14:creationId xmlns:p14="http://schemas.microsoft.com/office/powerpoint/2010/main" val="201530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65EFF1B-AAFE-46CD-9E8F-7E49838925A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AutoShape 10"/>
          <p:cNvSpPr>
            <a:spLocks noChangeArrowheads="1"/>
          </p:cNvSpPr>
          <p:nvPr/>
        </p:nvSpPr>
        <p:spPr bwMode="auto">
          <a:xfrm>
            <a:off x="1763713" y="836613"/>
            <a:ext cx="5402262" cy="5402262"/>
          </a:xfrm>
          <a:custGeom>
            <a:avLst/>
            <a:gdLst>
              <a:gd name="T0" fmla="*/ 675565618 w 21600"/>
              <a:gd name="T1" fmla="*/ 0 h 21600"/>
              <a:gd name="T2" fmla="*/ 197853094 w 21600"/>
              <a:gd name="T3" fmla="*/ 197853094 h 21600"/>
              <a:gd name="T4" fmla="*/ 0 w 21600"/>
              <a:gd name="T5" fmla="*/ 675565618 h 21600"/>
              <a:gd name="T6" fmla="*/ 197853094 w 21600"/>
              <a:gd name="T7" fmla="*/ 1153278143 h 21600"/>
              <a:gd name="T8" fmla="*/ 675565618 w 21600"/>
              <a:gd name="T9" fmla="*/ 1351131237 h 21600"/>
              <a:gd name="T10" fmla="*/ 1153278143 w 21600"/>
              <a:gd name="T11" fmla="*/ 1153278143 h 21600"/>
              <a:gd name="T12" fmla="*/ 1351131237 w 21600"/>
              <a:gd name="T13" fmla="*/ 675565618 h 21600"/>
              <a:gd name="T14" fmla="*/ 1153278143 w 21600"/>
              <a:gd name="T15" fmla="*/ 1978530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1" name="Text Box 4"/>
          <p:cNvSpPr txBox="1">
            <a:spLocks noChangeArrowheads="1"/>
          </p:cNvSpPr>
          <p:nvPr/>
        </p:nvSpPr>
        <p:spPr bwMode="auto">
          <a:xfrm>
            <a:off x="601844" y="3644900"/>
            <a:ext cx="79403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dirty="0">
                <a:solidFill>
                  <a:srgbClr val="CC9900"/>
                </a:solidFill>
              </a:rPr>
              <a:t>Julien Netter – Equipe CIRCEFT ESCOL Université Paris Est Créteil</a:t>
            </a:r>
          </a:p>
        </p:txBody>
      </p:sp>
      <p:sp>
        <p:nvSpPr>
          <p:cNvPr id="2052" name="Text Box 5"/>
          <p:cNvSpPr txBox="1">
            <a:spLocks noChangeArrowheads="1"/>
          </p:cNvSpPr>
          <p:nvPr/>
        </p:nvSpPr>
        <p:spPr bwMode="auto">
          <a:xfrm>
            <a:off x="413650" y="2197438"/>
            <a:ext cx="83166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4800" dirty="0"/>
              <a:t>Faire ses devoirs</a:t>
            </a:r>
          </a:p>
          <a:p>
            <a:pPr algn="ctr" eaLnBrk="1" hangingPunct="1">
              <a:spcBef>
                <a:spcPct val="0"/>
              </a:spcBef>
              <a:buFontTx/>
              <a:buNone/>
            </a:pPr>
            <a:r>
              <a:rPr lang="fr-FR" altLang="fr-FR" sz="2400" dirty="0"/>
              <a:t>Quelques enjeux sous-jacents au dispositif « Devoirs faits »</a:t>
            </a:r>
          </a:p>
        </p:txBody>
      </p:sp>
      <p:sp>
        <p:nvSpPr>
          <p:cNvPr id="2057" name="Line 9"/>
          <p:cNvSpPr>
            <a:spLocks noChangeShapeType="1"/>
          </p:cNvSpPr>
          <p:nvPr/>
        </p:nvSpPr>
        <p:spPr bwMode="auto">
          <a:xfrm>
            <a:off x="323602" y="3429000"/>
            <a:ext cx="842486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627063" y="404813"/>
            <a:ext cx="47900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solidFill>
                  <a:schemeClr val="hlink"/>
                </a:solidFill>
              </a:rPr>
              <a:t>a.  Les problèmes pour les élèves</a:t>
            </a:r>
          </a:p>
        </p:txBody>
      </p:sp>
      <p:pic>
        <p:nvPicPr>
          <p:cNvPr id="15377" name="Picture 17" descr="Cahier de tex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2087563"/>
            <a:ext cx="7848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Rectangle 18"/>
          <p:cNvSpPr>
            <a:spLocks noChangeArrowheads="1"/>
          </p:cNvSpPr>
          <p:nvPr/>
        </p:nvSpPr>
        <p:spPr bwMode="auto">
          <a:xfrm>
            <a:off x="3008313" y="1303338"/>
            <a:ext cx="314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dirty="0">
                <a:solidFill>
                  <a:srgbClr val="CC9900"/>
                </a:solidFill>
              </a:rPr>
              <a:t>Jeudi soir, devoirs de CE1</a:t>
            </a:r>
          </a:p>
        </p:txBody>
      </p:sp>
    </p:spTree>
    <p:extLst>
      <p:ext uri="{BB962C8B-B14F-4D97-AF65-F5344CB8AC3E}">
        <p14:creationId xmlns:p14="http://schemas.microsoft.com/office/powerpoint/2010/main" val="406064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77"/>
                                        </p:tgtEl>
                                        <p:attrNameLst>
                                          <p:attrName>style.visibility</p:attrName>
                                        </p:attrNameLst>
                                      </p:cBhvr>
                                      <p:to>
                                        <p:strVal val="visible"/>
                                      </p:to>
                                    </p:set>
                                    <p:animEffect transition="in" filter="fade">
                                      <p:cBhvr>
                                        <p:cTn id="7" dur="2000"/>
                                        <p:tgtEl>
                                          <p:spTgt spid="153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78"/>
                                        </p:tgtEl>
                                        <p:attrNameLst>
                                          <p:attrName>style.visibility</p:attrName>
                                        </p:attrNameLst>
                                      </p:cBhvr>
                                      <p:to>
                                        <p:strVal val="visible"/>
                                      </p:to>
                                    </p:set>
                                    <p:animEffect transition="in" filter="fade">
                                      <p:cBhvr>
                                        <p:cTn id="10" dur="2000"/>
                                        <p:tgtEl>
                                          <p:spTgt spid="1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Leçon sing plur nom- Classe de Caro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260350"/>
            <a:ext cx="611505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ChangeArrowheads="1"/>
          </p:cNvSpPr>
          <p:nvPr/>
        </p:nvSpPr>
        <p:spPr bwMode="auto">
          <a:xfrm>
            <a:off x="611188" y="4941888"/>
            <a:ext cx="7704137"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2000">
                <a:solidFill>
                  <a:srgbClr val="CC9900"/>
                </a:solidFill>
              </a:rPr>
              <a:t>L’enseignante, avant l’étude:</a:t>
            </a:r>
          </a:p>
          <a:p>
            <a:pPr algn="just" eaLnBrk="1" hangingPunct="1">
              <a:spcBef>
                <a:spcPct val="0"/>
              </a:spcBef>
              <a:buFontTx/>
              <a:buNone/>
            </a:pPr>
            <a:endParaRPr lang="fr-FR" altLang="fr-FR" sz="800">
              <a:solidFill>
                <a:srgbClr val="CC9900"/>
              </a:solidFill>
            </a:endParaRPr>
          </a:p>
          <a:p>
            <a:pPr algn="just" eaLnBrk="1" hangingPunct="1">
              <a:spcBef>
                <a:spcPct val="0"/>
              </a:spcBef>
              <a:buFontTx/>
              <a:buNone/>
            </a:pPr>
            <a:r>
              <a:rPr lang="fr-FR" altLang="fr-FR" sz="2000"/>
              <a:t>“ Je leur ai dit de s’entraîner à écrire les mots qui ont un pluriel en x avec et sans modèle, pour qu’ils sachent les écrire sans faute. Je ne sais pas s’ils s’en souviendront et s’ils le feront pendant l’étude, vous verrez...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95288" y="476250"/>
            <a:ext cx="820896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solidFill>
                  <a:srgbClr val="CC9900"/>
                </a:solidFill>
              </a:rPr>
              <a:t>Quels sont les devoirs?</a:t>
            </a:r>
          </a:p>
          <a:p>
            <a:pPr eaLnBrk="1" hangingPunct="1">
              <a:spcBef>
                <a:spcPct val="0"/>
              </a:spcBef>
              <a:buFontTx/>
              <a:buNone/>
            </a:pPr>
            <a:endParaRPr lang="fr-FR" altLang="fr-FR" sz="800">
              <a:solidFill>
                <a:srgbClr val="CC9900"/>
              </a:solidFill>
            </a:endParaRPr>
          </a:p>
          <a:p>
            <a:pPr eaLnBrk="1" hangingPunct="1">
              <a:spcBef>
                <a:spcPct val="0"/>
              </a:spcBef>
              <a:buFontTx/>
              <a:buNone/>
            </a:pPr>
            <a:r>
              <a:rPr lang="fr-FR" altLang="fr-FR" sz="1800"/>
              <a:t>« il faut savoir écrire cinq mots » (Elyes)</a:t>
            </a:r>
          </a:p>
          <a:p>
            <a:pPr eaLnBrk="1" hangingPunct="1">
              <a:spcBef>
                <a:spcPct val="0"/>
              </a:spcBef>
              <a:buFontTx/>
              <a:buNone/>
            </a:pPr>
            <a:endParaRPr lang="fr-FR" altLang="fr-FR" sz="800"/>
          </a:p>
          <a:p>
            <a:pPr eaLnBrk="1" hangingPunct="1">
              <a:spcBef>
                <a:spcPct val="0"/>
              </a:spcBef>
              <a:buFontTx/>
              <a:buNone/>
            </a:pPr>
            <a:r>
              <a:rPr lang="fr-FR" altLang="fr-FR" sz="1800"/>
              <a:t>« Y’avait des mots […] En fait c’était une dictée, comme pour une dictée on doit… à l’école on va avoir une dictée » (Abdallah)</a:t>
            </a:r>
          </a:p>
        </p:txBody>
      </p:sp>
      <p:sp>
        <p:nvSpPr>
          <p:cNvPr id="5125" name="Rectangle 5"/>
          <p:cNvSpPr>
            <a:spLocks noChangeArrowheads="1"/>
          </p:cNvSpPr>
          <p:nvPr/>
        </p:nvSpPr>
        <p:spPr bwMode="auto">
          <a:xfrm>
            <a:off x="395288" y="2001838"/>
            <a:ext cx="8208962" cy="27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solidFill>
                  <a:srgbClr val="CC9900"/>
                </a:solidFill>
              </a:rPr>
              <a:t>Que raconte la leçon?</a:t>
            </a:r>
          </a:p>
          <a:p>
            <a:pPr eaLnBrk="1" hangingPunct="1">
              <a:spcBef>
                <a:spcPct val="0"/>
              </a:spcBef>
              <a:buFontTx/>
              <a:buNone/>
            </a:pPr>
            <a:endParaRPr lang="fr-FR" altLang="fr-FR" sz="800">
              <a:solidFill>
                <a:srgbClr val="CC9900"/>
              </a:solidFill>
            </a:endParaRPr>
          </a:p>
          <a:p>
            <a:pPr eaLnBrk="1" hangingPunct="1">
              <a:spcBef>
                <a:spcPct val="0"/>
              </a:spcBef>
              <a:buFontTx/>
              <a:buNone/>
            </a:pPr>
            <a:r>
              <a:rPr lang="fr-FR" altLang="fr-FR" sz="1800"/>
              <a:t>« Par exemple : un château, on mettra des châteaux avec un –x. […] par exemple, le contraire de « cette », c’est « ces ». C’est le contraire des déterminants. Et le contraire le « le », c’est « les ». […] au singulier et euh… normal, ben c’est pareil. Ça c’est par exemple « un garçon écoute la radio », et le contraire c’est « des garçons écoutent la radio. » »  (Fahd)</a:t>
            </a:r>
          </a:p>
          <a:p>
            <a:pPr eaLnBrk="1" hangingPunct="1">
              <a:spcBef>
                <a:spcPct val="0"/>
              </a:spcBef>
              <a:buFontTx/>
              <a:buNone/>
            </a:pPr>
            <a:endParaRPr lang="fr-FR" altLang="fr-FR" sz="1800"/>
          </a:p>
          <a:p>
            <a:pPr eaLnBrk="1" hangingPunct="1">
              <a:spcBef>
                <a:spcPct val="0"/>
              </a:spcBef>
              <a:buFontTx/>
              <a:buNone/>
            </a:pPr>
            <a:r>
              <a:rPr lang="fr-FR" altLang="fr-FR" sz="1800"/>
              <a:t>« Y’a un mot, y’a le contraire. Y’a un château, des châteaux. […] Juste parce qu’on rajoute un –x. Et ça en fait, ça change. » (Abdallah et Wissam)</a:t>
            </a:r>
          </a:p>
        </p:txBody>
      </p:sp>
      <p:sp>
        <p:nvSpPr>
          <p:cNvPr id="5126" name="Rectangle 6"/>
          <p:cNvSpPr>
            <a:spLocks noChangeArrowheads="1"/>
          </p:cNvSpPr>
          <p:nvPr/>
        </p:nvSpPr>
        <p:spPr bwMode="auto">
          <a:xfrm>
            <a:off x="468313" y="4835525"/>
            <a:ext cx="828040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solidFill>
                  <a:srgbClr val="CC9900"/>
                </a:solidFill>
              </a:rPr>
              <a:t>Et le pluriel, qu’est-ce que c’est?</a:t>
            </a:r>
          </a:p>
          <a:p>
            <a:pPr eaLnBrk="1" hangingPunct="1">
              <a:spcBef>
                <a:spcPct val="0"/>
              </a:spcBef>
              <a:buFontTx/>
              <a:buNone/>
            </a:pPr>
            <a:endParaRPr lang="fr-FR" altLang="fr-FR" sz="800">
              <a:solidFill>
                <a:srgbClr val="CC9900"/>
              </a:solidFill>
            </a:endParaRPr>
          </a:p>
          <a:p>
            <a:pPr algn="just" eaLnBrk="1" hangingPunct="1">
              <a:spcBef>
                <a:spcPct val="0"/>
              </a:spcBef>
              <a:buFontTx/>
              <a:buNone/>
            </a:pPr>
            <a:r>
              <a:rPr lang="fr-FR" altLang="fr-FR" sz="1800"/>
              <a:t>« ça veut dire un stylo ! Un stylo, il est à toi, ben un stylo à toi et des stylos… […] Si on trouve, si je trouve un stylo par terre, il est à personne parce qu’on sait pas mais si je trouve… Si c’est ton stylo et t’as plein de stylos, quoi… Des stylos… C’est à toi ça veut dire. ». (Abdallah)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3568" y="2652591"/>
            <a:ext cx="79928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3600" dirty="0"/>
              <a:t>Pour certains, des consignes peu claires </a:t>
            </a:r>
          </a:p>
        </p:txBody>
      </p:sp>
      <p:sp>
        <p:nvSpPr>
          <p:cNvPr id="22532" name="Rectangle 4"/>
          <p:cNvSpPr>
            <a:spLocks noChangeArrowheads="1"/>
          </p:cNvSpPr>
          <p:nvPr/>
        </p:nvSpPr>
        <p:spPr bwMode="auto">
          <a:xfrm>
            <a:off x="683568" y="1022539"/>
            <a:ext cx="76328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3600" dirty="0"/>
              <a:t>Pour certains, des notions peu assises </a:t>
            </a:r>
          </a:p>
        </p:txBody>
      </p:sp>
      <p:sp>
        <p:nvSpPr>
          <p:cNvPr id="6149" name="Rectangle 7"/>
          <p:cNvSpPr>
            <a:spLocks noChangeArrowheads="1"/>
          </p:cNvSpPr>
          <p:nvPr/>
        </p:nvSpPr>
        <p:spPr bwMode="auto">
          <a:xfrm>
            <a:off x="683568" y="4282643"/>
            <a:ext cx="78488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3600" dirty="0"/>
              <a:t>Pour certains, les tâches détournent des enjeux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1" descr="C:\Users\coco\Desktop\Diderot Vidéo pistes son images\2011-13-03 étude de Sébastien\Images\2 Leçon Le genre des noms Kamilia.JPG"/>
          <p:cNvPicPr>
            <a:picLocks noChangeAspect="1" noChangeArrowheads="1"/>
          </p:cNvPicPr>
          <p:nvPr/>
        </p:nvPicPr>
        <p:blipFill>
          <a:blip r:embed="rId3">
            <a:lum bright="16000" contrast="70000"/>
            <a:grayscl/>
            <a:extLst>
              <a:ext uri="{28A0092B-C50C-407E-A947-70E740481C1C}">
                <a14:useLocalDpi xmlns:a14="http://schemas.microsoft.com/office/drawing/2010/main" val="0"/>
              </a:ext>
            </a:extLst>
          </a:blip>
          <a:srcRect l="12311" t="3293" r="5569" b="1097"/>
          <a:stretch>
            <a:fillRect/>
          </a:stretch>
        </p:blipFill>
        <p:spPr bwMode="auto">
          <a:xfrm>
            <a:off x="2124075" y="620713"/>
            <a:ext cx="41148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84212" y="3501008"/>
            <a:ext cx="77755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2000" dirty="0"/>
              <a:t>« C’est un peu un trait de caractère quand même. </a:t>
            </a:r>
            <a:r>
              <a:rPr lang="fr-FR" altLang="fr-FR" sz="2000" dirty="0" err="1"/>
              <a:t>Glodie</a:t>
            </a:r>
            <a:r>
              <a:rPr lang="fr-FR" altLang="fr-FR" sz="2000" dirty="0"/>
              <a:t>, Nana, c’est « </a:t>
            </a:r>
            <a:r>
              <a:rPr lang="fr-FR" altLang="fr-FR" sz="2000" dirty="0" err="1"/>
              <a:t>ouuuuu</a:t>
            </a:r>
            <a:r>
              <a:rPr lang="fr-FR" altLang="fr-FR" sz="2000" dirty="0"/>
              <a:t> »… C’est très caractériel, enfin vraiment… c’est de nature très… « je vais pas trop me secouer sinon ça risque de me faire du mal ! » » </a:t>
            </a:r>
          </a:p>
        </p:txBody>
      </p:sp>
      <p:sp>
        <p:nvSpPr>
          <p:cNvPr id="2" name="ZoneTexte 1">
            <a:extLst>
              <a:ext uri="{FF2B5EF4-FFF2-40B4-BE49-F238E27FC236}">
                <a16:creationId xmlns:a16="http://schemas.microsoft.com/office/drawing/2014/main" id="{E85BBBA4-6DD3-4157-8A9B-CE3A766CE412}"/>
              </a:ext>
            </a:extLst>
          </p:cNvPr>
          <p:cNvSpPr txBox="1"/>
          <p:nvPr/>
        </p:nvSpPr>
        <p:spPr>
          <a:xfrm>
            <a:off x="789553" y="1052736"/>
            <a:ext cx="7564891" cy="1323439"/>
          </a:xfrm>
          <a:prstGeom prst="rect">
            <a:avLst/>
          </a:prstGeom>
          <a:noFill/>
        </p:spPr>
        <p:txBody>
          <a:bodyPr wrap="none" rtlCol="0">
            <a:spAutoFit/>
          </a:bodyPr>
          <a:lstStyle/>
          <a:p>
            <a:pPr algn="ctr"/>
            <a:r>
              <a:rPr lang="fr-FR" sz="2800" dirty="0">
                <a:solidFill>
                  <a:schemeClr val="accent5">
                    <a:lumMod val="50000"/>
                  </a:schemeClr>
                </a:solidFill>
              </a:rPr>
              <a:t>Pourquoi ces élèves ne comprennent-ils pas ?</a:t>
            </a:r>
          </a:p>
          <a:p>
            <a:pPr algn="ctr"/>
            <a:endParaRPr lang="fr-FR" sz="2800" dirty="0">
              <a:solidFill>
                <a:schemeClr val="accent5">
                  <a:lumMod val="50000"/>
                </a:schemeClr>
              </a:solidFill>
            </a:endParaRPr>
          </a:p>
          <a:p>
            <a:pPr algn="ctr"/>
            <a:r>
              <a:rPr lang="fr-FR" sz="2400" dirty="0">
                <a:solidFill>
                  <a:schemeClr val="accent5">
                    <a:lumMod val="50000"/>
                  </a:schemeClr>
                </a:solidFill>
              </a:rPr>
              <a:t>Mauvaise volonté / rapports aux savoirs différents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ChangeArrowheads="1"/>
          </p:cNvSpPr>
          <p:nvPr/>
        </p:nvSpPr>
        <p:spPr bwMode="auto">
          <a:xfrm>
            <a:off x="214313" y="3429000"/>
            <a:ext cx="8713787" cy="309562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pic>
        <p:nvPicPr>
          <p:cNvPr id="17" name="Picture 2" descr="circulation1">
            <a:extLst>
              <a:ext uri="{FF2B5EF4-FFF2-40B4-BE49-F238E27FC236}">
                <a16:creationId xmlns:a16="http://schemas.microsoft.com/office/drawing/2014/main" id="{74CDD47E-B511-462D-A38A-CB3B51077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7638"/>
            <a:ext cx="7126287"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Line 11"/>
          <p:cNvSpPr>
            <a:spLocks noChangeShapeType="1"/>
          </p:cNvSpPr>
          <p:nvPr/>
        </p:nvSpPr>
        <p:spPr bwMode="auto">
          <a:xfrm>
            <a:off x="468313" y="3429000"/>
            <a:ext cx="8424862"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04" name="AutoShape 4"/>
          <p:cNvSpPr>
            <a:spLocks noChangeArrowheads="1"/>
          </p:cNvSpPr>
          <p:nvPr/>
        </p:nvSpPr>
        <p:spPr bwMode="auto">
          <a:xfrm rot="15472606" flipH="1">
            <a:off x="2875243" y="2287165"/>
            <a:ext cx="2989262" cy="2844800"/>
          </a:xfrm>
          <a:custGeom>
            <a:avLst/>
            <a:gdLst>
              <a:gd name="T0" fmla="*/ 350965515 w 21600"/>
              <a:gd name="T1" fmla="*/ 52956874 h 21600"/>
              <a:gd name="T2" fmla="*/ 185604800 w 21600"/>
              <a:gd name="T3" fmla="*/ 16704112 h 21600"/>
              <a:gd name="T4" fmla="*/ 326910259 w 21600"/>
              <a:gd name="T5" fmla="*/ 75385093 h 21600"/>
              <a:gd name="T6" fmla="*/ 464500177 w 21600"/>
              <a:gd name="T7" fmla="*/ 206814721 h 21600"/>
              <a:gd name="T8" fmla="*/ 390017040 w 21600"/>
              <a:gd name="T9" fmla="*/ 263882594 h 21600"/>
              <a:gd name="T10" fmla="*/ 327025124 w 21600"/>
              <a:gd name="T11" fmla="*/ 19642461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65" y="11548"/>
                </a:moveTo>
                <a:cubicBezTo>
                  <a:pt x="19786" y="11299"/>
                  <a:pt x="19797" y="11049"/>
                  <a:pt x="19797" y="10800"/>
                </a:cubicBezTo>
                <a:cubicBezTo>
                  <a:pt x="19797" y="5831"/>
                  <a:pt x="15768" y="1803"/>
                  <a:pt x="10800" y="1803"/>
                </a:cubicBezTo>
                <a:cubicBezTo>
                  <a:pt x="10463" y="1803"/>
                  <a:pt x="10126" y="1821"/>
                  <a:pt x="9792" y="1859"/>
                </a:cubicBezTo>
                <a:lnTo>
                  <a:pt x="9590" y="67"/>
                </a:lnTo>
                <a:cubicBezTo>
                  <a:pt x="9991" y="22"/>
                  <a:pt x="10395" y="0"/>
                  <a:pt x="10800" y="0"/>
                </a:cubicBezTo>
                <a:cubicBezTo>
                  <a:pt x="16764" y="0"/>
                  <a:pt x="21600" y="4835"/>
                  <a:pt x="21600" y="10800"/>
                </a:cubicBezTo>
                <a:cubicBezTo>
                  <a:pt x="21600" y="11100"/>
                  <a:pt x="21587" y="11400"/>
                  <a:pt x="21562" y="11699"/>
                </a:cubicBezTo>
                <a:lnTo>
                  <a:pt x="24253" y="11923"/>
                </a:lnTo>
                <a:lnTo>
                  <a:pt x="20364" y="15213"/>
                </a:lnTo>
                <a:lnTo>
                  <a:pt x="17075" y="11324"/>
                </a:lnTo>
                <a:lnTo>
                  <a:pt x="19765" y="11548"/>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25605" name="AutoShape 5"/>
          <p:cNvSpPr>
            <a:spLocks noChangeArrowheads="1"/>
          </p:cNvSpPr>
          <p:nvPr/>
        </p:nvSpPr>
        <p:spPr bwMode="auto">
          <a:xfrm rot="8893711" flipH="1">
            <a:off x="3095625" y="2278063"/>
            <a:ext cx="2989263" cy="2844800"/>
          </a:xfrm>
          <a:custGeom>
            <a:avLst/>
            <a:gdLst>
              <a:gd name="T0" fmla="*/ 392717748 w 21600"/>
              <a:gd name="T1" fmla="*/ 105150657 h 21600"/>
              <a:gd name="T2" fmla="*/ 310631064 w 21600"/>
              <a:gd name="T3" fmla="*/ 43642261 h 21600"/>
              <a:gd name="T4" fmla="*/ 361690997 w 21600"/>
              <a:gd name="T5" fmla="*/ 118871153 h 21600"/>
              <a:gd name="T6" fmla="*/ 464500470 w 21600"/>
              <a:gd name="T7" fmla="*/ 206814721 h 21600"/>
              <a:gd name="T8" fmla="*/ 390017309 w 21600"/>
              <a:gd name="T9" fmla="*/ 263882594 h 21600"/>
              <a:gd name="T10" fmla="*/ 327025372 w 21600"/>
              <a:gd name="T11" fmla="*/ 19642461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65" y="11548"/>
                </a:moveTo>
                <a:cubicBezTo>
                  <a:pt x="19786" y="11299"/>
                  <a:pt x="19797" y="11049"/>
                  <a:pt x="19797" y="10800"/>
                </a:cubicBezTo>
                <a:cubicBezTo>
                  <a:pt x="19797" y="7764"/>
                  <a:pt x="18265" y="4932"/>
                  <a:pt x="15725" y="3270"/>
                </a:cubicBezTo>
                <a:lnTo>
                  <a:pt x="16712" y="1762"/>
                </a:lnTo>
                <a:cubicBezTo>
                  <a:pt x="19762" y="3757"/>
                  <a:pt x="21600" y="7155"/>
                  <a:pt x="21600" y="10800"/>
                </a:cubicBezTo>
                <a:cubicBezTo>
                  <a:pt x="21600" y="11100"/>
                  <a:pt x="21587" y="11400"/>
                  <a:pt x="21562" y="11699"/>
                </a:cubicBezTo>
                <a:lnTo>
                  <a:pt x="24253" y="11923"/>
                </a:lnTo>
                <a:lnTo>
                  <a:pt x="20364" y="15213"/>
                </a:lnTo>
                <a:lnTo>
                  <a:pt x="17075" y="11324"/>
                </a:lnTo>
                <a:lnTo>
                  <a:pt x="19765" y="11548"/>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606" name="AutoShape 6"/>
          <p:cNvSpPr>
            <a:spLocks noChangeArrowheads="1"/>
          </p:cNvSpPr>
          <p:nvPr/>
        </p:nvSpPr>
        <p:spPr bwMode="auto">
          <a:xfrm rot="2453503" flipH="1">
            <a:off x="3006725" y="1990725"/>
            <a:ext cx="2989263" cy="2844800"/>
          </a:xfrm>
          <a:custGeom>
            <a:avLst/>
            <a:gdLst>
              <a:gd name="T0" fmla="*/ 385957032 w 21600"/>
              <a:gd name="T1" fmla="*/ 93633036 h 21600"/>
              <a:gd name="T2" fmla="*/ 287590766 w 21600"/>
              <a:gd name="T3" fmla="*/ 31968440 h 21600"/>
              <a:gd name="T4" fmla="*/ 356060250 w 21600"/>
              <a:gd name="T5" fmla="*/ 109278909 h 21600"/>
              <a:gd name="T6" fmla="*/ 464500470 w 21600"/>
              <a:gd name="T7" fmla="*/ 206814721 h 21600"/>
              <a:gd name="T8" fmla="*/ 390017309 w 21600"/>
              <a:gd name="T9" fmla="*/ 263882594 h 21600"/>
              <a:gd name="T10" fmla="*/ 327025372 w 21600"/>
              <a:gd name="T11" fmla="*/ 19642461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65" y="11548"/>
                </a:moveTo>
                <a:cubicBezTo>
                  <a:pt x="19786" y="11299"/>
                  <a:pt x="19797" y="11049"/>
                  <a:pt x="19797" y="10800"/>
                </a:cubicBezTo>
                <a:cubicBezTo>
                  <a:pt x="19797" y="7315"/>
                  <a:pt x="17784" y="4144"/>
                  <a:pt x="14632" y="2659"/>
                </a:cubicBezTo>
                <a:lnTo>
                  <a:pt x="15400" y="1028"/>
                </a:lnTo>
                <a:cubicBezTo>
                  <a:pt x="19184" y="2810"/>
                  <a:pt x="21600" y="6617"/>
                  <a:pt x="21600" y="10800"/>
                </a:cubicBezTo>
                <a:cubicBezTo>
                  <a:pt x="21600" y="11100"/>
                  <a:pt x="21587" y="11400"/>
                  <a:pt x="21562" y="11699"/>
                </a:cubicBezTo>
                <a:lnTo>
                  <a:pt x="24253" y="11923"/>
                </a:lnTo>
                <a:lnTo>
                  <a:pt x="20364" y="15213"/>
                </a:lnTo>
                <a:lnTo>
                  <a:pt x="17075" y="11324"/>
                </a:lnTo>
                <a:lnTo>
                  <a:pt x="19765" y="11548"/>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607" name="AutoShape 7"/>
          <p:cNvSpPr>
            <a:spLocks noChangeArrowheads="1"/>
          </p:cNvSpPr>
          <p:nvPr/>
        </p:nvSpPr>
        <p:spPr bwMode="auto">
          <a:xfrm>
            <a:off x="1763713" y="836613"/>
            <a:ext cx="5402262" cy="5402262"/>
          </a:xfrm>
          <a:custGeom>
            <a:avLst/>
            <a:gdLst>
              <a:gd name="T0" fmla="*/ 675565618 w 21600"/>
              <a:gd name="T1" fmla="*/ 0 h 21600"/>
              <a:gd name="T2" fmla="*/ 197853094 w 21600"/>
              <a:gd name="T3" fmla="*/ 197853094 h 21600"/>
              <a:gd name="T4" fmla="*/ 0 w 21600"/>
              <a:gd name="T5" fmla="*/ 675565618 h 21600"/>
              <a:gd name="T6" fmla="*/ 197853094 w 21600"/>
              <a:gd name="T7" fmla="*/ 1153278143 h 21600"/>
              <a:gd name="T8" fmla="*/ 675565618 w 21600"/>
              <a:gd name="T9" fmla="*/ 1351131237 h 21600"/>
              <a:gd name="T10" fmla="*/ 1153278143 w 21600"/>
              <a:gd name="T11" fmla="*/ 1153278143 h 21600"/>
              <a:gd name="T12" fmla="*/ 1351131237 w 21600"/>
              <a:gd name="T13" fmla="*/ 675565618 h 21600"/>
              <a:gd name="T14" fmla="*/ 1153278143 w 21600"/>
              <a:gd name="T15" fmla="*/ 1978530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609" name="Rectangle 9"/>
          <p:cNvSpPr>
            <a:spLocks noChangeArrowheads="1"/>
          </p:cNvSpPr>
          <p:nvPr/>
        </p:nvSpPr>
        <p:spPr bwMode="auto">
          <a:xfrm>
            <a:off x="3708400" y="2349500"/>
            <a:ext cx="15113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fr-FR" altLang="fr-FR" sz="2000" dirty="0"/>
              <a:t>Classe</a:t>
            </a:r>
          </a:p>
        </p:txBody>
      </p:sp>
      <p:sp>
        <p:nvSpPr>
          <p:cNvPr id="25610" name="Text Box 10"/>
          <p:cNvSpPr txBox="1">
            <a:spLocks noChangeArrowheads="1"/>
          </p:cNvSpPr>
          <p:nvPr/>
        </p:nvSpPr>
        <p:spPr bwMode="auto">
          <a:xfrm>
            <a:off x="3635375" y="4124325"/>
            <a:ext cx="177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Hors la classe</a:t>
            </a:r>
          </a:p>
        </p:txBody>
      </p:sp>
      <p:sp>
        <p:nvSpPr>
          <p:cNvPr id="10" name="AutoShape 6">
            <a:extLst>
              <a:ext uri="{FF2B5EF4-FFF2-40B4-BE49-F238E27FC236}">
                <a16:creationId xmlns:a16="http://schemas.microsoft.com/office/drawing/2014/main" id="{88FA9F4B-97FF-48F3-B871-A210D3E64B0E}"/>
              </a:ext>
            </a:extLst>
          </p:cNvPr>
          <p:cNvSpPr>
            <a:spLocks noChangeArrowheads="1"/>
          </p:cNvSpPr>
          <p:nvPr/>
        </p:nvSpPr>
        <p:spPr bwMode="auto">
          <a:xfrm rot="2543282" flipH="1">
            <a:off x="2282998" y="856700"/>
            <a:ext cx="3353385" cy="4036478"/>
          </a:xfrm>
          <a:custGeom>
            <a:avLst/>
            <a:gdLst>
              <a:gd name="T0" fmla="*/ 385957032 w 21600"/>
              <a:gd name="T1" fmla="*/ 93633036 h 21600"/>
              <a:gd name="T2" fmla="*/ 287590766 w 21600"/>
              <a:gd name="T3" fmla="*/ 31968440 h 21600"/>
              <a:gd name="T4" fmla="*/ 356060250 w 21600"/>
              <a:gd name="T5" fmla="*/ 109278909 h 21600"/>
              <a:gd name="T6" fmla="*/ 464500470 w 21600"/>
              <a:gd name="T7" fmla="*/ 206814721 h 21600"/>
              <a:gd name="T8" fmla="*/ 390017309 w 21600"/>
              <a:gd name="T9" fmla="*/ 263882594 h 21600"/>
              <a:gd name="T10" fmla="*/ 327025372 w 21600"/>
              <a:gd name="T11" fmla="*/ 19642461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65" y="11548"/>
                </a:moveTo>
                <a:cubicBezTo>
                  <a:pt x="19786" y="11299"/>
                  <a:pt x="19797" y="11049"/>
                  <a:pt x="19797" y="10800"/>
                </a:cubicBezTo>
                <a:cubicBezTo>
                  <a:pt x="19797" y="7315"/>
                  <a:pt x="17784" y="4144"/>
                  <a:pt x="14632" y="2659"/>
                </a:cubicBezTo>
                <a:lnTo>
                  <a:pt x="15400" y="1028"/>
                </a:lnTo>
                <a:cubicBezTo>
                  <a:pt x="19184" y="2810"/>
                  <a:pt x="21600" y="6617"/>
                  <a:pt x="21600" y="10800"/>
                </a:cubicBezTo>
                <a:cubicBezTo>
                  <a:pt x="21600" y="11100"/>
                  <a:pt x="21587" y="11400"/>
                  <a:pt x="21562" y="11699"/>
                </a:cubicBezTo>
                <a:lnTo>
                  <a:pt x="24253" y="11923"/>
                </a:lnTo>
                <a:lnTo>
                  <a:pt x="20364" y="15213"/>
                </a:lnTo>
                <a:lnTo>
                  <a:pt x="17075" y="11324"/>
                </a:lnTo>
                <a:lnTo>
                  <a:pt x="19765" y="11548"/>
                </a:lnTo>
                <a:close/>
              </a:path>
            </a:pathLst>
          </a:custGeom>
          <a:solidFill>
            <a:schemeClr val="accent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AutoShape 4">
            <a:extLst>
              <a:ext uri="{FF2B5EF4-FFF2-40B4-BE49-F238E27FC236}">
                <a16:creationId xmlns:a16="http://schemas.microsoft.com/office/drawing/2014/main" id="{CF0866A0-C9B3-40C1-A602-C6DECA86F8C9}"/>
              </a:ext>
            </a:extLst>
          </p:cNvPr>
          <p:cNvSpPr>
            <a:spLocks noChangeArrowheads="1"/>
          </p:cNvSpPr>
          <p:nvPr/>
        </p:nvSpPr>
        <p:spPr bwMode="auto">
          <a:xfrm rot="15472606" flipH="1">
            <a:off x="2051419" y="2124532"/>
            <a:ext cx="3952707" cy="3877262"/>
          </a:xfrm>
          <a:custGeom>
            <a:avLst/>
            <a:gdLst>
              <a:gd name="T0" fmla="*/ 350965515 w 21600"/>
              <a:gd name="T1" fmla="*/ 52956874 h 21600"/>
              <a:gd name="T2" fmla="*/ 185604800 w 21600"/>
              <a:gd name="T3" fmla="*/ 16704112 h 21600"/>
              <a:gd name="T4" fmla="*/ 326910259 w 21600"/>
              <a:gd name="T5" fmla="*/ 75385093 h 21600"/>
              <a:gd name="T6" fmla="*/ 464500177 w 21600"/>
              <a:gd name="T7" fmla="*/ 206814721 h 21600"/>
              <a:gd name="T8" fmla="*/ 390017040 w 21600"/>
              <a:gd name="T9" fmla="*/ 263882594 h 21600"/>
              <a:gd name="T10" fmla="*/ 327025124 w 21600"/>
              <a:gd name="T11" fmla="*/ 19642461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65" y="11548"/>
                </a:moveTo>
                <a:cubicBezTo>
                  <a:pt x="19786" y="11299"/>
                  <a:pt x="19797" y="11049"/>
                  <a:pt x="19797" y="10800"/>
                </a:cubicBezTo>
                <a:cubicBezTo>
                  <a:pt x="19797" y="5831"/>
                  <a:pt x="15768" y="1803"/>
                  <a:pt x="10800" y="1803"/>
                </a:cubicBezTo>
                <a:cubicBezTo>
                  <a:pt x="10463" y="1803"/>
                  <a:pt x="10126" y="1821"/>
                  <a:pt x="9792" y="1859"/>
                </a:cubicBezTo>
                <a:lnTo>
                  <a:pt x="9590" y="67"/>
                </a:lnTo>
                <a:cubicBezTo>
                  <a:pt x="9991" y="22"/>
                  <a:pt x="10395" y="0"/>
                  <a:pt x="10800" y="0"/>
                </a:cubicBezTo>
                <a:cubicBezTo>
                  <a:pt x="16764" y="0"/>
                  <a:pt x="21600" y="4835"/>
                  <a:pt x="21600" y="10800"/>
                </a:cubicBezTo>
                <a:cubicBezTo>
                  <a:pt x="21600" y="11100"/>
                  <a:pt x="21587" y="11400"/>
                  <a:pt x="21562" y="11699"/>
                </a:cubicBezTo>
                <a:lnTo>
                  <a:pt x="24253" y="11923"/>
                </a:lnTo>
                <a:lnTo>
                  <a:pt x="20364" y="15213"/>
                </a:lnTo>
                <a:lnTo>
                  <a:pt x="17075" y="11324"/>
                </a:lnTo>
                <a:lnTo>
                  <a:pt x="19765" y="11548"/>
                </a:lnTo>
                <a:close/>
              </a:path>
            </a:pathLst>
          </a:custGeom>
          <a:solidFill>
            <a:schemeClr val="accent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12" name="AutoShape 5">
            <a:extLst>
              <a:ext uri="{FF2B5EF4-FFF2-40B4-BE49-F238E27FC236}">
                <a16:creationId xmlns:a16="http://schemas.microsoft.com/office/drawing/2014/main" id="{D096C97C-5D36-4108-BCDB-52AC07DC3701}"/>
              </a:ext>
            </a:extLst>
          </p:cNvPr>
          <p:cNvSpPr>
            <a:spLocks noChangeArrowheads="1"/>
          </p:cNvSpPr>
          <p:nvPr/>
        </p:nvSpPr>
        <p:spPr bwMode="auto">
          <a:xfrm rot="8893711" flipH="1">
            <a:off x="3189063" y="1557054"/>
            <a:ext cx="3809157" cy="3768963"/>
          </a:xfrm>
          <a:custGeom>
            <a:avLst/>
            <a:gdLst>
              <a:gd name="T0" fmla="*/ 392717748 w 21600"/>
              <a:gd name="T1" fmla="*/ 105150657 h 21600"/>
              <a:gd name="T2" fmla="*/ 310631064 w 21600"/>
              <a:gd name="T3" fmla="*/ 43642261 h 21600"/>
              <a:gd name="T4" fmla="*/ 361690997 w 21600"/>
              <a:gd name="T5" fmla="*/ 118871153 h 21600"/>
              <a:gd name="T6" fmla="*/ 464500470 w 21600"/>
              <a:gd name="T7" fmla="*/ 206814721 h 21600"/>
              <a:gd name="T8" fmla="*/ 390017309 w 21600"/>
              <a:gd name="T9" fmla="*/ 263882594 h 21600"/>
              <a:gd name="T10" fmla="*/ 327025372 w 21600"/>
              <a:gd name="T11" fmla="*/ 19642461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65" y="11548"/>
                </a:moveTo>
                <a:cubicBezTo>
                  <a:pt x="19786" y="11299"/>
                  <a:pt x="19797" y="11049"/>
                  <a:pt x="19797" y="10800"/>
                </a:cubicBezTo>
                <a:cubicBezTo>
                  <a:pt x="19797" y="7764"/>
                  <a:pt x="18265" y="4932"/>
                  <a:pt x="15725" y="3270"/>
                </a:cubicBezTo>
                <a:lnTo>
                  <a:pt x="16712" y="1762"/>
                </a:lnTo>
                <a:cubicBezTo>
                  <a:pt x="19762" y="3757"/>
                  <a:pt x="21600" y="7155"/>
                  <a:pt x="21600" y="10800"/>
                </a:cubicBezTo>
                <a:cubicBezTo>
                  <a:pt x="21600" y="11100"/>
                  <a:pt x="21587" y="11400"/>
                  <a:pt x="21562" y="11699"/>
                </a:cubicBezTo>
                <a:lnTo>
                  <a:pt x="24253" y="11923"/>
                </a:lnTo>
                <a:lnTo>
                  <a:pt x="20364" y="15213"/>
                </a:lnTo>
                <a:lnTo>
                  <a:pt x="17075" y="11324"/>
                </a:lnTo>
                <a:lnTo>
                  <a:pt x="19765" y="11548"/>
                </a:lnTo>
                <a:close/>
              </a:path>
            </a:pathLst>
          </a:custGeom>
          <a:solidFill>
            <a:schemeClr val="accent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 name="Text Box 3">
            <a:extLst>
              <a:ext uri="{FF2B5EF4-FFF2-40B4-BE49-F238E27FC236}">
                <a16:creationId xmlns:a16="http://schemas.microsoft.com/office/drawing/2014/main" id="{5A753223-84CE-4423-B32C-81FD83D8F09E}"/>
              </a:ext>
            </a:extLst>
          </p:cNvPr>
          <p:cNvSpPr txBox="1">
            <a:spLocks noChangeArrowheads="1"/>
          </p:cNvSpPr>
          <p:nvPr/>
        </p:nvSpPr>
        <p:spPr bwMode="auto">
          <a:xfrm>
            <a:off x="2085975" y="3286125"/>
            <a:ext cx="11272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cs typeface="Arial" panose="020B0604020202020204" pitchFamily="34" charset="0"/>
              </a:rPr>
              <a:t>Classe</a:t>
            </a:r>
            <a:endParaRPr lang="fr-FR" altLang="fr-FR" sz="2400" dirty="0"/>
          </a:p>
        </p:txBody>
      </p:sp>
      <p:sp>
        <p:nvSpPr>
          <p:cNvPr id="19" name="Text Box 4">
            <a:extLst>
              <a:ext uri="{FF2B5EF4-FFF2-40B4-BE49-F238E27FC236}">
                <a16:creationId xmlns:a16="http://schemas.microsoft.com/office/drawing/2014/main" id="{80493D7E-8B33-48B1-BA2B-60D51EEFACC6}"/>
              </a:ext>
            </a:extLst>
          </p:cNvPr>
          <p:cNvSpPr txBox="1">
            <a:spLocks noChangeArrowheads="1"/>
          </p:cNvSpPr>
          <p:nvPr/>
        </p:nvSpPr>
        <p:spPr bwMode="auto">
          <a:xfrm>
            <a:off x="5254625" y="1557338"/>
            <a:ext cx="116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a:t>Famille</a:t>
            </a:r>
          </a:p>
        </p:txBody>
      </p:sp>
      <p:sp>
        <p:nvSpPr>
          <p:cNvPr id="20" name="Text Box 5">
            <a:extLst>
              <a:ext uri="{FF2B5EF4-FFF2-40B4-BE49-F238E27FC236}">
                <a16:creationId xmlns:a16="http://schemas.microsoft.com/office/drawing/2014/main" id="{E4E17564-3D8D-4B8C-A1D6-F7104812E7E2}"/>
              </a:ext>
            </a:extLst>
          </p:cNvPr>
          <p:cNvSpPr txBox="1">
            <a:spLocks noChangeArrowheads="1"/>
          </p:cNvSpPr>
          <p:nvPr/>
        </p:nvSpPr>
        <p:spPr bwMode="auto">
          <a:xfrm>
            <a:off x="5111750" y="5199063"/>
            <a:ext cx="206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Aide aux devoirs</a:t>
            </a:r>
          </a:p>
        </p:txBody>
      </p:sp>
      <p:sp>
        <p:nvSpPr>
          <p:cNvPr id="21" name="Text Box 6">
            <a:extLst>
              <a:ext uri="{FF2B5EF4-FFF2-40B4-BE49-F238E27FC236}">
                <a16:creationId xmlns:a16="http://schemas.microsoft.com/office/drawing/2014/main" id="{3A2D9A51-E688-44CA-A78C-7C9D4B5ADA1B}"/>
              </a:ext>
            </a:extLst>
          </p:cNvPr>
          <p:cNvSpPr txBox="1">
            <a:spLocks noChangeArrowheads="1"/>
          </p:cNvSpPr>
          <p:nvPr/>
        </p:nvSpPr>
        <p:spPr bwMode="auto">
          <a:xfrm>
            <a:off x="4894263" y="4294188"/>
            <a:ext cx="11801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dirty="0"/>
              <a:t>     Élève</a:t>
            </a:r>
          </a:p>
          <a:p>
            <a:pPr algn="r" eaLnBrk="1" hangingPunct="1">
              <a:spcBef>
                <a:spcPct val="0"/>
              </a:spcBef>
              <a:buFontTx/>
              <a:buNone/>
            </a:pPr>
            <a:r>
              <a:rPr lang="fr-FR" altLang="fr-FR" sz="1400" dirty="0"/>
              <a:t>Prescription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75000" y="75000"/>
                                    </p:animScale>
                                  </p:childTnLst>
                                </p:cTn>
                              </p:par>
                              <p:par>
                                <p:cTn id="7" presetID="6" presetClass="emph" presetSubtype="0" fill="hold" nodeType="withEffect">
                                  <p:stCondLst>
                                    <p:cond delay="0"/>
                                  </p:stCondLst>
                                  <p:childTnLst>
                                    <p:animScale>
                                      <p:cBhvr>
                                        <p:cTn id="8" dur="2000" fill="hold"/>
                                        <p:tgtEl>
                                          <p:spTgt spid="11"/>
                                        </p:tgtEl>
                                      </p:cBhvr>
                                      <p:by x="75000" y="75000"/>
                                    </p:animScale>
                                  </p:childTnLst>
                                </p:cTn>
                              </p:par>
                              <p:par>
                                <p:cTn id="9" presetID="6" presetClass="emph" presetSubtype="0" fill="hold" nodeType="withEffect">
                                  <p:stCondLst>
                                    <p:cond delay="0"/>
                                  </p:stCondLst>
                                  <p:childTnLst>
                                    <p:animScale>
                                      <p:cBhvr>
                                        <p:cTn id="10" dur="2000" fill="hold"/>
                                        <p:tgtEl>
                                          <p:spTgt spid="12"/>
                                        </p:tgtEl>
                                      </p:cBhvr>
                                      <p:by x="75000" y="75000"/>
                                    </p:animScale>
                                  </p:childTnLst>
                                </p:cTn>
                              </p:par>
                              <p:par>
                                <p:cTn id="11" presetID="42" presetClass="path" presetSubtype="0" accel="50000" decel="50000" fill="hold" grpId="0" nodeType="withEffect">
                                  <p:stCondLst>
                                    <p:cond delay="0"/>
                                  </p:stCondLst>
                                  <p:childTnLst>
                                    <p:animMotion origin="layout" path="M -4.44444E-6 -1.85185E-6 L -0.0842 0.04838 " pathEditMode="relative" rAng="0" ptsTypes="AA">
                                      <p:cBhvr>
                                        <p:cTn id="12" dur="2000" fill="hold"/>
                                        <p:tgtEl>
                                          <p:spTgt spid="12"/>
                                        </p:tgtEl>
                                        <p:attrNameLst>
                                          <p:attrName>ppt_x</p:attrName>
                                          <p:attrName>ppt_y</p:attrName>
                                        </p:attrNameLst>
                                      </p:cBhvr>
                                      <p:rCtr x="-4219" y="2407"/>
                                    </p:animMotion>
                                  </p:childTnLst>
                                </p:cTn>
                              </p:par>
                              <p:par>
                                <p:cTn id="13" presetID="42" presetClass="path" presetSubtype="0" accel="50000" decel="50000" fill="hold" grpId="0" nodeType="withEffect">
                                  <p:stCondLst>
                                    <p:cond delay="0"/>
                                  </p:stCondLst>
                                  <p:childTnLst>
                                    <p:animMotion origin="layout" path="M 3.88889E-6 -2.96296E-6 L 0.05121 0.10185 " pathEditMode="relative" rAng="0" ptsTypes="AA">
                                      <p:cBhvr>
                                        <p:cTn id="14" dur="2000" fill="hold"/>
                                        <p:tgtEl>
                                          <p:spTgt spid="10"/>
                                        </p:tgtEl>
                                        <p:attrNameLst>
                                          <p:attrName>ppt_x</p:attrName>
                                          <p:attrName>ppt_y</p:attrName>
                                        </p:attrNameLst>
                                      </p:cBhvr>
                                      <p:rCtr x="2552" y="5093"/>
                                    </p:animMotion>
                                  </p:childTnLst>
                                </p:cTn>
                              </p:par>
                              <p:par>
                                <p:cTn id="15" presetID="42" presetClass="path" presetSubtype="0" accel="50000" decel="50000" fill="hold" grpId="0" nodeType="withEffect">
                                  <p:stCondLst>
                                    <p:cond delay="0"/>
                                  </p:stCondLst>
                                  <p:childTnLst>
                                    <p:animMotion origin="layout" path="M -1.38889E-6 -1.11111E-6 L 0.05174 -0.09236 " pathEditMode="relative" rAng="0" ptsTypes="AA">
                                      <p:cBhvr>
                                        <p:cTn id="16" dur="2000" fill="hold"/>
                                        <p:tgtEl>
                                          <p:spTgt spid="11"/>
                                        </p:tgtEl>
                                        <p:attrNameLst>
                                          <p:attrName>ppt_x</p:attrName>
                                          <p:attrName>ppt_y</p:attrName>
                                        </p:attrNameLst>
                                      </p:cBhvr>
                                      <p:rCtr x="2587" y="-4630"/>
                                    </p:animMotion>
                                  </p:childTnLst>
                                </p:cTn>
                              </p:par>
                              <p:par>
                                <p:cTn id="17" presetID="7" presetClass="emph" presetSubtype="2" fill="hold" nodeType="withEffect">
                                  <p:stCondLst>
                                    <p:cond delay="0"/>
                                  </p:stCondLst>
                                  <p:childTnLst>
                                    <p:animClr clrSpc="rgb" dir="cw">
                                      <p:cBhvr>
                                        <p:cTn id="18" dur="2000" fill="hold"/>
                                        <p:tgtEl>
                                          <p:spTgt spid="10"/>
                                        </p:tgtEl>
                                        <p:attrNameLst>
                                          <p:attrName>stroke.color</p:attrName>
                                        </p:attrNameLst>
                                      </p:cBhvr>
                                      <p:to>
                                        <a:srgbClr val="000000"/>
                                      </p:to>
                                    </p:animClr>
                                    <p:set>
                                      <p:cBhvr>
                                        <p:cTn id="19" dur="2000" fill="hold"/>
                                        <p:tgtEl>
                                          <p:spTgt spid="10"/>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1"/>
                                        </p:tgtEl>
                                        <p:attrNameLst>
                                          <p:attrName>stroke.color</p:attrName>
                                        </p:attrNameLst>
                                      </p:cBhvr>
                                      <p:to>
                                        <a:srgbClr val="000000"/>
                                      </p:to>
                                    </p:animClr>
                                    <p:set>
                                      <p:cBhvr>
                                        <p:cTn id="22" dur="2000" fill="hold"/>
                                        <p:tgtEl>
                                          <p:spTgt spid="11"/>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12"/>
                                        </p:tgtEl>
                                        <p:attrNameLst>
                                          <p:attrName>stroke.color</p:attrName>
                                        </p:attrNameLst>
                                      </p:cBhvr>
                                      <p:to>
                                        <a:srgbClr val="000000"/>
                                      </p:to>
                                    </p:animClr>
                                    <p:set>
                                      <p:cBhvr>
                                        <p:cTn id="25" dur="2000" fill="hold"/>
                                        <p:tgtEl>
                                          <p:spTgt spid="12"/>
                                        </p:tgtEl>
                                        <p:attrNameLst>
                                          <p:attrName>stroke.on</p:attrName>
                                        </p:attrNameLst>
                                      </p:cBhvr>
                                      <p:to>
                                        <p:strVal val="true"/>
                                      </p:to>
                                    </p:set>
                                  </p:childTnLst>
                                </p:cTn>
                              </p:par>
                              <p:par>
                                <p:cTn id="26" presetID="10" presetClass="exit" presetSubtype="0" fill="hold" grpId="0" nodeType="withEffect">
                                  <p:stCondLst>
                                    <p:cond delay="0"/>
                                  </p:stCondLst>
                                  <p:childTnLst>
                                    <p:animEffect transition="out" filter="fade">
                                      <p:cBhvr>
                                        <p:cTn id="27" dur="500"/>
                                        <p:tgtEl>
                                          <p:spTgt spid="25607"/>
                                        </p:tgtEl>
                                      </p:cBhvr>
                                    </p:animEffect>
                                    <p:set>
                                      <p:cBhvr>
                                        <p:cTn id="28" dur="1" fill="hold">
                                          <p:stCondLst>
                                            <p:cond delay="499"/>
                                          </p:stCondLst>
                                        </p:cTn>
                                        <p:tgtEl>
                                          <p:spTgt spid="25607"/>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5606"/>
                                        </p:tgtEl>
                                        <p:attrNameLst>
                                          <p:attrName>style.visibility</p:attrName>
                                        </p:attrNameLst>
                                      </p:cBhvr>
                                      <p:to>
                                        <p:strVal val="visible"/>
                                      </p:to>
                                    </p:set>
                                    <p:animEffect transition="in" filter="fade">
                                      <p:cBhvr>
                                        <p:cTn id="32" dur="500"/>
                                        <p:tgtEl>
                                          <p:spTgt spid="256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605"/>
                                        </p:tgtEl>
                                        <p:attrNameLst>
                                          <p:attrName>style.visibility</p:attrName>
                                        </p:attrNameLst>
                                      </p:cBhvr>
                                      <p:to>
                                        <p:strVal val="visible"/>
                                      </p:to>
                                    </p:set>
                                    <p:animEffect transition="in" filter="fade">
                                      <p:cBhvr>
                                        <p:cTn id="35" dur="500"/>
                                        <p:tgtEl>
                                          <p:spTgt spid="2560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604"/>
                                        </p:tgtEl>
                                        <p:attrNameLst>
                                          <p:attrName>style.visibility</p:attrName>
                                        </p:attrNameLst>
                                      </p:cBhvr>
                                      <p:to>
                                        <p:strVal val="visible"/>
                                      </p:to>
                                    </p:set>
                                    <p:animEffect transition="in" filter="fade">
                                      <p:cBhvr>
                                        <p:cTn id="38" dur="500"/>
                                        <p:tgtEl>
                                          <p:spTgt spid="25604"/>
                                        </p:tgtEl>
                                      </p:cBhvr>
                                    </p:animEffect>
                                  </p:childTnLst>
                                </p:cTn>
                              </p:par>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par>
                          <p:cTn id="48" fill="hold">
                            <p:stCondLst>
                              <p:cond delay="2500"/>
                            </p:stCondLst>
                            <p:childTnLst>
                              <p:par>
                                <p:cTn id="49" presetID="10" presetClass="exit" presetSubtype="0" fill="hold" grpId="0" nodeType="afterEffect">
                                  <p:stCondLst>
                                    <p:cond delay="0"/>
                                  </p:stCondLst>
                                  <p:childTnLst>
                                    <p:animEffect transition="out" filter="fade">
                                      <p:cBhvr>
                                        <p:cTn id="50" dur="1000"/>
                                        <p:tgtEl>
                                          <p:spTgt spid="25611"/>
                                        </p:tgtEl>
                                      </p:cBhvr>
                                    </p:animEffect>
                                    <p:set>
                                      <p:cBhvr>
                                        <p:cTn id="51" dur="1" fill="hold">
                                          <p:stCondLst>
                                            <p:cond delay="999"/>
                                          </p:stCondLst>
                                        </p:cTn>
                                        <p:tgtEl>
                                          <p:spTgt spid="25611"/>
                                        </p:tgtEl>
                                        <p:attrNameLst>
                                          <p:attrName>style.visibility</p:attrName>
                                        </p:attrNameLst>
                                      </p:cBhvr>
                                      <p:to>
                                        <p:strVal val="hidden"/>
                                      </p:to>
                                    </p:set>
                                  </p:childTnLst>
                                </p:cTn>
                              </p:par>
                            </p:childTnLst>
                          </p:cTn>
                        </p:par>
                        <p:par>
                          <p:cTn id="52" fill="hold">
                            <p:stCondLst>
                              <p:cond delay="3500"/>
                            </p:stCondLst>
                            <p:childTnLst>
                              <p:par>
                                <p:cTn id="53" presetID="10" presetClass="exit" presetSubtype="0" fill="hold" grpId="0" nodeType="afterEffect">
                                  <p:stCondLst>
                                    <p:cond delay="0"/>
                                  </p:stCondLst>
                                  <p:childTnLst>
                                    <p:animEffect transition="out" filter="fade">
                                      <p:cBhvr>
                                        <p:cTn id="54" dur="1000"/>
                                        <p:tgtEl>
                                          <p:spTgt spid="25608"/>
                                        </p:tgtEl>
                                      </p:cBhvr>
                                    </p:animEffect>
                                    <p:set>
                                      <p:cBhvr>
                                        <p:cTn id="55" dur="1" fill="hold">
                                          <p:stCondLst>
                                            <p:cond delay="999"/>
                                          </p:stCondLst>
                                        </p:cTn>
                                        <p:tgtEl>
                                          <p:spTgt spid="25608"/>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00"/>
                                        <p:tgtEl>
                                          <p:spTgt spid="25609"/>
                                        </p:tgtEl>
                                      </p:cBhvr>
                                    </p:animEffect>
                                    <p:set>
                                      <p:cBhvr>
                                        <p:cTn id="58" dur="1" fill="hold">
                                          <p:stCondLst>
                                            <p:cond delay="999"/>
                                          </p:stCondLst>
                                        </p:cTn>
                                        <p:tgtEl>
                                          <p:spTgt spid="25609"/>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1000"/>
                                        <p:tgtEl>
                                          <p:spTgt spid="25610"/>
                                        </p:tgtEl>
                                      </p:cBhvr>
                                    </p:animEffect>
                                    <p:set>
                                      <p:cBhvr>
                                        <p:cTn id="61" dur="1" fill="hold">
                                          <p:stCondLst>
                                            <p:cond delay="999"/>
                                          </p:stCondLst>
                                        </p:cTn>
                                        <p:tgtEl>
                                          <p:spTgt spid="25610"/>
                                        </p:tgtEl>
                                        <p:attrNameLst>
                                          <p:attrName>style.visibility</p:attrName>
                                        </p:attrNameLst>
                                      </p:cBhvr>
                                      <p:to>
                                        <p:strVal val="hidden"/>
                                      </p:to>
                                    </p:set>
                                  </p:childTnLst>
                                </p:cTn>
                              </p:par>
                            </p:childTnLst>
                          </p:cTn>
                        </p:par>
                        <p:par>
                          <p:cTn id="62" fill="hold">
                            <p:stCondLst>
                              <p:cond delay="4500"/>
                            </p:stCondLst>
                            <p:childTnLst>
                              <p:par>
                                <p:cTn id="63" presetID="10"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500"/>
                                        <p:tgtEl>
                                          <p:spTgt spid="17"/>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500"/>
                                        <p:tgtEl>
                                          <p:spTgt spid="18"/>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500"/>
                                        <p:tgtEl>
                                          <p:spTgt spid="19"/>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500"/>
                                        <p:tgtEl>
                                          <p:spTgt spid="20"/>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25611" grpId="0" animBg="1"/>
      <p:bldP spid="25604" grpId="0" animBg="1"/>
      <p:bldP spid="25605" grpId="0" animBg="1"/>
      <p:bldP spid="25606" grpId="0" animBg="1"/>
      <p:bldP spid="25607" grpId="0" animBg="1"/>
      <p:bldP spid="25609" grpId="0"/>
      <p:bldP spid="25610" grpId="0"/>
      <p:bldP spid="10" grpId="0" animBg="1"/>
      <p:bldP spid="10" grpId="1" animBg="1"/>
      <p:bldP spid="11" grpId="0" animBg="1"/>
      <p:bldP spid="11" grpId="1" animBg="1"/>
      <p:bldP spid="12" grpId="0" animBg="1"/>
      <p:bldP spid="12" grpId="1" animBg="1"/>
      <p:bldP spid="18" grpId="1"/>
      <p:bldP spid="19" grpId="1"/>
      <p:bldP spid="20" grpId="1"/>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052513"/>
            <a:ext cx="6121400"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5178425" y="976313"/>
            <a:ext cx="3240088" cy="2447925"/>
            <a:chOff x="431" y="436"/>
            <a:chExt cx="2041" cy="1542"/>
          </a:xfrm>
        </p:grpSpPr>
        <p:sp>
          <p:nvSpPr>
            <p:cNvPr id="16434" name="AutoShape 3"/>
            <p:cNvSpPr>
              <a:spLocks noChangeArrowheads="1"/>
            </p:cNvSpPr>
            <p:nvPr/>
          </p:nvSpPr>
          <p:spPr bwMode="auto">
            <a:xfrm>
              <a:off x="431" y="436"/>
              <a:ext cx="2041" cy="1542"/>
            </a:xfrm>
            <a:prstGeom prst="cloudCallout">
              <a:avLst>
                <a:gd name="adj1" fmla="val -12639"/>
                <a:gd name="adj2" fmla="val 46324"/>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6435" name="Text Box 4"/>
            <p:cNvSpPr txBox="1">
              <a:spLocks noChangeArrowheads="1"/>
            </p:cNvSpPr>
            <p:nvPr/>
          </p:nvSpPr>
          <p:spPr bwMode="auto">
            <a:xfrm>
              <a:off x="1111" y="1434"/>
              <a:ext cx="6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a:t>Travail en</a:t>
              </a:r>
            </a:p>
          </p:txBody>
        </p:sp>
      </p:grpSp>
      <p:sp>
        <p:nvSpPr>
          <p:cNvPr id="16387" name="Rectangle 5"/>
          <p:cNvSpPr>
            <a:spLocks noChangeArrowheads="1"/>
          </p:cNvSpPr>
          <p:nvPr/>
        </p:nvSpPr>
        <p:spPr bwMode="auto">
          <a:xfrm>
            <a:off x="280988" y="3429000"/>
            <a:ext cx="8677275" cy="281305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grpSp>
        <p:nvGrpSpPr>
          <p:cNvPr id="10246" name="Group 6"/>
          <p:cNvGrpSpPr>
            <a:grpSpLocks/>
          </p:cNvGrpSpPr>
          <p:nvPr/>
        </p:nvGrpSpPr>
        <p:grpSpPr bwMode="auto">
          <a:xfrm>
            <a:off x="5106988" y="3568700"/>
            <a:ext cx="3240087" cy="2447925"/>
            <a:chOff x="1519" y="2251"/>
            <a:chExt cx="2540" cy="1905"/>
          </a:xfrm>
        </p:grpSpPr>
        <p:sp>
          <p:nvSpPr>
            <p:cNvPr id="16432" name="AutoShape 7"/>
            <p:cNvSpPr>
              <a:spLocks noChangeArrowheads="1"/>
            </p:cNvSpPr>
            <p:nvPr/>
          </p:nvSpPr>
          <p:spPr bwMode="auto">
            <a:xfrm>
              <a:off x="1519" y="2251"/>
              <a:ext cx="2540" cy="1905"/>
            </a:xfrm>
            <a:prstGeom prst="cloudCallout">
              <a:avLst>
                <a:gd name="adj1" fmla="val -12639"/>
                <a:gd name="adj2" fmla="val 46324"/>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6433" name="Text Box 8"/>
            <p:cNvSpPr txBox="1">
              <a:spLocks noChangeArrowheads="1"/>
            </p:cNvSpPr>
            <p:nvPr/>
          </p:nvSpPr>
          <p:spPr bwMode="auto">
            <a:xfrm>
              <a:off x="2517" y="2387"/>
              <a:ext cx="743"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Travail</a:t>
              </a:r>
            </a:p>
          </p:txBody>
        </p:sp>
      </p:grpSp>
      <p:grpSp>
        <p:nvGrpSpPr>
          <p:cNvPr id="10249" name="Group 9"/>
          <p:cNvGrpSpPr>
            <a:grpSpLocks/>
          </p:cNvGrpSpPr>
          <p:nvPr/>
        </p:nvGrpSpPr>
        <p:grpSpPr bwMode="auto">
          <a:xfrm>
            <a:off x="714375" y="831850"/>
            <a:ext cx="3240088" cy="2447925"/>
            <a:chOff x="431" y="436"/>
            <a:chExt cx="2041" cy="1542"/>
          </a:xfrm>
        </p:grpSpPr>
        <p:sp>
          <p:nvSpPr>
            <p:cNvPr id="16430" name="AutoShape 10"/>
            <p:cNvSpPr>
              <a:spLocks noChangeArrowheads="1"/>
            </p:cNvSpPr>
            <p:nvPr/>
          </p:nvSpPr>
          <p:spPr bwMode="auto">
            <a:xfrm>
              <a:off x="431" y="436"/>
              <a:ext cx="2041" cy="1542"/>
            </a:xfrm>
            <a:prstGeom prst="cloudCallout">
              <a:avLst>
                <a:gd name="adj1" fmla="val -12639"/>
                <a:gd name="adj2" fmla="val 46324"/>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6431" name="Text Box 11"/>
            <p:cNvSpPr txBox="1">
              <a:spLocks noChangeArrowheads="1"/>
            </p:cNvSpPr>
            <p:nvPr/>
          </p:nvSpPr>
          <p:spPr bwMode="auto">
            <a:xfrm>
              <a:off x="1111" y="1434"/>
              <a:ext cx="6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a:t>Travail en</a:t>
              </a:r>
            </a:p>
          </p:txBody>
        </p:sp>
      </p:grpSp>
      <p:grpSp>
        <p:nvGrpSpPr>
          <p:cNvPr id="10252" name="Group 12"/>
          <p:cNvGrpSpPr>
            <a:grpSpLocks/>
          </p:cNvGrpSpPr>
          <p:nvPr/>
        </p:nvGrpSpPr>
        <p:grpSpPr bwMode="auto">
          <a:xfrm>
            <a:off x="569913" y="3713163"/>
            <a:ext cx="3240087" cy="2447925"/>
            <a:chOff x="1519" y="2251"/>
            <a:chExt cx="2540" cy="1905"/>
          </a:xfrm>
        </p:grpSpPr>
        <p:sp>
          <p:nvSpPr>
            <p:cNvPr id="16428" name="AutoShape 13"/>
            <p:cNvSpPr>
              <a:spLocks noChangeArrowheads="1"/>
            </p:cNvSpPr>
            <p:nvPr/>
          </p:nvSpPr>
          <p:spPr bwMode="auto">
            <a:xfrm>
              <a:off x="1519" y="2251"/>
              <a:ext cx="2540" cy="1905"/>
            </a:xfrm>
            <a:prstGeom prst="cloudCallout">
              <a:avLst>
                <a:gd name="adj1" fmla="val -12639"/>
                <a:gd name="adj2" fmla="val 46324"/>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6429" name="Text Box 14"/>
            <p:cNvSpPr txBox="1">
              <a:spLocks noChangeArrowheads="1"/>
            </p:cNvSpPr>
            <p:nvPr/>
          </p:nvSpPr>
          <p:spPr bwMode="auto">
            <a:xfrm>
              <a:off x="2517" y="2387"/>
              <a:ext cx="743"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Travail</a:t>
              </a:r>
            </a:p>
          </p:txBody>
        </p:sp>
      </p:grpSp>
      <p:sp>
        <p:nvSpPr>
          <p:cNvPr id="10255" name="Rectangle 15"/>
          <p:cNvSpPr>
            <a:spLocks noChangeArrowheads="1"/>
          </p:cNvSpPr>
          <p:nvPr/>
        </p:nvSpPr>
        <p:spPr bwMode="auto">
          <a:xfrm>
            <a:off x="3738563" y="2489200"/>
            <a:ext cx="15113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fr-FR" altLang="fr-FR" sz="2000"/>
              <a:t>Classe</a:t>
            </a:r>
          </a:p>
        </p:txBody>
      </p:sp>
      <p:sp>
        <p:nvSpPr>
          <p:cNvPr id="10256" name="Text Box 16"/>
          <p:cNvSpPr txBox="1">
            <a:spLocks noChangeArrowheads="1"/>
          </p:cNvSpPr>
          <p:nvPr/>
        </p:nvSpPr>
        <p:spPr bwMode="auto">
          <a:xfrm>
            <a:off x="3665538" y="4264025"/>
            <a:ext cx="1779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Hors la classe</a:t>
            </a:r>
          </a:p>
        </p:txBody>
      </p:sp>
      <p:sp>
        <p:nvSpPr>
          <p:cNvPr id="16393" name="Line 17"/>
          <p:cNvSpPr>
            <a:spLocks noChangeShapeType="1"/>
          </p:cNvSpPr>
          <p:nvPr/>
        </p:nvSpPr>
        <p:spPr bwMode="auto">
          <a:xfrm>
            <a:off x="498475" y="3429000"/>
            <a:ext cx="8424863"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258" name="AutoShape 18"/>
          <p:cNvSpPr>
            <a:spLocks noChangeArrowheads="1"/>
          </p:cNvSpPr>
          <p:nvPr/>
        </p:nvSpPr>
        <p:spPr bwMode="auto">
          <a:xfrm>
            <a:off x="1793875" y="831850"/>
            <a:ext cx="5402263" cy="5402263"/>
          </a:xfrm>
          <a:custGeom>
            <a:avLst/>
            <a:gdLst>
              <a:gd name="T0" fmla="*/ 675565994 w 21600"/>
              <a:gd name="T1" fmla="*/ 0 h 21600"/>
              <a:gd name="T2" fmla="*/ 197853130 w 21600"/>
              <a:gd name="T3" fmla="*/ 197853130 h 21600"/>
              <a:gd name="T4" fmla="*/ 0 w 21600"/>
              <a:gd name="T5" fmla="*/ 675565994 h 21600"/>
              <a:gd name="T6" fmla="*/ 197853130 w 21600"/>
              <a:gd name="T7" fmla="*/ 1153278607 h 21600"/>
              <a:gd name="T8" fmla="*/ 675565994 w 21600"/>
              <a:gd name="T9" fmla="*/ 1351131737 h 21600"/>
              <a:gd name="T10" fmla="*/ 1153278607 w 21600"/>
              <a:gd name="T11" fmla="*/ 1153278607 h 21600"/>
              <a:gd name="T12" fmla="*/ 1351131737 w 21600"/>
              <a:gd name="T13" fmla="*/ 675565994 h 21600"/>
              <a:gd name="T14" fmla="*/ 1153278607 w 21600"/>
              <a:gd name="T15" fmla="*/ 19785313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1" y="10800"/>
                </a:moveTo>
                <a:cubicBezTo>
                  <a:pt x="3021" y="15096"/>
                  <a:pt x="6504" y="18579"/>
                  <a:pt x="10800" y="18579"/>
                </a:cubicBezTo>
                <a:cubicBezTo>
                  <a:pt x="15096" y="18579"/>
                  <a:pt x="18579" y="15096"/>
                  <a:pt x="18579" y="10800"/>
                </a:cubicBezTo>
                <a:cubicBezTo>
                  <a:pt x="18579" y="6504"/>
                  <a:pt x="15096" y="3021"/>
                  <a:pt x="10800" y="3021"/>
                </a:cubicBezTo>
                <a:cubicBezTo>
                  <a:pt x="6504" y="3021"/>
                  <a:pt x="3021" y="6504"/>
                  <a:pt x="3021"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59" name="AutoShape 19"/>
          <p:cNvSpPr>
            <a:spLocks noChangeAspect="1" noChangeArrowheads="1"/>
          </p:cNvSpPr>
          <p:nvPr/>
        </p:nvSpPr>
        <p:spPr bwMode="auto">
          <a:xfrm>
            <a:off x="404813" y="1481138"/>
            <a:ext cx="4052887" cy="4052887"/>
          </a:xfrm>
          <a:custGeom>
            <a:avLst/>
            <a:gdLst>
              <a:gd name="T0" fmla="*/ 380229099 w 21600"/>
              <a:gd name="T1" fmla="*/ 0 h 21600"/>
              <a:gd name="T2" fmla="*/ 111357761 w 21600"/>
              <a:gd name="T3" fmla="*/ 111357761 h 21600"/>
              <a:gd name="T4" fmla="*/ 0 w 21600"/>
              <a:gd name="T5" fmla="*/ 380229099 h 21600"/>
              <a:gd name="T6" fmla="*/ 111357761 w 21600"/>
              <a:gd name="T7" fmla="*/ 649100250 h 21600"/>
              <a:gd name="T8" fmla="*/ 380229099 w 21600"/>
              <a:gd name="T9" fmla="*/ 760458011 h 21600"/>
              <a:gd name="T10" fmla="*/ 649100250 w 21600"/>
              <a:gd name="T11" fmla="*/ 649100250 h 21600"/>
              <a:gd name="T12" fmla="*/ 760458011 w 21600"/>
              <a:gd name="T13" fmla="*/ 380229099 h 21600"/>
              <a:gd name="T14" fmla="*/ 649100250 w 21600"/>
              <a:gd name="T15" fmla="*/ 11135776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1" y="10800"/>
                </a:moveTo>
                <a:cubicBezTo>
                  <a:pt x="3021" y="15096"/>
                  <a:pt x="6504" y="18579"/>
                  <a:pt x="10800" y="18579"/>
                </a:cubicBezTo>
                <a:cubicBezTo>
                  <a:pt x="15096" y="18579"/>
                  <a:pt x="18579" y="15096"/>
                  <a:pt x="18579" y="10800"/>
                </a:cubicBezTo>
                <a:cubicBezTo>
                  <a:pt x="18579" y="6504"/>
                  <a:pt x="15096" y="3021"/>
                  <a:pt x="10800" y="3021"/>
                </a:cubicBezTo>
                <a:cubicBezTo>
                  <a:pt x="6504" y="3021"/>
                  <a:pt x="3021" y="6504"/>
                  <a:pt x="3021"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0260" name="Group 20"/>
          <p:cNvGrpSpPr>
            <a:grpSpLocks/>
          </p:cNvGrpSpPr>
          <p:nvPr/>
        </p:nvGrpSpPr>
        <p:grpSpPr bwMode="auto">
          <a:xfrm>
            <a:off x="425450" y="1481138"/>
            <a:ext cx="4032250" cy="4032250"/>
            <a:chOff x="249" y="845"/>
            <a:chExt cx="2540" cy="2540"/>
          </a:xfrm>
        </p:grpSpPr>
        <p:sp>
          <p:nvSpPr>
            <p:cNvPr id="16425" name="AutoShape 21"/>
            <p:cNvSpPr>
              <a:spLocks noChangeArrowheads="1"/>
            </p:cNvSpPr>
            <p:nvPr/>
          </p:nvSpPr>
          <p:spPr bwMode="auto">
            <a:xfrm>
              <a:off x="249" y="845"/>
              <a:ext cx="2540" cy="2540"/>
            </a:xfrm>
            <a:custGeom>
              <a:avLst/>
              <a:gdLst>
                <a:gd name="T0" fmla="*/ 149 w 21600"/>
                <a:gd name="T1" fmla="*/ 0 h 21600"/>
                <a:gd name="T2" fmla="*/ 44 w 21600"/>
                <a:gd name="T3" fmla="*/ 44 h 21600"/>
                <a:gd name="T4" fmla="*/ 0 w 21600"/>
                <a:gd name="T5" fmla="*/ 149 h 21600"/>
                <a:gd name="T6" fmla="*/ 44 w 21600"/>
                <a:gd name="T7" fmla="*/ 255 h 21600"/>
                <a:gd name="T8" fmla="*/ 149 w 21600"/>
                <a:gd name="T9" fmla="*/ 299 h 21600"/>
                <a:gd name="T10" fmla="*/ 255 w 21600"/>
                <a:gd name="T11" fmla="*/ 255 h 21600"/>
                <a:gd name="T12" fmla="*/ 299 w 21600"/>
                <a:gd name="T13" fmla="*/ 149 h 21600"/>
                <a:gd name="T14" fmla="*/ 255 w 21600"/>
                <a:gd name="T15" fmla="*/ 4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26" name="AutoShape 22"/>
            <p:cNvSpPr>
              <a:spLocks noChangeArrowheads="1"/>
            </p:cNvSpPr>
            <p:nvPr/>
          </p:nvSpPr>
          <p:spPr bwMode="auto">
            <a:xfrm>
              <a:off x="249" y="845"/>
              <a:ext cx="2540" cy="2540"/>
            </a:xfrm>
            <a:custGeom>
              <a:avLst/>
              <a:gdLst>
                <a:gd name="T0" fmla="*/ 149 w 21600"/>
                <a:gd name="T1" fmla="*/ 0 h 21600"/>
                <a:gd name="T2" fmla="*/ 90 w 21600"/>
                <a:gd name="T3" fmla="*/ 35 h 21600"/>
                <a:gd name="T4" fmla="*/ 149 w 21600"/>
                <a:gd name="T5" fmla="*/ 42 h 21600"/>
                <a:gd name="T6" fmla="*/ 208 w 21600"/>
                <a:gd name="T7" fmla="*/ 35 h 21600"/>
                <a:gd name="T8" fmla="*/ 0 60000 65536"/>
                <a:gd name="T9" fmla="*/ 0 60000 65536"/>
                <a:gd name="T10" fmla="*/ 0 60000 65536"/>
                <a:gd name="T11" fmla="*/ 0 60000 65536"/>
                <a:gd name="T12" fmla="*/ 4133 w 21600"/>
                <a:gd name="T13" fmla="*/ 0 h 21600"/>
                <a:gd name="T14" fmla="*/ 17467 w 21600"/>
                <a:gd name="T15" fmla="*/ 4686 h 21600"/>
              </a:gdLst>
              <a:ahLst/>
              <a:cxnLst>
                <a:cxn ang="T8">
                  <a:pos x="T0" y="T1"/>
                </a:cxn>
                <a:cxn ang="T9">
                  <a:pos x="T2" y="T3"/>
                </a:cxn>
                <a:cxn ang="T10">
                  <a:pos x="T4" y="T5"/>
                </a:cxn>
                <a:cxn ang="T11">
                  <a:pos x="T6" y="T7"/>
                </a:cxn>
              </a:cxnLst>
              <a:rect l="T12" t="T13" r="T14" b="T15"/>
              <a:pathLst>
                <a:path w="21600" h="21600">
                  <a:moveTo>
                    <a:pt x="7231" y="3889"/>
                  </a:moveTo>
                  <a:cubicBezTo>
                    <a:pt x="8334" y="3319"/>
                    <a:pt x="9558" y="3022"/>
                    <a:pt x="10800" y="3022"/>
                  </a:cubicBezTo>
                  <a:cubicBezTo>
                    <a:pt x="12041" y="3022"/>
                    <a:pt x="13265" y="3319"/>
                    <a:pt x="14368" y="3889"/>
                  </a:cubicBezTo>
                  <a:lnTo>
                    <a:pt x="15755" y="1204"/>
                  </a:lnTo>
                  <a:cubicBezTo>
                    <a:pt x="14223" y="412"/>
                    <a:pt x="12524" y="0"/>
                    <a:pt x="10799" y="0"/>
                  </a:cubicBezTo>
                  <a:cubicBezTo>
                    <a:pt x="9075" y="0"/>
                    <a:pt x="7376" y="412"/>
                    <a:pt x="5844" y="1204"/>
                  </a:cubicBezTo>
                  <a:lnTo>
                    <a:pt x="7231" y="3889"/>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27" name="Rectangle 23"/>
            <p:cNvSpPr>
              <a:spLocks noChangeArrowheads="1"/>
            </p:cNvSpPr>
            <p:nvPr/>
          </p:nvSpPr>
          <p:spPr bwMode="auto">
            <a:xfrm>
              <a:off x="1273" y="1026"/>
              <a:ext cx="5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notions</a:t>
              </a:r>
            </a:p>
          </p:txBody>
        </p:sp>
      </p:grpSp>
      <p:grpSp>
        <p:nvGrpSpPr>
          <p:cNvPr id="10264" name="Group 24"/>
          <p:cNvGrpSpPr>
            <a:grpSpLocks/>
          </p:cNvGrpSpPr>
          <p:nvPr/>
        </p:nvGrpSpPr>
        <p:grpSpPr bwMode="auto">
          <a:xfrm>
            <a:off x="425450" y="1481138"/>
            <a:ext cx="4032250" cy="4032250"/>
            <a:chOff x="249" y="845"/>
            <a:chExt cx="2540" cy="2540"/>
          </a:xfrm>
        </p:grpSpPr>
        <p:grpSp>
          <p:nvGrpSpPr>
            <p:cNvPr id="16421" name="Group 25"/>
            <p:cNvGrpSpPr>
              <a:grpSpLocks/>
            </p:cNvGrpSpPr>
            <p:nvPr/>
          </p:nvGrpSpPr>
          <p:grpSpPr bwMode="auto">
            <a:xfrm>
              <a:off x="249" y="845"/>
              <a:ext cx="2540" cy="2540"/>
              <a:chOff x="1111" y="527"/>
              <a:chExt cx="3403" cy="3403"/>
            </a:xfrm>
          </p:grpSpPr>
          <p:sp>
            <p:nvSpPr>
              <p:cNvPr id="16423" name="AutoShape 26"/>
              <p:cNvSpPr>
                <a:spLocks noChangeArrowheads="1"/>
              </p:cNvSpPr>
              <p:nvPr/>
            </p:nvSpPr>
            <p:spPr bwMode="auto">
              <a:xfrm>
                <a:off x="1111" y="527"/>
                <a:ext cx="3403" cy="3403"/>
              </a:xfrm>
              <a:custGeom>
                <a:avLst/>
                <a:gdLst>
                  <a:gd name="T0" fmla="*/ 268 w 21600"/>
                  <a:gd name="T1" fmla="*/ 0 h 21600"/>
                  <a:gd name="T2" fmla="*/ 78 w 21600"/>
                  <a:gd name="T3" fmla="*/ 78 h 21600"/>
                  <a:gd name="T4" fmla="*/ 0 w 21600"/>
                  <a:gd name="T5" fmla="*/ 268 h 21600"/>
                  <a:gd name="T6" fmla="*/ 78 w 21600"/>
                  <a:gd name="T7" fmla="*/ 458 h 21600"/>
                  <a:gd name="T8" fmla="*/ 268 w 21600"/>
                  <a:gd name="T9" fmla="*/ 536 h 21600"/>
                  <a:gd name="T10" fmla="*/ 458 w 21600"/>
                  <a:gd name="T11" fmla="*/ 458 h 21600"/>
                  <a:gd name="T12" fmla="*/ 536 w 21600"/>
                  <a:gd name="T13" fmla="*/ 268 h 21600"/>
                  <a:gd name="T14" fmla="*/ 458 w 21600"/>
                  <a:gd name="T15" fmla="*/ 78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19" y="10800"/>
                    </a:moveTo>
                    <a:cubicBezTo>
                      <a:pt x="1219" y="16091"/>
                      <a:pt x="5509" y="20381"/>
                      <a:pt x="10800" y="20381"/>
                    </a:cubicBezTo>
                    <a:cubicBezTo>
                      <a:pt x="16091" y="20381"/>
                      <a:pt x="20381" y="16091"/>
                      <a:pt x="20381" y="10800"/>
                    </a:cubicBezTo>
                    <a:cubicBezTo>
                      <a:pt x="20381" y="5509"/>
                      <a:pt x="16091" y="1219"/>
                      <a:pt x="10800" y="1219"/>
                    </a:cubicBezTo>
                    <a:cubicBezTo>
                      <a:pt x="5509" y="1219"/>
                      <a:pt x="1219" y="5509"/>
                      <a:pt x="1219" y="1080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24" name="AutoShape 27"/>
              <p:cNvSpPr>
                <a:spLocks noChangeArrowheads="1"/>
              </p:cNvSpPr>
              <p:nvPr/>
            </p:nvSpPr>
            <p:spPr bwMode="auto">
              <a:xfrm>
                <a:off x="1111" y="527"/>
                <a:ext cx="3403" cy="3403"/>
              </a:xfrm>
              <a:custGeom>
                <a:avLst/>
                <a:gdLst>
                  <a:gd name="T0" fmla="*/ 268 w 21600"/>
                  <a:gd name="T1" fmla="*/ 0 h 21600"/>
                  <a:gd name="T2" fmla="*/ 153 w 21600"/>
                  <a:gd name="T3" fmla="*/ 43 h 21600"/>
                  <a:gd name="T4" fmla="*/ 268 w 21600"/>
                  <a:gd name="T5" fmla="*/ 32 h 21600"/>
                  <a:gd name="T6" fmla="*/ 383 w 21600"/>
                  <a:gd name="T7" fmla="*/ 43 h 21600"/>
                  <a:gd name="T8" fmla="*/ 0 60000 65536"/>
                  <a:gd name="T9" fmla="*/ 0 60000 65536"/>
                  <a:gd name="T10" fmla="*/ 0 60000 65536"/>
                  <a:gd name="T11" fmla="*/ 0 60000 65536"/>
                  <a:gd name="T12" fmla="*/ 4177 w 21600"/>
                  <a:gd name="T13" fmla="*/ 0 h 21600"/>
                  <a:gd name="T14" fmla="*/ 17423 w 21600"/>
                  <a:gd name="T15" fmla="*/ 3282 h 21600"/>
                </a:gdLst>
                <a:ahLst/>
                <a:cxnLst>
                  <a:cxn ang="T8">
                    <a:pos x="T0" y="T1"/>
                  </a:cxn>
                  <a:cxn ang="T9">
                    <a:pos x="T2" y="T3"/>
                  </a:cxn>
                  <a:cxn ang="T10">
                    <a:pos x="T4" y="T5"/>
                  </a:cxn>
                  <a:cxn ang="T11">
                    <a:pos x="T6" y="T7"/>
                  </a:cxn>
                </a:cxnLst>
                <a:rect l="T12" t="T13" r="T14" b="T15"/>
                <a:pathLst>
                  <a:path w="21600" h="21600">
                    <a:moveTo>
                      <a:pt x="6474" y="2323"/>
                    </a:moveTo>
                    <a:cubicBezTo>
                      <a:pt x="7813" y="1639"/>
                      <a:pt x="9296" y="1283"/>
                      <a:pt x="10800" y="1283"/>
                    </a:cubicBezTo>
                    <a:cubicBezTo>
                      <a:pt x="12303" y="1283"/>
                      <a:pt x="13786" y="1639"/>
                      <a:pt x="15125" y="2323"/>
                    </a:cubicBezTo>
                    <a:lnTo>
                      <a:pt x="15709" y="1180"/>
                    </a:lnTo>
                    <a:cubicBezTo>
                      <a:pt x="14189" y="404"/>
                      <a:pt x="12506" y="0"/>
                      <a:pt x="10799" y="0"/>
                    </a:cubicBezTo>
                    <a:cubicBezTo>
                      <a:pt x="9093" y="0"/>
                      <a:pt x="7410" y="404"/>
                      <a:pt x="5890" y="1180"/>
                    </a:cubicBezTo>
                    <a:lnTo>
                      <a:pt x="6474" y="2323"/>
                    </a:lnTo>
                    <a:close/>
                  </a:path>
                </a:pathLst>
              </a:custGeom>
              <a:solidFill>
                <a:srgbClr val="FEB7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6422" name="Rectangle 28"/>
            <p:cNvSpPr>
              <a:spLocks noChangeArrowheads="1"/>
            </p:cNvSpPr>
            <p:nvPr/>
          </p:nvSpPr>
          <p:spPr bwMode="auto">
            <a:xfrm>
              <a:off x="1277" y="845"/>
              <a:ext cx="46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tâches</a:t>
              </a:r>
            </a:p>
          </p:txBody>
        </p:sp>
      </p:grpSp>
      <p:grpSp>
        <p:nvGrpSpPr>
          <p:cNvPr id="10269" name="Group 29"/>
          <p:cNvGrpSpPr>
            <a:grpSpLocks/>
          </p:cNvGrpSpPr>
          <p:nvPr/>
        </p:nvGrpSpPr>
        <p:grpSpPr bwMode="auto">
          <a:xfrm>
            <a:off x="4737100" y="1481138"/>
            <a:ext cx="4032250" cy="4032250"/>
            <a:chOff x="249" y="845"/>
            <a:chExt cx="2540" cy="2540"/>
          </a:xfrm>
        </p:grpSpPr>
        <p:sp>
          <p:nvSpPr>
            <p:cNvPr id="16418" name="AutoShape 30"/>
            <p:cNvSpPr>
              <a:spLocks noChangeArrowheads="1"/>
            </p:cNvSpPr>
            <p:nvPr/>
          </p:nvSpPr>
          <p:spPr bwMode="auto">
            <a:xfrm>
              <a:off x="249" y="845"/>
              <a:ext cx="2540" cy="2540"/>
            </a:xfrm>
            <a:custGeom>
              <a:avLst/>
              <a:gdLst>
                <a:gd name="T0" fmla="*/ 149 w 21600"/>
                <a:gd name="T1" fmla="*/ 0 h 21600"/>
                <a:gd name="T2" fmla="*/ 44 w 21600"/>
                <a:gd name="T3" fmla="*/ 44 h 21600"/>
                <a:gd name="T4" fmla="*/ 0 w 21600"/>
                <a:gd name="T5" fmla="*/ 149 h 21600"/>
                <a:gd name="T6" fmla="*/ 44 w 21600"/>
                <a:gd name="T7" fmla="*/ 255 h 21600"/>
                <a:gd name="T8" fmla="*/ 149 w 21600"/>
                <a:gd name="T9" fmla="*/ 299 h 21600"/>
                <a:gd name="T10" fmla="*/ 255 w 21600"/>
                <a:gd name="T11" fmla="*/ 255 h 21600"/>
                <a:gd name="T12" fmla="*/ 299 w 21600"/>
                <a:gd name="T13" fmla="*/ 149 h 21600"/>
                <a:gd name="T14" fmla="*/ 255 w 21600"/>
                <a:gd name="T15" fmla="*/ 4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19" name="AutoShape 31"/>
            <p:cNvSpPr>
              <a:spLocks noChangeArrowheads="1"/>
            </p:cNvSpPr>
            <p:nvPr/>
          </p:nvSpPr>
          <p:spPr bwMode="auto">
            <a:xfrm>
              <a:off x="249" y="845"/>
              <a:ext cx="2540" cy="2540"/>
            </a:xfrm>
            <a:custGeom>
              <a:avLst/>
              <a:gdLst>
                <a:gd name="T0" fmla="*/ 149 w 21600"/>
                <a:gd name="T1" fmla="*/ 0 h 21600"/>
                <a:gd name="T2" fmla="*/ 90 w 21600"/>
                <a:gd name="T3" fmla="*/ 35 h 21600"/>
                <a:gd name="T4" fmla="*/ 149 w 21600"/>
                <a:gd name="T5" fmla="*/ 42 h 21600"/>
                <a:gd name="T6" fmla="*/ 208 w 21600"/>
                <a:gd name="T7" fmla="*/ 35 h 21600"/>
                <a:gd name="T8" fmla="*/ 0 60000 65536"/>
                <a:gd name="T9" fmla="*/ 0 60000 65536"/>
                <a:gd name="T10" fmla="*/ 0 60000 65536"/>
                <a:gd name="T11" fmla="*/ 0 60000 65536"/>
                <a:gd name="T12" fmla="*/ 4133 w 21600"/>
                <a:gd name="T13" fmla="*/ 0 h 21600"/>
                <a:gd name="T14" fmla="*/ 17467 w 21600"/>
                <a:gd name="T15" fmla="*/ 4686 h 21600"/>
              </a:gdLst>
              <a:ahLst/>
              <a:cxnLst>
                <a:cxn ang="T8">
                  <a:pos x="T0" y="T1"/>
                </a:cxn>
                <a:cxn ang="T9">
                  <a:pos x="T2" y="T3"/>
                </a:cxn>
                <a:cxn ang="T10">
                  <a:pos x="T4" y="T5"/>
                </a:cxn>
                <a:cxn ang="T11">
                  <a:pos x="T6" y="T7"/>
                </a:cxn>
              </a:cxnLst>
              <a:rect l="T12" t="T13" r="T14" b="T15"/>
              <a:pathLst>
                <a:path w="21600" h="21600">
                  <a:moveTo>
                    <a:pt x="7231" y="3889"/>
                  </a:moveTo>
                  <a:cubicBezTo>
                    <a:pt x="8334" y="3319"/>
                    <a:pt x="9558" y="3022"/>
                    <a:pt x="10800" y="3022"/>
                  </a:cubicBezTo>
                  <a:cubicBezTo>
                    <a:pt x="12041" y="3022"/>
                    <a:pt x="13265" y="3319"/>
                    <a:pt x="14368" y="3889"/>
                  </a:cubicBezTo>
                  <a:lnTo>
                    <a:pt x="15755" y="1204"/>
                  </a:lnTo>
                  <a:cubicBezTo>
                    <a:pt x="14223" y="412"/>
                    <a:pt x="12524" y="0"/>
                    <a:pt x="10799" y="0"/>
                  </a:cubicBezTo>
                  <a:cubicBezTo>
                    <a:pt x="9075" y="0"/>
                    <a:pt x="7376" y="412"/>
                    <a:pt x="5844" y="1204"/>
                  </a:cubicBezTo>
                  <a:lnTo>
                    <a:pt x="7231" y="3889"/>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20" name="Rectangle 32"/>
            <p:cNvSpPr>
              <a:spLocks noChangeArrowheads="1"/>
            </p:cNvSpPr>
            <p:nvPr/>
          </p:nvSpPr>
          <p:spPr bwMode="auto">
            <a:xfrm>
              <a:off x="1273" y="1026"/>
              <a:ext cx="5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notions</a:t>
              </a:r>
            </a:p>
          </p:txBody>
        </p:sp>
      </p:grpSp>
      <p:grpSp>
        <p:nvGrpSpPr>
          <p:cNvPr id="10273" name="Group 33"/>
          <p:cNvGrpSpPr>
            <a:grpSpLocks/>
          </p:cNvGrpSpPr>
          <p:nvPr/>
        </p:nvGrpSpPr>
        <p:grpSpPr bwMode="auto">
          <a:xfrm>
            <a:off x="4737100" y="1489075"/>
            <a:ext cx="4032250" cy="4032250"/>
            <a:chOff x="249" y="845"/>
            <a:chExt cx="2540" cy="2540"/>
          </a:xfrm>
        </p:grpSpPr>
        <p:grpSp>
          <p:nvGrpSpPr>
            <p:cNvPr id="16414" name="Group 34"/>
            <p:cNvGrpSpPr>
              <a:grpSpLocks/>
            </p:cNvGrpSpPr>
            <p:nvPr/>
          </p:nvGrpSpPr>
          <p:grpSpPr bwMode="auto">
            <a:xfrm>
              <a:off x="249" y="845"/>
              <a:ext cx="2540" cy="2540"/>
              <a:chOff x="1111" y="527"/>
              <a:chExt cx="3403" cy="3403"/>
            </a:xfrm>
          </p:grpSpPr>
          <p:sp>
            <p:nvSpPr>
              <p:cNvPr id="16416" name="AutoShape 35"/>
              <p:cNvSpPr>
                <a:spLocks noChangeArrowheads="1"/>
              </p:cNvSpPr>
              <p:nvPr/>
            </p:nvSpPr>
            <p:spPr bwMode="auto">
              <a:xfrm>
                <a:off x="1111" y="527"/>
                <a:ext cx="3403" cy="3403"/>
              </a:xfrm>
              <a:custGeom>
                <a:avLst/>
                <a:gdLst>
                  <a:gd name="T0" fmla="*/ 268 w 21600"/>
                  <a:gd name="T1" fmla="*/ 0 h 21600"/>
                  <a:gd name="T2" fmla="*/ 78 w 21600"/>
                  <a:gd name="T3" fmla="*/ 78 h 21600"/>
                  <a:gd name="T4" fmla="*/ 0 w 21600"/>
                  <a:gd name="T5" fmla="*/ 268 h 21600"/>
                  <a:gd name="T6" fmla="*/ 78 w 21600"/>
                  <a:gd name="T7" fmla="*/ 458 h 21600"/>
                  <a:gd name="T8" fmla="*/ 268 w 21600"/>
                  <a:gd name="T9" fmla="*/ 536 h 21600"/>
                  <a:gd name="T10" fmla="*/ 458 w 21600"/>
                  <a:gd name="T11" fmla="*/ 458 h 21600"/>
                  <a:gd name="T12" fmla="*/ 536 w 21600"/>
                  <a:gd name="T13" fmla="*/ 268 h 21600"/>
                  <a:gd name="T14" fmla="*/ 458 w 21600"/>
                  <a:gd name="T15" fmla="*/ 78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19" y="10800"/>
                    </a:moveTo>
                    <a:cubicBezTo>
                      <a:pt x="1219" y="16091"/>
                      <a:pt x="5509" y="20381"/>
                      <a:pt x="10800" y="20381"/>
                    </a:cubicBezTo>
                    <a:cubicBezTo>
                      <a:pt x="16091" y="20381"/>
                      <a:pt x="20381" y="16091"/>
                      <a:pt x="20381" y="10800"/>
                    </a:cubicBezTo>
                    <a:cubicBezTo>
                      <a:pt x="20381" y="5509"/>
                      <a:pt x="16091" y="1219"/>
                      <a:pt x="10800" y="1219"/>
                    </a:cubicBezTo>
                    <a:cubicBezTo>
                      <a:pt x="5509" y="1219"/>
                      <a:pt x="1219" y="5509"/>
                      <a:pt x="1219" y="1080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17" name="AutoShape 36"/>
              <p:cNvSpPr>
                <a:spLocks noChangeArrowheads="1"/>
              </p:cNvSpPr>
              <p:nvPr/>
            </p:nvSpPr>
            <p:spPr bwMode="auto">
              <a:xfrm>
                <a:off x="1111" y="527"/>
                <a:ext cx="3403" cy="3403"/>
              </a:xfrm>
              <a:custGeom>
                <a:avLst/>
                <a:gdLst>
                  <a:gd name="T0" fmla="*/ 268 w 21600"/>
                  <a:gd name="T1" fmla="*/ 0 h 21600"/>
                  <a:gd name="T2" fmla="*/ 153 w 21600"/>
                  <a:gd name="T3" fmla="*/ 43 h 21600"/>
                  <a:gd name="T4" fmla="*/ 268 w 21600"/>
                  <a:gd name="T5" fmla="*/ 32 h 21600"/>
                  <a:gd name="T6" fmla="*/ 383 w 21600"/>
                  <a:gd name="T7" fmla="*/ 43 h 21600"/>
                  <a:gd name="T8" fmla="*/ 0 60000 65536"/>
                  <a:gd name="T9" fmla="*/ 0 60000 65536"/>
                  <a:gd name="T10" fmla="*/ 0 60000 65536"/>
                  <a:gd name="T11" fmla="*/ 0 60000 65536"/>
                  <a:gd name="T12" fmla="*/ 4177 w 21600"/>
                  <a:gd name="T13" fmla="*/ 0 h 21600"/>
                  <a:gd name="T14" fmla="*/ 17423 w 21600"/>
                  <a:gd name="T15" fmla="*/ 3282 h 21600"/>
                </a:gdLst>
                <a:ahLst/>
                <a:cxnLst>
                  <a:cxn ang="T8">
                    <a:pos x="T0" y="T1"/>
                  </a:cxn>
                  <a:cxn ang="T9">
                    <a:pos x="T2" y="T3"/>
                  </a:cxn>
                  <a:cxn ang="T10">
                    <a:pos x="T4" y="T5"/>
                  </a:cxn>
                  <a:cxn ang="T11">
                    <a:pos x="T6" y="T7"/>
                  </a:cxn>
                </a:cxnLst>
                <a:rect l="T12" t="T13" r="T14" b="T15"/>
                <a:pathLst>
                  <a:path w="21600" h="21600">
                    <a:moveTo>
                      <a:pt x="6474" y="2323"/>
                    </a:moveTo>
                    <a:cubicBezTo>
                      <a:pt x="7813" y="1639"/>
                      <a:pt x="9296" y="1283"/>
                      <a:pt x="10800" y="1283"/>
                    </a:cubicBezTo>
                    <a:cubicBezTo>
                      <a:pt x="12303" y="1283"/>
                      <a:pt x="13786" y="1639"/>
                      <a:pt x="15125" y="2323"/>
                    </a:cubicBezTo>
                    <a:lnTo>
                      <a:pt x="15709" y="1180"/>
                    </a:lnTo>
                    <a:cubicBezTo>
                      <a:pt x="14189" y="404"/>
                      <a:pt x="12506" y="0"/>
                      <a:pt x="10799" y="0"/>
                    </a:cubicBezTo>
                    <a:cubicBezTo>
                      <a:pt x="9093" y="0"/>
                      <a:pt x="7410" y="404"/>
                      <a:pt x="5890" y="1180"/>
                    </a:cubicBezTo>
                    <a:lnTo>
                      <a:pt x="6474" y="2323"/>
                    </a:lnTo>
                    <a:close/>
                  </a:path>
                </a:pathLst>
              </a:custGeom>
              <a:solidFill>
                <a:srgbClr val="FEB7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6415" name="Rectangle 37"/>
            <p:cNvSpPr>
              <a:spLocks noChangeArrowheads="1"/>
            </p:cNvSpPr>
            <p:nvPr/>
          </p:nvSpPr>
          <p:spPr bwMode="auto">
            <a:xfrm>
              <a:off x="1277" y="845"/>
              <a:ext cx="46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tâches</a:t>
              </a:r>
            </a:p>
          </p:txBody>
        </p:sp>
      </p:grpSp>
      <p:sp>
        <p:nvSpPr>
          <p:cNvPr id="10278" name="Text Box 38"/>
          <p:cNvSpPr txBox="1">
            <a:spLocks noChangeArrowheads="1"/>
          </p:cNvSpPr>
          <p:nvPr/>
        </p:nvSpPr>
        <p:spPr bwMode="auto">
          <a:xfrm>
            <a:off x="6402388" y="2992438"/>
            <a:ext cx="882650" cy="366712"/>
          </a:xfrm>
          <a:prstGeom prst="rect">
            <a:avLst/>
          </a:prstGeom>
          <a:noFill/>
          <a:ln>
            <a:noFill/>
          </a:ln>
          <a:effectLst/>
          <a:extLst>
            <a:ext uri="{909E8E84-426E-40DD-AFC4-6F175D3DCCD1}">
              <a14:hiddenFill xmlns:a14="http://schemas.microsoft.com/office/drawing/2010/main">
                <a:solidFill>
                  <a:srgbClr val="FEB76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a:t>Classe</a:t>
            </a:r>
          </a:p>
        </p:txBody>
      </p:sp>
      <p:sp>
        <p:nvSpPr>
          <p:cNvPr id="10279" name="Text Box 39"/>
          <p:cNvSpPr txBox="1">
            <a:spLocks noChangeArrowheads="1"/>
          </p:cNvSpPr>
          <p:nvPr/>
        </p:nvSpPr>
        <p:spPr bwMode="auto">
          <a:xfrm>
            <a:off x="6042025" y="4144963"/>
            <a:ext cx="1619250" cy="366712"/>
          </a:xfrm>
          <a:prstGeom prst="rect">
            <a:avLst/>
          </a:prstGeom>
          <a:noFill/>
          <a:ln>
            <a:noFill/>
          </a:ln>
          <a:effectLst/>
          <a:extLst>
            <a:ext uri="{909E8E84-426E-40DD-AFC4-6F175D3DCCD1}">
              <a14:hiddenFill xmlns:a14="http://schemas.microsoft.com/office/drawing/2010/main">
                <a:solidFill>
                  <a:srgbClr val="FEB76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a:t>Hors la classe</a:t>
            </a:r>
          </a:p>
        </p:txBody>
      </p:sp>
      <p:grpSp>
        <p:nvGrpSpPr>
          <p:cNvPr id="10280" name="Group 40"/>
          <p:cNvGrpSpPr>
            <a:grpSpLocks/>
          </p:cNvGrpSpPr>
          <p:nvPr/>
        </p:nvGrpSpPr>
        <p:grpSpPr bwMode="auto">
          <a:xfrm>
            <a:off x="425450" y="1481138"/>
            <a:ext cx="4032250" cy="4032250"/>
            <a:chOff x="249" y="845"/>
            <a:chExt cx="2540" cy="2540"/>
          </a:xfrm>
        </p:grpSpPr>
        <p:sp>
          <p:nvSpPr>
            <p:cNvPr id="16411" name="AutoShape 41"/>
            <p:cNvSpPr>
              <a:spLocks noChangeArrowheads="1"/>
            </p:cNvSpPr>
            <p:nvPr/>
          </p:nvSpPr>
          <p:spPr bwMode="auto">
            <a:xfrm rot="10800000">
              <a:off x="249" y="845"/>
              <a:ext cx="2540" cy="2540"/>
            </a:xfrm>
            <a:custGeom>
              <a:avLst/>
              <a:gdLst>
                <a:gd name="T0" fmla="*/ 149 w 21600"/>
                <a:gd name="T1" fmla="*/ 0 h 21600"/>
                <a:gd name="T2" fmla="*/ 44 w 21600"/>
                <a:gd name="T3" fmla="*/ 44 h 21600"/>
                <a:gd name="T4" fmla="*/ 0 w 21600"/>
                <a:gd name="T5" fmla="*/ 149 h 21600"/>
                <a:gd name="T6" fmla="*/ 44 w 21600"/>
                <a:gd name="T7" fmla="*/ 255 h 21600"/>
                <a:gd name="T8" fmla="*/ 149 w 21600"/>
                <a:gd name="T9" fmla="*/ 299 h 21600"/>
                <a:gd name="T10" fmla="*/ 255 w 21600"/>
                <a:gd name="T11" fmla="*/ 255 h 21600"/>
                <a:gd name="T12" fmla="*/ 299 w 21600"/>
                <a:gd name="T13" fmla="*/ 149 h 21600"/>
                <a:gd name="T14" fmla="*/ 255 w 21600"/>
                <a:gd name="T15" fmla="*/ 4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fr-FR"/>
            </a:p>
          </p:txBody>
        </p:sp>
        <p:sp>
          <p:nvSpPr>
            <p:cNvPr id="16412" name="AutoShape 42"/>
            <p:cNvSpPr>
              <a:spLocks noChangeArrowheads="1"/>
            </p:cNvSpPr>
            <p:nvPr/>
          </p:nvSpPr>
          <p:spPr bwMode="auto">
            <a:xfrm rot="10800000">
              <a:off x="249" y="845"/>
              <a:ext cx="2540" cy="2540"/>
            </a:xfrm>
            <a:custGeom>
              <a:avLst/>
              <a:gdLst>
                <a:gd name="T0" fmla="*/ 149 w 21600"/>
                <a:gd name="T1" fmla="*/ 0 h 21600"/>
                <a:gd name="T2" fmla="*/ 90 w 21600"/>
                <a:gd name="T3" fmla="*/ 35 h 21600"/>
                <a:gd name="T4" fmla="*/ 149 w 21600"/>
                <a:gd name="T5" fmla="*/ 42 h 21600"/>
                <a:gd name="T6" fmla="*/ 208 w 21600"/>
                <a:gd name="T7" fmla="*/ 35 h 21600"/>
                <a:gd name="T8" fmla="*/ 0 60000 65536"/>
                <a:gd name="T9" fmla="*/ 0 60000 65536"/>
                <a:gd name="T10" fmla="*/ 0 60000 65536"/>
                <a:gd name="T11" fmla="*/ 0 60000 65536"/>
                <a:gd name="T12" fmla="*/ 4133 w 21600"/>
                <a:gd name="T13" fmla="*/ 0 h 21600"/>
                <a:gd name="T14" fmla="*/ 17467 w 21600"/>
                <a:gd name="T15" fmla="*/ 4686 h 21600"/>
              </a:gdLst>
              <a:ahLst/>
              <a:cxnLst>
                <a:cxn ang="T8">
                  <a:pos x="T0" y="T1"/>
                </a:cxn>
                <a:cxn ang="T9">
                  <a:pos x="T2" y="T3"/>
                </a:cxn>
                <a:cxn ang="T10">
                  <a:pos x="T4" y="T5"/>
                </a:cxn>
                <a:cxn ang="T11">
                  <a:pos x="T6" y="T7"/>
                </a:cxn>
              </a:cxnLst>
              <a:rect l="T12" t="T13" r="T14" b="T15"/>
              <a:pathLst>
                <a:path w="21600" h="21600">
                  <a:moveTo>
                    <a:pt x="7231" y="3889"/>
                  </a:moveTo>
                  <a:cubicBezTo>
                    <a:pt x="8334" y="3319"/>
                    <a:pt x="9558" y="3022"/>
                    <a:pt x="10800" y="3022"/>
                  </a:cubicBezTo>
                  <a:cubicBezTo>
                    <a:pt x="12041" y="3022"/>
                    <a:pt x="13265" y="3319"/>
                    <a:pt x="14368" y="3889"/>
                  </a:cubicBezTo>
                  <a:lnTo>
                    <a:pt x="15755" y="1204"/>
                  </a:lnTo>
                  <a:cubicBezTo>
                    <a:pt x="14223" y="412"/>
                    <a:pt x="12524" y="0"/>
                    <a:pt x="10799" y="0"/>
                  </a:cubicBezTo>
                  <a:cubicBezTo>
                    <a:pt x="9075" y="0"/>
                    <a:pt x="7376" y="412"/>
                    <a:pt x="5844" y="1204"/>
                  </a:cubicBezTo>
                  <a:lnTo>
                    <a:pt x="7231" y="3889"/>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13" name="Rectangle 43"/>
            <p:cNvSpPr>
              <a:spLocks noChangeArrowheads="1"/>
            </p:cNvSpPr>
            <p:nvPr/>
          </p:nvSpPr>
          <p:spPr bwMode="auto">
            <a:xfrm rot="10800000">
              <a:off x="1208" y="3059"/>
              <a:ext cx="60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t>Notions</a:t>
              </a:r>
            </a:p>
            <a:p>
              <a:pPr algn="ctr" eaLnBrk="1" hangingPunct="1">
                <a:spcBef>
                  <a:spcPct val="0"/>
                </a:spcBef>
                <a:buFontTx/>
                <a:buNone/>
              </a:pPr>
              <a:r>
                <a:rPr lang="fr-FR" altLang="fr-FR" sz="1400" b="1"/>
                <a:t>bonifiées</a:t>
              </a:r>
            </a:p>
          </p:txBody>
        </p:sp>
      </p:grpSp>
      <p:sp>
        <p:nvSpPr>
          <p:cNvPr id="10284" name="AutoShape 44"/>
          <p:cNvSpPr>
            <a:spLocks noChangeArrowheads="1"/>
          </p:cNvSpPr>
          <p:nvPr/>
        </p:nvSpPr>
        <p:spPr bwMode="auto">
          <a:xfrm>
            <a:off x="425450" y="1481138"/>
            <a:ext cx="4032250" cy="3959225"/>
          </a:xfrm>
          <a:custGeom>
            <a:avLst/>
            <a:gdLst>
              <a:gd name="T0" fmla="*/ 376366668 w 21600"/>
              <a:gd name="T1" fmla="*/ 0 h 21600"/>
              <a:gd name="T2" fmla="*/ 226586688 w 21600"/>
              <a:gd name="T3" fmla="*/ 89202622 h 21600"/>
              <a:gd name="T4" fmla="*/ 376366668 w 21600"/>
              <a:gd name="T5" fmla="*/ 106908606 h 21600"/>
              <a:gd name="T6" fmla="*/ 526146648 w 21600"/>
              <a:gd name="T7" fmla="*/ 89202622 h 21600"/>
              <a:gd name="T8" fmla="*/ 0 60000 65536"/>
              <a:gd name="T9" fmla="*/ 0 60000 65536"/>
              <a:gd name="T10" fmla="*/ 0 60000 65536"/>
              <a:gd name="T11" fmla="*/ 0 60000 65536"/>
              <a:gd name="T12" fmla="*/ 4049 w 21600"/>
              <a:gd name="T13" fmla="*/ 0 h 21600"/>
              <a:gd name="T14" fmla="*/ 17551 w 21600"/>
              <a:gd name="T15" fmla="*/ 4854 h 21600"/>
            </a:gdLst>
            <a:ahLst/>
            <a:cxnLst>
              <a:cxn ang="T8">
                <a:pos x="T0" y="T1"/>
              </a:cxn>
              <a:cxn ang="T9">
                <a:pos x="T2" y="T3"/>
              </a:cxn>
              <a:cxn ang="T10">
                <a:pos x="T4" y="T5"/>
              </a:cxn>
              <a:cxn ang="T11">
                <a:pos x="T6" y="T7"/>
              </a:cxn>
            </a:cxnLst>
            <a:rect l="T12" t="T13" r="T14" b="T15"/>
            <a:pathLst>
              <a:path w="21600" h="21600">
                <a:moveTo>
                  <a:pt x="7245" y="4062"/>
                </a:moveTo>
                <a:cubicBezTo>
                  <a:pt x="8340" y="3484"/>
                  <a:pt x="9561" y="3182"/>
                  <a:pt x="10800" y="3182"/>
                </a:cubicBezTo>
                <a:cubicBezTo>
                  <a:pt x="12038" y="3182"/>
                  <a:pt x="13259" y="3484"/>
                  <a:pt x="14354" y="4062"/>
                </a:cubicBezTo>
                <a:lnTo>
                  <a:pt x="15839" y="1247"/>
                </a:lnTo>
                <a:cubicBezTo>
                  <a:pt x="14286" y="428"/>
                  <a:pt x="12556" y="0"/>
                  <a:pt x="10799" y="0"/>
                </a:cubicBezTo>
                <a:cubicBezTo>
                  <a:pt x="9043" y="0"/>
                  <a:pt x="7313" y="428"/>
                  <a:pt x="5760" y="1247"/>
                </a:cubicBezTo>
                <a:lnTo>
                  <a:pt x="7245" y="4062"/>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85" name="Text Box 45"/>
          <p:cNvSpPr txBox="1">
            <a:spLocks noChangeArrowheads="1"/>
          </p:cNvSpPr>
          <p:nvPr/>
        </p:nvSpPr>
        <p:spPr bwMode="auto">
          <a:xfrm>
            <a:off x="1938338" y="1552575"/>
            <a:ext cx="1020762" cy="517525"/>
          </a:xfrm>
          <a:prstGeom prst="rect">
            <a:avLst/>
          </a:prstGeom>
          <a:noFill/>
          <a:ln>
            <a:noFill/>
          </a:ln>
          <a:effectLst/>
          <a:extLst>
            <a:ext uri="{909E8E84-426E-40DD-AFC4-6F175D3DCCD1}">
              <a14:hiddenFill xmlns:a14="http://schemas.microsoft.com/office/drawing/2010/main">
                <a:solidFill>
                  <a:srgbClr val="FEB76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t>Nouvelles</a:t>
            </a:r>
          </a:p>
          <a:p>
            <a:pPr algn="ctr" eaLnBrk="1" hangingPunct="1">
              <a:spcBef>
                <a:spcPct val="0"/>
              </a:spcBef>
              <a:buFontTx/>
              <a:buNone/>
            </a:pPr>
            <a:r>
              <a:rPr lang="fr-FR" altLang="fr-FR" sz="1400" b="1"/>
              <a:t>notions</a:t>
            </a:r>
          </a:p>
        </p:txBody>
      </p:sp>
      <p:grpSp>
        <p:nvGrpSpPr>
          <p:cNvPr id="10286" name="Group 46"/>
          <p:cNvGrpSpPr>
            <a:grpSpLocks/>
          </p:cNvGrpSpPr>
          <p:nvPr/>
        </p:nvGrpSpPr>
        <p:grpSpPr bwMode="auto">
          <a:xfrm>
            <a:off x="4967288" y="1782763"/>
            <a:ext cx="3600450" cy="3465512"/>
            <a:chOff x="4092" y="1309"/>
            <a:chExt cx="2268" cy="2183"/>
          </a:xfrm>
        </p:grpSpPr>
        <p:sp>
          <p:nvSpPr>
            <p:cNvPr id="16406" name="AutoShape 47"/>
            <p:cNvSpPr>
              <a:spLocks noChangeArrowheads="1"/>
            </p:cNvSpPr>
            <p:nvPr/>
          </p:nvSpPr>
          <p:spPr bwMode="auto">
            <a:xfrm>
              <a:off x="4092" y="1320"/>
              <a:ext cx="2268" cy="2172"/>
            </a:xfrm>
            <a:custGeom>
              <a:avLst/>
              <a:gdLst>
                <a:gd name="T0" fmla="*/ 119 w 21600"/>
                <a:gd name="T1" fmla="*/ 0 h 21600"/>
                <a:gd name="T2" fmla="*/ 70 w 21600"/>
                <a:gd name="T3" fmla="*/ 19 h 21600"/>
                <a:gd name="T4" fmla="*/ 119 w 21600"/>
                <a:gd name="T5" fmla="*/ 17 h 21600"/>
                <a:gd name="T6" fmla="*/ 168 w 21600"/>
                <a:gd name="T7" fmla="*/ 19 h 21600"/>
                <a:gd name="T8" fmla="*/ 0 60000 65536"/>
                <a:gd name="T9" fmla="*/ 0 60000 65536"/>
                <a:gd name="T10" fmla="*/ 0 60000 65536"/>
                <a:gd name="T11" fmla="*/ 0 60000 65536"/>
                <a:gd name="T12" fmla="*/ 4257 w 21600"/>
                <a:gd name="T13" fmla="*/ 0 h 21600"/>
                <a:gd name="T14" fmla="*/ 17343 w 21600"/>
                <a:gd name="T15" fmla="*/ 3580 h 21600"/>
              </a:gdLst>
              <a:ahLst/>
              <a:cxnLst>
                <a:cxn ang="T8">
                  <a:pos x="T0" y="T1"/>
                </a:cxn>
                <a:cxn ang="T9">
                  <a:pos x="T2" y="T3"/>
                </a:cxn>
                <a:cxn ang="T10">
                  <a:pos x="T4" y="T5"/>
                </a:cxn>
                <a:cxn ang="T11">
                  <a:pos x="T6" y="T7"/>
                </a:cxn>
              </a:cxnLst>
              <a:rect l="T12" t="T13" r="T14" b="T15"/>
              <a:pathLst>
                <a:path w="21600" h="21600">
                  <a:moveTo>
                    <a:pt x="6752" y="2685"/>
                  </a:moveTo>
                  <a:cubicBezTo>
                    <a:pt x="8009" y="2058"/>
                    <a:pt x="9395" y="1732"/>
                    <a:pt x="10800" y="1732"/>
                  </a:cubicBezTo>
                  <a:cubicBezTo>
                    <a:pt x="12204" y="1732"/>
                    <a:pt x="13590" y="2058"/>
                    <a:pt x="14847" y="2685"/>
                  </a:cubicBezTo>
                  <a:lnTo>
                    <a:pt x="15620" y="1135"/>
                  </a:lnTo>
                  <a:cubicBezTo>
                    <a:pt x="14123" y="388"/>
                    <a:pt x="12473" y="0"/>
                    <a:pt x="10799" y="0"/>
                  </a:cubicBezTo>
                  <a:cubicBezTo>
                    <a:pt x="9126" y="0"/>
                    <a:pt x="7476" y="388"/>
                    <a:pt x="5979" y="1135"/>
                  </a:cubicBezTo>
                  <a:lnTo>
                    <a:pt x="6752" y="2685"/>
                  </a:lnTo>
                  <a:close/>
                </a:path>
              </a:pathLst>
            </a:custGeom>
            <a:solidFill>
              <a:srgbClr val="FEB7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6407" name="Group 48"/>
            <p:cNvGrpSpPr>
              <a:grpSpLocks/>
            </p:cNvGrpSpPr>
            <p:nvPr/>
          </p:nvGrpSpPr>
          <p:grpSpPr bwMode="auto">
            <a:xfrm>
              <a:off x="4137" y="1309"/>
              <a:ext cx="2177" cy="2177"/>
              <a:chOff x="3963" y="1471"/>
              <a:chExt cx="2177" cy="2177"/>
            </a:xfrm>
          </p:grpSpPr>
          <p:sp>
            <p:nvSpPr>
              <p:cNvPr id="16408" name="AutoShape 49"/>
              <p:cNvSpPr>
                <a:spLocks noChangeArrowheads="1"/>
              </p:cNvSpPr>
              <p:nvPr/>
            </p:nvSpPr>
            <p:spPr bwMode="auto">
              <a:xfrm>
                <a:off x="3963" y="1474"/>
                <a:ext cx="2177" cy="2174"/>
              </a:xfrm>
              <a:custGeom>
                <a:avLst/>
                <a:gdLst>
                  <a:gd name="T0" fmla="*/ 110 w 21600"/>
                  <a:gd name="T1" fmla="*/ 0 h 21600"/>
                  <a:gd name="T2" fmla="*/ 32 w 21600"/>
                  <a:gd name="T3" fmla="*/ 32 h 21600"/>
                  <a:gd name="T4" fmla="*/ 0 w 21600"/>
                  <a:gd name="T5" fmla="*/ 109 h 21600"/>
                  <a:gd name="T6" fmla="*/ 32 w 21600"/>
                  <a:gd name="T7" fmla="*/ 187 h 21600"/>
                  <a:gd name="T8" fmla="*/ 110 w 21600"/>
                  <a:gd name="T9" fmla="*/ 219 h 21600"/>
                  <a:gd name="T10" fmla="*/ 187 w 21600"/>
                  <a:gd name="T11" fmla="*/ 187 h 21600"/>
                  <a:gd name="T12" fmla="*/ 219 w 21600"/>
                  <a:gd name="T13" fmla="*/ 109 h 21600"/>
                  <a:gd name="T14" fmla="*/ 187 w 21600"/>
                  <a:gd name="T15" fmla="*/ 32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0 h 21600"/>
                  <a:gd name="T26" fmla="*/ 18435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29" y="10800"/>
                    </a:moveTo>
                    <a:cubicBezTo>
                      <a:pt x="1729" y="15810"/>
                      <a:pt x="5790" y="19871"/>
                      <a:pt x="10800" y="19871"/>
                    </a:cubicBezTo>
                    <a:cubicBezTo>
                      <a:pt x="15810" y="19871"/>
                      <a:pt x="19871" y="15810"/>
                      <a:pt x="19871" y="10800"/>
                    </a:cubicBezTo>
                    <a:cubicBezTo>
                      <a:pt x="19871" y="5790"/>
                      <a:pt x="15810" y="1729"/>
                      <a:pt x="10800" y="1729"/>
                    </a:cubicBezTo>
                    <a:cubicBezTo>
                      <a:pt x="5790" y="1729"/>
                      <a:pt x="1729" y="5790"/>
                      <a:pt x="1729" y="1080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09" name="AutoShape 50"/>
              <p:cNvSpPr>
                <a:spLocks noChangeArrowheads="1"/>
              </p:cNvSpPr>
              <p:nvPr/>
            </p:nvSpPr>
            <p:spPr bwMode="auto">
              <a:xfrm>
                <a:off x="3969" y="1477"/>
                <a:ext cx="2160" cy="1964"/>
              </a:xfrm>
              <a:custGeom>
                <a:avLst/>
                <a:gdLst>
                  <a:gd name="T0" fmla="*/ 108 w 21600"/>
                  <a:gd name="T1" fmla="*/ 0 h 21600"/>
                  <a:gd name="T2" fmla="*/ 61 w 21600"/>
                  <a:gd name="T3" fmla="*/ 18 h 21600"/>
                  <a:gd name="T4" fmla="*/ 108 w 21600"/>
                  <a:gd name="T5" fmla="*/ 16 h 21600"/>
                  <a:gd name="T6" fmla="*/ 155 w 21600"/>
                  <a:gd name="T7" fmla="*/ 18 h 21600"/>
                  <a:gd name="T8" fmla="*/ 0 60000 65536"/>
                  <a:gd name="T9" fmla="*/ 0 60000 65536"/>
                  <a:gd name="T10" fmla="*/ 0 60000 65536"/>
                  <a:gd name="T11" fmla="*/ 0 60000 65536"/>
                  <a:gd name="T12" fmla="*/ 3970 w 21600"/>
                  <a:gd name="T13" fmla="*/ 0 h 21600"/>
                  <a:gd name="T14" fmla="*/ 17630 w 21600"/>
                  <a:gd name="T15" fmla="*/ 3893 h 21600"/>
                </a:gdLst>
                <a:ahLst/>
                <a:cxnLst>
                  <a:cxn ang="T8">
                    <a:pos x="T0" y="T1"/>
                  </a:cxn>
                  <a:cxn ang="T9">
                    <a:pos x="T2" y="T3"/>
                  </a:cxn>
                  <a:cxn ang="T10">
                    <a:pos x="T4" y="T5"/>
                  </a:cxn>
                  <a:cxn ang="T11">
                    <a:pos x="T6" y="T7"/>
                  </a:cxn>
                </a:cxnLst>
                <a:rect l="T12" t="T13" r="T14" b="T15"/>
                <a:pathLst>
                  <a:path w="21600" h="21600">
                    <a:moveTo>
                      <a:pt x="6570" y="2947"/>
                    </a:moveTo>
                    <a:cubicBezTo>
                      <a:pt x="7870" y="2247"/>
                      <a:pt x="9323" y="1881"/>
                      <a:pt x="10800" y="1881"/>
                    </a:cubicBezTo>
                    <a:cubicBezTo>
                      <a:pt x="12276" y="1881"/>
                      <a:pt x="13729" y="2247"/>
                      <a:pt x="15029" y="2947"/>
                    </a:cubicBezTo>
                    <a:lnTo>
                      <a:pt x="15921" y="1291"/>
                    </a:lnTo>
                    <a:cubicBezTo>
                      <a:pt x="14347" y="443"/>
                      <a:pt x="12587" y="0"/>
                      <a:pt x="10799" y="0"/>
                    </a:cubicBezTo>
                    <a:cubicBezTo>
                      <a:pt x="9012" y="0"/>
                      <a:pt x="7252" y="443"/>
                      <a:pt x="5678" y="1291"/>
                    </a:cubicBezTo>
                    <a:lnTo>
                      <a:pt x="6570" y="2947"/>
                    </a:lnTo>
                    <a:close/>
                  </a:path>
                </a:pathLst>
              </a:custGeom>
              <a:solidFill>
                <a:srgbClr val="FEB7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10" name="Rectangle 51"/>
              <p:cNvSpPr>
                <a:spLocks noChangeArrowheads="1"/>
              </p:cNvSpPr>
              <p:nvPr/>
            </p:nvSpPr>
            <p:spPr bwMode="auto">
              <a:xfrm>
                <a:off x="4754" y="1471"/>
                <a:ext cx="60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solidFill>
                      <a:srgbClr val="CC6600"/>
                    </a:solidFill>
                  </a:rPr>
                  <a:t>(notions)</a:t>
                </a: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10258"/>
                                        </p:tgtEl>
                                      </p:cBhvr>
                                      <p:by x="75000" y="75000"/>
                                    </p:animScale>
                                  </p:childTnLst>
                                </p:cTn>
                              </p:par>
                              <p:par>
                                <p:cTn id="7" presetID="4" presetClass="emph" presetSubtype="2" fill="hold" grpId="0" nodeType="withEffect">
                                  <p:stCondLst>
                                    <p:cond delay="0"/>
                                  </p:stCondLst>
                                  <p:childTnLst>
                                    <p:anim to="0.8" calcmode="lin" valueType="num">
                                      <p:cBhvr override="childStyle">
                                        <p:cTn id="8" dur="2000" fill="hold"/>
                                        <p:tgtEl>
                                          <p:spTgt spid="10256"/>
                                        </p:tgtEl>
                                        <p:attrNameLst>
                                          <p:attrName>style.fontSize</p:attrName>
                                        </p:attrNameLst>
                                      </p:cBhvr>
                                    </p:anim>
                                  </p:childTnLst>
                                </p:cTn>
                              </p:par>
                              <p:par>
                                <p:cTn id="9" presetID="4" presetClass="emph" presetSubtype="2" fill="hold" grpId="1" nodeType="withEffect">
                                  <p:stCondLst>
                                    <p:cond delay="0"/>
                                  </p:stCondLst>
                                  <p:childTnLst>
                                    <p:anim to="0.8" calcmode="lin" valueType="num">
                                      <p:cBhvr override="childStyle">
                                        <p:cTn id="10" dur="2000" fill="hold"/>
                                        <p:tgtEl>
                                          <p:spTgt spid="10255"/>
                                        </p:tgtEl>
                                        <p:attrNameLst>
                                          <p:attrName>style.fontSize</p:attrName>
                                        </p:attrNameLst>
                                      </p:cBhvr>
                                    </p:anim>
                                  </p:childTnLst>
                                </p:cTn>
                              </p:par>
                            </p:childTnLst>
                          </p:cTn>
                        </p:par>
                        <p:par>
                          <p:cTn id="11" fill="hold" nodeType="afterGroup">
                            <p:stCondLst>
                              <p:cond delay="2000"/>
                            </p:stCondLst>
                            <p:childTnLst>
                              <p:par>
                                <p:cTn id="12" presetID="35" presetClass="path" presetSubtype="0" accel="50000" decel="50000" fill="hold" nodeType="afterEffect">
                                  <p:stCondLst>
                                    <p:cond delay="0"/>
                                  </p:stCondLst>
                                  <p:childTnLst>
                                    <p:animMotion origin="layout" path="M -4.44444E-6 -4.50867E-6 L -0.22447 -0.00531 " pathEditMode="relative" rAng="0" ptsTypes="AA">
                                      <p:cBhvr>
                                        <p:cTn id="13" dur="2000" fill="hold"/>
                                        <p:tgtEl>
                                          <p:spTgt spid="10258"/>
                                        </p:tgtEl>
                                        <p:attrNameLst>
                                          <p:attrName>ppt_x</p:attrName>
                                          <p:attrName>ppt_y</p:attrName>
                                        </p:attrNameLst>
                                      </p:cBhvr>
                                      <p:rCtr x="-11233" y="-277"/>
                                    </p:animMotion>
                                  </p:childTnLst>
                                </p:cTn>
                              </p:par>
                              <p:par>
                                <p:cTn id="14" presetID="35" presetClass="path" presetSubtype="0" accel="50000" decel="50000" fill="hold" grpId="0" nodeType="withEffect">
                                  <p:stCondLst>
                                    <p:cond delay="0"/>
                                  </p:stCondLst>
                                  <p:childTnLst>
                                    <p:animMotion origin="layout" path="M -4.44444E-6 -3.69942E-6 L -0.23229 0.06821 " pathEditMode="relative" rAng="0" ptsTypes="AA">
                                      <p:cBhvr>
                                        <p:cTn id="15" dur="2000" fill="hold"/>
                                        <p:tgtEl>
                                          <p:spTgt spid="10255"/>
                                        </p:tgtEl>
                                        <p:attrNameLst>
                                          <p:attrName>ppt_x</p:attrName>
                                          <p:attrName>ppt_y</p:attrName>
                                        </p:attrNameLst>
                                      </p:cBhvr>
                                      <p:rCtr x="-11615" y="3399"/>
                                    </p:animMotion>
                                  </p:childTnLst>
                                </p:cTn>
                              </p:par>
                              <p:par>
                                <p:cTn id="16" presetID="35" presetClass="path" presetSubtype="0" accel="50000" decel="50000" fill="hold" grpId="1" nodeType="withEffect">
                                  <p:stCondLst>
                                    <p:cond delay="0"/>
                                  </p:stCondLst>
                                  <p:childTnLst>
                                    <p:animMotion origin="layout" path="M -1.66667E-6 4.62428E-6 L -0.21528 -0.0044 " pathEditMode="relative" rAng="0" ptsTypes="AA">
                                      <p:cBhvr>
                                        <p:cTn id="17" dur="2000" fill="hold"/>
                                        <p:tgtEl>
                                          <p:spTgt spid="10256"/>
                                        </p:tgtEl>
                                        <p:attrNameLst>
                                          <p:attrName>ppt_x</p:attrName>
                                          <p:attrName>ppt_y</p:attrName>
                                        </p:attrNameLst>
                                      </p:cBhvr>
                                      <p:rCtr x="-10764" y="-231"/>
                                    </p:animMotion>
                                  </p:childTnLst>
                                </p:cTn>
                              </p:par>
                            </p:childTnLst>
                          </p:cTn>
                        </p:par>
                        <p:par>
                          <p:cTn id="18" fill="hold" nodeType="afterGroup">
                            <p:stCondLst>
                              <p:cond delay="4000"/>
                            </p:stCondLst>
                            <p:childTnLst>
                              <p:par>
                                <p:cTn id="19" presetID="10" presetClass="entr" presetSubtype="0" fill="hold" nodeType="afterEffect">
                                  <p:stCondLst>
                                    <p:cond delay="0"/>
                                  </p:stCondLst>
                                  <p:childTnLst>
                                    <p:set>
                                      <p:cBhvr>
                                        <p:cTn id="20" dur="1" fill="hold">
                                          <p:stCondLst>
                                            <p:cond delay="0"/>
                                          </p:stCondLst>
                                        </p:cTn>
                                        <p:tgtEl>
                                          <p:spTgt spid="10259"/>
                                        </p:tgtEl>
                                        <p:attrNameLst>
                                          <p:attrName>style.visibility</p:attrName>
                                        </p:attrNameLst>
                                      </p:cBhvr>
                                      <p:to>
                                        <p:strVal val="visible"/>
                                      </p:to>
                                    </p:set>
                                    <p:animEffect transition="in" filter="fade">
                                      <p:cBhvr>
                                        <p:cTn id="21" dur="2000"/>
                                        <p:tgtEl>
                                          <p:spTgt spid="10259"/>
                                        </p:tgtEl>
                                      </p:cBhvr>
                                    </p:animEffect>
                                  </p:childTnLst>
                                </p:cTn>
                              </p:par>
                            </p:childTnLst>
                          </p:cTn>
                        </p:par>
                        <p:par>
                          <p:cTn id="22" fill="hold" nodeType="afterGroup">
                            <p:stCondLst>
                              <p:cond delay="6000"/>
                            </p:stCondLst>
                            <p:childTnLst>
                              <p:par>
                                <p:cTn id="23" presetID="63" presetClass="path" presetSubtype="0" accel="50000" decel="50000" fill="hold" nodeType="afterEffect">
                                  <p:stCondLst>
                                    <p:cond delay="0"/>
                                  </p:stCondLst>
                                  <p:childTnLst>
                                    <p:animMotion origin="layout" path="M 4.72222E-6 3.87283E-6 L 0.47256 0.00023 " pathEditMode="relative" rAng="0" ptsTypes="AA">
                                      <p:cBhvr>
                                        <p:cTn id="24" dur="2000" fill="hold"/>
                                        <p:tgtEl>
                                          <p:spTgt spid="10259"/>
                                        </p:tgtEl>
                                        <p:attrNameLst>
                                          <p:attrName>ppt_x</p:attrName>
                                          <p:attrName>ppt_y</p:attrName>
                                        </p:attrNameLst>
                                      </p:cBhvr>
                                      <p:rCtr x="23628" y="0"/>
                                    </p:animMotion>
                                  </p:childTnLst>
                                </p:cTn>
                              </p:par>
                            </p:childTnLst>
                          </p:cTn>
                        </p:par>
                        <p:par>
                          <p:cTn id="25" fill="hold" nodeType="afterGroup">
                            <p:stCondLst>
                              <p:cond delay="8000"/>
                            </p:stCondLst>
                            <p:childTnLst>
                              <p:par>
                                <p:cTn id="26" presetID="10" presetClass="entr" presetSubtype="0" fill="hold" nodeType="afterEffect">
                                  <p:stCondLst>
                                    <p:cond delay="0"/>
                                  </p:stCondLst>
                                  <p:childTnLst>
                                    <p:set>
                                      <p:cBhvr>
                                        <p:cTn id="27" dur="1" fill="hold">
                                          <p:stCondLst>
                                            <p:cond delay="0"/>
                                          </p:stCondLst>
                                        </p:cTn>
                                        <p:tgtEl>
                                          <p:spTgt spid="10264"/>
                                        </p:tgtEl>
                                        <p:attrNameLst>
                                          <p:attrName>style.visibility</p:attrName>
                                        </p:attrNameLst>
                                      </p:cBhvr>
                                      <p:to>
                                        <p:strVal val="visible"/>
                                      </p:to>
                                    </p:set>
                                    <p:animEffect transition="in" filter="fade">
                                      <p:cBhvr>
                                        <p:cTn id="28" dur="2000"/>
                                        <p:tgtEl>
                                          <p:spTgt spid="10264"/>
                                        </p:tgtEl>
                                      </p:cBhvr>
                                    </p:animEffect>
                                  </p:childTnLst>
                                </p:cTn>
                              </p:par>
                              <p:par>
                                <p:cTn id="29" presetID="10" presetClass="entr" presetSubtype="0" fill="hold" nodeType="withEffect">
                                  <p:stCondLst>
                                    <p:cond delay="0"/>
                                  </p:stCondLst>
                                  <p:childTnLst>
                                    <p:set>
                                      <p:cBhvr>
                                        <p:cTn id="30" dur="1" fill="hold">
                                          <p:stCondLst>
                                            <p:cond delay="0"/>
                                          </p:stCondLst>
                                        </p:cTn>
                                        <p:tgtEl>
                                          <p:spTgt spid="10260"/>
                                        </p:tgtEl>
                                        <p:attrNameLst>
                                          <p:attrName>style.visibility</p:attrName>
                                        </p:attrNameLst>
                                      </p:cBhvr>
                                      <p:to>
                                        <p:strVal val="visible"/>
                                      </p:to>
                                    </p:set>
                                    <p:animEffect transition="in" filter="fade">
                                      <p:cBhvr>
                                        <p:cTn id="31" dur="2000"/>
                                        <p:tgtEl>
                                          <p:spTgt spid="10260"/>
                                        </p:tgtEl>
                                      </p:cBhvr>
                                    </p:animEffect>
                                  </p:childTnLst>
                                </p:cTn>
                              </p:par>
                              <p:par>
                                <p:cTn id="32" presetID="10" presetClass="entr" presetSubtype="0" fill="hold" nodeType="withEffect">
                                  <p:stCondLst>
                                    <p:cond delay="0"/>
                                  </p:stCondLst>
                                  <p:childTnLst>
                                    <p:set>
                                      <p:cBhvr>
                                        <p:cTn id="33" dur="1" fill="hold">
                                          <p:stCondLst>
                                            <p:cond delay="0"/>
                                          </p:stCondLst>
                                        </p:cTn>
                                        <p:tgtEl>
                                          <p:spTgt spid="10273"/>
                                        </p:tgtEl>
                                        <p:attrNameLst>
                                          <p:attrName>style.visibility</p:attrName>
                                        </p:attrNameLst>
                                      </p:cBhvr>
                                      <p:to>
                                        <p:strVal val="visible"/>
                                      </p:to>
                                    </p:set>
                                    <p:animEffect transition="in" filter="fade">
                                      <p:cBhvr>
                                        <p:cTn id="34" dur="2000"/>
                                        <p:tgtEl>
                                          <p:spTgt spid="10273"/>
                                        </p:tgtEl>
                                      </p:cBhvr>
                                    </p:animEffect>
                                  </p:childTnLst>
                                </p:cTn>
                              </p:par>
                              <p:par>
                                <p:cTn id="35" presetID="10" presetClass="entr" presetSubtype="0" fill="hold" nodeType="withEffect">
                                  <p:stCondLst>
                                    <p:cond delay="0"/>
                                  </p:stCondLst>
                                  <p:childTnLst>
                                    <p:set>
                                      <p:cBhvr>
                                        <p:cTn id="36" dur="1" fill="hold">
                                          <p:stCondLst>
                                            <p:cond delay="0"/>
                                          </p:stCondLst>
                                        </p:cTn>
                                        <p:tgtEl>
                                          <p:spTgt spid="10269"/>
                                        </p:tgtEl>
                                        <p:attrNameLst>
                                          <p:attrName>style.visibility</p:attrName>
                                        </p:attrNameLst>
                                      </p:cBhvr>
                                      <p:to>
                                        <p:strVal val="visible"/>
                                      </p:to>
                                    </p:set>
                                    <p:animEffect transition="in" filter="fade">
                                      <p:cBhvr>
                                        <p:cTn id="37" dur="2000"/>
                                        <p:tgtEl>
                                          <p:spTgt spid="102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79"/>
                                        </p:tgtEl>
                                        <p:attrNameLst>
                                          <p:attrName>style.visibility</p:attrName>
                                        </p:attrNameLst>
                                      </p:cBhvr>
                                      <p:to>
                                        <p:strVal val="visible"/>
                                      </p:to>
                                    </p:set>
                                    <p:animEffect transition="in" filter="fade">
                                      <p:cBhvr>
                                        <p:cTn id="40" dur="2000"/>
                                        <p:tgtEl>
                                          <p:spTgt spid="102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278"/>
                                        </p:tgtEl>
                                        <p:attrNameLst>
                                          <p:attrName>style.visibility</p:attrName>
                                        </p:attrNameLst>
                                      </p:cBhvr>
                                      <p:to>
                                        <p:strVal val="visible"/>
                                      </p:to>
                                    </p:set>
                                    <p:animEffect transition="in" filter="fade">
                                      <p:cBhvr>
                                        <p:cTn id="43" dur="2000"/>
                                        <p:tgtEl>
                                          <p:spTgt spid="102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nodeType="clickEffect">
                                  <p:stCondLst>
                                    <p:cond delay="0"/>
                                  </p:stCondLst>
                                  <p:childTnLst>
                                    <p:animRot by="-10800000">
                                      <p:cBhvr>
                                        <p:cTn id="47" dur="2000" fill="hold"/>
                                        <p:tgtEl>
                                          <p:spTgt spid="10264"/>
                                        </p:tgtEl>
                                        <p:attrNameLst>
                                          <p:attrName>r</p:attrName>
                                        </p:attrNameLst>
                                      </p:cBhvr>
                                    </p:animRot>
                                  </p:childTnLst>
                                </p:cTn>
                              </p:par>
                              <p:par>
                                <p:cTn id="48" presetID="8" presetClass="emph" presetSubtype="0" fill="hold" nodeType="withEffect">
                                  <p:stCondLst>
                                    <p:cond delay="0"/>
                                  </p:stCondLst>
                                  <p:childTnLst>
                                    <p:animRot by="-10800000">
                                      <p:cBhvr>
                                        <p:cTn id="49" dur="2000" fill="hold"/>
                                        <p:tgtEl>
                                          <p:spTgt spid="10260"/>
                                        </p:tgtEl>
                                        <p:attrNameLst>
                                          <p:attrName>r</p:attrName>
                                        </p:attrNameLst>
                                      </p:cBhvr>
                                    </p:animRot>
                                  </p:childTnLst>
                                </p:cTn>
                              </p:par>
                            </p:childTnLst>
                          </p:cTn>
                        </p:par>
                        <p:par>
                          <p:cTn id="50" fill="hold" nodeType="afterGroup">
                            <p:stCondLst>
                              <p:cond delay="2000"/>
                            </p:stCondLst>
                            <p:childTnLst>
                              <p:par>
                                <p:cTn id="51" presetID="21" presetClass="entr" presetSubtype="1" fill="hold" nodeType="afterEffect">
                                  <p:stCondLst>
                                    <p:cond delay="0"/>
                                  </p:stCondLst>
                                  <p:childTnLst>
                                    <p:set>
                                      <p:cBhvr>
                                        <p:cTn id="52" dur="1" fill="hold">
                                          <p:stCondLst>
                                            <p:cond delay="0"/>
                                          </p:stCondLst>
                                        </p:cTn>
                                        <p:tgtEl>
                                          <p:spTgt spid="10252"/>
                                        </p:tgtEl>
                                        <p:attrNameLst>
                                          <p:attrName>style.visibility</p:attrName>
                                        </p:attrNameLst>
                                      </p:cBhvr>
                                      <p:to>
                                        <p:strVal val="visible"/>
                                      </p:to>
                                    </p:set>
                                    <p:animEffect transition="in" filter="wheel(1)">
                                      <p:cBhvr>
                                        <p:cTn id="53" dur="2000"/>
                                        <p:tgtEl>
                                          <p:spTgt spid="10252"/>
                                        </p:tgtEl>
                                      </p:cBhvr>
                                    </p:animEffect>
                                  </p:childTnLst>
                                </p:cTn>
                              </p:par>
                            </p:childTnLst>
                          </p:cTn>
                        </p:par>
                        <p:par>
                          <p:cTn id="54" fill="hold" nodeType="afterGroup">
                            <p:stCondLst>
                              <p:cond delay="4000"/>
                            </p:stCondLst>
                            <p:childTnLst>
                              <p:par>
                                <p:cTn id="55" presetID="10" presetClass="exit" presetSubtype="0" fill="hold" nodeType="afterEffect">
                                  <p:stCondLst>
                                    <p:cond delay="0"/>
                                  </p:stCondLst>
                                  <p:childTnLst>
                                    <p:animEffect transition="out" filter="fade">
                                      <p:cBhvr>
                                        <p:cTn id="56" dur="2000"/>
                                        <p:tgtEl>
                                          <p:spTgt spid="10252"/>
                                        </p:tgtEl>
                                      </p:cBhvr>
                                    </p:animEffect>
                                    <p:set>
                                      <p:cBhvr>
                                        <p:cTn id="57" dur="1" fill="hold">
                                          <p:stCondLst>
                                            <p:cond delay="1999"/>
                                          </p:stCondLst>
                                        </p:cTn>
                                        <p:tgtEl>
                                          <p:spTgt spid="10252"/>
                                        </p:tgtEl>
                                        <p:attrNameLst>
                                          <p:attrName>style.visibility</p:attrName>
                                        </p:attrNameLst>
                                      </p:cBhvr>
                                      <p:to>
                                        <p:strVal val="hidden"/>
                                      </p:to>
                                    </p:set>
                                  </p:childTnLst>
                                </p:cTn>
                              </p:par>
                            </p:childTnLst>
                          </p:cTn>
                        </p:par>
                        <p:par>
                          <p:cTn id="58" fill="hold" nodeType="afterGroup">
                            <p:stCondLst>
                              <p:cond delay="6000"/>
                            </p:stCondLst>
                            <p:childTnLst>
                              <p:par>
                                <p:cTn id="59" presetID="10" presetClass="entr" presetSubtype="0" fill="hold" nodeType="afterEffect">
                                  <p:stCondLst>
                                    <p:cond delay="0"/>
                                  </p:stCondLst>
                                  <p:childTnLst>
                                    <p:set>
                                      <p:cBhvr>
                                        <p:cTn id="60" dur="1" fill="hold">
                                          <p:stCondLst>
                                            <p:cond delay="0"/>
                                          </p:stCondLst>
                                        </p:cTn>
                                        <p:tgtEl>
                                          <p:spTgt spid="10280"/>
                                        </p:tgtEl>
                                        <p:attrNameLst>
                                          <p:attrName>style.visibility</p:attrName>
                                        </p:attrNameLst>
                                      </p:cBhvr>
                                      <p:to>
                                        <p:strVal val="visible"/>
                                      </p:to>
                                    </p:set>
                                    <p:animEffect transition="in" filter="fade">
                                      <p:cBhvr>
                                        <p:cTn id="61" dur="2000"/>
                                        <p:tgtEl>
                                          <p:spTgt spid="10280"/>
                                        </p:tgtEl>
                                      </p:cBhvr>
                                    </p:animEffect>
                                  </p:childTnLst>
                                </p:cTn>
                              </p:par>
                            </p:childTnLst>
                          </p:cTn>
                        </p:par>
                        <p:par>
                          <p:cTn id="62" fill="hold" nodeType="afterGroup">
                            <p:stCondLst>
                              <p:cond delay="8000"/>
                            </p:stCondLst>
                            <p:childTnLst>
                              <p:par>
                                <p:cTn id="63" presetID="8" presetClass="emph" presetSubtype="0" fill="hold" nodeType="afterEffect">
                                  <p:stCondLst>
                                    <p:cond delay="0"/>
                                  </p:stCondLst>
                                  <p:childTnLst>
                                    <p:animRot by="-10800000">
                                      <p:cBhvr>
                                        <p:cTn id="64" dur="2000" fill="hold"/>
                                        <p:tgtEl>
                                          <p:spTgt spid="10280"/>
                                        </p:tgtEl>
                                        <p:attrNameLst>
                                          <p:attrName>r</p:attrName>
                                        </p:attrNameLst>
                                      </p:cBhvr>
                                    </p:animRot>
                                  </p:childTnLst>
                                </p:cTn>
                              </p:par>
                            </p:childTnLst>
                          </p:cTn>
                        </p:par>
                        <p:par>
                          <p:cTn id="65" fill="hold" nodeType="afterGroup">
                            <p:stCondLst>
                              <p:cond delay="10000"/>
                            </p:stCondLst>
                            <p:childTnLst>
                              <p:par>
                                <p:cTn id="66" presetID="21" presetClass="entr" presetSubtype="1" fill="hold" nodeType="afterEffect">
                                  <p:stCondLst>
                                    <p:cond delay="0"/>
                                  </p:stCondLst>
                                  <p:childTnLst>
                                    <p:set>
                                      <p:cBhvr>
                                        <p:cTn id="67" dur="1" fill="hold">
                                          <p:stCondLst>
                                            <p:cond delay="0"/>
                                          </p:stCondLst>
                                        </p:cTn>
                                        <p:tgtEl>
                                          <p:spTgt spid="10249"/>
                                        </p:tgtEl>
                                        <p:attrNameLst>
                                          <p:attrName>style.visibility</p:attrName>
                                        </p:attrNameLst>
                                      </p:cBhvr>
                                      <p:to>
                                        <p:strVal val="visible"/>
                                      </p:to>
                                    </p:set>
                                    <p:animEffect transition="in" filter="wheel(1)">
                                      <p:cBhvr>
                                        <p:cTn id="68" dur="2000"/>
                                        <p:tgtEl>
                                          <p:spTgt spid="10249"/>
                                        </p:tgtEl>
                                      </p:cBhvr>
                                    </p:animEffect>
                                  </p:childTnLst>
                                </p:cTn>
                              </p:par>
                            </p:childTnLst>
                          </p:cTn>
                        </p:par>
                        <p:par>
                          <p:cTn id="69" fill="hold" nodeType="afterGroup">
                            <p:stCondLst>
                              <p:cond delay="12000"/>
                            </p:stCondLst>
                            <p:childTnLst>
                              <p:par>
                                <p:cTn id="70" presetID="10" presetClass="exit" presetSubtype="0" fill="hold" nodeType="afterEffect">
                                  <p:stCondLst>
                                    <p:cond delay="0"/>
                                  </p:stCondLst>
                                  <p:childTnLst>
                                    <p:animEffect transition="out" filter="fade">
                                      <p:cBhvr>
                                        <p:cTn id="71" dur="2000"/>
                                        <p:tgtEl>
                                          <p:spTgt spid="10249"/>
                                        </p:tgtEl>
                                      </p:cBhvr>
                                    </p:animEffect>
                                    <p:set>
                                      <p:cBhvr>
                                        <p:cTn id="72" dur="1" fill="hold">
                                          <p:stCondLst>
                                            <p:cond delay="1999"/>
                                          </p:stCondLst>
                                        </p:cTn>
                                        <p:tgtEl>
                                          <p:spTgt spid="10249"/>
                                        </p:tgtEl>
                                        <p:attrNameLst>
                                          <p:attrName>style.visibility</p:attrName>
                                        </p:attrNameLst>
                                      </p:cBhvr>
                                      <p:to>
                                        <p:strVal val="hidden"/>
                                      </p:to>
                                    </p:set>
                                  </p:childTnLst>
                                </p:cTn>
                              </p:par>
                            </p:childTnLst>
                          </p:cTn>
                        </p:par>
                        <p:par>
                          <p:cTn id="73" fill="hold" nodeType="afterGroup">
                            <p:stCondLst>
                              <p:cond delay="14000"/>
                            </p:stCondLst>
                            <p:childTnLst>
                              <p:par>
                                <p:cTn id="74" presetID="10" presetClass="entr" presetSubtype="0" fill="hold" nodeType="afterEffect">
                                  <p:stCondLst>
                                    <p:cond delay="0"/>
                                  </p:stCondLst>
                                  <p:childTnLst>
                                    <p:set>
                                      <p:cBhvr>
                                        <p:cTn id="75" dur="1" fill="hold">
                                          <p:stCondLst>
                                            <p:cond delay="0"/>
                                          </p:stCondLst>
                                        </p:cTn>
                                        <p:tgtEl>
                                          <p:spTgt spid="10284"/>
                                        </p:tgtEl>
                                        <p:attrNameLst>
                                          <p:attrName>style.visibility</p:attrName>
                                        </p:attrNameLst>
                                      </p:cBhvr>
                                      <p:to>
                                        <p:strVal val="visible"/>
                                      </p:to>
                                    </p:set>
                                    <p:animEffect transition="in" filter="fade">
                                      <p:cBhvr>
                                        <p:cTn id="76" dur="2000"/>
                                        <p:tgtEl>
                                          <p:spTgt spid="1028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285"/>
                                        </p:tgtEl>
                                        <p:attrNameLst>
                                          <p:attrName>style.visibility</p:attrName>
                                        </p:attrNameLst>
                                      </p:cBhvr>
                                      <p:to>
                                        <p:strVal val="visible"/>
                                      </p:to>
                                    </p:set>
                                    <p:animEffect transition="in" filter="fade">
                                      <p:cBhvr>
                                        <p:cTn id="79" dur="2000"/>
                                        <p:tgtEl>
                                          <p:spTgt spid="1028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10286"/>
                                        </p:tgtEl>
                                        <p:attrNameLst>
                                          <p:attrName>style.visibility</p:attrName>
                                        </p:attrNameLst>
                                      </p:cBhvr>
                                      <p:to>
                                        <p:strVal val="visible"/>
                                      </p:to>
                                    </p:set>
                                    <p:animEffect transition="in" filter="fade">
                                      <p:cBhvr>
                                        <p:cTn id="84" dur="2000"/>
                                        <p:tgtEl>
                                          <p:spTgt spid="10286"/>
                                        </p:tgtEl>
                                      </p:cBhvr>
                                    </p:animEffect>
                                  </p:childTnLst>
                                </p:cTn>
                              </p:par>
                            </p:childTnLst>
                          </p:cTn>
                        </p:par>
                        <p:par>
                          <p:cTn id="85" fill="hold" nodeType="afterGroup">
                            <p:stCondLst>
                              <p:cond delay="2000"/>
                            </p:stCondLst>
                            <p:childTnLst>
                              <p:par>
                                <p:cTn id="86" presetID="10" presetClass="exit" presetSubtype="0" fill="hold" nodeType="afterEffect">
                                  <p:stCondLst>
                                    <p:cond delay="0"/>
                                  </p:stCondLst>
                                  <p:childTnLst>
                                    <p:animEffect transition="out" filter="fade">
                                      <p:cBhvr>
                                        <p:cTn id="87" dur="2000"/>
                                        <p:tgtEl>
                                          <p:spTgt spid="10269"/>
                                        </p:tgtEl>
                                      </p:cBhvr>
                                    </p:animEffect>
                                    <p:set>
                                      <p:cBhvr>
                                        <p:cTn id="88" dur="1" fill="hold">
                                          <p:stCondLst>
                                            <p:cond delay="1999"/>
                                          </p:stCondLst>
                                        </p:cTn>
                                        <p:tgtEl>
                                          <p:spTgt spid="10269"/>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mph" presetSubtype="0" fill="hold" nodeType="clickEffect">
                                  <p:stCondLst>
                                    <p:cond delay="0"/>
                                  </p:stCondLst>
                                  <p:childTnLst>
                                    <p:animRot by="-10800000">
                                      <p:cBhvr>
                                        <p:cTn id="92" dur="2000" fill="hold"/>
                                        <p:tgtEl>
                                          <p:spTgt spid="10273"/>
                                        </p:tgtEl>
                                        <p:attrNameLst>
                                          <p:attrName>r</p:attrName>
                                        </p:attrNameLst>
                                      </p:cBhvr>
                                    </p:animRot>
                                  </p:childTnLst>
                                </p:cTn>
                              </p:par>
                              <p:par>
                                <p:cTn id="93" presetID="8" presetClass="emph" presetSubtype="0" fill="hold" nodeType="withEffect">
                                  <p:stCondLst>
                                    <p:cond delay="0"/>
                                  </p:stCondLst>
                                  <p:childTnLst>
                                    <p:animRot by="-3900000">
                                      <p:cBhvr>
                                        <p:cTn id="94" dur="1000" fill="hold"/>
                                        <p:tgtEl>
                                          <p:spTgt spid="10286"/>
                                        </p:tgtEl>
                                        <p:attrNameLst>
                                          <p:attrName>r</p:attrName>
                                        </p:attrNameLst>
                                      </p:cBhvr>
                                    </p:animRot>
                                  </p:childTnLst>
                                </p:cTn>
                              </p:par>
                            </p:childTnLst>
                          </p:cTn>
                        </p:par>
                        <p:par>
                          <p:cTn id="95" fill="hold" nodeType="afterGroup">
                            <p:stCondLst>
                              <p:cond delay="2000"/>
                            </p:stCondLst>
                            <p:childTnLst>
                              <p:par>
                                <p:cTn id="96" presetID="8" presetClass="emph" presetSubtype="0" fill="hold" nodeType="afterEffect">
                                  <p:stCondLst>
                                    <p:cond delay="0"/>
                                  </p:stCondLst>
                                  <p:childTnLst>
                                    <p:animRot by="3900000">
                                      <p:cBhvr>
                                        <p:cTn id="97" dur="2000" fill="hold"/>
                                        <p:tgtEl>
                                          <p:spTgt spid="10286"/>
                                        </p:tgtEl>
                                        <p:attrNameLst>
                                          <p:attrName>r</p:attrName>
                                        </p:attrNameLst>
                                      </p:cBhvr>
                                    </p:animRot>
                                  </p:childTnLst>
                                </p:cTn>
                              </p:par>
                              <p:par>
                                <p:cTn id="98" presetID="9" presetClass="entr" presetSubtype="0" fill="hold" nodeType="withEffect">
                                  <p:stCondLst>
                                    <p:cond delay="0"/>
                                  </p:stCondLst>
                                  <p:childTnLst>
                                    <p:set>
                                      <p:cBhvr>
                                        <p:cTn id="99" dur="1" fill="hold">
                                          <p:stCondLst>
                                            <p:cond delay="0"/>
                                          </p:stCondLst>
                                        </p:cTn>
                                        <p:tgtEl>
                                          <p:spTgt spid="10246"/>
                                        </p:tgtEl>
                                        <p:attrNameLst>
                                          <p:attrName>style.visibility</p:attrName>
                                        </p:attrNameLst>
                                      </p:cBhvr>
                                      <p:to>
                                        <p:strVal val="visible"/>
                                      </p:to>
                                    </p:set>
                                    <p:animEffect transition="in" filter="dissolve">
                                      <p:cBhvr>
                                        <p:cTn id="100" dur="500"/>
                                        <p:tgtEl>
                                          <p:spTgt spid="10246"/>
                                        </p:tgtEl>
                                      </p:cBhvr>
                                    </p:animEffect>
                                  </p:childTnLst>
                                </p:cTn>
                              </p:par>
                            </p:childTnLst>
                          </p:cTn>
                        </p:par>
                        <p:par>
                          <p:cTn id="101" fill="hold" nodeType="afterGroup">
                            <p:stCondLst>
                              <p:cond delay="4000"/>
                            </p:stCondLst>
                            <p:childTnLst>
                              <p:par>
                                <p:cTn id="102" presetID="10" presetClass="exit" presetSubtype="0" fill="hold" nodeType="afterEffect">
                                  <p:stCondLst>
                                    <p:cond delay="0"/>
                                  </p:stCondLst>
                                  <p:childTnLst>
                                    <p:animEffect transition="out" filter="fade">
                                      <p:cBhvr>
                                        <p:cTn id="103" dur="2000"/>
                                        <p:tgtEl>
                                          <p:spTgt spid="10246"/>
                                        </p:tgtEl>
                                      </p:cBhvr>
                                    </p:animEffect>
                                    <p:set>
                                      <p:cBhvr>
                                        <p:cTn id="104" dur="1" fill="hold">
                                          <p:stCondLst>
                                            <p:cond delay="1999"/>
                                          </p:stCondLst>
                                        </p:cTn>
                                        <p:tgtEl>
                                          <p:spTgt spid="10246"/>
                                        </p:tgtEl>
                                        <p:attrNameLst>
                                          <p:attrName>style.visibility</p:attrName>
                                        </p:attrNameLst>
                                      </p:cBhvr>
                                      <p:to>
                                        <p:strVal val="hidden"/>
                                      </p:to>
                                    </p:set>
                                  </p:childTnLst>
                                </p:cTn>
                              </p:par>
                            </p:childTnLst>
                          </p:cTn>
                        </p:par>
                        <p:par>
                          <p:cTn id="105" fill="hold" nodeType="afterGroup">
                            <p:stCondLst>
                              <p:cond delay="6000"/>
                            </p:stCondLst>
                            <p:childTnLst>
                              <p:par>
                                <p:cTn id="106" presetID="9" presetClass="entr" presetSubtype="0" fill="hold" nodeType="afterEffect">
                                  <p:stCondLst>
                                    <p:cond delay="0"/>
                                  </p:stCondLst>
                                  <p:childTnLst>
                                    <p:set>
                                      <p:cBhvr>
                                        <p:cTn id="107" dur="1" fill="hold">
                                          <p:stCondLst>
                                            <p:cond delay="0"/>
                                          </p:stCondLst>
                                        </p:cTn>
                                        <p:tgtEl>
                                          <p:spTgt spid="10246"/>
                                        </p:tgtEl>
                                        <p:attrNameLst>
                                          <p:attrName>style.visibility</p:attrName>
                                        </p:attrNameLst>
                                      </p:cBhvr>
                                      <p:to>
                                        <p:strVal val="visible"/>
                                      </p:to>
                                    </p:set>
                                    <p:animEffect transition="in" filter="dissolve">
                                      <p:cBhvr>
                                        <p:cTn id="108" dur="500"/>
                                        <p:tgtEl>
                                          <p:spTgt spid="10246"/>
                                        </p:tgtEl>
                                      </p:cBhvr>
                                    </p:animEffect>
                                  </p:childTnLst>
                                </p:cTn>
                              </p:par>
                            </p:childTnLst>
                          </p:cTn>
                        </p:par>
                        <p:par>
                          <p:cTn id="109" fill="hold" nodeType="afterGroup">
                            <p:stCondLst>
                              <p:cond delay="6500"/>
                            </p:stCondLst>
                            <p:childTnLst>
                              <p:par>
                                <p:cTn id="110" presetID="9" presetClass="exit" presetSubtype="0" fill="hold" nodeType="afterEffect">
                                  <p:stCondLst>
                                    <p:cond delay="0"/>
                                  </p:stCondLst>
                                  <p:childTnLst>
                                    <p:animEffect transition="out" filter="dissolve">
                                      <p:cBhvr>
                                        <p:cTn id="111" dur="500"/>
                                        <p:tgtEl>
                                          <p:spTgt spid="10246"/>
                                        </p:tgtEl>
                                      </p:cBhvr>
                                    </p:animEffect>
                                    <p:set>
                                      <p:cBhvr>
                                        <p:cTn id="112" dur="1" fill="hold">
                                          <p:stCondLst>
                                            <p:cond delay="499"/>
                                          </p:stCondLst>
                                        </p:cTn>
                                        <p:tgtEl>
                                          <p:spTgt spid="10246"/>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8" presetClass="emph" presetSubtype="0" fill="hold" nodeType="clickEffect">
                                  <p:stCondLst>
                                    <p:cond delay="0"/>
                                  </p:stCondLst>
                                  <p:childTnLst>
                                    <p:animRot by="-10800000">
                                      <p:cBhvr>
                                        <p:cTn id="116" dur="2000" fill="hold"/>
                                        <p:tgtEl>
                                          <p:spTgt spid="10273"/>
                                        </p:tgtEl>
                                        <p:attrNameLst>
                                          <p:attrName>r</p:attrName>
                                        </p:attrNameLst>
                                      </p:cBhvr>
                                    </p:animRot>
                                  </p:childTnLst>
                                </p:cTn>
                              </p:par>
                            </p:childTnLst>
                          </p:cTn>
                        </p:par>
                        <p:par>
                          <p:cTn id="117" fill="hold" nodeType="afterGroup">
                            <p:stCondLst>
                              <p:cond delay="2000"/>
                            </p:stCondLst>
                            <p:childTnLst>
                              <p:par>
                                <p:cTn id="118" presetID="9" presetClass="entr" presetSubtype="0" fill="hold" nodeType="afterEffect">
                                  <p:stCondLst>
                                    <p:cond delay="0"/>
                                  </p:stCondLst>
                                  <p:childTnLst>
                                    <p:set>
                                      <p:cBhvr>
                                        <p:cTn id="119" dur="1" fill="hold">
                                          <p:stCondLst>
                                            <p:cond delay="0"/>
                                          </p:stCondLst>
                                        </p:cTn>
                                        <p:tgtEl>
                                          <p:spTgt spid="10242"/>
                                        </p:tgtEl>
                                        <p:attrNameLst>
                                          <p:attrName>style.visibility</p:attrName>
                                        </p:attrNameLst>
                                      </p:cBhvr>
                                      <p:to>
                                        <p:strVal val="visible"/>
                                      </p:to>
                                    </p:set>
                                    <p:animEffect transition="in" filter="dissolve">
                                      <p:cBhvr>
                                        <p:cTn id="120" dur="500"/>
                                        <p:tgtEl>
                                          <p:spTgt spid="10242"/>
                                        </p:tgtEl>
                                      </p:cBhvr>
                                    </p:animEffect>
                                  </p:childTnLst>
                                </p:cTn>
                              </p:par>
                            </p:childTnLst>
                          </p:cTn>
                        </p:par>
                        <p:par>
                          <p:cTn id="121" fill="hold" nodeType="afterGroup">
                            <p:stCondLst>
                              <p:cond delay="2500"/>
                            </p:stCondLst>
                            <p:childTnLst>
                              <p:par>
                                <p:cTn id="122" presetID="9" presetClass="exit" presetSubtype="0" fill="hold" nodeType="afterEffect">
                                  <p:stCondLst>
                                    <p:cond delay="0"/>
                                  </p:stCondLst>
                                  <p:childTnLst>
                                    <p:animEffect transition="out" filter="dissolve">
                                      <p:cBhvr>
                                        <p:cTn id="123" dur="500"/>
                                        <p:tgtEl>
                                          <p:spTgt spid="10242"/>
                                        </p:tgtEl>
                                      </p:cBhvr>
                                    </p:animEffect>
                                    <p:set>
                                      <p:cBhvr>
                                        <p:cTn id="124" dur="1" fill="hold">
                                          <p:stCondLst>
                                            <p:cond delay="499"/>
                                          </p:stCondLst>
                                        </p:cTn>
                                        <p:tgtEl>
                                          <p:spTgt spid="10242"/>
                                        </p:tgtEl>
                                        <p:attrNameLst>
                                          <p:attrName>style.visibility</p:attrName>
                                        </p:attrNameLst>
                                      </p:cBhvr>
                                      <p:to>
                                        <p:strVal val="hidden"/>
                                      </p:to>
                                    </p:set>
                                  </p:childTnLst>
                                </p:cTn>
                              </p:par>
                            </p:childTnLst>
                          </p:cTn>
                        </p:par>
                        <p:par>
                          <p:cTn id="125" fill="hold" nodeType="afterGroup">
                            <p:stCondLst>
                              <p:cond delay="3000"/>
                            </p:stCondLst>
                            <p:childTnLst>
                              <p:par>
                                <p:cTn id="126" presetID="9" presetClass="entr" presetSubtype="0" fill="hold" nodeType="afterEffect">
                                  <p:stCondLst>
                                    <p:cond delay="0"/>
                                  </p:stCondLst>
                                  <p:childTnLst>
                                    <p:set>
                                      <p:cBhvr>
                                        <p:cTn id="127" dur="1" fill="hold">
                                          <p:stCondLst>
                                            <p:cond delay="0"/>
                                          </p:stCondLst>
                                        </p:cTn>
                                        <p:tgtEl>
                                          <p:spTgt spid="10242"/>
                                        </p:tgtEl>
                                        <p:attrNameLst>
                                          <p:attrName>style.visibility</p:attrName>
                                        </p:attrNameLst>
                                      </p:cBhvr>
                                      <p:to>
                                        <p:strVal val="visible"/>
                                      </p:to>
                                    </p:set>
                                    <p:animEffect transition="in" filter="dissolve">
                                      <p:cBhvr>
                                        <p:cTn id="128" dur="500"/>
                                        <p:tgtEl>
                                          <p:spTgt spid="10242"/>
                                        </p:tgtEl>
                                      </p:cBhvr>
                                    </p:animEffect>
                                  </p:childTnLst>
                                </p:cTn>
                              </p:par>
                            </p:childTnLst>
                          </p:cTn>
                        </p:par>
                        <p:par>
                          <p:cTn id="129" fill="hold" nodeType="afterGroup">
                            <p:stCondLst>
                              <p:cond delay="3500"/>
                            </p:stCondLst>
                            <p:childTnLst>
                              <p:par>
                                <p:cTn id="130" presetID="9" presetClass="exit" presetSubtype="0" fill="hold" nodeType="afterEffect">
                                  <p:stCondLst>
                                    <p:cond delay="0"/>
                                  </p:stCondLst>
                                  <p:childTnLst>
                                    <p:animEffect transition="out" filter="dissolve">
                                      <p:cBhvr>
                                        <p:cTn id="131" dur="500"/>
                                        <p:tgtEl>
                                          <p:spTgt spid="10242"/>
                                        </p:tgtEl>
                                      </p:cBhvr>
                                    </p:animEffect>
                                    <p:set>
                                      <p:cBhvr>
                                        <p:cTn id="132" dur="1" fill="hold">
                                          <p:stCondLst>
                                            <p:cond delay="499"/>
                                          </p:stCondLst>
                                        </p:cTn>
                                        <p:tgtEl>
                                          <p:spTgt spid="10242"/>
                                        </p:tgtEl>
                                        <p:attrNameLst>
                                          <p:attrName>style.visibility</p:attrName>
                                        </p:attrNameLst>
                                      </p:cBhvr>
                                      <p:to>
                                        <p:strVal val="hidden"/>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xit" presetSubtype="0" fill="hold" nodeType="clickEffect">
                                  <p:stCondLst>
                                    <p:cond delay="0"/>
                                  </p:stCondLst>
                                  <p:childTnLst>
                                    <p:animEffect transition="out" filter="dissolve">
                                      <p:cBhvr>
                                        <p:cTn id="136" dur="500"/>
                                        <p:tgtEl>
                                          <p:spTgt spid="10286"/>
                                        </p:tgtEl>
                                      </p:cBhvr>
                                    </p:animEffect>
                                    <p:set>
                                      <p:cBhvr>
                                        <p:cTn id="137" dur="1" fill="hold">
                                          <p:stCondLst>
                                            <p:cond delay="499"/>
                                          </p:stCondLst>
                                        </p:cTn>
                                        <p:tgtEl>
                                          <p:spTgt spid="102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P spid="10255" grpId="1"/>
      <p:bldP spid="10256" grpId="0"/>
      <p:bldP spid="10256" grpId="1"/>
      <p:bldP spid="10278" grpId="0"/>
      <p:bldP spid="10279" grpId="0"/>
      <p:bldP spid="102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8E272BE-8957-451C-95D0-E4F534266C1F}"/>
              </a:ext>
            </a:extLst>
          </p:cNvPr>
          <p:cNvSpPr txBox="1">
            <a:spLocks noChangeArrowheads="1"/>
          </p:cNvSpPr>
          <p:nvPr/>
        </p:nvSpPr>
        <p:spPr bwMode="auto">
          <a:xfrm>
            <a:off x="627063" y="404813"/>
            <a:ext cx="4926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solidFill>
                  <a:schemeClr val="hlink"/>
                </a:solidFill>
              </a:rPr>
              <a:t>b.  Les problèmes pour les parents</a:t>
            </a:r>
          </a:p>
        </p:txBody>
      </p:sp>
      <p:pic>
        <p:nvPicPr>
          <p:cNvPr id="3" name="Image 2">
            <a:extLst>
              <a:ext uri="{FF2B5EF4-FFF2-40B4-BE49-F238E27FC236}">
                <a16:creationId xmlns:a16="http://schemas.microsoft.com/office/drawing/2014/main" id="{3DF5B20A-E895-4464-8876-63DD04D8E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88" y="980728"/>
            <a:ext cx="8388424" cy="5375340"/>
          </a:xfrm>
          <a:prstGeom prst="rect">
            <a:avLst/>
          </a:prstGeom>
        </p:spPr>
      </p:pic>
      <p:sp>
        <p:nvSpPr>
          <p:cNvPr id="5" name="Rectangle 4">
            <a:extLst>
              <a:ext uri="{FF2B5EF4-FFF2-40B4-BE49-F238E27FC236}">
                <a16:creationId xmlns:a16="http://schemas.microsoft.com/office/drawing/2014/main" id="{D48F07D5-D53E-4958-983A-E5B1D5EB65A8}"/>
              </a:ext>
            </a:extLst>
          </p:cNvPr>
          <p:cNvSpPr/>
          <p:nvPr/>
        </p:nvSpPr>
        <p:spPr>
          <a:xfrm>
            <a:off x="4211960" y="6356068"/>
            <a:ext cx="4467890" cy="369332"/>
          </a:xfrm>
          <a:prstGeom prst="rect">
            <a:avLst/>
          </a:prstGeom>
        </p:spPr>
        <p:txBody>
          <a:bodyPr wrap="none">
            <a:spAutoFit/>
          </a:bodyPr>
          <a:lstStyle/>
          <a:p>
            <a:r>
              <a:rPr lang="fr-FR" altLang="fr-FR" dirty="0">
                <a:solidFill>
                  <a:srgbClr val="CC9900"/>
                </a:solidFill>
              </a:rPr>
              <a:t>(Extrait du travail de Marie </a:t>
            </a:r>
            <a:r>
              <a:rPr lang="fr-FR" altLang="fr-FR" dirty="0" err="1">
                <a:solidFill>
                  <a:srgbClr val="CC9900"/>
                </a:solidFill>
              </a:rPr>
              <a:t>Gouyon</a:t>
            </a:r>
            <a:r>
              <a:rPr lang="fr-FR" altLang="fr-FR" dirty="0">
                <a:solidFill>
                  <a:srgbClr val="CC9900"/>
                </a:solidFill>
              </a:rPr>
              <a:t>, 2004)</a:t>
            </a:r>
            <a:endParaRPr lang="fr-FR" dirty="0"/>
          </a:p>
        </p:txBody>
      </p:sp>
    </p:spTree>
    <p:extLst>
      <p:ext uri="{BB962C8B-B14F-4D97-AF65-F5344CB8AC3E}">
        <p14:creationId xmlns:p14="http://schemas.microsoft.com/office/powerpoint/2010/main" val="242653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C5A116CF-7D04-401E-A109-29EBD745D0E7}"/>
              </a:ext>
            </a:extLst>
          </p:cNvPr>
          <p:cNvSpPr txBox="1">
            <a:spLocks noChangeArrowheads="1"/>
          </p:cNvSpPr>
          <p:nvPr/>
        </p:nvSpPr>
        <p:spPr bwMode="auto">
          <a:xfrm>
            <a:off x="395536" y="2315775"/>
            <a:ext cx="731802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ts val="2400"/>
              </a:spcBef>
              <a:buFontTx/>
              <a:buAutoNum type="arabicPeriod"/>
            </a:pPr>
            <a:r>
              <a:rPr lang="fr-FR" altLang="fr-FR" dirty="0"/>
              <a:t>Les devoirs, qu’est-ce que c’est ?</a:t>
            </a:r>
          </a:p>
          <a:p>
            <a:pPr marL="457200" indent="-457200" eaLnBrk="1" hangingPunct="1">
              <a:spcBef>
                <a:spcPts val="2400"/>
              </a:spcBef>
              <a:buFontTx/>
              <a:buAutoNum type="arabicPeriod"/>
            </a:pPr>
            <a:r>
              <a:rPr lang="fr-FR" altLang="fr-FR" dirty="0"/>
              <a:t>Les problèmes posés par les devoirs</a:t>
            </a:r>
          </a:p>
          <a:p>
            <a:pPr marL="457200" indent="-457200" eaLnBrk="1" hangingPunct="1">
              <a:spcBef>
                <a:spcPts val="2400"/>
              </a:spcBef>
              <a:buFontTx/>
              <a:buAutoNum type="arabicPeriod"/>
            </a:pPr>
            <a:r>
              <a:rPr lang="fr-FR" altLang="fr-FR" dirty="0"/>
              <a:t>L’aide aux devoirs</a:t>
            </a:r>
          </a:p>
          <a:p>
            <a:pPr eaLnBrk="1" hangingPunct="1">
              <a:spcBef>
                <a:spcPts val="2400"/>
              </a:spcBef>
              <a:buNone/>
            </a:pPr>
            <a:r>
              <a:rPr lang="fr-FR" altLang="fr-FR" dirty="0"/>
              <a:t>    Conclusion</a:t>
            </a:r>
          </a:p>
        </p:txBody>
      </p:sp>
      <p:sp>
        <p:nvSpPr>
          <p:cNvPr id="3" name="Text Box 5">
            <a:extLst>
              <a:ext uri="{FF2B5EF4-FFF2-40B4-BE49-F238E27FC236}">
                <a16:creationId xmlns:a16="http://schemas.microsoft.com/office/drawing/2014/main" id="{D5821229-47E9-47F8-A588-58343634915D}"/>
              </a:ext>
            </a:extLst>
          </p:cNvPr>
          <p:cNvSpPr txBox="1">
            <a:spLocks noChangeArrowheads="1"/>
          </p:cNvSpPr>
          <p:nvPr/>
        </p:nvSpPr>
        <p:spPr bwMode="auto">
          <a:xfrm>
            <a:off x="2195736" y="2315775"/>
            <a:ext cx="48766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4800" dirty="0"/>
              <a:t>Faire ses devoirs</a:t>
            </a:r>
          </a:p>
        </p:txBody>
      </p:sp>
    </p:spTree>
    <p:extLst>
      <p:ext uri="{BB962C8B-B14F-4D97-AF65-F5344CB8AC3E}">
        <p14:creationId xmlns:p14="http://schemas.microsoft.com/office/powerpoint/2010/main" val="5492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1.48148E-6 L 0 -0.22292 " pathEditMode="relative" rAng="0" ptsTypes="AA">
                                      <p:cBhvr>
                                        <p:cTn id="6" dur="2000" fill="hold"/>
                                        <p:tgtEl>
                                          <p:spTgt spid="3"/>
                                        </p:tgtEl>
                                        <p:attrNameLst>
                                          <p:attrName>ppt_x</p:attrName>
                                          <p:attrName>ppt_y</p:attrName>
                                        </p:attrNameLst>
                                      </p:cBhvr>
                                      <p:rCtr x="0" y="-11157"/>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childTnLst>
                                </p:cTn>
                              </p:par>
                            </p:childTnLst>
                          </p:cTn>
                        </p:par>
                        <p:par>
                          <p:cTn id="19" fill="hold">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2">
                                            <p:txEl>
                                              <p:pRg st="0" end="0"/>
                                            </p:txEl>
                                          </p:spTgt>
                                        </p:tgtEl>
                                        <p:attrNameLst>
                                          <p:attrName>style.color</p:attrName>
                                        </p:attrNameLst>
                                      </p:cBhvr>
                                      <p:to>
                                        <a:srgbClr val="44969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8E272BE-8957-451C-95D0-E4F534266C1F}"/>
              </a:ext>
            </a:extLst>
          </p:cNvPr>
          <p:cNvSpPr txBox="1">
            <a:spLocks noChangeArrowheads="1"/>
          </p:cNvSpPr>
          <p:nvPr/>
        </p:nvSpPr>
        <p:spPr bwMode="auto">
          <a:xfrm>
            <a:off x="627063" y="404813"/>
            <a:ext cx="4926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solidFill>
                  <a:schemeClr val="hlink"/>
                </a:solidFill>
              </a:rPr>
              <a:t>b.  Les problèmes pour les parents</a:t>
            </a:r>
          </a:p>
        </p:txBody>
      </p:sp>
      <p:pic>
        <p:nvPicPr>
          <p:cNvPr id="6" name="Image 5">
            <a:extLst>
              <a:ext uri="{FF2B5EF4-FFF2-40B4-BE49-F238E27FC236}">
                <a16:creationId xmlns:a16="http://schemas.microsoft.com/office/drawing/2014/main" id="{CCD98D49-F2B1-4460-874D-48E8870E1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70923"/>
            <a:ext cx="8748464" cy="3516153"/>
          </a:xfrm>
          <a:prstGeom prst="rect">
            <a:avLst/>
          </a:prstGeom>
        </p:spPr>
      </p:pic>
      <p:sp>
        <p:nvSpPr>
          <p:cNvPr id="7" name="Rectangle 6">
            <a:extLst>
              <a:ext uri="{FF2B5EF4-FFF2-40B4-BE49-F238E27FC236}">
                <a16:creationId xmlns:a16="http://schemas.microsoft.com/office/drawing/2014/main" id="{D6CFEEE9-98E2-404F-AF01-EAC8D296A04E}"/>
              </a:ext>
            </a:extLst>
          </p:cNvPr>
          <p:cNvSpPr/>
          <p:nvPr/>
        </p:nvSpPr>
        <p:spPr>
          <a:xfrm>
            <a:off x="4211960" y="6356068"/>
            <a:ext cx="4467890" cy="369332"/>
          </a:xfrm>
          <a:prstGeom prst="rect">
            <a:avLst/>
          </a:prstGeom>
        </p:spPr>
        <p:txBody>
          <a:bodyPr wrap="none">
            <a:spAutoFit/>
          </a:bodyPr>
          <a:lstStyle/>
          <a:p>
            <a:r>
              <a:rPr lang="fr-FR" altLang="fr-FR" dirty="0">
                <a:solidFill>
                  <a:srgbClr val="CC9900"/>
                </a:solidFill>
              </a:rPr>
              <a:t>(Extrait du travail de Marie </a:t>
            </a:r>
            <a:r>
              <a:rPr lang="fr-FR" altLang="fr-FR" dirty="0" err="1">
                <a:solidFill>
                  <a:srgbClr val="CC9900"/>
                </a:solidFill>
              </a:rPr>
              <a:t>Gouyon</a:t>
            </a:r>
            <a:r>
              <a:rPr lang="fr-FR" altLang="fr-FR" dirty="0">
                <a:solidFill>
                  <a:srgbClr val="CC9900"/>
                </a:solidFill>
              </a:rPr>
              <a:t>, 2004)</a:t>
            </a:r>
            <a:endParaRPr lang="fr-FR" dirty="0"/>
          </a:p>
        </p:txBody>
      </p:sp>
    </p:spTree>
    <p:extLst>
      <p:ext uri="{BB962C8B-B14F-4D97-AF65-F5344CB8AC3E}">
        <p14:creationId xmlns:p14="http://schemas.microsoft.com/office/powerpoint/2010/main" val="270360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8E272BE-8957-451C-95D0-E4F534266C1F}"/>
              </a:ext>
            </a:extLst>
          </p:cNvPr>
          <p:cNvSpPr txBox="1">
            <a:spLocks noChangeArrowheads="1"/>
          </p:cNvSpPr>
          <p:nvPr/>
        </p:nvSpPr>
        <p:spPr bwMode="auto">
          <a:xfrm>
            <a:off x="627063" y="404813"/>
            <a:ext cx="4926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solidFill>
                  <a:schemeClr val="hlink"/>
                </a:solidFill>
              </a:rPr>
              <a:t>b.  Les problèmes pour les parents</a:t>
            </a:r>
          </a:p>
        </p:txBody>
      </p:sp>
      <p:pic>
        <p:nvPicPr>
          <p:cNvPr id="3" name="Image 2">
            <a:extLst>
              <a:ext uri="{FF2B5EF4-FFF2-40B4-BE49-F238E27FC236}">
                <a16:creationId xmlns:a16="http://schemas.microsoft.com/office/drawing/2014/main" id="{ACBF8CF3-5091-4EB4-A1D3-753010AE4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59" y="1052736"/>
            <a:ext cx="7232234" cy="5386293"/>
          </a:xfrm>
          <a:prstGeom prst="rect">
            <a:avLst/>
          </a:prstGeom>
        </p:spPr>
      </p:pic>
      <p:sp>
        <p:nvSpPr>
          <p:cNvPr id="7" name="Rectangle 6">
            <a:extLst>
              <a:ext uri="{FF2B5EF4-FFF2-40B4-BE49-F238E27FC236}">
                <a16:creationId xmlns:a16="http://schemas.microsoft.com/office/drawing/2014/main" id="{2D849DE0-A4AE-4CFC-A1BC-6C4985F6FEE1}"/>
              </a:ext>
            </a:extLst>
          </p:cNvPr>
          <p:cNvSpPr/>
          <p:nvPr/>
        </p:nvSpPr>
        <p:spPr>
          <a:xfrm>
            <a:off x="4211960" y="6356068"/>
            <a:ext cx="4467890" cy="369332"/>
          </a:xfrm>
          <a:prstGeom prst="rect">
            <a:avLst/>
          </a:prstGeom>
        </p:spPr>
        <p:txBody>
          <a:bodyPr wrap="none">
            <a:spAutoFit/>
          </a:bodyPr>
          <a:lstStyle/>
          <a:p>
            <a:r>
              <a:rPr lang="fr-FR" altLang="fr-FR" dirty="0">
                <a:solidFill>
                  <a:srgbClr val="CC9900"/>
                </a:solidFill>
              </a:rPr>
              <a:t>(Extrait du travail de Marie </a:t>
            </a:r>
            <a:r>
              <a:rPr lang="fr-FR" altLang="fr-FR" dirty="0" err="1">
                <a:solidFill>
                  <a:srgbClr val="CC9900"/>
                </a:solidFill>
              </a:rPr>
              <a:t>Gouyon</a:t>
            </a:r>
            <a:r>
              <a:rPr lang="fr-FR" altLang="fr-FR" dirty="0">
                <a:solidFill>
                  <a:srgbClr val="CC9900"/>
                </a:solidFill>
              </a:rPr>
              <a:t>, 2004)</a:t>
            </a:r>
            <a:endParaRPr lang="fr-FR" dirty="0"/>
          </a:p>
        </p:txBody>
      </p:sp>
    </p:spTree>
    <p:extLst>
      <p:ext uri="{BB962C8B-B14F-4D97-AF65-F5344CB8AC3E}">
        <p14:creationId xmlns:p14="http://schemas.microsoft.com/office/powerpoint/2010/main" val="186321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97706" y="1125016"/>
            <a:ext cx="77501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8088"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800" dirty="0"/>
              <a:t>A.: </a:t>
            </a:r>
            <a:r>
              <a:rPr lang="fr-FR" altLang="fr-FR" sz="1800" i="1" dirty="0"/>
              <a:t>(Sur un ton professoral)</a:t>
            </a:r>
            <a:r>
              <a:rPr lang="fr-FR" altLang="fr-FR" sz="1800" dirty="0"/>
              <a:t> on va lire! Lis-moi ça un peu pour que je voie comment tu lis. </a:t>
            </a:r>
            <a:r>
              <a:rPr lang="fr-FR" altLang="fr-FR" sz="1800" i="1" dirty="0"/>
              <a:t>(Douce et encourageante)</a:t>
            </a:r>
            <a:r>
              <a:rPr lang="fr-FR" altLang="fr-FR" sz="1800" dirty="0"/>
              <a:t> allez, on y va !</a:t>
            </a:r>
            <a:endParaRPr lang="fr-FR" altLang="fr-FR" sz="1800" b="1" dirty="0"/>
          </a:p>
          <a:p>
            <a:pPr algn="just" eaLnBrk="1" hangingPunct="1">
              <a:spcBef>
                <a:spcPct val="0"/>
              </a:spcBef>
              <a:buFontTx/>
              <a:buNone/>
            </a:pPr>
            <a:endParaRPr lang="fr-FR" altLang="fr-FR" sz="1800" i="1" dirty="0"/>
          </a:p>
          <a:p>
            <a:pPr algn="just" eaLnBrk="1" hangingPunct="1">
              <a:spcBef>
                <a:spcPct val="0"/>
              </a:spcBef>
              <a:buFontTx/>
              <a:buNone/>
            </a:pPr>
            <a:r>
              <a:rPr lang="fr-FR" altLang="fr-FR" sz="1800" i="1" dirty="0" err="1"/>
              <a:t>Précila</a:t>
            </a:r>
            <a:r>
              <a:rPr lang="fr-FR" altLang="fr-FR" sz="1800" i="1" dirty="0"/>
              <a:t>, qui semble dépitée, se met à lire à voix haute.</a:t>
            </a:r>
            <a:endParaRPr lang="fr-FR" altLang="fr-FR" sz="1800" b="1" dirty="0"/>
          </a:p>
          <a:p>
            <a:pPr algn="just" eaLnBrk="1" hangingPunct="1">
              <a:spcBef>
                <a:spcPct val="0"/>
              </a:spcBef>
              <a:buFontTx/>
              <a:buNone/>
            </a:pPr>
            <a:r>
              <a:rPr lang="fr-FR" altLang="fr-FR" sz="1800" dirty="0"/>
              <a:t>P: Vol de bijoux...</a:t>
            </a:r>
            <a:endParaRPr lang="fr-FR" altLang="fr-FR" sz="1800" b="1" dirty="0"/>
          </a:p>
          <a:p>
            <a:pPr algn="just" eaLnBrk="1" hangingPunct="1">
              <a:spcBef>
                <a:spcPct val="0"/>
              </a:spcBef>
              <a:buFontTx/>
              <a:buNone/>
            </a:pPr>
            <a:endParaRPr lang="fr-FR" altLang="fr-FR" sz="1800" dirty="0"/>
          </a:p>
          <a:p>
            <a:pPr algn="just" eaLnBrk="1" hangingPunct="1">
              <a:spcBef>
                <a:spcPct val="0"/>
              </a:spcBef>
              <a:buFontTx/>
              <a:buNone/>
            </a:pPr>
            <a:r>
              <a:rPr lang="fr-FR" altLang="fr-FR" sz="1800" dirty="0"/>
              <a:t>A.: </a:t>
            </a:r>
            <a:r>
              <a:rPr lang="fr-FR" altLang="fr-FR" sz="1800" i="1" dirty="0"/>
              <a:t>(l’interrompant)</a:t>
            </a:r>
            <a:r>
              <a:rPr lang="fr-FR" altLang="fr-FR" sz="1800" dirty="0"/>
              <a:t> non, en principe, je t'ai expliqué qu'il faut mettre la main pour pouvoir bien suivre. Je ne fais pas comme la maîtresse. Ce que je fais, c'est pour voir si tu enregistres bien tes sons, si tu regardes bien parce que tu ne travailles pas pour manger la majeure partie des mots. Alors, on commence à lire. </a:t>
            </a:r>
            <a:r>
              <a:rPr lang="fr-FR" altLang="fr-FR" sz="1800" i="1" dirty="0"/>
              <a:t>(Encourageante)</a:t>
            </a:r>
            <a:r>
              <a:rPr lang="fr-FR" altLang="fr-FR" sz="1800" dirty="0"/>
              <a:t> allez...</a:t>
            </a:r>
            <a:endParaRPr lang="fr-FR" altLang="fr-FR" sz="1800" b="1" dirty="0"/>
          </a:p>
          <a:p>
            <a:pPr algn="just">
              <a:spcBef>
                <a:spcPct val="0"/>
              </a:spcBef>
              <a:buFontTx/>
              <a:buNone/>
            </a:pPr>
            <a:endParaRPr lang="fr-FR" altLang="fr-FR" sz="1800" dirty="0"/>
          </a:p>
        </p:txBody>
      </p:sp>
      <p:sp>
        <p:nvSpPr>
          <p:cNvPr id="18435" name="Rectangle 5"/>
          <p:cNvSpPr>
            <a:spLocks noChangeArrowheads="1"/>
          </p:cNvSpPr>
          <p:nvPr/>
        </p:nvSpPr>
        <p:spPr bwMode="auto">
          <a:xfrm>
            <a:off x="756443" y="4365104"/>
            <a:ext cx="7631113"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8088" bIns="0"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fr-FR" altLang="fr-FR" dirty="0"/>
              <a:t>P.: </a:t>
            </a:r>
            <a:r>
              <a:rPr lang="fr-FR" altLang="fr-FR" i="1" dirty="0"/>
              <a:t>(S'aidant du doigt pour lire)</a:t>
            </a:r>
            <a:r>
              <a:rPr lang="fr-FR" altLang="fr-FR" dirty="0"/>
              <a:t> Vol de bijoux à l'hôtel </a:t>
            </a:r>
            <a:r>
              <a:rPr lang="fr-FR" altLang="fr-FR" dirty="0" err="1"/>
              <a:t>métropo</a:t>
            </a:r>
            <a:r>
              <a:rPr lang="fr-FR" altLang="fr-FR" dirty="0"/>
              <a:t>[l] ...</a:t>
            </a:r>
          </a:p>
          <a:p>
            <a:pPr algn="just" eaLnBrk="1" hangingPunct="1"/>
            <a:endParaRPr lang="fr-FR" altLang="fr-FR" b="1" dirty="0"/>
          </a:p>
          <a:p>
            <a:pPr algn="just" eaLnBrk="1" hangingPunct="1">
              <a:buFontTx/>
              <a:buAutoNum type="alphaUcPeriod"/>
            </a:pPr>
            <a:r>
              <a:rPr lang="fr-FR" altLang="fr-FR" dirty="0"/>
              <a:t>: D'abord, tu sais, tu as déjà mangé le « e ». Ça ne va pas!</a:t>
            </a:r>
          </a:p>
          <a:p>
            <a:pPr algn="just" eaLnBrk="1" hangingPunct="1">
              <a:buFontTx/>
              <a:buAutoNum type="alphaUcPeriod"/>
            </a:pPr>
            <a:endParaRPr lang="fr-FR" altLang="fr-FR" b="1" dirty="0"/>
          </a:p>
          <a:p>
            <a:pPr algn="just" eaLnBrk="1" hangingPunct="1"/>
            <a:r>
              <a:rPr lang="fr-FR" altLang="fr-FR" dirty="0"/>
              <a:t>P. : </a:t>
            </a:r>
            <a:r>
              <a:rPr lang="fr-FR" altLang="fr-FR" i="1" dirty="0"/>
              <a:t>(Marquant le « e » muet)</a:t>
            </a:r>
            <a:r>
              <a:rPr lang="fr-FR" altLang="fr-FR" dirty="0"/>
              <a:t> «... métropol</a:t>
            </a:r>
            <a:r>
              <a:rPr lang="fr-FR" altLang="fr-FR" u="sng" dirty="0"/>
              <a:t>e</a:t>
            </a:r>
            <a:r>
              <a:rPr lang="fr-FR" altLang="fr-FR" dirty="0"/>
              <a:t> »</a:t>
            </a:r>
          </a:p>
          <a:p>
            <a:pPr algn="just" eaLnBrk="1" hangingPunct="1"/>
            <a:endParaRPr lang="fr-FR" altLang="fr-FR" b="1" dirty="0"/>
          </a:p>
          <a:p>
            <a:pPr algn="just" eaLnBrk="1" hangingPunct="1"/>
            <a:r>
              <a:rPr lang="fr-FR" altLang="fr-FR" dirty="0"/>
              <a:t>A. : Voilà!                                                      </a:t>
            </a:r>
            <a:r>
              <a:rPr lang="fr-FR" altLang="fr-FR" sz="1400" dirty="0">
                <a:solidFill>
                  <a:srgbClr val="CC9900"/>
                </a:solidFill>
              </a:rPr>
              <a:t>(Extrait du travail de Séverine Kakpo)</a:t>
            </a:r>
          </a:p>
        </p:txBody>
      </p:sp>
      <p:sp>
        <p:nvSpPr>
          <p:cNvPr id="4" name="Text Box 6">
            <a:extLst>
              <a:ext uri="{FF2B5EF4-FFF2-40B4-BE49-F238E27FC236}">
                <a16:creationId xmlns:a16="http://schemas.microsoft.com/office/drawing/2014/main" id="{D8E272BE-8957-451C-95D0-E4F534266C1F}"/>
              </a:ext>
            </a:extLst>
          </p:cNvPr>
          <p:cNvSpPr txBox="1">
            <a:spLocks noChangeArrowheads="1"/>
          </p:cNvSpPr>
          <p:nvPr/>
        </p:nvSpPr>
        <p:spPr bwMode="auto">
          <a:xfrm>
            <a:off x="627063" y="404813"/>
            <a:ext cx="4926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solidFill>
                  <a:schemeClr val="hlink"/>
                </a:solidFill>
              </a:rPr>
              <a:t>b.  Les problèmes pour les parents</a:t>
            </a:r>
          </a:p>
        </p:txBody>
      </p:sp>
    </p:spTree>
    <p:extLst>
      <p:ext uri="{BB962C8B-B14F-4D97-AF65-F5344CB8AC3E}">
        <p14:creationId xmlns:p14="http://schemas.microsoft.com/office/powerpoint/2010/main" val="31959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931" y="1412776"/>
            <a:ext cx="7704138" cy="4739759"/>
          </a:xfrm>
          <a:prstGeom prst="rect">
            <a:avLst/>
          </a:prstGeom>
        </p:spPr>
        <p:txBody>
          <a:bodyPr>
            <a:spAutoFit/>
          </a:bodyPr>
          <a:lstStyle/>
          <a:p>
            <a:pPr algn="just">
              <a:spcAft>
                <a:spcPts val="0"/>
              </a:spcAft>
              <a:defRPr/>
            </a:pPr>
            <a:endParaRPr lang="fr-FR" sz="1400" i="1" dirty="0">
              <a:latin typeface="+mj-lt"/>
              <a:ea typeface="MS Mincho" panose="02020609040205080304" pitchFamily="49" charset="-128"/>
              <a:cs typeface="Times New Roman" panose="02020603050405020304" pitchFamily="18" charset="0"/>
            </a:endParaRPr>
          </a:p>
          <a:p>
            <a:pPr algn="just">
              <a:spcAft>
                <a:spcPts val="0"/>
              </a:spcAft>
              <a:defRPr/>
            </a:pPr>
            <a:r>
              <a:rPr lang="fr-FR" dirty="0">
                <a:latin typeface="+mj-lt"/>
                <a:ea typeface="MS Mincho" panose="02020609040205080304" pitchFamily="49" charset="-128"/>
                <a:cs typeface="Times New Roman" panose="02020603050405020304" pitchFamily="18" charset="0"/>
              </a:rPr>
              <a:t>La mère me confie que Nadia est punie quasi quotidiennement et qu’elle ne sait pas comment faire.</a:t>
            </a:r>
          </a:p>
          <a:p>
            <a:pPr algn="just">
              <a:spcAft>
                <a:spcPts val="0"/>
              </a:spcAft>
              <a:defRPr/>
            </a:pPr>
            <a:r>
              <a:rPr lang="fr-FR" dirty="0">
                <a:latin typeface="+mj-lt"/>
                <a:ea typeface="MS Mincho" panose="02020609040205080304" pitchFamily="49" charset="-128"/>
                <a:cs typeface="Times New Roman" panose="02020603050405020304" pitchFamily="18" charset="0"/>
              </a:rPr>
              <a:t>« Je l’ai vue la maitresse, elle dit que je dois être sévère que je dois plus m’en occuper, mais ici elle est sage, j’vais pas crier pour rien non ? »</a:t>
            </a:r>
          </a:p>
          <a:p>
            <a:pPr algn="just">
              <a:spcAft>
                <a:spcPts val="0"/>
              </a:spcAft>
              <a:defRPr/>
            </a:pPr>
            <a:endParaRPr lang="fr-FR" dirty="0">
              <a:latin typeface="+mj-lt"/>
              <a:ea typeface="MS Mincho" panose="02020609040205080304" pitchFamily="49" charset="-128"/>
              <a:cs typeface="Times New Roman" panose="02020603050405020304" pitchFamily="18" charset="0"/>
            </a:endParaRPr>
          </a:p>
          <a:p>
            <a:pPr algn="just">
              <a:spcAft>
                <a:spcPts val="0"/>
              </a:spcAft>
              <a:defRPr/>
            </a:pPr>
            <a:r>
              <a:rPr lang="fr-FR" dirty="0">
                <a:latin typeface="+mj-lt"/>
                <a:ea typeface="MS Mincho" panose="02020609040205080304" pitchFamily="49" charset="-128"/>
                <a:cs typeface="Times New Roman" panose="02020603050405020304" pitchFamily="18" charset="0"/>
              </a:rPr>
              <a:t> Je lui demande si elle l’aide pour ses devoirs, elle me répond qu’elle vérifie tout. Elle s’approche de la table ou nous avons fait les devoirs s’empare du cahier de leçon l’examine consciencieusement et dit à la petite « c’est bien ma fille » puis repose le cahier.</a:t>
            </a:r>
          </a:p>
          <a:p>
            <a:pPr algn="just">
              <a:spcAft>
                <a:spcPts val="0"/>
              </a:spcAft>
              <a:defRPr/>
            </a:pPr>
            <a:endParaRPr lang="fr-FR" dirty="0">
              <a:latin typeface="+mj-lt"/>
              <a:ea typeface="MS Mincho" panose="02020609040205080304" pitchFamily="49" charset="-128"/>
              <a:cs typeface="Times New Roman" panose="02020603050405020304" pitchFamily="18" charset="0"/>
            </a:endParaRPr>
          </a:p>
          <a:p>
            <a:pPr algn="just">
              <a:spcAft>
                <a:spcPts val="0"/>
              </a:spcAft>
              <a:defRPr/>
            </a:pPr>
            <a:r>
              <a:rPr lang="fr-FR" dirty="0">
                <a:latin typeface="+mj-lt"/>
                <a:ea typeface="MS Mincho" panose="02020609040205080304" pitchFamily="49" charset="-128"/>
                <a:cs typeface="Times New Roman" panose="02020603050405020304" pitchFamily="18" charset="0"/>
              </a:rPr>
              <a:t>Plus tard, elle me confie à voix basse qu’elle ne sait pas lire et fait semblant de vérifier. Elle voudrait bien aider sa fille mais « leurs leçons là, c’est pas possible de les comprendre alors je vérifie mais je sais que ça sert à rien, je peux pas l’aider, c’est pas possible ». </a:t>
            </a:r>
          </a:p>
          <a:p>
            <a:pPr algn="r">
              <a:spcAft>
                <a:spcPts val="0"/>
              </a:spcAft>
              <a:defRPr/>
            </a:pPr>
            <a:endParaRPr lang="fr-FR" i="1" dirty="0">
              <a:solidFill>
                <a:srgbClr val="CC9900"/>
              </a:solidFill>
              <a:ea typeface="MS Mincho" panose="02020609040205080304" pitchFamily="49" charset="-128"/>
              <a:cs typeface="Times New Roman" panose="02020603050405020304" pitchFamily="18" charset="0"/>
            </a:endParaRPr>
          </a:p>
          <a:p>
            <a:pPr algn="r">
              <a:spcAft>
                <a:spcPts val="0"/>
              </a:spcAft>
              <a:defRPr/>
            </a:pPr>
            <a:r>
              <a:rPr lang="fr-FR" i="1" dirty="0">
                <a:solidFill>
                  <a:srgbClr val="CC9900"/>
                </a:solidFill>
                <a:ea typeface="MS Mincho" panose="02020609040205080304" pitchFamily="49" charset="-128"/>
                <a:cs typeface="Times New Roman" panose="02020603050405020304" pitchFamily="18" charset="0"/>
              </a:rPr>
              <a:t>Extrait d’observation (travail de S. Morello)</a:t>
            </a:r>
          </a:p>
        </p:txBody>
      </p:sp>
      <p:sp>
        <p:nvSpPr>
          <p:cNvPr id="3" name="Text Box 6">
            <a:extLst>
              <a:ext uri="{FF2B5EF4-FFF2-40B4-BE49-F238E27FC236}">
                <a16:creationId xmlns:a16="http://schemas.microsoft.com/office/drawing/2014/main" id="{C89A0590-F30D-40CA-9923-FDB747F70D34}"/>
              </a:ext>
            </a:extLst>
          </p:cNvPr>
          <p:cNvSpPr txBox="1">
            <a:spLocks noChangeArrowheads="1"/>
          </p:cNvSpPr>
          <p:nvPr/>
        </p:nvSpPr>
        <p:spPr bwMode="auto">
          <a:xfrm>
            <a:off x="627063" y="404813"/>
            <a:ext cx="4926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400" dirty="0">
                <a:solidFill>
                  <a:schemeClr val="hlink"/>
                </a:solidFill>
              </a:rPr>
              <a:t>b.  Les problèmes pour les parents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C5A116CF-7D04-401E-A109-29EBD745D0E7}"/>
              </a:ext>
            </a:extLst>
          </p:cNvPr>
          <p:cNvSpPr txBox="1">
            <a:spLocks noChangeArrowheads="1"/>
          </p:cNvSpPr>
          <p:nvPr/>
        </p:nvSpPr>
        <p:spPr bwMode="auto">
          <a:xfrm>
            <a:off x="395536" y="2315775"/>
            <a:ext cx="731802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ts val="2400"/>
              </a:spcBef>
              <a:buFontTx/>
              <a:buAutoNum type="arabicPeriod"/>
            </a:pPr>
            <a:r>
              <a:rPr lang="fr-FR" altLang="fr-FR" dirty="0"/>
              <a:t>Les devoirs, qu’est-ce que c’est ?</a:t>
            </a:r>
          </a:p>
          <a:p>
            <a:pPr marL="457200" indent="-457200" eaLnBrk="1" hangingPunct="1">
              <a:spcBef>
                <a:spcPts val="2400"/>
              </a:spcBef>
              <a:buFontTx/>
              <a:buAutoNum type="arabicPeriod"/>
            </a:pPr>
            <a:r>
              <a:rPr lang="fr-FR" altLang="fr-FR" dirty="0">
                <a:solidFill>
                  <a:schemeClr val="accent5">
                    <a:lumMod val="50000"/>
                  </a:schemeClr>
                </a:solidFill>
              </a:rPr>
              <a:t>Les problèmes posés par les devoirs</a:t>
            </a:r>
          </a:p>
          <a:p>
            <a:pPr marL="457200" indent="-457200" eaLnBrk="1" hangingPunct="1">
              <a:spcBef>
                <a:spcPts val="2400"/>
              </a:spcBef>
              <a:buFontTx/>
              <a:buAutoNum type="arabicPeriod"/>
            </a:pPr>
            <a:r>
              <a:rPr lang="fr-FR" altLang="fr-FR" dirty="0"/>
              <a:t>L’aide aux devoirs</a:t>
            </a:r>
          </a:p>
          <a:p>
            <a:pPr eaLnBrk="1" hangingPunct="1">
              <a:spcBef>
                <a:spcPts val="2400"/>
              </a:spcBef>
              <a:buNone/>
            </a:pPr>
            <a:r>
              <a:rPr lang="fr-FR" altLang="fr-FR" dirty="0"/>
              <a:t>    Conclusion</a:t>
            </a:r>
          </a:p>
        </p:txBody>
      </p:sp>
      <p:sp>
        <p:nvSpPr>
          <p:cNvPr id="3" name="Text Box 5">
            <a:extLst>
              <a:ext uri="{FF2B5EF4-FFF2-40B4-BE49-F238E27FC236}">
                <a16:creationId xmlns:a16="http://schemas.microsoft.com/office/drawing/2014/main" id="{D5821229-47E9-47F8-A588-58343634915D}"/>
              </a:ext>
            </a:extLst>
          </p:cNvPr>
          <p:cNvSpPr txBox="1">
            <a:spLocks noChangeArrowheads="1"/>
          </p:cNvSpPr>
          <p:nvPr/>
        </p:nvSpPr>
        <p:spPr bwMode="auto">
          <a:xfrm>
            <a:off x="2133672" y="668009"/>
            <a:ext cx="48766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4800" dirty="0"/>
              <a:t>Faire ses devoirs</a:t>
            </a:r>
          </a:p>
        </p:txBody>
      </p:sp>
    </p:spTree>
    <p:extLst>
      <p:ext uri="{BB962C8B-B14F-4D97-AF65-F5344CB8AC3E}">
        <p14:creationId xmlns:p14="http://schemas.microsoft.com/office/powerpoint/2010/main" val="7482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2">
                                            <p:txEl>
                                              <p:pRg st="1" end="1"/>
                                            </p:txEl>
                                          </p:spTgt>
                                        </p:tgtEl>
                                        <p:attrNameLst>
                                          <p:attrName>style.color</p:attrName>
                                        </p:attrNameLst>
                                      </p:cBhvr>
                                      <p:to>
                                        <a:srgbClr val="000000"/>
                                      </p:to>
                                    </p:animClr>
                                  </p:childTnLst>
                                </p:cTn>
                              </p:par>
                              <p:par>
                                <p:cTn id="7" presetID="3" presetClass="emph" presetSubtype="2" fill="hold" nodeType="withEffect">
                                  <p:stCondLst>
                                    <p:cond delay="0"/>
                                  </p:stCondLst>
                                  <p:childTnLst>
                                    <p:animClr clrSpc="rgb" dir="cw">
                                      <p:cBhvr override="childStyle">
                                        <p:cTn id="8" dur="2000" fill="hold"/>
                                        <p:tgtEl>
                                          <p:spTgt spid="2">
                                            <p:txEl>
                                              <p:pRg st="2" end="2"/>
                                            </p:txEl>
                                          </p:spTgt>
                                        </p:tgtEl>
                                        <p:attrNameLst>
                                          <p:attrName>style.color</p:attrName>
                                        </p:attrNameLst>
                                      </p:cBhvr>
                                      <p:to>
                                        <a:srgbClr val="44969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6D068B2-9F40-44C5-BF14-8DF912BA1CC0}"/>
              </a:ext>
            </a:extLst>
          </p:cNvPr>
          <p:cNvSpPr txBox="1"/>
          <p:nvPr/>
        </p:nvSpPr>
        <p:spPr>
          <a:xfrm>
            <a:off x="987236" y="1700808"/>
            <a:ext cx="7169527" cy="584775"/>
          </a:xfrm>
          <a:prstGeom prst="rect">
            <a:avLst/>
          </a:prstGeom>
          <a:noFill/>
        </p:spPr>
        <p:txBody>
          <a:bodyPr wrap="none" rtlCol="0">
            <a:spAutoFit/>
          </a:bodyPr>
          <a:lstStyle/>
          <a:p>
            <a:r>
              <a:rPr lang="fr-FR" sz="3200" dirty="0"/>
              <a:t>Quelle efficacité de l’aide aux devoirs?</a:t>
            </a:r>
          </a:p>
        </p:txBody>
      </p:sp>
      <p:sp>
        <p:nvSpPr>
          <p:cNvPr id="3" name="ZoneTexte 2">
            <a:extLst>
              <a:ext uri="{FF2B5EF4-FFF2-40B4-BE49-F238E27FC236}">
                <a16:creationId xmlns:a16="http://schemas.microsoft.com/office/drawing/2014/main" id="{FEA84E8B-7240-4CE5-9C5A-C00ED702FA33}"/>
              </a:ext>
            </a:extLst>
          </p:cNvPr>
          <p:cNvSpPr txBox="1"/>
          <p:nvPr/>
        </p:nvSpPr>
        <p:spPr>
          <a:xfrm>
            <a:off x="974166" y="2636912"/>
            <a:ext cx="7041149" cy="1077218"/>
          </a:xfrm>
          <a:prstGeom prst="rect">
            <a:avLst/>
          </a:prstGeom>
          <a:noFill/>
        </p:spPr>
        <p:txBody>
          <a:bodyPr wrap="square" rtlCol="0">
            <a:spAutoFit/>
          </a:bodyPr>
          <a:lstStyle/>
          <a:p>
            <a:r>
              <a:rPr lang="fr-FR" sz="3200" dirty="0"/>
              <a:t>Comment expliquer les résultats des recherches quantitatives?</a:t>
            </a:r>
          </a:p>
        </p:txBody>
      </p:sp>
    </p:spTree>
    <p:extLst>
      <p:ext uri="{BB962C8B-B14F-4D97-AF65-F5344CB8AC3E}">
        <p14:creationId xmlns:p14="http://schemas.microsoft.com/office/powerpoint/2010/main" val="20805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052513"/>
            <a:ext cx="8172450" cy="4567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1374775"/>
            <a:ext cx="792162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2400">
                <a:solidFill>
                  <a:srgbClr val="CC9900"/>
                </a:solidFill>
              </a:rPr>
              <a:t>Un intervenant après une séance d’étude:</a:t>
            </a:r>
          </a:p>
          <a:p>
            <a:pPr algn="just" eaLnBrk="1" hangingPunct="1">
              <a:spcBef>
                <a:spcPct val="0"/>
              </a:spcBef>
              <a:buFontTx/>
              <a:buNone/>
            </a:pPr>
            <a:endParaRPr lang="fr-FR" altLang="fr-FR" sz="2400"/>
          </a:p>
          <a:p>
            <a:pPr algn="just" eaLnBrk="1" hangingPunct="1">
              <a:spcBef>
                <a:spcPct val="0"/>
              </a:spcBef>
              <a:buFontTx/>
              <a:buNone/>
            </a:pPr>
            <a:r>
              <a:rPr lang="fr-FR" altLang="fr-FR" sz="2400"/>
              <a:t>« Ben par exemple si je prends le cas de Jordan… Il avait strictement rien compris à ce qu’il fallait faire ! […] Donc là, ben il faut prendre dix minutes, cinq minutes, et puis expliquer ce que c’est parce que… Sinon, on fait l’exercice à sa place en fait… Même si on l’aide ponctuellement sur l’exercice y va rien comprendre… Faut tout reprendre avec lui, le problème c’est qu’on peut pas tout reprendre avec les quinze enfants parce que…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C5A116CF-7D04-401E-A109-29EBD745D0E7}"/>
              </a:ext>
            </a:extLst>
          </p:cNvPr>
          <p:cNvSpPr txBox="1">
            <a:spLocks noChangeArrowheads="1"/>
          </p:cNvSpPr>
          <p:nvPr/>
        </p:nvSpPr>
        <p:spPr bwMode="auto">
          <a:xfrm>
            <a:off x="395536" y="2315775"/>
            <a:ext cx="731802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ts val="2400"/>
              </a:spcBef>
              <a:buFontTx/>
              <a:buAutoNum type="arabicPeriod"/>
            </a:pPr>
            <a:r>
              <a:rPr lang="fr-FR" altLang="fr-FR" dirty="0"/>
              <a:t>Les devoirs, qu’est-ce que c’est ?</a:t>
            </a:r>
          </a:p>
          <a:p>
            <a:pPr marL="457200" indent="-457200" eaLnBrk="1" hangingPunct="1">
              <a:spcBef>
                <a:spcPts val="2400"/>
              </a:spcBef>
              <a:buFontTx/>
              <a:buAutoNum type="arabicPeriod"/>
            </a:pPr>
            <a:r>
              <a:rPr lang="fr-FR" altLang="fr-FR" dirty="0"/>
              <a:t>Les problèmes posés par les devoirs</a:t>
            </a:r>
          </a:p>
          <a:p>
            <a:pPr marL="457200" indent="-457200" eaLnBrk="1" hangingPunct="1">
              <a:spcBef>
                <a:spcPts val="2400"/>
              </a:spcBef>
              <a:buFontTx/>
              <a:buAutoNum type="arabicPeriod"/>
            </a:pPr>
            <a:r>
              <a:rPr lang="fr-FR" altLang="fr-FR" dirty="0">
                <a:solidFill>
                  <a:schemeClr val="accent5">
                    <a:lumMod val="50000"/>
                  </a:schemeClr>
                </a:solidFill>
              </a:rPr>
              <a:t>L’aide aux devoirs</a:t>
            </a:r>
          </a:p>
          <a:p>
            <a:pPr eaLnBrk="1" hangingPunct="1">
              <a:spcBef>
                <a:spcPts val="2400"/>
              </a:spcBef>
              <a:buNone/>
            </a:pPr>
            <a:r>
              <a:rPr lang="fr-FR" altLang="fr-FR" dirty="0"/>
              <a:t>    Conclusion</a:t>
            </a:r>
          </a:p>
        </p:txBody>
      </p:sp>
      <p:sp>
        <p:nvSpPr>
          <p:cNvPr id="3" name="Text Box 5">
            <a:extLst>
              <a:ext uri="{FF2B5EF4-FFF2-40B4-BE49-F238E27FC236}">
                <a16:creationId xmlns:a16="http://schemas.microsoft.com/office/drawing/2014/main" id="{D5821229-47E9-47F8-A588-58343634915D}"/>
              </a:ext>
            </a:extLst>
          </p:cNvPr>
          <p:cNvSpPr txBox="1">
            <a:spLocks noChangeArrowheads="1"/>
          </p:cNvSpPr>
          <p:nvPr/>
        </p:nvSpPr>
        <p:spPr bwMode="auto">
          <a:xfrm>
            <a:off x="2133672" y="668009"/>
            <a:ext cx="48766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4800" dirty="0"/>
              <a:t>Faire ses devoirs</a:t>
            </a:r>
          </a:p>
        </p:txBody>
      </p:sp>
    </p:spTree>
    <p:extLst>
      <p:ext uri="{BB962C8B-B14F-4D97-AF65-F5344CB8AC3E}">
        <p14:creationId xmlns:p14="http://schemas.microsoft.com/office/powerpoint/2010/main" val="5467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2">
                                            <p:txEl>
                                              <p:pRg st="2" end="2"/>
                                            </p:txEl>
                                          </p:spTgt>
                                        </p:tgtEl>
                                        <p:attrNameLst>
                                          <p:attrName>style.color</p:attrName>
                                        </p:attrNameLst>
                                      </p:cBhvr>
                                      <p:to>
                                        <a:srgbClr val="000000"/>
                                      </p:to>
                                    </p:animClr>
                                  </p:childTnLst>
                                </p:cTn>
                              </p:par>
                              <p:par>
                                <p:cTn id="7" presetID="3" presetClass="emph" presetSubtype="2" fill="hold" nodeType="withEffect">
                                  <p:stCondLst>
                                    <p:cond delay="0"/>
                                  </p:stCondLst>
                                  <p:childTnLst>
                                    <p:animClr clrSpc="rgb" dir="cw">
                                      <p:cBhvr override="childStyle">
                                        <p:cTn id="8" dur="2000" fill="hold"/>
                                        <p:tgtEl>
                                          <p:spTgt spid="2">
                                            <p:txEl>
                                              <p:pRg st="3" end="3"/>
                                            </p:txEl>
                                          </p:spTgt>
                                        </p:tgtEl>
                                        <p:attrNameLst>
                                          <p:attrName>style.color</p:attrName>
                                        </p:attrNameLst>
                                      </p:cBhvr>
                                      <p:to>
                                        <a:srgbClr val="44969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878E6-1F83-4B5E-B01D-A513EB170BD6}"/>
              </a:ext>
            </a:extLst>
          </p:cNvPr>
          <p:cNvSpPr/>
          <p:nvPr/>
        </p:nvSpPr>
        <p:spPr>
          <a:xfrm>
            <a:off x="1916832" y="2636912"/>
            <a:ext cx="5310336" cy="1200329"/>
          </a:xfrm>
          <a:prstGeom prst="rect">
            <a:avLst/>
          </a:prstGeom>
        </p:spPr>
        <p:txBody>
          <a:bodyPr wrap="square">
            <a:spAutoFit/>
          </a:bodyPr>
          <a:lstStyle/>
          <a:p>
            <a:pPr algn="ctr"/>
            <a:r>
              <a:rPr lang="fr-FR" altLang="fr-FR" sz="3600" dirty="0">
                <a:solidFill>
                  <a:srgbClr val="CC9900"/>
                </a:solidFill>
              </a:rPr>
              <a:t>Pourquoi donne-t-on (encore) des devoirs ?</a:t>
            </a:r>
            <a:endParaRPr lang="fr-FR" sz="3600" dirty="0">
              <a:solidFill>
                <a:srgbClr val="CC9900"/>
              </a:solidFill>
            </a:endParaRPr>
          </a:p>
        </p:txBody>
      </p:sp>
    </p:spTree>
    <p:extLst>
      <p:ext uri="{BB962C8B-B14F-4D97-AF65-F5344CB8AC3E}">
        <p14:creationId xmlns:p14="http://schemas.microsoft.com/office/powerpoint/2010/main" val="1757014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82D86-8C1D-4348-9DD2-0E6FDBC7E81F}"/>
              </a:ext>
            </a:extLst>
          </p:cNvPr>
          <p:cNvSpPr/>
          <p:nvPr/>
        </p:nvSpPr>
        <p:spPr>
          <a:xfrm>
            <a:off x="881590" y="2132856"/>
            <a:ext cx="7380820" cy="3926716"/>
          </a:xfrm>
          <a:prstGeom prst="rect">
            <a:avLst/>
          </a:prstGeom>
        </p:spPr>
        <p:txBody>
          <a:bodyPr wrap="square">
            <a:spAutoFit/>
          </a:bodyPr>
          <a:lstStyle/>
          <a:p>
            <a:pPr algn="just">
              <a:spcBef>
                <a:spcPts val="300"/>
              </a:spcBef>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 J'ai récité ma tablette et pris mon repas ; j'ai préparé ma nouvelle tablette, j'ai écrit dessus, je l'ai remplie ; après ils m'ont donné mon travail oral et, dans l'après-midi, ils m'ont donné mon travail écrit. Je suis rentré chez moi... J'ai lu ma tablette et mon père était content... </a:t>
            </a:r>
          </a:p>
          <a:p>
            <a:pPr algn="just">
              <a:spcBef>
                <a:spcPts val="300"/>
              </a:spcBef>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"Réveille-moi tôt demain. Je ne dois pas être en retard, sinon mon maître me fouettera". Je suis arrivé avant mon maître, je l'ai salué avec respect. Mon maître a dit : "ton écriture n'est pas bonne" et il m'a fouetté. Il m'a dit : "tu n'as pas bien pratiqué l'art du scribe". »</a:t>
            </a:r>
          </a:p>
        </p:txBody>
      </p:sp>
      <p:sp>
        <p:nvSpPr>
          <p:cNvPr id="4" name="Rectangle 3">
            <a:extLst>
              <a:ext uri="{FF2B5EF4-FFF2-40B4-BE49-F238E27FC236}">
                <a16:creationId xmlns:a16="http://schemas.microsoft.com/office/drawing/2014/main" id="{5B7E036E-D927-4094-8B02-366DECEB1D8F}"/>
              </a:ext>
            </a:extLst>
          </p:cNvPr>
          <p:cNvSpPr/>
          <p:nvPr/>
        </p:nvSpPr>
        <p:spPr>
          <a:xfrm>
            <a:off x="881590" y="980728"/>
            <a:ext cx="7380820" cy="646331"/>
          </a:xfrm>
          <a:prstGeom prst="rect">
            <a:avLst/>
          </a:prstGeom>
        </p:spPr>
        <p:txBody>
          <a:bodyPr wrap="square">
            <a:spAutoFit/>
          </a:bodyPr>
          <a:lstStyle/>
          <a:p>
            <a:pPr algn="just"/>
            <a:r>
              <a:rPr lang="fr-FR"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Un récit d’élève rapporté par Elsie Rockwell (1999, p. 115) et cité en ouverture du livre de Patrick Rayou (2009), « Faire ses devoirs ».</a:t>
            </a:r>
            <a:endParaRPr lang="fr-FR" dirty="0">
              <a:solidFill>
                <a:schemeClr val="accent5">
                  <a:lumMod val="50000"/>
                </a:schemeClr>
              </a:solidFill>
            </a:endParaRPr>
          </a:p>
        </p:txBody>
      </p:sp>
    </p:spTree>
    <p:extLst>
      <p:ext uri="{BB962C8B-B14F-4D97-AF65-F5344CB8AC3E}">
        <p14:creationId xmlns:p14="http://schemas.microsoft.com/office/powerpoint/2010/main" val="100060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C5A116CF-7D04-401E-A109-29EBD745D0E7}"/>
              </a:ext>
            </a:extLst>
          </p:cNvPr>
          <p:cNvSpPr txBox="1">
            <a:spLocks noChangeArrowheads="1"/>
          </p:cNvSpPr>
          <p:nvPr/>
        </p:nvSpPr>
        <p:spPr bwMode="auto">
          <a:xfrm>
            <a:off x="957485" y="1536174"/>
            <a:ext cx="722903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buNone/>
            </a:pPr>
            <a:r>
              <a:rPr lang="fr-FR" altLang="fr-FR" dirty="0">
                <a:solidFill>
                  <a:srgbClr val="CC9900"/>
                </a:solidFill>
              </a:rPr>
              <a:t>Trois dilemmes en guise de conclusion</a:t>
            </a:r>
          </a:p>
          <a:p>
            <a:pPr marL="457200" indent="-457200" eaLnBrk="1" hangingPunct="1">
              <a:spcBef>
                <a:spcPts val="2400"/>
              </a:spcBef>
              <a:buFontTx/>
              <a:buAutoNum type="arabicPeriod"/>
            </a:pPr>
            <a:endParaRPr lang="fr-FR" altLang="fr-FR" dirty="0"/>
          </a:p>
          <a:p>
            <a:pPr marL="457200" indent="-457200" eaLnBrk="1" hangingPunct="1">
              <a:spcBef>
                <a:spcPts val="2400"/>
              </a:spcBef>
              <a:buFontTx/>
              <a:buAutoNum type="arabicPeriod"/>
            </a:pPr>
            <a:r>
              <a:rPr lang="fr-FR" altLang="fr-FR" dirty="0"/>
              <a:t>Agir en classe ou hors la classe ?</a:t>
            </a:r>
          </a:p>
          <a:p>
            <a:pPr marL="457200" indent="-457200" eaLnBrk="1" hangingPunct="1">
              <a:spcBef>
                <a:spcPts val="2400"/>
              </a:spcBef>
              <a:buFontTx/>
              <a:buAutoNum type="arabicPeriod"/>
            </a:pPr>
            <a:r>
              <a:rPr lang="fr-FR" altLang="fr-FR" dirty="0"/>
              <a:t>Devoirs ou devoirs ?</a:t>
            </a:r>
          </a:p>
          <a:p>
            <a:pPr marL="457200" indent="-457200" eaLnBrk="1" hangingPunct="1">
              <a:spcBef>
                <a:spcPts val="2400"/>
              </a:spcBef>
              <a:buFontTx/>
              <a:buAutoNum type="arabicPeriod"/>
            </a:pPr>
            <a:r>
              <a:rPr lang="fr-FR" altLang="fr-FR" dirty="0"/>
              <a:t>« Devoirs faits » ou « devoir fait » ?</a:t>
            </a:r>
          </a:p>
        </p:txBody>
      </p:sp>
    </p:spTree>
    <p:extLst>
      <p:ext uri="{BB962C8B-B14F-4D97-AF65-F5344CB8AC3E}">
        <p14:creationId xmlns:p14="http://schemas.microsoft.com/office/powerpoint/2010/main" val="39223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DC2F4E-9C9C-4FFF-AB58-ED5782D1572D}"/>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 Box 6">
            <a:extLst>
              <a:ext uri="{FF2B5EF4-FFF2-40B4-BE49-F238E27FC236}">
                <a16:creationId xmlns:a16="http://schemas.microsoft.com/office/drawing/2014/main" id="{ACB4B0A3-54C5-4227-B3EC-406FC5147BE0}"/>
              </a:ext>
            </a:extLst>
          </p:cNvPr>
          <p:cNvSpPr txBox="1">
            <a:spLocks noChangeArrowheads="1"/>
          </p:cNvSpPr>
          <p:nvPr/>
        </p:nvSpPr>
        <p:spPr bwMode="auto">
          <a:xfrm>
            <a:off x="2134473" y="1556792"/>
            <a:ext cx="48750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buNone/>
            </a:pPr>
            <a:r>
              <a:rPr lang="fr-FR" altLang="fr-FR" dirty="0">
                <a:solidFill>
                  <a:srgbClr val="CC9900"/>
                </a:solidFill>
              </a:rPr>
              <a:t>Merci de votre attention…</a:t>
            </a:r>
          </a:p>
        </p:txBody>
      </p:sp>
    </p:spTree>
    <p:extLst>
      <p:ext uri="{BB962C8B-B14F-4D97-AF65-F5344CB8AC3E}">
        <p14:creationId xmlns:p14="http://schemas.microsoft.com/office/powerpoint/2010/main" val="240481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4000" fill="hold"/>
                                        <p:tgtEl>
                                          <p:spTgt spid="3"/>
                                        </p:tgtEl>
                                        <p:attrNameLst>
                                          <p:attrName>fillcolor</p:attrName>
                                        </p:attrNameLst>
                                      </p:cBhvr>
                                      <p:to>
                                        <a:srgbClr val="000000"/>
                                      </p:to>
                                    </p:animClr>
                                    <p:set>
                                      <p:cBhvr>
                                        <p:cTn id="7" dur="4000" fill="hold"/>
                                        <p:tgtEl>
                                          <p:spTgt spid="3"/>
                                        </p:tgtEl>
                                        <p:attrNameLst>
                                          <p:attrName>fill.type</p:attrName>
                                        </p:attrNameLst>
                                      </p:cBhvr>
                                      <p:to>
                                        <p:strVal val="solid"/>
                                      </p:to>
                                    </p:set>
                                    <p:set>
                                      <p:cBhvr>
                                        <p:cTn id="8" dur="4000" fill="hold"/>
                                        <p:tgtEl>
                                          <p:spTgt spid="3"/>
                                        </p:tgtEl>
                                        <p:attrNameLst>
                                          <p:attrName>fill.on</p:attrName>
                                        </p:attrNameLst>
                                      </p:cBhvr>
                                      <p:to>
                                        <p:strVal val="true"/>
                                      </p:to>
                                    </p:set>
                                  </p:childTnLst>
                                </p:cTn>
                              </p:par>
                            </p:childTnLst>
                          </p:cTn>
                        </p:par>
                        <p:par>
                          <p:cTn id="9" fill="hold">
                            <p:stCondLst>
                              <p:cond delay="4000"/>
                            </p:stCondLst>
                            <p:childTnLst>
                              <p:par>
                                <p:cTn id="10" presetID="3" presetClass="emph" presetSubtype="2" fill="hold" grpId="0" nodeType="afterEffect">
                                  <p:stCondLst>
                                    <p:cond delay="0"/>
                                  </p:stCondLst>
                                  <p:childTnLst>
                                    <p:animClr clrSpc="rgb" dir="cw">
                                      <p:cBhvr override="childStyle">
                                        <p:cTn id="11" dur="2000" fill="hold"/>
                                        <p:tgtEl>
                                          <p:spTgt spid="2"/>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82D86-8C1D-4348-9DD2-0E6FDBC7E81F}"/>
              </a:ext>
            </a:extLst>
          </p:cNvPr>
          <p:cNvSpPr/>
          <p:nvPr/>
        </p:nvSpPr>
        <p:spPr>
          <a:xfrm>
            <a:off x="683568" y="2204864"/>
            <a:ext cx="8010890" cy="1992853"/>
          </a:xfrm>
          <a:prstGeom prst="rect">
            <a:avLst/>
          </a:prstGeom>
        </p:spPr>
        <p:txBody>
          <a:bodyPr wrap="square">
            <a:spAutoFit/>
          </a:bodyPr>
          <a:lstStyle/>
          <a:p>
            <a:pPr algn="just">
              <a:spcBef>
                <a:spcPts val="300"/>
              </a:spcBef>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La réforme de l’internat (1902)</a:t>
            </a:r>
          </a:p>
          <a:p>
            <a:pPr algn="just">
              <a:spcBef>
                <a:spcPts val="300"/>
              </a:spcBef>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L’interdiction des devoirs écrits dans le primaire (1956)</a:t>
            </a:r>
          </a:p>
          <a:p>
            <a:pPr algn="just">
              <a:spcBef>
                <a:spcPts val="300"/>
              </a:spcBef>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La politique des ZEP (1981)</a:t>
            </a:r>
          </a:p>
          <a:p>
            <a:pPr algn="just">
              <a:spcBef>
                <a:spcPts val="300"/>
              </a:spcBef>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La Charte nationale de l’accompagnement à la scolarité (1999) </a:t>
            </a:r>
          </a:p>
        </p:txBody>
      </p:sp>
      <p:sp>
        <p:nvSpPr>
          <p:cNvPr id="4" name="Rectangle 3">
            <a:extLst>
              <a:ext uri="{FF2B5EF4-FFF2-40B4-BE49-F238E27FC236}">
                <a16:creationId xmlns:a16="http://schemas.microsoft.com/office/drawing/2014/main" id="{5B7E036E-D927-4094-8B02-366DECEB1D8F}"/>
              </a:ext>
            </a:extLst>
          </p:cNvPr>
          <p:cNvSpPr/>
          <p:nvPr/>
        </p:nvSpPr>
        <p:spPr>
          <a:xfrm>
            <a:off x="881590" y="980728"/>
            <a:ext cx="7380820" cy="369332"/>
          </a:xfrm>
          <a:prstGeom prst="rect">
            <a:avLst/>
          </a:prstGeom>
        </p:spPr>
        <p:txBody>
          <a:bodyPr wrap="square">
            <a:spAutoFit/>
          </a:bodyPr>
          <a:lstStyle/>
          <a:p>
            <a:pPr algn="just"/>
            <a:r>
              <a:rPr lang="fr-FR"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Quelques repères plus récents…</a:t>
            </a:r>
            <a:endParaRPr lang="fr-FR" dirty="0">
              <a:solidFill>
                <a:schemeClr val="accent5">
                  <a:lumMod val="50000"/>
                </a:schemeClr>
              </a:solidFill>
            </a:endParaRPr>
          </a:p>
        </p:txBody>
      </p:sp>
    </p:spTree>
    <p:extLst>
      <p:ext uri="{BB962C8B-B14F-4D97-AF65-F5344CB8AC3E}">
        <p14:creationId xmlns:p14="http://schemas.microsoft.com/office/powerpoint/2010/main" val="394059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8666A0C-ABF9-4290-8E3B-47D5E7CDD5F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52215" y="116632"/>
            <a:ext cx="8640960" cy="6480721"/>
          </a:xfrm>
          <a:prstGeom prst="rect">
            <a:avLst/>
          </a:prstGeom>
        </p:spPr>
      </p:pic>
      <p:sp>
        <p:nvSpPr>
          <p:cNvPr id="11" name="Trapèze 9">
            <a:extLst>
              <a:ext uri="{FF2B5EF4-FFF2-40B4-BE49-F238E27FC236}">
                <a16:creationId xmlns:a16="http://schemas.microsoft.com/office/drawing/2014/main" id="{2C84C536-8303-4770-A8BA-0D8A59B0F767}"/>
              </a:ext>
            </a:extLst>
          </p:cNvPr>
          <p:cNvSpPr/>
          <p:nvPr/>
        </p:nvSpPr>
        <p:spPr>
          <a:xfrm rot="10800000">
            <a:off x="179586" y="467433"/>
            <a:ext cx="8712198" cy="4473734"/>
          </a:xfrm>
          <a:custGeom>
            <a:avLst/>
            <a:gdLst>
              <a:gd name="connsiteX0" fmla="*/ 0 w 8639570"/>
              <a:gd name="connsiteY0" fmla="*/ 2448273 h 2448273"/>
              <a:gd name="connsiteX1" fmla="*/ 334973 w 8639570"/>
              <a:gd name="connsiteY1" fmla="*/ 0 h 2448273"/>
              <a:gd name="connsiteX2" fmla="*/ 8304597 w 8639570"/>
              <a:gd name="connsiteY2" fmla="*/ 0 h 2448273"/>
              <a:gd name="connsiteX3" fmla="*/ 8639570 w 8639570"/>
              <a:gd name="connsiteY3" fmla="*/ 2448273 h 2448273"/>
              <a:gd name="connsiteX4" fmla="*/ 0 w 8639570"/>
              <a:gd name="connsiteY4" fmla="*/ 2448273 h 2448273"/>
              <a:gd name="connsiteX0" fmla="*/ 0 w 8639570"/>
              <a:gd name="connsiteY0" fmla="*/ 2448273 h 2448273"/>
              <a:gd name="connsiteX1" fmla="*/ 11700 w 8639570"/>
              <a:gd name="connsiteY1" fmla="*/ 858982 h 2448273"/>
              <a:gd name="connsiteX2" fmla="*/ 8304597 w 8639570"/>
              <a:gd name="connsiteY2" fmla="*/ 0 h 2448273"/>
              <a:gd name="connsiteX3" fmla="*/ 8639570 w 8639570"/>
              <a:gd name="connsiteY3" fmla="*/ 2448273 h 2448273"/>
              <a:gd name="connsiteX4" fmla="*/ 0 w 8639570"/>
              <a:gd name="connsiteY4" fmla="*/ 2448273 h 2448273"/>
              <a:gd name="connsiteX0" fmla="*/ 0 w 8639570"/>
              <a:gd name="connsiteY0" fmla="*/ 2448273 h 2448273"/>
              <a:gd name="connsiteX1" fmla="*/ 11700 w 8639570"/>
              <a:gd name="connsiteY1" fmla="*/ 775855 h 2448273"/>
              <a:gd name="connsiteX2" fmla="*/ 8304597 w 8639570"/>
              <a:gd name="connsiteY2" fmla="*/ 0 h 2448273"/>
              <a:gd name="connsiteX3" fmla="*/ 8639570 w 8639570"/>
              <a:gd name="connsiteY3" fmla="*/ 2448273 h 2448273"/>
              <a:gd name="connsiteX4" fmla="*/ 0 w 8639570"/>
              <a:gd name="connsiteY4" fmla="*/ 2448273 h 2448273"/>
              <a:gd name="connsiteX0" fmla="*/ 0 w 8646343"/>
              <a:gd name="connsiteY0" fmla="*/ 3104055 h 3104055"/>
              <a:gd name="connsiteX1" fmla="*/ 11700 w 8646343"/>
              <a:gd name="connsiteY1" fmla="*/ 1431637 h 3104055"/>
              <a:gd name="connsiteX2" fmla="*/ 8646343 w 8646343"/>
              <a:gd name="connsiteY2" fmla="*/ 0 h 3104055"/>
              <a:gd name="connsiteX3" fmla="*/ 8639570 w 8646343"/>
              <a:gd name="connsiteY3" fmla="*/ 3104055 h 3104055"/>
              <a:gd name="connsiteX4" fmla="*/ 0 w 8646343"/>
              <a:gd name="connsiteY4" fmla="*/ 3104055 h 3104055"/>
              <a:gd name="connsiteX0" fmla="*/ 6773 w 8653116"/>
              <a:gd name="connsiteY0" fmla="*/ 3104055 h 3104055"/>
              <a:gd name="connsiteX1" fmla="*/ 0 w 8653116"/>
              <a:gd name="connsiteY1" fmla="*/ 1394691 h 3104055"/>
              <a:gd name="connsiteX2" fmla="*/ 8653116 w 8653116"/>
              <a:gd name="connsiteY2" fmla="*/ 0 h 3104055"/>
              <a:gd name="connsiteX3" fmla="*/ 8646343 w 8653116"/>
              <a:gd name="connsiteY3" fmla="*/ 3104055 h 3104055"/>
              <a:gd name="connsiteX4" fmla="*/ 6773 w 8653116"/>
              <a:gd name="connsiteY4" fmla="*/ 3104055 h 3104055"/>
              <a:gd name="connsiteX0" fmla="*/ 217 w 8646560"/>
              <a:gd name="connsiteY0" fmla="*/ 3104055 h 3104055"/>
              <a:gd name="connsiteX1" fmla="*/ 11917 w 8646560"/>
              <a:gd name="connsiteY1" fmla="*/ 1394691 h 3104055"/>
              <a:gd name="connsiteX2" fmla="*/ 8646560 w 8646560"/>
              <a:gd name="connsiteY2" fmla="*/ 0 h 3104055"/>
              <a:gd name="connsiteX3" fmla="*/ 8639787 w 8646560"/>
              <a:gd name="connsiteY3" fmla="*/ 3104055 h 3104055"/>
              <a:gd name="connsiteX4" fmla="*/ 217 w 8646560"/>
              <a:gd name="connsiteY4" fmla="*/ 3104055 h 3104055"/>
              <a:gd name="connsiteX0" fmla="*/ 456 w 8646799"/>
              <a:gd name="connsiteY0" fmla="*/ 3104055 h 3104055"/>
              <a:gd name="connsiteX1" fmla="*/ 2919 w 8646799"/>
              <a:gd name="connsiteY1" fmla="*/ 1394691 h 3104055"/>
              <a:gd name="connsiteX2" fmla="*/ 8646799 w 8646799"/>
              <a:gd name="connsiteY2" fmla="*/ 0 h 3104055"/>
              <a:gd name="connsiteX3" fmla="*/ 8640026 w 8646799"/>
              <a:gd name="connsiteY3" fmla="*/ 3104055 h 3104055"/>
              <a:gd name="connsiteX4" fmla="*/ 456 w 8646799"/>
              <a:gd name="connsiteY4" fmla="*/ 3104055 h 3104055"/>
              <a:gd name="connsiteX0" fmla="*/ 217 w 8646560"/>
              <a:gd name="connsiteY0" fmla="*/ 3104055 h 3104055"/>
              <a:gd name="connsiteX1" fmla="*/ 11924 w 8646560"/>
              <a:gd name="connsiteY1" fmla="*/ 983688 h 3104055"/>
              <a:gd name="connsiteX2" fmla="*/ 8646560 w 8646560"/>
              <a:gd name="connsiteY2" fmla="*/ 0 h 3104055"/>
              <a:gd name="connsiteX3" fmla="*/ 8639787 w 8646560"/>
              <a:gd name="connsiteY3" fmla="*/ 3104055 h 3104055"/>
              <a:gd name="connsiteX4" fmla="*/ 217 w 8646560"/>
              <a:gd name="connsiteY4" fmla="*/ 3104055 h 3104055"/>
              <a:gd name="connsiteX0" fmla="*/ 456 w 8646799"/>
              <a:gd name="connsiteY0" fmla="*/ 3104055 h 3104055"/>
              <a:gd name="connsiteX1" fmla="*/ 2918 w 8646799"/>
              <a:gd name="connsiteY1" fmla="*/ 964421 h 3104055"/>
              <a:gd name="connsiteX2" fmla="*/ 8646799 w 8646799"/>
              <a:gd name="connsiteY2" fmla="*/ 0 h 3104055"/>
              <a:gd name="connsiteX3" fmla="*/ 8640026 w 8646799"/>
              <a:gd name="connsiteY3" fmla="*/ 3104055 h 3104055"/>
              <a:gd name="connsiteX4" fmla="*/ 456 w 8646799"/>
              <a:gd name="connsiteY4" fmla="*/ 3104055 h 3104055"/>
              <a:gd name="connsiteX0" fmla="*/ 456 w 8658731"/>
              <a:gd name="connsiteY0" fmla="*/ 3104055 h 3110765"/>
              <a:gd name="connsiteX1" fmla="*/ 2918 w 8658731"/>
              <a:gd name="connsiteY1" fmla="*/ 964421 h 3110765"/>
              <a:gd name="connsiteX2" fmla="*/ 8646799 w 8658731"/>
              <a:gd name="connsiteY2" fmla="*/ 0 h 3110765"/>
              <a:gd name="connsiteX3" fmla="*/ 8658515 w 8658731"/>
              <a:gd name="connsiteY3" fmla="*/ 3110765 h 3110765"/>
              <a:gd name="connsiteX4" fmla="*/ 456 w 8658731"/>
              <a:gd name="connsiteY4" fmla="*/ 3104055 h 3110765"/>
              <a:gd name="connsiteX0" fmla="*/ 456 w 8658620"/>
              <a:gd name="connsiteY0" fmla="*/ 3164444 h 3171154"/>
              <a:gd name="connsiteX1" fmla="*/ 2918 w 8658620"/>
              <a:gd name="connsiteY1" fmla="*/ 1024810 h 3171154"/>
              <a:gd name="connsiteX2" fmla="*/ 8628311 w 8658620"/>
              <a:gd name="connsiteY2" fmla="*/ 0 h 3171154"/>
              <a:gd name="connsiteX3" fmla="*/ 8658515 w 8658620"/>
              <a:gd name="connsiteY3" fmla="*/ 3171154 h 3171154"/>
              <a:gd name="connsiteX4" fmla="*/ 456 w 8658620"/>
              <a:gd name="connsiteY4" fmla="*/ 3164444 h 3171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620" h="3171154">
                <a:moveTo>
                  <a:pt x="456" y="3164444"/>
                </a:moveTo>
                <a:cubicBezTo>
                  <a:pt x="-1802" y="2594656"/>
                  <a:pt x="5176" y="1594598"/>
                  <a:pt x="2918" y="1024810"/>
                </a:cubicBezTo>
                <a:lnTo>
                  <a:pt x="8628311" y="0"/>
                </a:lnTo>
                <a:cubicBezTo>
                  <a:pt x="8626053" y="1034685"/>
                  <a:pt x="8660773" y="2136469"/>
                  <a:pt x="8658515" y="3171154"/>
                </a:cubicBezTo>
                <a:lnTo>
                  <a:pt x="456" y="316444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apèze 9">
            <a:extLst>
              <a:ext uri="{FF2B5EF4-FFF2-40B4-BE49-F238E27FC236}">
                <a16:creationId xmlns:a16="http://schemas.microsoft.com/office/drawing/2014/main" id="{0BD26F83-10CD-4A8C-82E2-5E49D790EA48}"/>
              </a:ext>
            </a:extLst>
          </p:cNvPr>
          <p:cNvSpPr/>
          <p:nvPr/>
        </p:nvSpPr>
        <p:spPr>
          <a:xfrm>
            <a:off x="186360" y="3501008"/>
            <a:ext cx="8712197" cy="3104055"/>
          </a:xfrm>
          <a:custGeom>
            <a:avLst/>
            <a:gdLst>
              <a:gd name="connsiteX0" fmla="*/ 0 w 8639570"/>
              <a:gd name="connsiteY0" fmla="*/ 2448273 h 2448273"/>
              <a:gd name="connsiteX1" fmla="*/ 334973 w 8639570"/>
              <a:gd name="connsiteY1" fmla="*/ 0 h 2448273"/>
              <a:gd name="connsiteX2" fmla="*/ 8304597 w 8639570"/>
              <a:gd name="connsiteY2" fmla="*/ 0 h 2448273"/>
              <a:gd name="connsiteX3" fmla="*/ 8639570 w 8639570"/>
              <a:gd name="connsiteY3" fmla="*/ 2448273 h 2448273"/>
              <a:gd name="connsiteX4" fmla="*/ 0 w 8639570"/>
              <a:gd name="connsiteY4" fmla="*/ 2448273 h 2448273"/>
              <a:gd name="connsiteX0" fmla="*/ 0 w 8639570"/>
              <a:gd name="connsiteY0" fmla="*/ 2448273 h 2448273"/>
              <a:gd name="connsiteX1" fmla="*/ 11700 w 8639570"/>
              <a:gd name="connsiteY1" fmla="*/ 858982 h 2448273"/>
              <a:gd name="connsiteX2" fmla="*/ 8304597 w 8639570"/>
              <a:gd name="connsiteY2" fmla="*/ 0 h 2448273"/>
              <a:gd name="connsiteX3" fmla="*/ 8639570 w 8639570"/>
              <a:gd name="connsiteY3" fmla="*/ 2448273 h 2448273"/>
              <a:gd name="connsiteX4" fmla="*/ 0 w 8639570"/>
              <a:gd name="connsiteY4" fmla="*/ 2448273 h 2448273"/>
              <a:gd name="connsiteX0" fmla="*/ 0 w 8639570"/>
              <a:gd name="connsiteY0" fmla="*/ 2448273 h 2448273"/>
              <a:gd name="connsiteX1" fmla="*/ 11700 w 8639570"/>
              <a:gd name="connsiteY1" fmla="*/ 775855 h 2448273"/>
              <a:gd name="connsiteX2" fmla="*/ 8304597 w 8639570"/>
              <a:gd name="connsiteY2" fmla="*/ 0 h 2448273"/>
              <a:gd name="connsiteX3" fmla="*/ 8639570 w 8639570"/>
              <a:gd name="connsiteY3" fmla="*/ 2448273 h 2448273"/>
              <a:gd name="connsiteX4" fmla="*/ 0 w 8639570"/>
              <a:gd name="connsiteY4" fmla="*/ 2448273 h 2448273"/>
              <a:gd name="connsiteX0" fmla="*/ 0 w 8646343"/>
              <a:gd name="connsiteY0" fmla="*/ 3104055 h 3104055"/>
              <a:gd name="connsiteX1" fmla="*/ 11700 w 8646343"/>
              <a:gd name="connsiteY1" fmla="*/ 1431637 h 3104055"/>
              <a:gd name="connsiteX2" fmla="*/ 8646343 w 8646343"/>
              <a:gd name="connsiteY2" fmla="*/ 0 h 3104055"/>
              <a:gd name="connsiteX3" fmla="*/ 8639570 w 8646343"/>
              <a:gd name="connsiteY3" fmla="*/ 3104055 h 3104055"/>
              <a:gd name="connsiteX4" fmla="*/ 0 w 8646343"/>
              <a:gd name="connsiteY4" fmla="*/ 3104055 h 3104055"/>
              <a:gd name="connsiteX0" fmla="*/ 6773 w 8653116"/>
              <a:gd name="connsiteY0" fmla="*/ 3104055 h 3104055"/>
              <a:gd name="connsiteX1" fmla="*/ 0 w 8653116"/>
              <a:gd name="connsiteY1" fmla="*/ 1394691 h 3104055"/>
              <a:gd name="connsiteX2" fmla="*/ 8653116 w 8653116"/>
              <a:gd name="connsiteY2" fmla="*/ 0 h 3104055"/>
              <a:gd name="connsiteX3" fmla="*/ 8646343 w 8653116"/>
              <a:gd name="connsiteY3" fmla="*/ 3104055 h 3104055"/>
              <a:gd name="connsiteX4" fmla="*/ 6773 w 8653116"/>
              <a:gd name="connsiteY4" fmla="*/ 3104055 h 3104055"/>
              <a:gd name="connsiteX0" fmla="*/ 217 w 8646560"/>
              <a:gd name="connsiteY0" fmla="*/ 3104055 h 3104055"/>
              <a:gd name="connsiteX1" fmla="*/ 11917 w 8646560"/>
              <a:gd name="connsiteY1" fmla="*/ 1394691 h 3104055"/>
              <a:gd name="connsiteX2" fmla="*/ 8646560 w 8646560"/>
              <a:gd name="connsiteY2" fmla="*/ 0 h 3104055"/>
              <a:gd name="connsiteX3" fmla="*/ 8639787 w 8646560"/>
              <a:gd name="connsiteY3" fmla="*/ 3104055 h 3104055"/>
              <a:gd name="connsiteX4" fmla="*/ 217 w 8646560"/>
              <a:gd name="connsiteY4" fmla="*/ 3104055 h 3104055"/>
              <a:gd name="connsiteX0" fmla="*/ 456 w 8646799"/>
              <a:gd name="connsiteY0" fmla="*/ 3104055 h 3104055"/>
              <a:gd name="connsiteX1" fmla="*/ 2919 w 8646799"/>
              <a:gd name="connsiteY1" fmla="*/ 1394691 h 3104055"/>
              <a:gd name="connsiteX2" fmla="*/ 8646799 w 8646799"/>
              <a:gd name="connsiteY2" fmla="*/ 0 h 3104055"/>
              <a:gd name="connsiteX3" fmla="*/ 8640026 w 8646799"/>
              <a:gd name="connsiteY3" fmla="*/ 3104055 h 3104055"/>
              <a:gd name="connsiteX4" fmla="*/ 456 w 8646799"/>
              <a:gd name="connsiteY4" fmla="*/ 3104055 h 310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799" h="3104055">
                <a:moveTo>
                  <a:pt x="456" y="3104055"/>
                </a:moveTo>
                <a:cubicBezTo>
                  <a:pt x="-1802" y="2534267"/>
                  <a:pt x="5177" y="1964479"/>
                  <a:pt x="2919" y="1394691"/>
                </a:cubicBezTo>
                <a:lnTo>
                  <a:pt x="8646799" y="0"/>
                </a:lnTo>
                <a:cubicBezTo>
                  <a:pt x="8644541" y="1034685"/>
                  <a:pt x="8642284" y="2069370"/>
                  <a:pt x="8640026" y="3104055"/>
                </a:cubicBezTo>
                <a:lnTo>
                  <a:pt x="456" y="310405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8">
            <a:extLst>
              <a:ext uri="{FF2B5EF4-FFF2-40B4-BE49-F238E27FC236}">
                <a16:creationId xmlns:a16="http://schemas.microsoft.com/office/drawing/2014/main" id="{560A0BBF-7324-49C2-9876-FE283D6C3668}"/>
              </a:ext>
            </a:extLst>
          </p:cNvPr>
          <p:cNvSpPr>
            <a:spLocks noChangeArrowheads="1"/>
          </p:cNvSpPr>
          <p:nvPr/>
        </p:nvSpPr>
        <p:spPr bwMode="auto">
          <a:xfrm>
            <a:off x="214313" y="3429000"/>
            <a:ext cx="8713787" cy="309562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13" name="Rectangle 9">
            <a:extLst>
              <a:ext uri="{FF2B5EF4-FFF2-40B4-BE49-F238E27FC236}">
                <a16:creationId xmlns:a16="http://schemas.microsoft.com/office/drawing/2014/main" id="{8852DE44-E5A0-4E81-8303-07654CB86D8B}"/>
              </a:ext>
            </a:extLst>
          </p:cNvPr>
          <p:cNvSpPr>
            <a:spLocks noChangeArrowheads="1"/>
          </p:cNvSpPr>
          <p:nvPr/>
        </p:nvSpPr>
        <p:spPr bwMode="auto">
          <a:xfrm>
            <a:off x="3708400" y="2349500"/>
            <a:ext cx="15113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fr-FR" altLang="fr-FR" sz="2000"/>
              <a:t>Classe</a:t>
            </a:r>
          </a:p>
        </p:txBody>
      </p:sp>
      <p:sp>
        <p:nvSpPr>
          <p:cNvPr id="14" name="Text Box 10">
            <a:extLst>
              <a:ext uri="{FF2B5EF4-FFF2-40B4-BE49-F238E27FC236}">
                <a16:creationId xmlns:a16="http://schemas.microsoft.com/office/drawing/2014/main" id="{B576FAB8-8CCC-4344-88AA-4D3409E1D0D6}"/>
              </a:ext>
            </a:extLst>
          </p:cNvPr>
          <p:cNvSpPr txBox="1">
            <a:spLocks noChangeArrowheads="1"/>
          </p:cNvSpPr>
          <p:nvPr/>
        </p:nvSpPr>
        <p:spPr bwMode="auto">
          <a:xfrm>
            <a:off x="3635375" y="4124325"/>
            <a:ext cx="177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Hors la classe</a:t>
            </a:r>
          </a:p>
        </p:txBody>
      </p:sp>
      <p:sp>
        <p:nvSpPr>
          <p:cNvPr id="8" name="Line 11">
            <a:extLst>
              <a:ext uri="{FF2B5EF4-FFF2-40B4-BE49-F238E27FC236}">
                <a16:creationId xmlns:a16="http://schemas.microsoft.com/office/drawing/2014/main" id="{C336D2AF-D07A-4E3C-9037-98FB03BDEBDC}"/>
              </a:ext>
            </a:extLst>
          </p:cNvPr>
          <p:cNvSpPr>
            <a:spLocks noChangeShapeType="1"/>
          </p:cNvSpPr>
          <p:nvPr/>
        </p:nvSpPr>
        <p:spPr bwMode="auto">
          <a:xfrm flipV="1">
            <a:off x="539552" y="3453369"/>
            <a:ext cx="8424862" cy="1368148"/>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 name="Line 11">
            <a:extLst>
              <a:ext uri="{FF2B5EF4-FFF2-40B4-BE49-F238E27FC236}">
                <a16:creationId xmlns:a16="http://schemas.microsoft.com/office/drawing/2014/main" id="{060480A3-0A49-4B32-828B-A35437D6D831}"/>
              </a:ext>
            </a:extLst>
          </p:cNvPr>
          <p:cNvSpPr>
            <a:spLocks noChangeShapeType="1"/>
          </p:cNvSpPr>
          <p:nvPr/>
        </p:nvSpPr>
        <p:spPr bwMode="auto">
          <a:xfrm>
            <a:off x="468313" y="3429000"/>
            <a:ext cx="8424862"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7395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500"/>
                                        <p:tgtEl>
                                          <p:spTgt spid="10"/>
                                        </p:tgtEl>
                                      </p:cBhvr>
                                    </p:animEffect>
                                  </p:childTnLst>
                                </p:cTn>
                              </p:par>
                            </p:childTnLst>
                          </p:cTn>
                        </p:par>
                        <p:par>
                          <p:cTn id="16" fill="hold">
                            <p:stCondLst>
                              <p:cond delay="1500"/>
                            </p:stCondLst>
                            <p:childTnLst>
                              <p:par>
                                <p:cTn id="17" presetID="8" presetClass="emph" presetSubtype="0" fill="hold" grpId="0" nodeType="afterEffect">
                                  <p:stCondLst>
                                    <p:cond delay="0"/>
                                  </p:stCondLst>
                                  <p:childTnLst>
                                    <p:animRot by="540000">
                                      <p:cBhvr>
                                        <p:cTn id="18" dur="2000" fill="hold"/>
                                        <p:tgtEl>
                                          <p:spTgt spid="8"/>
                                        </p:tgtEl>
                                        <p:attrNameLst>
                                          <p:attrName>r</p:attrName>
                                        </p:attrNameLst>
                                      </p:cBhvr>
                                    </p:animRot>
                                  </p:childTnLst>
                                </p:cTn>
                              </p:par>
                              <p:par>
                                <p:cTn id="19" presetID="64" presetClass="path" presetSubtype="0" accel="50000" decel="50000" fill="hold" grpId="1" nodeType="withEffect">
                                  <p:stCondLst>
                                    <p:cond delay="0"/>
                                  </p:stCondLst>
                                  <p:childTnLst>
                                    <p:animMotion origin="layout" path="M 1.94444E-6 -7.40741E-7 L -0.00382 -0.10324 " pathEditMode="relative" rAng="0" ptsTypes="AA">
                                      <p:cBhvr>
                                        <p:cTn id="20" dur="2000" fill="hold"/>
                                        <p:tgtEl>
                                          <p:spTgt spid="8"/>
                                        </p:tgtEl>
                                        <p:attrNameLst>
                                          <p:attrName>ppt_x</p:attrName>
                                          <p:attrName>ppt_y</p:attrName>
                                        </p:attrNameLst>
                                      </p:cBhvr>
                                      <p:rCtr x="-191" y="-5162"/>
                                    </p:animMotion>
                                  </p:childTnLst>
                                </p:cTn>
                              </p:par>
                            </p:childTnLst>
                          </p:cTn>
                        </p:par>
                        <p:par>
                          <p:cTn id="21" fill="hold">
                            <p:stCondLst>
                              <p:cond delay="3500"/>
                            </p:stCondLst>
                            <p:childTnLst>
                              <p:par>
                                <p:cTn id="22" presetID="10" presetClass="exit" presetSubtype="0" fill="hold" nodeType="after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xit" presetSubtype="0" fill="hold" grpId="3" nodeType="with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p:bldP spid="14" grpId="0"/>
      <p:bldP spid="8" grpId="0" animBg="1"/>
      <p:bldP spid="8" grpId="1" animBg="1"/>
      <p:bldP spid="8" grpId="2" animBg="1"/>
      <p:bldP spid="8" grpId="3"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2555875" y="188913"/>
            <a:ext cx="4032250" cy="3024187"/>
            <a:chOff x="1610" y="119"/>
            <a:chExt cx="2540" cy="1905"/>
          </a:xfrm>
        </p:grpSpPr>
        <p:sp>
          <p:nvSpPr>
            <p:cNvPr id="13332" name="AutoShape 3"/>
            <p:cNvSpPr>
              <a:spLocks noChangeArrowheads="1"/>
            </p:cNvSpPr>
            <p:nvPr/>
          </p:nvSpPr>
          <p:spPr bwMode="auto">
            <a:xfrm>
              <a:off x="1610" y="119"/>
              <a:ext cx="2540" cy="1905"/>
            </a:xfrm>
            <a:prstGeom prst="cloudCallout">
              <a:avLst>
                <a:gd name="adj1" fmla="val -12639"/>
                <a:gd name="adj2" fmla="val 46324"/>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3333" name="Text Box 4"/>
            <p:cNvSpPr txBox="1">
              <a:spLocks noChangeArrowheads="1"/>
            </p:cNvSpPr>
            <p:nvPr/>
          </p:nvSpPr>
          <p:spPr bwMode="auto">
            <a:xfrm>
              <a:off x="2381" y="1207"/>
              <a:ext cx="8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Travail en</a:t>
              </a:r>
            </a:p>
          </p:txBody>
        </p:sp>
      </p:grpSp>
      <p:sp>
        <p:nvSpPr>
          <p:cNvPr id="13315" name="Rectangle 5"/>
          <p:cNvSpPr>
            <a:spLocks noChangeArrowheads="1"/>
          </p:cNvSpPr>
          <p:nvPr/>
        </p:nvSpPr>
        <p:spPr bwMode="auto">
          <a:xfrm>
            <a:off x="250825" y="3429000"/>
            <a:ext cx="8713788" cy="309562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13316" name="Rectangle 6"/>
          <p:cNvSpPr>
            <a:spLocks noChangeArrowheads="1"/>
          </p:cNvSpPr>
          <p:nvPr/>
        </p:nvSpPr>
        <p:spPr bwMode="auto">
          <a:xfrm>
            <a:off x="3708400" y="2349500"/>
            <a:ext cx="15113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fr-FR" altLang="fr-FR" sz="2000"/>
              <a:t>Classe</a:t>
            </a:r>
          </a:p>
        </p:txBody>
      </p:sp>
      <p:grpSp>
        <p:nvGrpSpPr>
          <p:cNvPr id="8199" name="Group 7"/>
          <p:cNvGrpSpPr>
            <a:grpSpLocks/>
          </p:cNvGrpSpPr>
          <p:nvPr/>
        </p:nvGrpSpPr>
        <p:grpSpPr bwMode="auto">
          <a:xfrm>
            <a:off x="2411413" y="3573463"/>
            <a:ext cx="4032250" cy="3024187"/>
            <a:chOff x="1519" y="2251"/>
            <a:chExt cx="2540" cy="1905"/>
          </a:xfrm>
        </p:grpSpPr>
        <p:sp>
          <p:nvSpPr>
            <p:cNvPr id="13330" name="AutoShape 8"/>
            <p:cNvSpPr>
              <a:spLocks noChangeArrowheads="1"/>
            </p:cNvSpPr>
            <p:nvPr/>
          </p:nvSpPr>
          <p:spPr bwMode="auto">
            <a:xfrm>
              <a:off x="1519" y="2251"/>
              <a:ext cx="2540" cy="1905"/>
            </a:xfrm>
            <a:prstGeom prst="cloudCallout">
              <a:avLst>
                <a:gd name="adj1" fmla="val -12639"/>
                <a:gd name="adj2" fmla="val 46324"/>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3331" name="Text Box 9"/>
            <p:cNvSpPr txBox="1">
              <a:spLocks noChangeArrowheads="1"/>
            </p:cNvSpPr>
            <p:nvPr/>
          </p:nvSpPr>
          <p:spPr bwMode="auto">
            <a:xfrm>
              <a:off x="2517" y="2387"/>
              <a:ext cx="59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Travail</a:t>
              </a:r>
            </a:p>
          </p:txBody>
        </p:sp>
      </p:grpSp>
      <p:sp>
        <p:nvSpPr>
          <p:cNvPr id="13318" name="Text Box 10"/>
          <p:cNvSpPr txBox="1">
            <a:spLocks noChangeArrowheads="1"/>
          </p:cNvSpPr>
          <p:nvPr/>
        </p:nvSpPr>
        <p:spPr bwMode="auto">
          <a:xfrm>
            <a:off x="3635375" y="4124325"/>
            <a:ext cx="177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dirty="0"/>
              <a:t>Hors la classe</a:t>
            </a:r>
          </a:p>
        </p:txBody>
      </p:sp>
      <p:sp>
        <p:nvSpPr>
          <p:cNvPr id="13319" name="Line 11"/>
          <p:cNvSpPr>
            <a:spLocks noChangeShapeType="1"/>
          </p:cNvSpPr>
          <p:nvPr/>
        </p:nvSpPr>
        <p:spPr bwMode="auto">
          <a:xfrm>
            <a:off x="468313" y="3429000"/>
            <a:ext cx="8424862"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0" name="AutoShape 12"/>
          <p:cNvSpPr>
            <a:spLocks noChangeArrowheads="1"/>
          </p:cNvSpPr>
          <p:nvPr/>
        </p:nvSpPr>
        <p:spPr bwMode="auto">
          <a:xfrm>
            <a:off x="1763713" y="836613"/>
            <a:ext cx="5402262" cy="5402262"/>
          </a:xfrm>
          <a:custGeom>
            <a:avLst/>
            <a:gdLst>
              <a:gd name="T0" fmla="*/ 675565618 w 21600"/>
              <a:gd name="T1" fmla="*/ 0 h 21600"/>
              <a:gd name="T2" fmla="*/ 197853094 w 21600"/>
              <a:gd name="T3" fmla="*/ 197853094 h 21600"/>
              <a:gd name="T4" fmla="*/ 0 w 21600"/>
              <a:gd name="T5" fmla="*/ 675565618 h 21600"/>
              <a:gd name="T6" fmla="*/ 197853094 w 21600"/>
              <a:gd name="T7" fmla="*/ 1153278143 h 21600"/>
              <a:gd name="T8" fmla="*/ 675565618 w 21600"/>
              <a:gd name="T9" fmla="*/ 1351131237 h 21600"/>
              <a:gd name="T10" fmla="*/ 1153278143 w 21600"/>
              <a:gd name="T11" fmla="*/ 1153278143 h 21600"/>
              <a:gd name="T12" fmla="*/ 1351131237 w 21600"/>
              <a:gd name="T13" fmla="*/ 675565618 h 21600"/>
              <a:gd name="T14" fmla="*/ 1153278143 w 21600"/>
              <a:gd name="T15" fmla="*/ 1978530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8205" name="Group 13"/>
          <p:cNvGrpSpPr>
            <a:grpSpLocks/>
          </p:cNvGrpSpPr>
          <p:nvPr/>
        </p:nvGrpSpPr>
        <p:grpSpPr bwMode="auto">
          <a:xfrm>
            <a:off x="1763713" y="836613"/>
            <a:ext cx="5402262" cy="5402262"/>
            <a:chOff x="1111" y="527"/>
            <a:chExt cx="3403" cy="3403"/>
          </a:xfrm>
        </p:grpSpPr>
        <p:sp>
          <p:nvSpPr>
            <p:cNvPr id="13327" name="AutoShape 14"/>
            <p:cNvSpPr>
              <a:spLocks noChangeArrowheads="1"/>
            </p:cNvSpPr>
            <p:nvPr/>
          </p:nvSpPr>
          <p:spPr bwMode="auto">
            <a:xfrm>
              <a:off x="1111" y="527"/>
              <a:ext cx="3403" cy="3403"/>
            </a:xfrm>
            <a:custGeom>
              <a:avLst/>
              <a:gdLst>
                <a:gd name="T0" fmla="*/ 268 w 21600"/>
                <a:gd name="T1" fmla="*/ 0 h 21600"/>
                <a:gd name="T2" fmla="*/ 78 w 21600"/>
                <a:gd name="T3" fmla="*/ 78 h 21600"/>
                <a:gd name="T4" fmla="*/ 0 w 21600"/>
                <a:gd name="T5" fmla="*/ 268 h 21600"/>
                <a:gd name="T6" fmla="*/ 78 w 21600"/>
                <a:gd name="T7" fmla="*/ 458 h 21600"/>
                <a:gd name="T8" fmla="*/ 268 w 21600"/>
                <a:gd name="T9" fmla="*/ 536 h 21600"/>
                <a:gd name="T10" fmla="*/ 458 w 21600"/>
                <a:gd name="T11" fmla="*/ 458 h 21600"/>
                <a:gd name="T12" fmla="*/ 536 w 21600"/>
                <a:gd name="T13" fmla="*/ 268 h 21600"/>
                <a:gd name="T14" fmla="*/ 458 w 21600"/>
                <a:gd name="T15" fmla="*/ 78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8" name="AutoShape 15"/>
            <p:cNvSpPr>
              <a:spLocks noChangeArrowheads="1"/>
            </p:cNvSpPr>
            <p:nvPr/>
          </p:nvSpPr>
          <p:spPr bwMode="auto">
            <a:xfrm>
              <a:off x="1111" y="527"/>
              <a:ext cx="3403" cy="3403"/>
            </a:xfrm>
            <a:custGeom>
              <a:avLst/>
              <a:gdLst>
                <a:gd name="T0" fmla="*/ 268 w 21600"/>
                <a:gd name="T1" fmla="*/ 0 h 21600"/>
                <a:gd name="T2" fmla="*/ 162 w 21600"/>
                <a:gd name="T3" fmla="*/ 63 h 21600"/>
                <a:gd name="T4" fmla="*/ 268 w 21600"/>
                <a:gd name="T5" fmla="*/ 75 h 21600"/>
                <a:gd name="T6" fmla="*/ 374 w 21600"/>
                <a:gd name="T7" fmla="*/ 63 h 21600"/>
                <a:gd name="T8" fmla="*/ 0 60000 65536"/>
                <a:gd name="T9" fmla="*/ 0 60000 65536"/>
                <a:gd name="T10" fmla="*/ 0 60000 65536"/>
                <a:gd name="T11" fmla="*/ 0 60000 65536"/>
                <a:gd name="T12" fmla="*/ 4132 w 21600"/>
                <a:gd name="T13" fmla="*/ 0 h 21600"/>
                <a:gd name="T14" fmla="*/ 17468 w 21600"/>
                <a:gd name="T15" fmla="*/ 4684 h 21600"/>
              </a:gdLst>
              <a:ahLst/>
              <a:cxnLst>
                <a:cxn ang="T8">
                  <a:pos x="T0" y="T1"/>
                </a:cxn>
                <a:cxn ang="T9">
                  <a:pos x="T2" y="T3"/>
                </a:cxn>
                <a:cxn ang="T10">
                  <a:pos x="T4" y="T5"/>
                </a:cxn>
                <a:cxn ang="T11">
                  <a:pos x="T6" y="T7"/>
                </a:cxn>
              </a:cxnLst>
              <a:rect l="T12" t="T13" r="T14" b="T15"/>
              <a:pathLst>
                <a:path w="21600" h="21600">
                  <a:moveTo>
                    <a:pt x="7231" y="3889"/>
                  </a:moveTo>
                  <a:cubicBezTo>
                    <a:pt x="8334" y="3319"/>
                    <a:pt x="9558" y="3022"/>
                    <a:pt x="10800" y="3022"/>
                  </a:cubicBezTo>
                  <a:cubicBezTo>
                    <a:pt x="12041" y="3022"/>
                    <a:pt x="13265" y="3319"/>
                    <a:pt x="14368" y="3889"/>
                  </a:cubicBezTo>
                  <a:lnTo>
                    <a:pt x="15755" y="1204"/>
                  </a:lnTo>
                  <a:cubicBezTo>
                    <a:pt x="14223" y="412"/>
                    <a:pt x="12524" y="0"/>
                    <a:pt x="10799" y="0"/>
                  </a:cubicBezTo>
                  <a:cubicBezTo>
                    <a:pt x="9075" y="0"/>
                    <a:pt x="7376" y="412"/>
                    <a:pt x="5844" y="1204"/>
                  </a:cubicBezTo>
                  <a:lnTo>
                    <a:pt x="7231" y="3889"/>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9" name="Rectangle 16"/>
            <p:cNvSpPr>
              <a:spLocks noChangeArrowheads="1"/>
            </p:cNvSpPr>
            <p:nvPr/>
          </p:nvSpPr>
          <p:spPr bwMode="auto">
            <a:xfrm>
              <a:off x="2543" y="795"/>
              <a:ext cx="6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notions</a:t>
              </a:r>
            </a:p>
          </p:txBody>
        </p:sp>
      </p:grpSp>
      <p:grpSp>
        <p:nvGrpSpPr>
          <p:cNvPr id="8209" name="Group 17"/>
          <p:cNvGrpSpPr>
            <a:grpSpLocks/>
          </p:cNvGrpSpPr>
          <p:nvPr/>
        </p:nvGrpSpPr>
        <p:grpSpPr bwMode="auto">
          <a:xfrm rot="10800000">
            <a:off x="1763713" y="836613"/>
            <a:ext cx="5402262" cy="5402262"/>
            <a:chOff x="1111" y="527"/>
            <a:chExt cx="3403" cy="3403"/>
          </a:xfrm>
        </p:grpSpPr>
        <p:sp>
          <p:nvSpPr>
            <p:cNvPr id="13323" name="AutoShape 18"/>
            <p:cNvSpPr>
              <a:spLocks noChangeArrowheads="1"/>
            </p:cNvSpPr>
            <p:nvPr/>
          </p:nvSpPr>
          <p:spPr bwMode="auto">
            <a:xfrm>
              <a:off x="1111" y="527"/>
              <a:ext cx="3403" cy="3403"/>
            </a:xfrm>
            <a:custGeom>
              <a:avLst/>
              <a:gdLst>
                <a:gd name="T0" fmla="*/ 268 w 21600"/>
                <a:gd name="T1" fmla="*/ 0 h 21600"/>
                <a:gd name="T2" fmla="*/ 78 w 21600"/>
                <a:gd name="T3" fmla="*/ 78 h 21600"/>
                <a:gd name="T4" fmla="*/ 0 w 21600"/>
                <a:gd name="T5" fmla="*/ 268 h 21600"/>
                <a:gd name="T6" fmla="*/ 78 w 21600"/>
                <a:gd name="T7" fmla="*/ 458 h 21600"/>
                <a:gd name="T8" fmla="*/ 268 w 21600"/>
                <a:gd name="T9" fmla="*/ 536 h 21600"/>
                <a:gd name="T10" fmla="*/ 458 w 21600"/>
                <a:gd name="T11" fmla="*/ 458 h 21600"/>
                <a:gd name="T12" fmla="*/ 536 w 21600"/>
                <a:gd name="T13" fmla="*/ 268 h 21600"/>
                <a:gd name="T14" fmla="*/ 458 w 21600"/>
                <a:gd name="T15" fmla="*/ 78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fr-FR"/>
            </a:p>
          </p:txBody>
        </p:sp>
        <p:grpSp>
          <p:nvGrpSpPr>
            <p:cNvPr id="13324" name="Group 19"/>
            <p:cNvGrpSpPr>
              <a:grpSpLocks/>
            </p:cNvGrpSpPr>
            <p:nvPr/>
          </p:nvGrpSpPr>
          <p:grpSpPr bwMode="auto">
            <a:xfrm>
              <a:off x="1111" y="527"/>
              <a:ext cx="3403" cy="3403"/>
              <a:chOff x="1111" y="527"/>
              <a:chExt cx="3403" cy="3403"/>
            </a:xfrm>
          </p:grpSpPr>
          <p:sp>
            <p:nvSpPr>
              <p:cNvPr id="13325" name="AutoShape 20"/>
              <p:cNvSpPr>
                <a:spLocks noChangeArrowheads="1"/>
              </p:cNvSpPr>
              <p:nvPr/>
            </p:nvSpPr>
            <p:spPr bwMode="auto">
              <a:xfrm>
                <a:off x="1111" y="527"/>
                <a:ext cx="3403" cy="3403"/>
              </a:xfrm>
              <a:custGeom>
                <a:avLst/>
                <a:gdLst>
                  <a:gd name="T0" fmla="*/ 268 w 21600"/>
                  <a:gd name="T1" fmla="*/ 0 h 21600"/>
                  <a:gd name="T2" fmla="*/ 162 w 21600"/>
                  <a:gd name="T3" fmla="*/ 63 h 21600"/>
                  <a:gd name="T4" fmla="*/ 268 w 21600"/>
                  <a:gd name="T5" fmla="*/ 75 h 21600"/>
                  <a:gd name="T6" fmla="*/ 374 w 21600"/>
                  <a:gd name="T7" fmla="*/ 63 h 21600"/>
                  <a:gd name="T8" fmla="*/ 0 60000 65536"/>
                  <a:gd name="T9" fmla="*/ 0 60000 65536"/>
                  <a:gd name="T10" fmla="*/ 0 60000 65536"/>
                  <a:gd name="T11" fmla="*/ 0 60000 65536"/>
                  <a:gd name="T12" fmla="*/ 4132 w 21600"/>
                  <a:gd name="T13" fmla="*/ 0 h 21600"/>
                  <a:gd name="T14" fmla="*/ 17468 w 21600"/>
                  <a:gd name="T15" fmla="*/ 4684 h 21600"/>
                </a:gdLst>
                <a:ahLst/>
                <a:cxnLst>
                  <a:cxn ang="T8">
                    <a:pos x="T0" y="T1"/>
                  </a:cxn>
                  <a:cxn ang="T9">
                    <a:pos x="T2" y="T3"/>
                  </a:cxn>
                  <a:cxn ang="T10">
                    <a:pos x="T4" y="T5"/>
                  </a:cxn>
                  <a:cxn ang="T11">
                    <a:pos x="T6" y="T7"/>
                  </a:cxn>
                </a:cxnLst>
                <a:rect l="T12" t="T13" r="T14" b="T15"/>
                <a:pathLst>
                  <a:path w="21600" h="21600">
                    <a:moveTo>
                      <a:pt x="7231" y="3889"/>
                    </a:moveTo>
                    <a:cubicBezTo>
                      <a:pt x="8334" y="3319"/>
                      <a:pt x="9558" y="3022"/>
                      <a:pt x="10800" y="3022"/>
                    </a:cubicBezTo>
                    <a:cubicBezTo>
                      <a:pt x="12041" y="3022"/>
                      <a:pt x="13265" y="3319"/>
                      <a:pt x="14368" y="3889"/>
                    </a:cubicBezTo>
                    <a:lnTo>
                      <a:pt x="15755" y="1204"/>
                    </a:lnTo>
                    <a:cubicBezTo>
                      <a:pt x="14223" y="412"/>
                      <a:pt x="12524" y="0"/>
                      <a:pt x="10799" y="0"/>
                    </a:cubicBezTo>
                    <a:cubicBezTo>
                      <a:pt x="9075" y="0"/>
                      <a:pt x="7376" y="412"/>
                      <a:pt x="5844" y="1204"/>
                    </a:cubicBezTo>
                    <a:lnTo>
                      <a:pt x="7231" y="3889"/>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6" name="Rectangle 21"/>
              <p:cNvSpPr>
                <a:spLocks noChangeArrowheads="1"/>
              </p:cNvSpPr>
              <p:nvPr/>
            </p:nvSpPr>
            <p:spPr bwMode="auto">
              <a:xfrm>
                <a:off x="2200" y="618"/>
                <a:ext cx="12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t>Bonification des</a:t>
                </a:r>
              </a:p>
              <a:p>
                <a:pPr algn="ctr" eaLnBrk="1" hangingPunct="1">
                  <a:spcBef>
                    <a:spcPct val="0"/>
                  </a:spcBef>
                  <a:buFontTx/>
                  <a:buNone/>
                </a:pPr>
                <a:r>
                  <a:rPr lang="fr-FR" altLang="fr-FR" sz="1800" b="1"/>
                  <a:t>notions</a:t>
                </a:r>
              </a:p>
            </p:txBody>
          </p:sp>
        </p:grpSp>
      </p:grpSp>
    </p:spTree>
    <p:extLst>
      <p:ext uri="{BB962C8B-B14F-4D97-AF65-F5344CB8AC3E}">
        <p14:creationId xmlns:p14="http://schemas.microsoft.com/office/powerpoint/2010/main" val="103278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8205"/>
                                        </p:tgtEl>
                                        <p:attrNameLst>
                                          <p:attrName>style.visibility</p:attrName>
                                        </p:attrNameLst>
                                      </p:cBhvr>
                                      <p:to>
                                        <p:strVal val="visible"/>
                                      </p:to>
                                    </p:set>
                                    <p:animEffect transition="in" filter="fade">
                                      <p:cBhvr>
                                        <p:cTn id="11" dur="2000"/>
                                        <p:tgtEl>
                                          <p:spTgt spid="8205"/>
                                        </p:tgtEl>
                                      </p:cBhvr>
                                    </p:animEffect>
                                  </p:childTnLst>
                                </p:cTn>
                              </p:par>
                            </p:childTnLst>
                          </p:cTn>
                        </p:par>
                        <p:par>
                          <p:cTn id="12" fill="hold" nodeType="afterGroup">
                            <p:stCondLst>
                              <p:cond delay="4000"/>
                            </p:stCondLst>
                            <p:childTnLst>
                              <p:par>
                                <p:cTn id="13" presetID="10" presetClass="exit" presetSubtype="0" fill="hold" nodeType="afterEffect">
                                  <p:stCondLst>
                                    <p:cond delay="0"/>
                                  </p:stCondLst>
                                  <p:childTnLst>
                                    <p:animEffect transition="out" filter="fade">
                                      <p:cBhvr>
                                        <p:cTn id="14" dur="2000"/>
                                        <p:tgtEl>
                                          <p:spTgt spid="8194"/>
                                        </p:tgtEl>
                                      </p:cBhvr>
                                    </p:animEffect>
                                    <p:set>
                                      <p:cBhvr>
                                        <p:cTn id="15" dur="1" fill="hold">
                                          <p:stCondLst>
                                            <p:cond delay="1999"/>
                                          </p:stCondLst>
                                        </p:cTn>
                                        <p:tgtEl>
                                          <p:spTgt spid="819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mph" presetSubtype="0" fill="hold" nodeType="clickEffect">
                                  <p:stCondLst>
                                    <p:cond delay="0"/>
                                  </p:stCondLst>
                                  <p:childTnLst>
                                    <p:animRot by="-10800000">
                                      <p:cBhvr>
                                        <p:cTn id="19" dur="2000" fill="hold"/>
                                        <p:tgtEl>
                                          <p:spTgt spid="8205"/>
                                        </p:tgtEl>
                                        <p:attrNameLst>
                                          <p:attrName>r</p:attrName>
                                        </p:attrNameLst>
                                      </p:cBhvr>
                                    </p:animRot>
                                  </p:childTnLst>
                                </p:cTn>
                              </p:par>
                            </p:childTnLst>
                          </p:cTn>
                        </p:par>
                        <p:par>
                          <p:cTn id="20" fill="hold" nodeType="afterGroup">
                            <p:stCondLst>
                              <p:cond delay="2000"/>
                            </p:stCondLst>
                            <p:childTnLst>
                              <p:par>
                                <p:cTn id="21" presetID="21" presetClass="entr" presetSubtype="1" fill="hold" nodeType="afterEffect">
                                  <p:stCondLst>
                                    <p:cond delay="0"/>
                                  </p:stCondLst>
                                  <p:childTnLst>
                                    <p:set>
                                      <p:cBhvr>
                                        <p:cTn id="22" dur="1" fill="hold">
                                          <p:stCondLst>
                                            <p:cond delay="0"/>
                                          </p:stCondLst>
                                        </p:cTn>
                                        <p:tgtEl>
                                          <p:spTgt spid="8199"/>
                                        </p:tgtEl>
                                        <p:attrNameLst>
                                          <p:attrName>style.visibility</p:attrName>
                                        </p:attrNameLst>
                                      </p:cBhvr>
                                      <p:to>
                                        <p:strVal val="visible"/>
                                      </p:to>
                                    </p:set>
                                    <p:animEffect transition="in" filter="wheel(1)">
                                      <p:cBhvr>
                                        <p:cTn id="23" dur="2000"/>
                                        <p:tgtEl>
                                          <p:spTgt spid="8199"/>
                                        </p:tgtEl>
                                      </p:cBhvr>
                                    </p:animEffect>
                                  </p:childTnLst>
                                </p:cTn>
                              </p:par>
                            </p:childTnLst>
                          </p:cTn>
                        </p:par>
                        <p:par>
                          <p:cTn id="24" fill="hold" nodeType="afterGroup">
                            <p:stCondLst>
                              <p:cond delay="4000"/>
                            </p:stCondLst>
                            <p:childTnLst>
                              <p:par>
                                <p:cTn id="25" presetID="10" presetClass="entr" presetSubtype="0" fill="hold" nodeType="afterEffect">
                                  <p:stCondLst>
                                    <p:cond delay="0"/>
                                  </p:stCondLst>
                                  <p:childTnLst>
                                    <p:set>
                                      <p:cBhvr>
                                        <p:cTn id="26" dur="1" fill="hold">
                                          <p:stCondLst>
                                            <p:cond delay="0"/>
                                          </p:stCondLst>
                                        </p:cTn>
                                        <p:tgtEl>
                                          <p:spTgt spid="8209"/>
                                        </p:tgtEl>
                                        <p:attrNameLst>
                                          <p:attrName>style.visibility</p:attrName>
                                        </p:attrNameLst>
                                      </p:cBhvr>
                                      <p:to>
                                        <p:strVal val="visible"/>
                                      </p:to>
                                    </p:set>
                                    <p:animEffect transition="in" filter="fade">
                                      <p:cBhvr>
                                        <p:cTn id="27" dur="2000"/>
                                        <p:tgtEl>
                                          <p:spTgt spid="8209"/>
                                        </p:tgtEl>
                                      </p:cBhvr>
                                    </p:animEffect>
                                  </p:childTnLst>
                                </p:cTn>
                              </p:par>
                            </p:childTnLst>
                          </p:cTn>
                        </p:par>
                        <p:par>
                          <p:cTn id="28" fill="hold" nodeType="afterGroup">
                            <p:stCondLst>
                              <p:cond delay="6000"/>
                            </p:stCondLst>
                            <p:childTnLst>
                              <p:par>
                                <p:cTn id="29" presetID="10" presetClass="exit" presetSubtype="0" fill="hold" nodeType="afterEffect">
                                  <p:stCondLst>
                                    <p:cond delay="0"/>
                                  </p:stCondLst>
                                  <p:childTnLst>
                                    <p:animEffect transition="out" filter="fade">
                                      <p:cBhvr>
                                        <p:cTn id="30" dur="2000"/>
                                        <p:tgtEl>
                                          <p:spTgt spid="8199"/>
                                        </p:tgtEl>
                                      </p:cBhvr>
                                    </p:animEffect>
                                    <p:set>
                                      <p:cBhvr>
                                        <p:cTn id="31" dur="1" fill="hold">
                                          <p:stCondLst>
                                            <p:cond delay="1999"/>
                                          </p:stCondLst>
                                        </p:cTn>
                                        <p:tgtEl>
                                          <p:spTgt spid="8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250825" y="3429000"/>
            <a:ext cx="8713788" cy="309562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14339" name="Line 2"/>
          <p:cNvSpPr>
            <a:spLocks noChangeShapeType="1"/>
          </p:cNvSpPr>
          <p:nvPr/>
        </p:nvSpPr>
        <p:spPr bwMode="auto">
          <a:xfrm>
            <a:off x="468313" y="3429000"/>
            <a:ext cx="8424862"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4340" name="Group 4"/>
          <p:cNvGrpSpPr>
            <a:grpSpLocks/>
          </p:cNvGrpSpPr>
          <p:nvPr/>
        </p:nvGrpSpPr>
        <p:grpSpPr bwMode="auto">
          <a:xfrm rot="10800000">
            <a:off x="1763713" y="836613"/>
            <a:ext cx="5402262" cy="5402262"/>
            <a:chOff x="1111" y="527"/>
            <a:chExt cx="3403" cy="3403"/>
          </a:xfrm>
        </p:grpSpPr>
        <p:sp>
          <p:nvSpPr>
            <p:cNvPr id="14361" name="AutoShape 5"/>
            <p:cNvSpPr>
              <a:spLocks noChangeArrowheads="1"/>
            </p:cNvSpPr>
            <p:nvPr/>
          </p:nvSpPr>
          <p:spPr bwMode="auto">
            <a:xfrm>
              <a:off x="1111" y="527"/>
              <a:ext cx="3403" cy="3403"/>
            </a:xfrm>
            <a:custGeom>
              <a:avLst/>
              <a:gdLst>
                <a:gd name="T0" fmla="*/ 268 w 21600"/>
                <a:gd name="T1" fmla="*/ 0 h 21600"/>
                <a:gd name="T2" fmla="*/ 78 w 21600"/>
                <a:gd name="T3" fmla="*/ 78 h 21600"/>
                <a:gd name="T4" fmla="*/ 0 w 21600"/>
                <a:gd name="T5" fmla="*/ 268 h 21600"/>
                <a:gd name="T6" fmla="*/ 78 w 21600"/>
                <a:gd name="T7" fmla="*/ 458 h 21600"/>
                <a:gd name="T8" fmla="*/ 268 w 21600"/>
                <a:gd name="T9" fmla="*/ 536 h 21600"/>
                <a:gd name="T10" fmla="*/ 458 w 21600"/>
                <a:gd name="T11" fmla="*/ 458 h 21600"/>
                <a:gd name="T12" fmla="*/ 536 w 21600"/>
                <a:gd name="T13" fmla="*/ 268 h 21600"/>
                <a:gd name="T14" fmla="*/ 458 w 21600"/>
                <a:gd name="T15" fmla="*/ 78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fr-FR"/>
            </a:p>
          </p:txBody>
        </p:sp>
        <p:grpSp>
          <p:nvGrpSpPr>
            <p:cNvPr id="14362" name="Group 6"/>
            <p:cNvGrpSpPr>
              <a:grpSpLocks/>
            </p:cNvGrpSpPr>
            <p:nvPr/>
          </p:nvGrpSpPr>
          <p:grpSpPr bwMode="auto">
            <a:xfrm>
              <a:off x="1111" y="527"/>
              <a:ext cx="3403" cy="3403"/>
              <a:chOff x="1111" y="527"/>
              <a:chExt cx="3403" cy="3403"/>
            </a:xfrm>
          </p:grpSpPr>
          <p:sp>
            <p:nvSpPr>
              <p:cNvPr id="14363" name="AutoShape 7"/>
              <p:cNvSpPr>
                <a:spLocks noChangeArrowheads="1"/>
              </p:cNvSpPr>
              <p:nvPr/>
            </p:nvSpPr>
            <p:spPr bwMode="auto">
              <a:xfrm>
                <a:off x="1111" y="527"/>
                <a:ext cx="3403" cy="3403"/>
              </a:xfrm>
              <a:custGeom>
                <a:avLst/>
                <a:gdLst>
                  <a:gd name="T0" fmla="*/ 268 w 21600"/>
                  <a:gd name="T1" fmla="*/ 0 h 21600"/>
                  <a:gd name="T2" fmla="*/ 162 w 21600"/>
                  <a:gd name="T3" fmla="*/ 63 h 21600"/>
                  <a:gd name="T4" fmla="*/ 268 w 21600"/>
                  <a:gd name="T5" fmla="*/ 75 h 21600"/>
                  <a:gd name="T6" fmla="*/ 374 w 21600"/>
                  <a:gd name="T7" fmla="*/ 63 h 21600"/>
                  <a:gd name="T8" fmla="*/ 0 60000 65536"/>
                  <a:gd name="T9" fmla="*/ 0 60000 65536"/>
                  <a:gd name="T10" fmla="*/ 0 60000 65536"/>
                  <a:gd name="T11" fmla="*/ 0 60000 65536"/>
                  <a:gd name="T12" fmla="*/ 4132 w 21600"/>
                  <a:gd name="T13" fmla="*/ 0 h 21600"/>
                  <a:gd name="T14" fmla="*/ 17468 w 21600"/>
                  <a:gd name="T15" fmla="*/ 4684 h 21600"/>
                </a:gdLst>
                <a:ahLst/>
                <a:cxnLst>
                  <a:cxn ang="T8">
                    <a:pos x="T0" y="T1"/>
                  </a:cxn>
                  <a:cxn ang="T9">
                    <a:pos x="T2" y="T3"/>
                  </a:cxn>
                  <a:cxn ang="T10">
                    <a:pos x="T4" y="T5"/>
                  </a:cxn>
                  <a:cxn ang="T11">
                    <a:pos x="T6" y="T7"/>
                  </a:cxn>
                </a:cxnLst>
                <a:rect l="T12" t="T13" r="T14" b="T15"/>
                <a:pathLst>
                  <a:path w="21600" h="21600">
                    <a:moveTo>
                      <a:pt x="7231" y="3889"/>
                    </a:moveTo>
                    <a:cubicBezTo>
                      <a:pt x="8334" y="3319"/>
                      <a:pt x="9558" y="3022"/>
                      <a:pt x="10800" y="3022"/>
                    </a:cubicBezTo>
                    <a:cubicBezTo>
                      <a:pt x="12041" y="3022"/>
                      <a:pt x="13265" y="3319"/>
                      <a:pt x="14368" y="3889"/>
                    </a:cubicBezTo>
                    <a:lnTo>
                      <a:pt x="15755" y="1204"/>
                    </a:lnTo>
                    <a:cubicBezTo>
                      <a:pt x="14223" y="412"/>
                      <a:pt x="12524" y="0"/>
                      <a:pt x="10799" y="0"/>
                    </a:cubicBezTo>
                    <a:cubicBezTo>
                      <a:pt x="9075" y="0"/>
                      <a:pt x="7376" y="412"/>
                      <a:pt x="5844" y="1204"/>
                    </a:cubicBezTo>
                    <a:lnTo>
                      <a:pt x="7231" y="3889"/>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4" name="Rectangle 8"/>
              <p:cNvSpPr>
                <a:spLocks noChangeArrowheads="1"/>
              </p:cNvSpPr>
              <p:nvPr/>
            </p:nvSpPr>
            <p:spPr bwMode="auto">
              <a:xfrm>
                <a:off x="2200" y="618"/>
                <a:ext cx="12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t>Bonification des</a:t>
                </a:r>
              </a:p>
              <a:p>
                <a:pPr algn="ctr" eaLnBrk="1" hangingPunct="1">
                  <a:spcBef>
                    <a:spcPct val="0"/>
                  </a:spcBef>
                  <a:buFontTx/>
                  <a:buNone/>
                </a:pPr>
                <a:r>
                  <a:rPr lang="fr-FR" altLang="fr-FR" sz="1800" b="1"/>
                  <a:t>notions</a:t>
                </a:r>
              </a:p>
            </p:txBody>
          </p:sp>
        </p:grpSp>
      </p:grpSp>
      <p:grpSp>
        <p:nvGrpSpPr>
          <p:cNvPr id="9225" name="Group 9"/>
          <p:cNvGrpSpPr>
            <a:grpSpLocks/>
          </p:cNvGrpSpPr>
          <p:nvPr/>
        </p:nvGrpSpPr>
        <p:grpSpPr bwMode="auto">
          <a:xfrm>
            <a:off x="2555875" y="188913"/>
            <a:ext cx="4032250" cy="3024187"/>
            <a:chOff x="1610" y="119"/>
            <a:chExt cx="2540" cy="1905"/>
          </a:xfrm>
        </p:grpSpPr>
        <p:sp>
          <p:nvSpPr>
            <p:cNvPr id="14359" name="AutoShape 10"/>
            <p:cNvSpPr>
              <a:spLocks noChangeArrowheads="1"/>
            </p:cNvSpPr>
            <p:nvPr/>
          </p:nvSpPr>
          <p:spPr bwMode="auto">
            <a:xfrm>
              <a:off x="1610" y="119"/>
              <a:ext cx="2540" cy="1905"/>
            </a:xfrm>
            <a:prstGeom prst="cloudCallout">
              <a:avLst>
                <a:gd name="adj1" fmla="val -12639"/>
                <a:gd name="adj2" fmla="val 46324"/>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4360" name="Text Box 11"/>
            <p:cNvSpPr txBox="1">
              <a:spLocks noChangeArrowheads="1"/>
            </p:cNvSpPr>
            <p:nvPr/>
          </p:nvSpPr>
          <p:spPr bwMode="auto">
            <a:xfrm>
              <a:off x="2381" y="1207"/>
              <a:ext cx="8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Travail en</a:t>
              </a:r>
            </a:p>
          </p:txBody>
        </p:sp>
      </p:grpSp>
      <p:grpSp>
        <p:nvGrpSpPr>
          <p:cNvPr id="9228" name="Group 12"/>
          <p:cNvGrpSpPr>
            <a:grpSpLocks/>
          </p:cNvGrpSpPr>
          <p:nvPr/>
        </p:nvGrpSpPr>
        <p:grpSpPr bwMode="auto">
          <a:xfrm>
            <a:off x="1763713" y="836613"/>
            <a:ext cx="5402262" cy="5402262"/>
            <a:chOff x="1111" y="527"/>
            <a:chExt cx="3403" cy="3403"/>
          </a:xfrm>
        </p:grpSpPr>
        <p:sp>
          <p:nvSpPr>
            <p:cNvPr id="14355" name="AutoShape 13"/>
            <p:cNvSpPr>
              <a:spLocks noChangeArrowheads="1"/>
            </p:cNvSpPr>
            <p:nvPr/>
          </p:nvSpPr>
          <p:spPr bwMode="auto">
            <a:xfrm>
              <a:off x="1111" y="527"/>
              <a:ext cx="3403" cy="3403"/>
            </a:xfrm>
            <a:custGeom>
              <a:avLst/>
              <a:gdLst>
                <a:gd name="T0" fmla="*/ 268 w 21600"/>
                <a:gd name="T1" fmla="*/ 0 h 21600"/>
                <a:gd name="T2" fmla="*/ 78 w 21600"/>
                <a:gd name="T3" fmla="*/ 78 h 21600"/>
                <a:gd name="T4" fmla="*/ 0 w 21600"/>
                <a:gd name="T5" fmla="*/ 268 h 21600"/>
                <a:gd name="T6" fmla="*/ 78 w 21600"/>
                <a:gd name="T7" fmla="*/ 458 h 21600"/>
                <a:gd name="T8" fmla="*/ 268 w 21600"/>
                <a:gd name="T9" fmla="*/ 536 h 21600"/>
                <a:gd name="T10" fmla="*/ 458 w 21600"/>
                <a:gd name="T11" fmla="*/ 458 h 21600"/>
                <a:gd name="T12" fmla="*/ 536 w 21600"/>
                <a:gd name="T13" fmla="*/ 268 h 21600"/>
                <a:gd name="T14" fmla="*/ 458 w 21600"/>
                <a:gd name="T15" fmla="*/ 78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4356" name="Group 14"/>
            <p:cNvGrpSpPr>
              <a:grpSpLocks/>
            </p:cNvGrpSpPr>
            <p:nvPr/>
          </p:nvGrpSpPr>
          <p:grpSpPr bwMode="auto">
            <a:xfrm>
              <a:off x="1111" y="527"/>
              <a:ext cx="3403" cy="3403"/>
              <a:chOff x="1111" y="527"/>
              <a:chExt cx="3403" cy="3403"/>
            </a:xfrm>
          </p:grpSpPr>
          <p:sp>
            <p:nvSpPr>
              <p:cNvPr id="14357" name="AutoShape 15"/>
              <p:cNvSpPr>
                <a:spLocks noChangeArrowheads="1"/>
              </p:cNvSpPr>
              <p:nvPr/>
            </p:nvSpPr>
            <p:spPr bwMode="auto">
              <a:xfrm>
                <a:off x="1111" y="527"/>
                <a:ext cx="3403" cy="3403"/>
              </a:xfrm>
              <a:custGeom>
                <a:avLst/>
                <a:gdLst>
                  <a:gd name="T0" fmla="*/ 268 w 21600"/>
                  <a:gd name="T1" fmla="*/ 0 h 21600"/>
                  <a:gd name="T2" fmla="*/ 162 w 21600"/>
                  <a:gd name="T3" fmla="*/ 63 h 21600"/>
                  <a:gd name="T4" fmla="*/ 268 w 21600"/>
                  <a:gd name="T5" fmla="*/ 75 h 21600"/>
                  <a:gd name="T6" fmla="*/ 374 w 21600"/>
                  <a:gd name="T7" fmla="*/ 63 h 21600"/>
                  <a:gd name="T8" fmla="*/ 0 60000 65536"/>
                  <a:gd name="T9" fmla="*/ 0 60000 65536"/>
                  <a:gd name="T10" fmla="*/ 0 60000 65536"/>
                  <a:gd name="T11" fmla="*/ 0 60000 65536"/>
                  <a:gd name="T12" fmla="*/ 4132 w 21600"/>
                  <a:gd name="T13" fmla="*/ 0 h 21600"/>
                  <a:gd name="T14" fmla="*/ 17468 w 21600"/>
                  <a:gd name="T15" fmla="*/ 4684 h 21600"/>
                </a:gdLst>
                <a:ahLst/>
                <a:cxnLst>
                  <a:cxn ang="T8">
                    <a:pos x="T0" y="T1"/>
                  </a:cxn>
                  <a:cxn ang="T9">
                    <a:pos x="T2" y="T3"/>
                  </a:cxn>
                  <a:cxn ang="T10">
                    <a:pos x="T4" y="T5"/>
                  </a:cxn>
                  <a:cxn ang="T11">
                    <a:pos x="T6" y="T7"/>
                  </a:cxn>
                </a:cxnLst>
                <a:rect l="T12" t="T13" r="T14" b="T15"/>
                <a:pathLst>
                  <a:path w="21600" h="21600">
                    <a:moveTo>
                      <a:pt x="7231" y="3889"/>
                    </a:moveTo>
                    <a:cubicBezTo>
                      <a:pt x="8334" y="3319"/>
                      <a:pt x="9558" y="3022"/>
                      <a:pt x="10800" y="3022"/>
                    </a:cubicBezTo>
                    <a:cubicBezTo>
                      <a:pt x="12041" y="3022"/>
                      <a:pt x="13265" y="3319"/>
                      <a:pt x="14368" y="3889"/>
                    </a:cubicBezTo>
                    <a:lnTo>
                      <a:pt x="15755" y="1204"/>
                    </a:lnTo>
                    <a:cubicBezTo>
                      <a:pt x="14223" y="412"/>
                      <a:pt x="12524" y="0"/>
                      <a:pt x="10799" y="0"/>
                    </a:cubicBezTo>
                    <a:cubicBezTo>
                      <a:pt x="9075" y="0"/>
                      <a:pt x="7376" y="412"/>
                      <a:pt x="5844" y="1204"/>
                    </a:cubicBezTo>
                    <a:lnTo>
                      <a:pt x="7231" y="3889"/>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8" name="Rectangle 16"/>
              <p:cNvSpPr>
                <a:spLocks noChangeArrowheads="1"/>
              </p:cNvSpPr>
              <p:nvPr/>
            </p:nvSpPr>
            <p:spPr bwMode="auto">
              <a:xfrm>
                <a:off x="2472" y="572"/>
                <a:ext cx="7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t>Notions</a:t>
                </a:r>
              </a:p>
              <a:p>
                <a:pPr algn="ctr" eaLnBrk="1" hangingPunct="1">
                  <a:spcBef>
                    <a:spcPct val="0"/>
                  </a:spcBef>
                  <a:buFontTx/>
                  <a:buNone/>
                </a:pPr>
                <a:r>
                  <a:rPr lang="fr-FR" altLang="fr-FR" sz="1800" b="1"/>
                  <a:t>bonifiées</a:t>
                </a:r>
              </a:p>
            </p:txBody>
          </p:sp>
        </p:grpSp>
      </p:grpSp>
      <p:grpSp>
        <p:nvGrpSpPr>
          <p:cNvPr id="9233" name="Group 17"/>
          <p:cNvGrpSpPr>
            <a:grpSpLocks/>
          </p:cNvGrpSpPr>
          <p:nvPr/>
        </p:nvGrpSpPr>
        <p:grpSpPr bwMode="auto">
          <a:xfrm>
            <a:off x="1763713" y="836613"/>
            <a:ext cx="5402262" cy="5402262"/>
            <a:chOff x="1111" y="527"/>
            <a:chExt cx="3403" cy="3403"/>
          </a:xfrm>
        </p:grpSpPr>
        <p:sp>
          <p:nvSpPr>
            <p:cNvPr id="14351" name="AutoShape 18"/>
            <p:cNvSpPr>
              <a:spLocks noChangeArrowheads="1"/>
            </p:cNvSpPr>
            <p:nvPr/>
          </p:nvSpPr>
          <p:spPr bwMode="auto">
            <a:xfrm>
              <a:off x="1111" y="527"/>
              <a:ext cx="3403" cy="3403"/>
            </a:xfrm>
            <a:custGeom>
              <a:avLst/>
              <a:gdLst>
                <a:gd name="T0" fmla="*/ 268 w 21600"/>
                <a:gd name="T1" fmla="*/ 0 h 21600"/>
                <a:gd name="T2" fmla="*/ 78 w 21600"/>
                <a:gd name="T3" fmla="*/ 78 h 21600"/>
                <a:gd name="T4" fmla="*/ 0 w 21600"/>
                <a:gd name="T5" fmla="*/ 268 h 21600"/>
                <a:gd name="T6" fmla="*/ 78 w 21600"/>
                <a:gd name="T7" fmla="*/ 458 h 21600"/>
                <a:gd name="T8" fmla="*/ 268 w 21600"/>
                <a:gd name="T9" fmla="*/ 536 h 21600"/>
                <a:gd name="T10" fmla="*/ 458 w 21600"/>
                <a:gd name="T11" fmla="*/ 458 h 21600"/>
                <a:gd name="T12" fmla="*/ 536 w 21600"/>
                <a:gd name="T13" fmla="*/ 268 h 21600"/>
                <a:gd name="T14" fmla="*/ 458 w 21600"/>
                <a:gd name="T15" fmla="*/ 78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4352" name="Group 19"/>
            <p:cNvGrpSpPr>
              <a:grpSpLocks/>
            </p:cNvGrpSpPr>
            <p:nvPr/>
          </p:nvGrpSpPr>
          <p:grpSpPr bwMode="auto">
            <a:xfrm>
              <a:off x="1111" y="527"/>
              <a:ext cx="3403" cy="3403"/>
              <a:chOff x="1111" y="527"/>
              <a:chExt cx="3403" cy="3403"/>
            </a:xfrm>
          </p:grpSpPr>
          <p:sp>
            <p:nvSpPr>
              <p:cNvPr id="14353" name="AutoShape 20"/>
              <p:cNvSpPr>
                <a:spLocks noChangeArrowheads="1"/>
              </p:cNvSpPr>
              <p:nvPr/>
            </p:nvSpPr>
            <p:spPr bwMode="auto">
              <a:xfrm>
                <a:off x="1111" y="527"/>
                <a:ext cx="3403" cy="3403"/>
              </a:xfrm>
              <a:custGeom>
                <a:avLst/>
                <a:gdLst>
                  <a:gd name="T0" fmla="*/ 268 w 21600"/>
                  <a:gd name="T1" fmla="*/ 0 h 21600"/>
                  <a:gd name="T2" fmla="*/ 162 w 21600"/>
                  <a:gd name="T3" fmla="*/ 63 h 21600"/>
                  <a:gd name="T4" fmla="*/ 268 w 21600"/>
                  <a:gd name="T5" fmla="*/ 75 h 21600"/>
                  <a:gd name="T6" fmla="*/ 374 w 21600"/>
                  <a:gd name="T7" fmla="*/ 63 h 21600"/>
                  <a:gd name="T8" fmla="*/ 0 60000 65536"/>
                  <a:gd name="T9" fmla="*/ 0 60000 65536"/>
                  <a:gd name="T10" fmla="*/ 0 60000 65536"/>
                  <a:gd name="T11" fmla="*/ 0 60000 65536"/>
                  <a:gd name="T12" fmla="*/ 4132 w 21600"/>
                  <a:gd name="T13" fmla="*/ 0 h 21600"/>
                  <a:gd name="T14" fmla="*/ 17468 w 21600"/>
                  <a:gd name="T15" fmla="*/ 4684 h 21600"/>
                </a:gdLst>
                <a:ahLst/>
                <a:cxnLst>
                  <a:cxn ang="T8">
                    <a:pos x="T0" y="T1"/>
                  </a:cxn>
                  <a:cxn ang="T9">
                    <a:pos x="T2" y="T3"/>
                  </a:cxn>
                  <a:cxn ang="T10">
                    <a:pos x="T4" y="T5"/>
                  </a:cxn>
                  <a:cxn ang="T11">
                    <a:pos x="T6" y="T7"/>
                  </a:cxn>
                </a:cxnLst>
                <a:rect l="T12" t="T13" r="T14" b="T15"/>
                <a:pathLst>
                  <a:path w="21600" h="21600">
                    <a:moveTo>
                      <a:pt x="7231" y="3889"/>
                    </a:moveTo>
                    <a:cubicBezTo>
                      <a:pt x="8334" y="3319"/>
                      <a:pt x="9558" y="3022"/>
                      <a:pt x="10800" y="3022"/>
                    </a:cubicBezTo>
                    <a:cubicBezTo>
                      <a:pt x="12041" y="3022"/>
                      <a:pt x="13265" y="3319"/>
                      <a:pt x="14368" y="3889"/>
                    </a:cubicBezTo>
                    <a:lnTo>
                      <a:pt x="15755" y="1204"/>
                    </a:lnTo>
                    <a:cubicBezTo>
                      <a:pt x="14223" y="412"/>
                      <a:pt x="12524" y="0"/>
                      <a:pt x="10799" y="0"/>
                    </a:cubicBezTo>
                    <a:cubicBezTo>
                      <a:pt x="9075" y="0"/>
                      <a:pt x="7376" y="412"/>
                      <a:pt x="5844" y="1204"/>
                    </a:cubicBezTo>
                    <a:lnTo>
                      <a:pt x="7231" y="3889"/>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4" name="Rectangle 21"/>
              <p:cNvSpPr>
                <a:spLocks noChangeArrowheads="1"/>
              </p:cNvSpPr>
              <p:nvPr/>
            </p:nvSpPr>
            <p:spPr bwMode="auto">
              <a:xfrm>
                <a:off x="2448" y="572"/>
                <a:ext cx="79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t>Nouvelles</a:t>
                </a:r>
              </a:p>
              <a:p>
                <a:pPr algn="ctr" eaLnBrk="1" hangingPunct="1">
                  <a:spcBef>
                    <a:spcPct val="0"/>
                  </a:spcBef>
                  <a:buFontTx/>
                  <a:buNone/>
                </a:pPr>
                <a:r>
                  <a:rPr lang="fr-FR" altLang="fr-FR" sz="1800" b="1"/>
                  <a:t>notions</a:t>
                </a:r>
              </a:p>
              <a:p>
                <a:pPr algn="ctr" eaLnBrk="1" hangingPunct="1">
                  <a:spcBef>
                    <a:spcPct val="0"/>
                  </a:spcBef>
                  <a:buFontTx/>
                  <a:buNone/>
                </a:pPr>
                <a:endParaRPr lang="fr-FR" altLang="fr-FR" sz="1800" b="1"/>
              </a:p>
            </p:txBody>
          </p:sp>
        </p:grpSp>
      </p:grpSp>
      <p:sp>
        <p:nvSpPr>
          <p:cNvPr id="14344" name="Rectangle 22"/>
          <p:cNvSpPr>
            <a:spLocks noChangeArrowheads="1"/>
          </p:cNvSpPr>
          <p:nvPr/>
        </p:nvSpPr>
        <p:spPr bwMode="auto">
          <a:xfrm>
            <a:off x="3708400" y="2349500"/>
            <a:ext cx="15113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fr-FR" altLang="fr-FR" sz="2000"/>
              <a:t>Classe</a:t>
            </a:r>
          </a:p>
        </p:txBody>
      </p:sp>
      <p:sp>
        <p:nvSpPr>
          <p:cNvPr id="14345" name="Text Box 23"/>
          <p:cNvSpPr txBox="1">
            <a:spLocks noChangeArrowheads="1"/>
          </p:cNvSpPr>
          <p:nvPr/>
        </p:nvSpPr>
        <p:spPr bwMode="auto">
          <a:xfrm>
            <a:off x="3635375" y="4124325"/>
            <a:ext cx="177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a:t>Hors la classe</a:t>
            </a:r>
          </a:p>
        </p:txBody>
      </p:sp>
      <p:grpSp>
        <p:nvGrpSpPr>
          <p:cNvPr id="9240" name="Group 24"/>
          <p:cNvGrpSpPr>
            <a:grpSpLocks/>
          </p:cNvGrpSpPr>
          <p:nvPr/>
        </p:nvGrpSpPr>
        <p:grpSpPr bwMode="auto">
          <a:xfrm rot="10800000">
            <a:off x="1763713" y="836613"/>
            <a:ext cx="5402262" cy="5402262"/>
            <a:chOff x="1111" y="527"/>
            <a:chExt cx="3403" cy="3403"/>
          </a:xfrm>
        </p:grpSpPr>
        <p:sp>
          <p:nvSpPr>
            <p:cNvPr id="14347" name="AutoShape 25"/>
            <p:cNvSpPr>
              <a:spLocks noChangeArrowheads="1"/>
            </p:cNvSpPr>
            <p:nvPr/>
          </p:nvSpPr>
          <p:spPr bwMode="auto">
            <a:xfrm>
              <a:off x="1111" y="527"/>
              <a:ext cx="3403" cy="3403"/>
            </a:xfrm>
            <a:custGeom>
              <a:avLst/>
              <a:gdLst>
                <a:gd name="T0" fmla="*/ 268 w 21600"/>
                <a:gd name="T1" fmla="*/ 0 h 21600"/>
                <a:gd name="T2" fmla="*/ 78 w 21600"/>
                <a:gd name="T3" fmla="*/ 78 h 21600"/>
                <a:gd name="T4" fmla="*/ 0 w 21600"/>
                <a:gd name="T5" fmla="*/ 268 h 21600"/>
                <a:gd name="T6" fmla="*/ 78 w 21600"/>
                <a:gd name="T7" fmla="*/ 458 h 21600"/>
                <a:gd name="T8" fmla="*/ 268 w 21600"/>
                <a:gd name="T9" fmla="*/ 536 h 21600"/>
                <a:gd name="T10" fmla="*/ 458 w 21600"/>
                <a:gd name="T11" fmla="*/ 458 h 21600"/>
                <a:gd name="T12" fmla="*/ 536 w 21600"/>
                <a:gd name="T13" fmla="*/ 268 h 21600"/>
                <a:gd name="T14" fmla="*/ 458 w 21600"/>
                <a:gd name="T15" fmla="*/ 78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22" y="10800"/>
                  </a:moveTo>
                  <a:cubicBezTo>
                    <a:pt x="3022" y="15096"/>
                    <a:pt x="6504" y="18578"/>
                    <a:pt x="10800" y="18578"/>
                  </a:cubicBezTo>
                  <a:cubicBezTo>
                    <a:pt x="15096" y="18578"/>
                    <a:pt x="18578" y="15096"/>
                    <a:pt x="18578" y="10800"/>
                  </a:cubicBezTo>
                  <a:cubicBezTo>
                    <a:pt x="18578" y="6504"/>
                    <a:pt x="15096" y="3022"/>
                    <a:pt x="10800" y="3022"/>
                  </a:cubicBezTo>
                  <a:cubicBezTo>
                    <a:pt x="6504" y="3022"/>
                    <a:pt x="3022" y="6504"/>
                    <a:pt x="3022"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fr-FR"/>
            </a:p>
          </p:txBody>
        </p:sp>
        <p:grpSp>
          <p:nvGrpSpPr>
            <p:cNvPr id="14348" name="Group 26"/>
            <p:cNvGrpSpPr>
              <a:grpSpLocks/>
            </p:cNvGrpSpPr>
            <p:nvPr/>
          </p:nvGrpSpPr>
          <p:grpSpPr bwMode="auto">
            <a:xfrm>
              <a:off x="1111" y="527"/>
              <a:ext cx="3403" cy="3403"/>
              <a:chOff x="1111" y="527"/>
              <a:chExt cx="3403" cy="3403"/>
            </a:xfrm>
          </p:grpSpPr>
          <p:sp>
            <p:nvSpPr>
              <p:cNvPr id="14349" name="AutoShape 27"/>
              <p:cNvSpPr>
                <a:spLocks noChangeArrowheads="1"/>
              </p:cNvSpPr>
              <p:nvPr/>
            </p:nvSpPr>
            <p:spPr bwMode="auto">
              <a:xfrm>
                <a:off x="1111" y="527"/>
                <a:ext cx="3403" cy="3403"/>
              </a:xfrm>
              <a:custGeom>
                <a:avLst/>
                <a:gdLst>
                  <a:gd name="T0" fmla="*/ 268 w 21600"/>
                  <a:gd name="T1" fmla="*/ 0 h 21600"/>
                  <a:gd name="T2" fmla="*/ 162 w 21600"/>
                  <a:gd name="T3" fmla="*/ 63 h 21600"/>
                  <a:gd name="T4" fmla="*/ 268 w 21600"/>
                  <a:gd name="T5" fmla="*/ 75 h 21600"/>
                  <a:gd name="T6" fmla="*/ 374 w 21600"/>
                  <a:gd name="T7" fmla="*/ 63 h 21600"/>
                  <a:gd name="T8" fmla="*/ 0 60000 65536"/>
                  <a:gd name="T9" fmla="*/ 0 60000 65536"/>
                  <a:gd name="T10" fmla="*/ 0 60000 65536"/>
                  <a:gd name="T11" fmla="*/ 0 60000 65536"/>
                  <a:gd name="T12" fmla="*/ 4132 w 21600"/>
                  <a:gd name="T13" fmla="*/ 0 h 21600"/>
                  <a:gd name="T14" fmla="*/ 17468 w 21600"/>
                  <a:gd name="T15" fmla="*/ 4684 h 21600"/>
                </a:gdLst>
                <a:ahLst/>
                <a:cxnLst>
                  <a:cxn ang="T8">
                    <a:pos x="T0" y="T1"/>
                  </a:cxn>
                  <a:cxn ang="T9">
                    <a:pos x="T2" y="T3"/>
                  </a:cxn>
                  <a:cxn ang="T10">
                    <a:pos x="T4" y="T5"/>
                  </a:cxn>
                  <a:cxn ang="T11">
                    <a:pos x="T6" y="T7"/>
                  </a:cxn>
                </a:cxnLst>
                <a:rect l="T12" t="T13" r="T14" b="T15"/>
                <a:pathLst>
                  <a:path w="21600" h="21600">
                    <a:moveTo>
                      <a:pt x="7231" y="3889"/>
                    </a:moveTo>
                    <a:cubicBezTo>
                      <a:pt x="8334" y="3319"/>
                      <a:pt x="9558" y="3022"/>
                      <a:pt x="10800" y="3022"/>
                    </a:cubicBezTo>
                    <a:cubicBezTo>
                      <a:pt x="12041" y="3022"/>
                      <a:pt x="13265" y="3319"/>
                      <a:pt x="14368" y="3889"/>
                    </a:cubicBezTo>
                    <a:lnTo>
                      <a:pt x="15755" y="1204"/>
                    </a:lnTo>
                    <a:cubicBezTo>
                      <a:pt x="14223" y="412"/>
                      <a:pt x="12524" y="0"/>
                      <a:pt x="10799" y="0"/>
                    </a:cubicBezTo>
                    <a:cubicBezTo>
                      <a:pt x="9075" y="0"/>
                      <a:pt x="7376" y="412"/>
                      <a:pt x="5844" y="1204"/>
                    </a:cubicBezTo>
                    <a:lnTo>
                      <a:pt x="7231" y="3889"/>
                    </a:lnTo>
                    <a:close/>
                  </a:path>
                </a:pathLst>
              </a:custGeom>
              <a:solidFill>
                <a:srgbClr val="FEB7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0" name="Rectangle 28"/>
              <p:cNvSpPr>
                <a:spLocks noChangeArrowheads="1"/>
              </p:cNvSpPr>
              <p:nvPr/>
            </p:nvSpPr>
            <p:spPr bwMode="auto">
              <a:xfrm>
                <a:off x="2445" y="617"/>
                <a:ext cx="7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t>notions</a:t>
                </a:r>
              </a:p>
              <a:p>
                <a:pPr algn="ctr" eaLnBrk="1" hangingPunct="1">
                  <a:spcBef>
                    <a:spcPct val="0"/>
                  </a:spcBef>
                  <a:buFontTx/>
                  <a:buNone/>
                </a:pPr>
                <a:r>
                  <a:rPr lang="fr-FR" altLang="fr-FR" sz="1800" b="1"/>
                  <a:t>bonifiées</a:t>
                </a:r>
              </a:p>
            </p:txBody>
          </p:sp>
        </p:grpSp>
      </p:grpSp>
    </p:spTree>
    <p:extLst>
      <p:ext uri="{BB962C8B-B14F-4D97-AF65-F5344CB8AC3E}">
        <p14:creationId xmlns:p14="http://schemas.microsoft.com/office/powerpoint/2010/main" val="135330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40"/>
                                        </p:tgtEl>
                                        <p:attrNameLst>
                                          <p:attrName>style.visibility</p:attrName>
                                        </p:attrNameLst>
                                      </p:cBhvr>
                                      <p:to>
                                        <p:strVal val="visible"/>
                                      </p:to>
                                    </p:set>
                                    <p:animEffect transition="in" filter="fade">
                                      <p:cBhvr>
                                        <p:cTn id="7" dur="2000"/>
                                        <p:tgtEl>
                                          <p:spTgt spid="9240"/>
                                        </p:tgtEl>
                                      </p:cBhvr>
                                    </p:animEffect>
                                  </p:childTnLst>
                                </p:cTn>
                              </p:par>
                            </p:childTnLst>
                          </p:cTn>
                        </p:par>
                        <p:par>
                          <p:cTn id="8" fill="hold" nodeType="afterGroup">
                            <p:stCondLst>
                              <p:cond delay="2000"/>
                            </p:stCondLst>
                            <p:childTnLst>
                              <p:par>
                                <p:cTn id="9" presetID="8" presetClass="emph" presetSubtype="0" fill="hold" nodeType="afterEffect">
                                  <p:stCondLst>
                                    <p:cond delay="0"/>
                                  </p:stCondLst>
                                  <p:childTnLst>
                                    <p:animRot by="-10800000">
                                      <p:cBhvr>
                                        <p:cTn id="10" dur="5000" fill="hold"/>
                                        <p:tgtEl>
                                          <p:spTgt spid="9240"/>
                                        </p:tgtEl>
                                        <p:attrNameLst>
                                          <p:attrName>r</p:attrName>
                                        </p:attrNameLst>
                                      </p:cBhvr>
                                    </p:animRot>
                                  </p:childTnLst>
                                </p:cTn>
                              </p:par>
                            </p:childTnLst>
                          </p:cTn>
                        </p:par>
                        <p:par>
                          <p:cTn id="11" fill="hold" nodeType="afterGroup">
                            <p:stCondLst>
                              <p:cond delay="7000"/>
                            </p:stCondLst>
                            <p:childTnLst>
                              <p:par>
                                <p:cTn id="12" presetID="21" presetClass="entr" presetSubtype="1" fill="hold" nodeType="afterEffect">
                                  <p:stCondLst>
                                    <p:cond delay="0"/>
                                  </p:stCondLst>
                                  <p:childTnLst>
                                    <p:set>
                                      <p:cBhvr>
                                        <p:cTn id="13" dur="1" fill="hold">
                                          <p:stCondLst>
                                            <p:cond delay="0"/>
                                          </p:stCondLst>
                                        </p:cTn>
                                        <p:tgtEl>
                                          <p:spTgt spid="9225"/>
                                        </p:tgtEl>
                                        <p:attrNameLst>
                                          <p:attrName>style.visibility</p:attrName>
                                        </p:attrNameLst>
                                      </p:cBhvr>
                                      <p:to>
                                        <p:strVal val="visible"/>
                                      </p:to>
                                    </p:set>
                                    <p:animEffect transition="in" filter="wheel(1)">
                                      <p:cBhvr>
                                        <p:cTn id="14" dur="2000"/>
                                        <p:tgtEl>
                                          <p:spTgt spid="9225"/>
                                        </p:tgtEl>
                                      </p:cBhvr>
                                    </p:animEffect>
                                  </p:childTnLst>
                                </p:cTn>
                              </p:par>
                            </p:childTnLst>
                          </p:cTn>
                        </p:par>
                        <p:par>
                          <p:cTn id="15" fill="hold" nodeType="afterGroup">
                            <p:stCondLst>
                              <p:cond delay="9000"/>
                            </p:stCondLst>
                            <p:childTnLst>
                              <p:par>
                                <p:cTn id="16" presetID="9" presetClass="entr" presetSubtype="0" fill="hold" nodeType="afterEffect">
                                  <p:stCondLst>
                                    <p:cond delay="0"/>
                                  </p:stCondLst>
                                  <p:childTnLst>
                                    <p:set>
                                      <p:cBhvr>
                                        <p:cTn id="17" dur="1" fill="hold">
                                          <p:stCondLst>
                                            <p:cond delay="0"/>
                                          </p:stCondLst>
                                        </p:cTn>
                                        <p:tgtEl>
                                          <p:spTgt spid="9228"/>
                                        </p:tgtEl>
                                        <p:attrNameLst>
                                          <p:attrName>style.visibility</p:attrName>
                                        </p:attrNameLst>
                                      </p:cBhvr>
                                      <p:to>
                                        <p:strVal val="visible"/>
                                      </p:to>
                                    </p:set>
                                    <p:animEffect transition="in" filter="dissolve">
                                      <p:cBhvr>
                                        <p:cTn id="18" dur="500"/>
                                        <p:tgtEl>
                                          <p:spTgt spid="9228"/>
                                        </p:tgtEl>
                                      </p:cBhvr>
                                    </p:animEffect>
                                  </p:childTnLst>
                                </p:cTn>
                              </p:par>
                            </p:childTnLst>
                          </p:cTn>
                        </p:par>
                        <p:par>
                          <p:cTn id="19" fill="hold" nodeType="afterGroup">
                            <p:stCondLst>
                              <p:cond delay="9500"/>
                            </p:stCondLst>
                            <p:childTnLst>
                              <p:par>
                                <p:cTn id="20" presetID="9" presetClass="entr" presetSubtype="0" fill="hold" nodeType="afterEffect">
                                  <p:stCondLst>
                                    <p:cond delay="0"/>
                                  </p:stCondLst>
                                  <p:childTnLst>
                                    <p:set>
                                      <p:cBhvr>
                                        <p:cTn id="21" dur="1" fill="hold">
                                          <p:stCondLst>
                                            <p:cond delay="0"/>
                                          </p:stCondLst>
                                        </p:cTn>
                                        <p:tgtEl>
                                          <p:spTgt spid="9233"/>
                                        </p:tgtEl>
                                        <p:attrNameLst>
                                          <p:attrName>style.visibility</p:attrName>
                                        </p:attrNameLst>
                                      </p:cBhvr>
                                      <p:to>
                                        <p:strVal val="visible"/>
                                      </p:to>
                                    </p:set>
                                    <p:animEffect transition="in" filter="dissolve">
                                      <p:cBhvr>
                                        <p:cTn id="22" dur="500"/>
                                        <p:tgtEl>
                                          <p:spTgt spid="9233"/>
                                        </p:tgtEl>
                                      </p:cBhvr>
                                    </p:animEffect>
                                  </p:childTnLst>
                                </p:cTn>
                              </p:par>
                            </p:childTnLst>
                          </p:cTn>
                        </p:par>
                        <p:par>
                          <p:cTn id="23" fill="hold" nodeType="afterGroup">
                            <p:stCondLst>
                              <p:cond delay="10000"/>
                            </p:stCondLst>
                            <p:childTnLst>
                              <p:par>
                                <p:cTn id="24" presetID="10" presetClass="exit" presetSubtype="0" fill="hold" nodeType="afterEffect">
                                  <p:stCondLst>
                                    <p:cond delay="0"/>
                                  </p:stCondLst>
                                  <p:childTnLst>
                                    <p:animEffect transition="out" filter="fade">
                                      <p:cBhvr>
                                        <p:cTn id="25" dur="2000"/>
                                        <p:tgtEl>
                                          <p:spTgt spid="9225"/>
                                        </p:tgtEl>
                                      </p:cBhvr>
                                    </p:animEffect>
                                    <p:set>
                                      <p:cBhvr>
                                        <p:cTn id="26" dur="1" fill="hold">
                                          <p:stCondLst>
                                            <p:cond delay="1999"/>
                                          </p:stCondLst>
                                        </p:cTn>
                                        <p:tgtEl>
                                          <p:spTgt spid="922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9240"/>
                                        </p:tgtEl>
                                      </p:cBhvr>
                                    </p:animEffect>
                                    <p:set>
                                      <p:cBhvr>
                                        <p:cTn id="29" dur="1" fill="hold">
                                          <p:stCondLst>
                                            <p:cond delay="1999"/>
                                          </p:stCondLst>
                                        </p:cTn>
                                        <p:tgtEl>
                                          <p:spTgt spid="9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7E036E-D927-4094-8B02-366DECEB1D8F}"/>
              </a:ext>
            </a:extLst>
          </p:cNvPr>
          <p:cNvSpPr/>
          <p:nvPr/>
        </p:nvSpPr>
        <p:spPr>
          <a:xfrm>
            <a:off x="971600" y="2492896"/>
            <a:ext cx="7380820" cy="1938992"/>
          </a:xfrm>
          <a:prstGeom prst="rect">
            <a:avLst/>
          </a:prstGeom>
        </p:spPr>
        <p:txBody>
          <a:bodyPr wrap="square">
            <a:spAutoFit/>
          </a:bodyPr>
          <a:lstStyle/>
          <a:p>
            <a:pPr algn="just"/>
            <a:r>
              <a:rPr lang="fr-FR" sz="4000" dirty="0">
                <a:latin typeface="Calibri" panose="020F0502020204030204" pitchFamily="34" charset="0"/>
                <a:ea typeface="Calibri" panose="020F0502020204030204" pitchFamily="34" charset="0"/>
                <a:cs typeface="Times New Roman" panose="02020603050405020304" pitchFamily="18" charset="0"/>
              </a:rPr>
              <a:t>Mais les devoirs améliorent-ils vraiment les résultats des élèves?…</a:t>
            </a:r>
            <a:endParaRPr lang="fr-FR" sz="4000" dirty="0"/>
          </a:p>
        </p:txBody>
      </p:sp>
    </p:spTree>
    <p:extLst>
      <p:ext uri="{BB962C8B-B14F-4D97-AF65-F5344CB8AC3E}">
        <p14:creationId xmlns:p14="http://schemas.microsoft.com/office/powerpoint/2010/main" val="392700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C5A116CF-7D04-401E-A109-29EBD745D0E7}"/>
              </a:ext>
            </a:extLst>
          </p:cNvPr>
          <p:cNvSpPr txBox="1">
            <a:spLocks noChangeArrowheads="1"/>
          </p:cNvSpPr>
          <p:nvPr/>
        </p:nvSpPr>
        <p:spPr bwMode="auto">
          <a:xfrm>
            <a:off x="395536" y="2315775"/>
            <a:ext cx="731802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ts val="2400"/>
              </a:spcBef>
              <a:buFontTx/>
              <a:buAutoNum type="arabicPeriod"/>
            </a:pPr>
            <a:r>
              <a:rPr lang="fr-FR" altLang="fr-FR" dirty="0"/>
              <a:t>Les devoirs, qu’est-ce que c’est ?</a:t>
            </a:r>
          </a:p>
          <a:p>
            <a:pPr marL="457200" indent="-457200" eaLnBrk="1" hangingPunct="1">
              <a:spcBef>
                <a:spcPts val="2400"/>
              </a:spcBef>
              <a:buFontTx/>
              <a:buAutoNum type="arabicPeriod"/>
            </a:pPr>
            <a:r>
              <a:rPr lang="fr-FR" altLang="fr-FR" dirty="0"/>
              <a:t>Les problèmes posés par les devoirs</a:t>
            </a:r>
          </a:p>
          <a:p>
            <a:pPr marL="457200" indent="-457200" eaLnBrk="1" hangingPunct="1">
              <a:spcBef>
                <a:spcPts val="2400"/>
              </a:spcBef>
              <a:buFontTx/>
              <a:buAutoNum type="arabicPeriod"/>
            </a:pPr>
            <a:r>
              <a:rPr lang="fr-FR" altLang="fr-FR" dirty="0"/>
              <a:t>L’aide aux devoirs</a:t>
            </a:r>
          </a:p>
          <a:p>
            <a:pPr eaLnBrk="1" hangingPunct="1">
              <a:spcBef>
                <a:spcPts val="2400"/>
              </a:spcBef>
              <a:buNone/>
            </a:pPr>
            <a:r>
              <a:rPr lang="fr-FR" altLang="fr-FR" dirty="0"/>
              <a:t>    Conclusion</a:t>
            </a:r>
          </a:p>
        </p:txBody>
      </p:sp>
      <p:sp>
        <p:nvSpPr>
          <p:cNvPr id="3" name="Text Box 5">
            <a:extLst>
              <a:ext uri="{FF2B5EF4-FFF2-40B4-BE49-F238E27FC236}">
                <a16:creationId xmlns:a16="http://schemas.microsoft.com/office/drawing/2014/main" id="{D5821229-47E9-47F8-A588-58343634915D}"/>
              </a:ext>
            </a:extLst>
          </p:cNvPr>
          <p:cNvSpPr txBox="1">
            <a:spLocks noChangeArrowheads="1"/>
          </p:cNvSpPr>
          <p:nvPr/>
        </p:nvSpPr>
        <p:spPr bwMode="auto">
          <a:xfrm>
            <a:off x="2133672" y="668009"/>
            <a:ext cx="48766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4800" dirty="0"/>
              <a:t>Faire ses devoirs</a:t>
            </a:r>
          </a:p>
        </p:txBody>
      </p:sp>
    </p:spTree>
    <p:extLst>
      <p:ext uri="{BB962C8B-B14F-4D97-AF65-F5344CB8AC3E}">
        <p14:creationId xmlns:p14="http://schemas.microsoft.com/office/powerpoint/2010/main" val="395594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2">
                                            <p:txEl>
                                              <p:pRg st="0" end="0"/>
                                            </p:txEl>
                                          </p:spTgt>
                                        </p:tgtEl>
                                        <p:attrNameLst>
                                          <p:attrName>style.color</p:attrName>
                                        </p:attrNameLst>
                                      </p:cBhvr>
                                      <p:to>
                                        <a:srgbClr val="000000"/>
                                      </p:to>
                                    </p:animClr>
                                  </p:childTnLst>
                                </p:cTn>
                              </p:par>
                              <p:par>
                                <p:cTn id="7" presetID="3" presetClass="emph" presetSubtype="2" fill="hold" nodeType="withEffect">
                                  <p:stCondLst>
                                    <p:cond delay="0"/>
                                  </p:stCondLst>
                                  <p:childTnLst>
                                    <p:animClr clrSpc="rgb" dir="cw">
                                      <p:cBhvr override="childStyle">
                                        <p:cTn id="8" dur="2000" fill="hold"/>
                                        <p:tgtEl>
                                          <p:spTgt spid="2">
                                            <p:txEl>
                                              <p:pRg st="1" end="1"/>
                                            </p:txEl>
                                          </p:spTgt>
                                        </p:tgtEl>
                                        <p:attrNameLst>
                                          <p:attrName>style.color</p:attrName>
                                        </p:attrNameLst>
                                      </p:cBhvr>
                                      <p:to>
                                        <a:srgbClr val="44969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1424</Words>
  <Application>Microsoft Office PowerPoint</Application>
  <PresentationFormat>Affichage à l'écran (4:3)</PresentationFormat>
  <Paragraphs>220</Paragraphs>
  <Slides>31</Slides>
  <Notes>24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MS Mincho</vt:lpstr>
      <vt:lpstr>Times New Roman</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Julien Netter</dc:creator>
  <cp:lastModifiedBy>fventrou</cp:lastModifiedBy>
  <cp:revision>51</cp:revision>
  <dcterms:created xsi:type="dcterms:W3CDTF">2014-04-06T14:07:47Z</dcterms:created>
  <dcterms:modified xsi:type="dcterms:W3CDTF">2019-09-20T07:37:38Z</dcterms:modified>
</cp:coreProperties>
</file>