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0193" y="461899"/>
            <a:ext cx="248361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959" y="2091689"/>
            <a:ext cx="6586220" cy="2016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" y="0"/>
            <a:ext cx="9151620" cy="68717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02146" y="1751202"/>
            <a:ext cx="2169795" cy="183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algn="just">
              <a:lnSpc>
                <a:spcPts val="365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Region</a:t>
            </a:r>
            <a:endParaRPr sz="3200">
              <a:latin typeface="Calibri"/>
              <a:cs typeface="Calibri"/>
            </a:endParaRPr>
          </a:p>
          <a:p>
            <a:pPr marL="12700" marR="5080" indent="188595" algn="just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latin typeface="Calibri"/>
                <a:cs typeface="Calibri"/>
              </a:rPr>
              <a:t>« Nouvelle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Aquitaine </a:t>
            </a:r>
            <a:r>
              <a:rPr sz="3200" dirty="0">
                <a:latin typeface="Calibri"/>
                <a:cs typeface="Calibri"/>
              </a:rPr>
              <a:t>»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Frankreich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964" y="473962"/>
            <a:ext cx="582161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082" y="475614"/>
            <a:ext cx="3260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0" dirty="0">
                <a:solidFill>
                  <a:srgbClr val="000000"/>
                </a:solidFill>
                <a:latin typeface="Times New Roman"/>
                <a:cs typeface="Times New Roman"/>
              </a:rPr>
              <a:t>ANTWORTEN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777"/>
            <a:ext cx="7638415" cy="41757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indent="-342900">
              <a:lnSpc>
                <a:spcPts val="2910"/>
              </a:lnSpc>
              <a:spcBef>
                <a:spcPts val="135"/>
              </a:spcBef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45" dirty="0">
                <a:latin typeface="Microsoft Sans Serif"/>
                <a:cs typeface="Microsoft Sans Serif"/>
              </a:rPr>
              <a:t>Tulle</a:t>
            </a:r>
            <a:endParaRPr sz="2450">
              <a:latin typeface="Microsoft Sans Serif"/>
              <a:cs typeface="Microsoft Sans Serif"/>
            </a:endParaRPr>
          </a:p>
          <a:p>
            <a:pPr marL="355600" marR="367665" indent="-342900">
              <a:lnSpc>
                <a:spcPts val="2380"/>
              </a:lnSpc>
              <a:spcBef>
                <a:spcPts val="515"/>
              </a:spcBef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35" dirty="0">
                <a:latin typeface="Microsoft Sans Serif"/>
                <a:cs typeface="Microsoft Sans Serif"/>
              </a:rPr>
              <a:t>Die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-50" dirty="0">
                <a:latin typeface="Microsoft Sans Serif"/>
                <a:cs typeface="Microsoft Sans Serif"/>
              </a:rPr>
              <a:t>Corrèze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-10" dirty="0">
                <a:latin typeface="Microsoft Sans Serif"/>
                <a:cs typeface="Microsoft Sans Serif"/>
              </a:rPr>
              <a:t>ist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-30" dirty="0">
                <a:latin typeface="Microsoft Sans Serif"/>
                <a:cs typeface="Microsoft Sans Serif"/>
              </a:rPr>
              <a:t>ein</a:t>
            </a:r>
            <a:r>
              <a:rPr sz="2450" spc="-50" dirty="0">
                <a:latin typeface="Microsoft Sans Serif"/>
                <a:cs typeface="Microsoft Sans Serif"/>
              </a:rPr>
              <a:t> französisches</a:t>
            </a:r>
            <a:r>
              <a:rPr sz="2450" spc="-80" dirty="0">
                <a:latin typeface="Microsoft Sans Serif"/>
                <a:cs typeface="Microsoft Sans Serif"/>
              </a:rPr>
              <a:t> </a:t>
            </a:r>
            <a:r>
              <a:rPr sz="2450" spc="15" dirty="0">
                <a:latin typeface="Microsoft Sans Serif"/>
                <a:cs typeface="Microsoft Sans Serif"/>
              </a:rPr>
              <a:t>„Departement“</a:t>
            </a:r>
            <a:r>
              <a:rPr sz="2450" spc="-90" dirty="0">
                <a:latin typeface="Microsoft Sans Serif"/>
                <a:cs typeface="Microsoft Sans Serif"/>
              </a:rPr>
              <a:t> </a:t>
            </a:r>
            <a:r>
              <a:rPr sz="2450" spc="45" dirty="0">
                <a:latin typeface="Microsoft Sans Serif"/>
                <a:cs typeface="Microsoft Sans Serif"/>
              </a:rPr>
              <a:t>im </a:t>
            </a:r>
            <a:r>
              <a:rPr sz="2450" spc="-635" dirty="0">
                <a:latin typeface="Microsoft Sans Serif"/>
                <a:cs typeface="Microsoft Sans Serif"/>
              </a:rPr>
              <a:t> </a:t>
            </a:r>
            <a:r>
              <a:rPr sz="2450" spc="25" dirty="0">
                <a:latin typeface="Microsoft Sans Serif"/>
                <a:cs typeface="Microsoft Sans Serif"/>
              </a:rPr>
              <a:t>Westen</a:t>
            </a:r>
            <a:r>
              <a:rPr sz="2450" spc="-60" dirty="0">
                <a:latin typeface="Microsoft Sans Serif"/>
                <a:cs typeface="Microsoft Sans Serif"/>
              </a:rPr>
              <a:t> </a:t>
            </a:r>
            <a:r>
              <a:rPr sz="2450" spc="15" dirty="0">
                <a:latin typeface="Microsoft Sans Serif"/>
                <a:cs typeface="Microsoft Sans Serif"/>
              </a:rPr>
              <a:t>der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-75" dirty="0">
                <a:latin typeface="Microsoft Sans Serif"/>
                <a:cs typeface="Microsoft Sans Serif"/>
              </a:rPr>
              <a:t>Region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dirty="0">
                <a:latin typeface="Microsoft Sans Serif"/>
                <a:cs typeface="Microsoft Sans Serif"/>
              </a:rPr>
              <a:t>„Nouvelle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10" dirty="0">
                <a:latin typeface="Microsoft Sans Serif"/>
                <a:cs typeface="Microsoft Sans Serif"/>
              </a:rPr>
              <a:t>Aquitaine“.</a:t>
            </a:r>
            <a:endParaRPr sz="245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615"/>
              </a:lnSpc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140" dirty="0">
                <a:latin typeface="Microsoft Sans Serif"/>
                <a:cs typeface="Microsoft Sans Serif"/>
              </a:rPr>
              <a:t>Jaques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-40" dirty="0">
                <a:latin typeface="Microsoft Sans Serif"/>
                <a:cs typeface="Microsoft Sans Serif"/>
              </a:rPr>
              <a:t>Chirac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70" dirty="0">
                <a:latin typeface="Microsoft Sans Serif"/>
                <a:cs typeface="Microsoft Sans Serif"/>
              </a:rPr>
              <a:t>war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15" dirty="0">
                <a:latin typeface="Microsoft Sans Serif"/>
                <a:cs typeface="Microsoft Sans Serif"/>
              </a:rPr>
              <a:t>der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-100" dirty="0">
                <a:latin typeface="Microsoft Sans Serif"/>
                <a:cs typeface="Microsoft Sans Serif"/>
              </a:rPr>
              <a:t>22.</a:t>
            </a:r>
            <a:r>
              <a:rPr sz="2450" spc="-25" dirty="0">
                <a:latin typeface="Microsoft Sans Serif"/>
                <a:cs typeface="Microsoft Sans Serif"/>
              </a:rPr>
              <a:t> </a:t>
            </a:r>
            <a:r>
              <a:rPr sz="2450" spc="-50" dirty="0">
                <a:latin typeface="Microsoft Sans Serif"/>
                <a:cs typeface="Microsoft Sans Serif"/>
              </a:rPr>
              <a:t>Präsident </a:t>
            </a:r>
            <a:r>
              <a:rPr sz="2450" spc="15" dirty="0">
                <a:latin typeface="Microsoft Sans Serif"/>
                <a:cs typeface="Microsoft Sans Serif"/>
              </a:rPr>
              <a:t>der</a:t>
            </a:r>
            <a:r>
              <a:rPr sz="2450" spc="-40" dirty="0">
                <a:latin typeface="Microsoft Sans Serif"/>
                <a:cs typeface="Microsoft Sans Serif"/>
              </a:rPr>
              <a:t> französischen</a:t>
            </a:r>
            <a:endParaRPr sz="2450">
              <a:latin typeface="Microsoft Sans Serif"/>
              <a:cs typeface="Microsoft Sans Serif"/>
            </a:endParaRPr>
          </a:p>
          <a:p>
            <a:pPr marL="355600">
              <a:lnSpc>
                <a:spcPts val="2635"/>
              </a:lnSpc>
            </a:pPr>
            <a:r>
              <a:rPr sz="2450" spc="-40" dirty="0">
                <a:latin typeface="Microsoft Sans Serif"/>
                <a:cs typeface="Microsoft Sans Serif"/>
              </a:rPr>
              <a:t>Republik.</a:t>
            </a:r>
            <a:endParaRPr sz="245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80"/>
              </a:lnSpc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50" dirty="0">
                <a:latin typeface="Microsoft Sans Serif"/>
                <a:cs typeface="Microsoft Sans Serif"/>
              </a:rPr>
              <a:t>Feucht</a:t>
            </a:r>
            <a:endParaRPr sz="2450">
              <a:latin typeface="Microsoft Sans Serif"/>
              <a:cs typeface="Microsoft Sans Serif"/>
            </a:endParaRPr>
          </a:p>
          <a:p>
            <a:pPr marL="355600" marR="472440" indent="-342900">
              <a:lnSpc>
                <a:spcPts val="2380"/>
              </a:lnSpc>
              <a:spcBef>
                <a:spcPts val="520"/>
              </a:spcBef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15" dirty="0">
                <a:latin typeface="Microsoft Sans Serif"/>
                <a:cs typeface="Microsoft Sans Serif"/>
              </a:rPr>
              <a:t>der</a:t>
            </a:r>
            <a:r>
              <a:rPr sz="2450" spc="-55" dirty="0">
                <a:latin typeface="Microsoft Sans Serif"/>
                <a:cs typeface="Microsoft Sans Serif"/>
              </a:rPr>
              <a:t> </a:t>
            </a:r>
            <a:r>
              <a:rPr sz="2450" spc="-5" dirty="0">
                <a:latin typeface="Microsoft Sans Serif"/>
                <a:cs typeface="Microsoft Sans Serif"/>
              </a:rPr>
              <a:t>Wasserfall</a:t>
            </a:r>
            <a:r>
              <a:rPr sz="2450" spc="-75" dirty="0">
                <a:latin typeface="Microsoft Sans Serif"/>
                <a:cs typeface="Microsoft Sans Serif"/>
              </a:rPr>
              <a:t> </a:t>
            </a:r>
            <a:r>
              <a:rPr sz="2450" spc="30" dirty="0">
                <a:latin typeface="Microsoft Sans Serif"/>
                <a:cs typeface="Microsoft Sans Serif"/>
              </a:rPr>
              <a:t>von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15" dirty="0">
                <a:latin typeface="Microsoft Sans Serif"/>
                <a:cs typeface="Microsoft Sans Serif"/>
              </a:rPr>
              <a:t>„Murel“/Belvedere</a:t>
            </a:r>
            <a:r>
              <a:rPr sz="2450" spc="-75" dirty="0">
                <a:latin typeface="Microsoft Sans Serif"/>
                <a:cs typeface="Microsoft Sans Serif"/>
              </a:rPr>
              <a:t> </a:t>
            </a:r>
            <a:r>
              <a:rPr sz="2450" spc="10" dirty="0">
                <a:latin typeface="Microsoft Sans Serif"/>
                <a:cs typeface="Microsoft Sans Serif"/>
              </a:rPr>
              <a:t>„de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30" dirty="0">
                <a:latin typeface="Microsoft Sans Serif"/>
                <a:cs typeface="Microsoft Sans Serif"/>
              </a:rPr>
              <a:t>Gratte- </a:t>
            </a:r>
            <a:r>
              <a:rPr sz="2450" spc="-640" dirty="0">
                <a:latin typeface="Microsoft Sans Serif"/>
                <a:cs typeface="Microsoft Sans Serif"/>
              </a:rPr>
              <a:t> </a:t>
            </a:r>
            <a:r>
              <a:rPr sz="2450" spc="-5" dirty="0">
                <a:latin typeface="Microsoft Sans Serif"/>
                <a:cs typeface="Microsoft Sans Serif"/>
              </a:rPr>
              <a:t>Bruyère“/...</a:t>
            </a:r>
            <a:endParaRPr sz="245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75"/>
              </a:lnSpc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50" dirty="0">
                <a:latin typeface="Microsoft Sans Serif"/>
                <a:cs typeface="Microsoft Sans Serif"/>
              </a:rPr>
              <a:t>„</a:t>
            </a:r>
            <a:r>
              <a:rPr sz="2450" spc="-65" dirty="0">
                <a:latin typeface="Microsoft Sans Serif"/>
                <a:cs typeface="Microsoft Sans Serif"/>
              </a:rPr>
              <a:t>L</a:t>
            </a:r>
            <a:r>
              <a:rPr sz="2450" spc="-130" dirty="0">
                <a:latin typeface="Microsoft Sans Serif"/>
                <a:cs typeface="Microsoft Sans Serif"/>
              </a:rPr>
              <a:t>a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-40" dirty="0">
                <a:latin typeface="Microsoft Sans Serif"/>
                <a:cs typeface="Microsoft Sans Serif"/>
              </a:rPr>
              <a:t>Vézère“</a:t>
            </a:r>
            <a:endParaRPr sz="245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880"/>
              </a:lnSpc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90" dirty="0">
                <a:latin typeface="Microsoft Sans Serif"/>
                <a:cs typeface="Microsoft Sans Serif"/>
              </a:rPr>
              <a:t>Sc</a:t>
            </a:r>
            <a:r>
              <a:rPr sz="2450" spc="-80" dirty="0">
                <a:latin typeface="Microsoft Sans Serif"/>
                <a:cs typeface="Microsoft Sans Serif"/>
              </a:rPr>
              <a:t>h</a:t>
            </a:r>
            <a:r>
              <a:rPr sz="2450" spc="-25" dirty="0">
                <a:latin typeface="Microsoft Sans Serif"/>
                <a:cs typeface="Microsoft Sans Serif"/>
              </a:rPr>
              <a:t>lo</a:t>
            </a:r>
            <a:r>
              <a:rPr sz="2450" spc="-40" dirty="0">
                <a:latin typeface="Microsoft Sans Serif"/>
                <a:cs typeface="Microsoft Sans Serif"/>
              </a:rPr>
              <a:t>s</a:t>
            </a:r>
            <a:r>
              <a:rPr sz="2450" spc="-105" dirty="0">
                <a:latin typeface="Microsoft Sans Serif"/>
                <a:cs typeface="Microsoft Sans Serif"/>
              </a:rPr>
              <a:t>s,</a:t>
            </a:r>
            <a:r>
              <a:rPr sz="2450" spc="-85" dirty="0">
                <a:latin typeface="Microsoft Sans Serif"/>
                <a:cs typeface="Microsoft Sans Serif"/>
              </a:rPr>
              <a:t> </a:t>
            </a:r>
            <a:r>
              <a:rPr sz="2450" spc="-5" dirty="0">
                <a:latin typeface="Microsoft Sans Serif"/>
                <a:cs typeface="Microsoft Sans Serif"/>
              </a:rPr>
              <a:t>Abtei,</a:t>
            </a:r>
            <a:r>
              <a:rPr sz="2450" spc="-45" dirty="0">
                <a:latin typeface="Microsoft Sans Serif"/>
                <a:cs typeface="Microsoft Sans Serif"/>
              </a:rPr>
              <a:t> V</a:t>
            </a:r>
            <a:r>
              <a:rPr sz="2450" spc="-5" dirty="0">
                <a:latin typeface="Microsoft Sans Serif"/>
                <a:cs typeface="Microsoft Sans Serif"/>
              </a:rPr>
              <a:t>iadukt</a:t>
            </a:r>
            <a:endParaRPr sz="245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630"/>
              </a:lnSpc>
              <a:buSzPct val="10204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50" spc="-125" dirty="0">
                <a:latin typeface="Microsoft Sans Serif"/>
                <a:cs typeface="Microsoft Sans Serif"/>
              </a:rPr>
              <a:t>Käse</a:t>
            </a:r>
            <a:r>
              <a:rPr sz="2450" spc="-30" dirty="0">
                <a:latin typeface="Microsoft Sans Serif"/>
                <a:cs typeface="Microsoft Sans Serif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der„Pavé</a:t>
            </a:r>
            <a:r>
              <a:rPr sz="2450" spc="-60" dirty="0">
                <a:latin typeface="Microsoft Sans Serif"/>
                <a:cs typeface="Microsoft Sans Serif"/>
              </a:rPr>
              <a:t> </a:t>
            </a:r>
            <a:r>
              <a:rPr sz="2450" spc="-10" dirty="0">
                <a:latin typeface="Microsoft Sans Serif"/>
                <a:cs typeface="Microsoft Sans Serif"/>
              </a:rPr>
              <a:t>Corrézien“/Suppe</a:t>
            </a:r>
            <a:r>
              <a:rPr sz="2450" spc="-70" dirty="0">
                <a:latin typeface="Microsoft Sans Serif"/>
                <a:cs typeface="Microsoft Sans Serif"/>
              </a:rPr>
              <a:t> </a:t>
            </a:r>
            <a:r>
              <a:rPr sz="2450" spc="-30" dirty="0">
                <a:latin typeface="Microsoft Sans Serif"/>
                <a:cs typeface="Microsoft Sans Serif"/>
              </a:rPr>
              <a:t>„Bréjaude“/Pilze</a:t>
            </a:r>
            <a:endParaRPr sz="2450">
              <a:latin typeface="Microsoft Sans Serif"/>
              <a:cs typeface="Microsoft Sans Serif"/>
            </a:endParaRPr>
          </a:p>
          <a:p>
            <a:pPr marL="355600">
              <a:lnSpc>
                <a:spcPts val="2660"/>
              </a:lnSpc>
            </a:pPr>
            <a:r>
              <a:rPr sz="2450" dirty="0">
                <a:latin typeface="Microsoft Sans Serif"/>
                <a:cs typeface="Microsoft Sans Serif"/>
              </a:rPr>
              <a:t>„morilles,</a:t>
            </a:r>
            <a:r>
              <a:rPr sz="2450" spc="-80" dirty="0">
                <a:latin typeface="Microsoft Sans Serif"/>
                <a:cs typeface="Microsoft Sans Serif"/>
              </a:rPr>
              <a:t> </a:t>
            </a:r>
            <a:r>
              <a:rPr sz="2450" spc="-20" dirty="0">
                <a:latin typeface="Microsoft Sans Serif"/>
                <a:cs typeface="Microsoft Sans Serif"/>
              </a:rPr>
              <a:t>girolles</a:t>
            </a:r>
            <a:r>
              <a:rPr sz="2450" spc="-65" dirty="0">
                <a:latin typeface="Microsoft Sans Serif"/>
                <a:cs typeface="Microsoft Sans Serif"/>
              </a:rPr>
              <a:t> </a:t>
            </a:r>
            <a:r>
              <a:rPr sz="2450" spc="15" dirty="0">
                <a:latin typeface="Microsoft Sans Serif"/>
                <a:cs typeface="Microsoft Sans Serif"/>
              </a:rPr>
              <a:t>und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20" dirty="0">
                <a:latin typeface="Microsoft Sans Serif"/>
                <a:cs typeface="Microsoft Sans Serif"/>
              </a:rPr>
              <a:t>truffes“/...</a:t>
            </a:r>
            <a:endParaRPr sz="2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360" y="654627"/>
            <a:ext cx="806216" cy="3906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404" y="259079"/>
            <a:ext cx="1258824" cy="1280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7050" y="363982"/>
            <a:ext cx="1684020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DORDOGNE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Haup</a:t>
            </a:r>
            <a:r>
              <a:rPr sz="1400" b="1" spc="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400" b="1" spc="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t:</a:t>
            </a:r>
            <a:r>
              <a:rPr sz="14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0000"/>
                </a:solidFill>
                <a:latin typeface="Calibri"/>
                <a:cs typeface="Calibri"/>
              </a:rPr>
              <a:t>Pé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rigueux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503" y="1921205"/>
            <a:ext cx="7354570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Einwohner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413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606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5"/>
              </a:spcBef>
            </a:pP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Fläche: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9</a:t>
            </a:r>
            <a:r>
              <a:rPr sz="1600" spc="-10" dirty="0">
                <a:latin typeface="Calibri"/>
                <a:cs typeface="Calibri"/>
              </a:rPr>
              <a:t> 000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Quadratkilometer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  <a:tabLst>
                <a:tab pos="962025" algn="l"/>
                <a:tab pos="1285240" algn="l"/>
                <a:tab pos="1667510" algn="l"/>
                <a:tab pos="2898775" algn="l"/>
                <a:tab pos="4309110" algn="l"/>
                <a:tab pos="4645660" algn="l"/>
                <a:tab pos="5412740" algn="l"/>
                <a:tab pos="5821045" algn="l"/>
                <a:tab pos="6518909" algn="l"/>
              </a:tabLst>
            </a:pP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og</a:t>
            </a:r>
            <a:r>
              <a:rPr sz="1600" spc="-5" dirty="0">
                <a:latin typeface="Calibri"/>
                <a:cs typeface="Calibri"/>
              </a:rPr>
              <a:t>ne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ein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anz</a:t>
            </a:r>
            <a:r>
              <a:rPr sz="1600" spc="-10" dirty="0">
                <a:latin typeface="Calibri"/>
                <a:cs typeface="Calibri"/>
              </a:rPr>
              <a:t>ösische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10" dirty="0">
                <a:latin typeface="Calibri"/>
                <a:cs typeface="Calibri"/>
              </a:rPr>
              <a:t>„</a:t>
            </a:r>
            <a:r>
              <a:rPr sz="1600" spc="-5" dirty="0">
                <a:latin typeface="Calibri"/>
                <a:cs typeface="Calibri"/>
              </a:rPr>
              <a:t>Depar</a:t>
            </a:r>
            <a:r>
              <a:rPr sz="1600" spc="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ent“</a:t>
            </a:r>
            <a:r>
              <a:rPr sz="1600" dirty="0">
                <a:latin typeface="Calibri"/>
                <a:cs typeface="Calibri"/>
              </a:rPr>
              <a:t>	i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	W</a:t>
            </a:r>
            <a:r>
              <a:rPr sz="1600" spc="-5" dirty="0">
                <a:latin typeface="Calibri"/>
                <a:cs typeface="Calibri"/>
              </a:rPr>
              <a:t>esten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	Re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„No</a:t>
            </a:r>
            <a:r>
              <a:rPr sz="1600" spc="5" dirty="0">
                <a:latin typeface="Calibri"/>
                <a:cs typeface="Calibri"/>
              </a:rPr>
              <a:t>u</a:t>
            </a:r>
            <a:r>
              <a:rPr sz="1600" spc="-5" dirty="0">
                <a:latin typeface="Calibri"/>
                <a:cs typeface="Calibri"/>
              </a:rPr>
              <a:t>vel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e  Aquitaine“.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Das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ist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auch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eine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„Périgord“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genannt,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heutzutage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5" dirty="0">
                <a:latin typeface="Calibri"/>
                <a:cs typeface="Calibri"/>
              </a:rPr>
              <a:t>Kreuzung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Frankreich,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Tür </a:t>
            </a:r>
            <a:r>
              <a:rPr sz="1600" spc="-10" dirty="0">
                <a:latin typeface="Calibri"/>
                <a:cs typeface="Calibri"/>
              </a:rPr>
              <a:t>des </a:t>
            </a:r>
            <a:r>
              <a:rPr sz="1600" spc="-5" dirty="0">
                <a:latin typeface="Calibri"/>
                <a:cs typeface="Calibri"/>
              </a:rPr>
              <a:t>Süd-Westen.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Calibri"/>
                <a:cs typeface="Calibri"/>
              </a:rPr>
              <a:t>Die </a:t>
            </a:r>
            <a:r>
              <a:rPr sz="1600" spc="-10" dirty="0">
                <a:latin typeface="Calibri"/>
                <a:cs typeface="Calibri"/>
              </a:rPr>
              <a:t>Einwohner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profitieren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gemäßigten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Seeklima.</a:t>
            </a:r>
            <a:endParaRPr sz="1600">
              <a:latin typeface="Calibri"/>
              <a:cs typeface="Calibri"/>
            </a:endParaRPr>
          </a:p>
          <a:p>
            <a:pPr marL="12700" marR="8255">
              <a:lnSpc>
                <a:spcPts val="1930"/>
              </a:lnSpc>
              <a:spcBef>
                <a:spcPts val="50"/>
              </a:spcBef>
            </a:pPr>
            <a:r>
              <a:rPr sz="1600" spc="-5" dirty="0">
                <a:latin typeface="Calibri"/>
                <a:cs typeface="Calibri"/>
              </a:rPr>
              <a:t>Diese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liegt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einem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großen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Tal,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„Val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Dronne“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genannt.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wird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mehreren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Flüssen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überquert: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größte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„Dordogne“,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aber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auch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Isle,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Vézère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Auvézère.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45"/>
              </a:lnSpc>
            </a:pPr>
            <a:r>
              <a:rPr sz="1600" dirty="0">
                <a:latin typeface="Calibri"/>
                <a:cs typeface="Calibri"/>
              </a:rPr>
              <a:t>Im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Norden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findet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man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Schutzgebiet,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„Parc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naturel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régional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Perigord-Limousin“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mit</a:t>
            </a:r>
            <a:endParaRPr sz="1600">
              <a:latin typeface="Calibri"/>
              <a:cs typeface="Calibri"/>
            </a:endParaRPr>
          </a:p>
          <a:p>
            <a:pPr marL="12700" marR="236474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Calibri"/>
                <a:cs typeface="Calibri"/>
              </a:rPr>
              <a:t>einem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feuchten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Gebiet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auch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reichen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Artenvielfalt.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Die Geschichte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auch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Spuren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gemacht:</a:t>
            </a:r>
            <a:endParaRPr sz="1600">
              <a:latin typeface="Calibri"/>
              <a:cs typeface="Calibri"/>
            </a:endParaRPr>
          </a:p>
          <a:p>
            <a:pPr marL="114300" indent="-10223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114935" algn="l"/>
              </a:tabLst>
            </a:pPr>
            <a:r>
              <a:rPr sz="1600" spc="-5" dirty="0">
                <a:latin typeface="Calibri"/>
                <a:cs typeface="Calibri"/>
              </a:rPr>
              <a:t>Die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Vorgeschichte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Lascaux </a:t>
            </a:r>
            <a:r>
              <a:rPr sz="1600" spc="-5" dirty="0">
                <a:latin typeface="Calibri"/>
                <a:cs typeface="Calibri"/>
              </a:rPr>
              <a:t>Höhle</a:t>
            </a:r>
            <a:endParaRPr sz="1600">
              <a:latin typeface="Calibri"/>
              <a:cs typeface="Calibri"/>
            </a:endParaRPr>
          </a:p>
          <a:p>
            <a:pPr marL="114300" indent="-102235">
              <a:lnSpc>
                <a:spcPts val="1914"/>
              </a:lnSpc>
              <a:buSzPct val="93750"/>
              <a:buChar char="•"/>
              <a:tabLst>
                <a:tab pos="114935" algn="l"/>
              </a:tabLst>
            </a:pPr>
            <a:r>
              <a:rPr sz="1600" spc="-5" dirty="0">
                <a:latin typeface="Calibri"/>
                <a:cs typeface="Calibri"/>
              </a:rPr>
              <a:t>Das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Mittelalter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Sarlat</a:t>
            </a:r>
            <a:endParaRPr sz="1600">
              <a:latin typeface="Calibri"/>
              <a:cs typeface="Calibri"/>
            </a:endParaRPr>
          </a:p>
          <a:p>
            <a:pPr marL="12700" marR="5715">
              <a:lnSpc>
                <a:spcPts val="1930"/>
              </a:lnSpc>
              <a:spcBef>
                <a:spcPts val="50"/>
              </a:spcBef>
              <a:buSzPct val="93750"/>
              <a:buChar char="•"/>
              <a:tabLst>
                <a:tab pos="114935" algn="l"/>
              </a:tabLst>
            </a:pPr>
            <a:r>
              <a:rPr sz="1600" spc="-5" dirty="0">
                <a:latin typeface="Calibri"/>
                <a:cs typeface="Calibri"/>
              </a:rPr>
              <a:t>Ebenso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Vorgeschichte,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wie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Mittelalter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und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Renaissance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2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der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Hauptstadt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Périgueux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oder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Bergerac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Süden.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Diese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für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schmackhafte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Produkte,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Wein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oder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„foie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gras“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bekannt.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990" y="461899"/>
            <a:ext cx="1684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FRAGE: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8013"/>
            <a:ext cx="8063865" cy="38227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3540" indent="-371475">
              <a:lnSpc>
                <a:spcPts val="3485"/>
              </a:lnSpc>
              <a:spcBef>
                <a:spcPts val="114"/>
              </a:spcBef>
              <a:buAutoNum type="arabicPeriod"/>
              <a:tabLst>
                <a:tab pos="384175" algn="l"/>
              </a:tabLst>
            </a:pPr>
            <a:r>
              <a:rPr sz="2950" spc="10" dirty="0">
                <a:latin typeface="Calibri"/>
                <a:cs typeface="Calibri"/>
              </a:rPr>
              <a:t>Wo</a:t>
            </a:r>
            <a:r>
              <a:rPr sz="2950" spc="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befindet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sich das Département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Dordogne?</a:t>
            </a:r>
            <a:endParaRPr sz="2950">
              <a:latin typeface="Calibri"/>
              <a:cs typeface="Calibri"/>
            </a:endParaRPr>
          </a:p>
          <a:p>
            <a:pPr marL="383540" indent="-371475">
              <a:lnSpc>
                <a:spcPts val="3440"/>
              </a:lnSpc>
              <a:buAutoNum type="arabicPeriod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Wie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viele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Einwohner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leben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in</a:t>
            </a:r>
            <a:r>
              <a:rPr sz="2950" dirty="0">
                <a:latin typeface="Calibri"/>
                <a:cs typeface="Calibri"/>
              </a:rPr>
              <a:t> der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Dordogne?</a:t>
            </a:r>
            <a:endParaRPr sz="2950">
              <a:latin typeface="Calibri"/>
              <a:cs typeface="Calibri"/>
            </a:endParaRPr>
          </a:p>
          <a:p>
            <a:pPr marL="383540" indent="-371475">
              <a:lnSpc>
                <a:spcPts val="3145"/>
              </a:lnSpc>
              <a:buAutoNum type="arabicPeriod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Wie</a:t>
            </a:r>
            <a:r>
              <a:rPr sz="295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viele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Flüsse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und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Nebenflüsse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kann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man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in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145"/>
              </a:lnSpc>
            </a:pPr>
            <a:r>
              <a:rPr sz="2950" spc="5" dirty="0">
                <a:latin typeface="Calibri"/>
                <a:cs typeface="Calibri"/>
              </a:rPr>
              <a:t>dem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Tal „Val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de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Dronne“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zählen?</a:t>
            </a:r>
            <a:endParaRPr sz="2950">
              <a:latin typeface="Calibri"/>
              <a:cs typeface="Calibri"/>
            </a:endParaRPr>
          </a:p>
          <a:p>
            <a:pPr marL="383540" indent="-371475">
              <a:lnSpc>
                <a:spcPts val="3445"/>
              </a:lnSpc>
              <a:buAutoNum type="arabicPeriod" startAt="4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Wie </a:t>
            </a:r>
            <a:r>
              <a:rPr sz="2950" dirty="0">
                <a:latin typeface="Calibri"/>
                <a:cs typeface="Calibri"/>
              </a:rPr>
              <a:t>heißt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das wichtigste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Schutzgebiet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im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Norden?</a:t>
            </a:r>
            <a:endParaRPr sz="2950">
              <a:latin typeface="Calibri"/>
              <a:cs typeface="Calibri"/>
            </a:endParaRPr>
          </a:p>
          <a:p>
            <a:pPr marL="12700" marR="22860">
              <a:lnSpc>
                <a:spcPct val="80000"/>
              </a:lnSpc>
              <a:spcBef>
                <a:spcPts val="660"/>
              </a:spcBef>
              <a:buAutoNum type="arabicPeriod" startAt="4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Welche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historischen</a:t>
            </a:r>
            <a:r>
              <a:rPr sz="2950" spc="-4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Epochen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haben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der </a:t>
            </a:r>
            <a:r>
              <a:rPr sz="2950" spc="5" dirty="0">
                <a:latin typeface="Calibri"/>
                <a:cs typeface="Calibri"/>
              </a:rPr>
              <a:t>Region </a:t>
            </a:r>
            <a:r>
              <a:rPr sz="2950" spc="-65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ihre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Spuren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hinterlassen?</a:t>
            </a:r>
            <a:endParaRPr sz="2950">
              <a:latin typeface="Calibri"/>
              <a:cs typeface="Calibri"/>
            </a:endParaRPr>
          </a:p>
          <a:p>
            <a:pPr marL="383540" indent="-371475">
              <a:lnSpc>
                <a:spcPts val="3400"/>
              </a:lnSpc>
              <a:buAutoNum type="arabicPeriod" startAt="4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Wie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heißt</a:t>
            </a:r>
            <a:r>
              <a:rPr sz="2950" spc="-3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die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Hauptstadt?</a:t>
            </a:r>
            <a:endParaRPr sz="2950">
              <a:latin typeface="Calibri"/>
              <a:cs typeface="Calibri"/>
            </a:endParaRPr>
          </a:p>
          <a:p>
            <a:pPr marL="383540" indent="-371475">
              <a:lnSpc>
                <a:spcPts val="3490"/>
              </a:lnSpc>
              <a:buAutoNum type="arabicPeriod" startAt="4"/>
              <a:tabLst>
                <a:tab pos="384175" algn="l"/>
              </a:tabLst>
            </a:pPr>
            <a:r>
              <a:rPr sz="2950" spc="5" dirty="0">
                <a:latin typeface="Calibri"/>
                <a:cs typeface="Calibri"/>
              </a:rPr>
              <a:t>Was</a:t>
            </a:r>
            <a:r>
              <a:rPr sz="2950" spc="-10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kann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man</a:t>
            </a:r>
            <a:r>
              <a:rPr sz="2950" spc="-15" dirty="0">
                <a:latin typeface="Calibri"/>
                <a:cs typeface="Calibri"/>
              </a:rPr>
              <a:t> </a:t>
            </a:r>
            <a:r>
              <a:rPr sz="2950" spc="5" dirty="0">
                <a:latin typeface="Calibri"/>
                <a:cs typeface="Calibri"/>
              </a:rPr>
              <a:t>in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Dordogne</a:t>
            </a:r>
            <a:r>
              <a:rPr sz="2950" spc="-5" dirty="0">
                <a:latin typeface="Calibri"/>
                <a:cs typeface="Calibri"/>
              </a:rPr>
              <a:t> </a:t>
            </a:r>
            <a:r>
              <a:rPr sz="2950" dirty="0">
                <a:latin typeface="Calibri"/>
                <a:cs typeface="Calibri"/>
              </a:rPr>
              <a:t>probieren?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142" y="461899"/>
            <a:ext cx="30632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ANTWORTEN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89"/>
            <a:ext cx="7435215" cy="37452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10"/>
              </a:spcBef>
            </a:pPr>
            <a:r>
              <a:rPr sz="1750" spc="5" dirty="0">
                <a:latin typeface="Calibri"/>
                <a:cs typeface="Calibri"/>
              </a:rPr>
              <a:t>1.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Wo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befindet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sich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das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Département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Dordogne?</a:t>
            </a:r>
            <a:endParaRPr sz="1750">
              <a:latin typeface="Calibri"/>
              <a:cs typeface="Calibri"/>
            </a:endParaRPr>
          </a:p>
          <a:p>
            <a:pPr marL="12700" marR="171450">
              <a:lnSpc>
                <a:spcPts val="2090"/>
              </a:lnSpc>
              <a:spcBef>
                <a:spcPts val="75"/>
              </a:spcBef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latin typeface="Calibri"/>
                <a:cs typeface="Calibri"/>
              </a:rPr>
              <a:t>Das Département </a:t>
            </a:r>
            <a:r>
              <a:rPr sz="1750" spc="5" dirty="0">
                <a:latin typeface="Calibri"/>
                <a:cs typeface="Calibri"/>
              </a:rPr>
              <a:t>Dordogne </a:t>
            </a:r>
            <a:r>
              <a:rPr sz="1750" dirty="0">
                <a:latin typeface="Calibri"/>
                <a:cs typeface="Calibri"/>
              </a:rPr>
              <a:t>liegt </a:t>
            </a:r>
            <a:r>
              <a:rPr sz="1750" spc="5" dirty="0">
                <a:latin typeface="Calibri"/>
                <a:cs typeface="Calibri"/>
              </a:rPr>
              <a:t>im Westen </a:t>
            </a:r>
            <a:r>
              <a:rPr sz="1750" dirty="0">
                <a:latin typeface="Calibri"/>
                <a:cs typeface="Calibri"/>
              </a:rPr>
              <a:t>der </a:t>
            </a:r>
            <a:r>
              <a:rPr sz="1750" spc="5" dirty="0">
                <a:latin typeface="Calibri"/>
                <a:cs typeface="Calibri"/>
              </a:rPr>
              <a:t>Region Nouvelle </a:t>
            </a:r>
            <a:r>
              <a:rPr sz="1750" dirty="0">
                <a:latin typeface="Calibri"/>
                <a:cs typeface="Calibri"/>
              </a:rPr>
              <a:t>Aquitaine.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2.Wie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viele Einwohner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leben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in</a:t>
            </a:r>
            <a:r>
              <a:rPr sz="1750" dirty="0">
                <a:latin typeface="Calibri"/>
                <a:cs typeface="Calibri"/>
              </a:rPr>
              <a:t> der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Dordogne?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10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spc="10" dirty="0">
                <a:latin typeface="Calibri"/>
                <a:cs typeface="Calibri"/>
              </a:rPr>
              <a:t>413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606</a:t>
            </a:r>
            <a:r>
              <a:rPr sz="1750" spc="-5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Einwohner.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750" dirty="0">
                <a:latin typeface="Calibri"/>
                <a:cs typeface="Calibri"/>
              </a:rPr>
              <a:t>3.Wie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viele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Flüsse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und </a:t>
            </a:r>
            <a:r>
              <a:rPr sz="1750" spc="5" dirty="0">
                <a:latin typeface="Calibri"/>
                <a:cs typeface="Calibri"/>
              </a:rPr>
              <a:t>Nebenflüsse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kann </a:t>
            </a:r>
            <a:r>
              <a:rPr sz="1750" dirty="0">
                <a:latin typeface="Calibri"/>
                <a:cs typeface="Calibri"/>
              </a:rPr>
              <a:t>man </a:t>
            </a:r>
            <a:r>
              <a:rPr sz="1750" spc="5" dirty="0">
                <a:latin typeface="Calibri"/>
                <a:cs typeface="Calibri"/>
              </a:rPr>
              <a:t>in dem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Tal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„Val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Dronne“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zählen?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90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spc="5" dirty="0">
                <a:latin typeface="Calibri"/>
                <a:cs typeface="Calibri"/>
              </a:rPr>
              <a:t>4.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095"/>
              </a:lnSpc>
            </a:pPr>
            <a:r>
              <a:rPr sz="1750" dirty="0">
                <a:latin typeface="Calibri"/>
                <a:cs typeface="Calibri"/>
              </a:rPr>
              <a:t>4.Wie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heißt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das wichtigste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Schutzgebiet </a:t>
            </a:r>
            <a:r>
              <a:rPr sz="1750" spc="5" dirty="0">
                <a:latin typeface="Calibri"/>
                <a:cs typeface="Calibri"/>
              </a:rPr>
              <a:t>im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Norden?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95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latin typeface="Calibri"/>
                <a:cs typeface="Calibri"/>
              </a:rPr>
              <a:t>Parc naturel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régional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Périgord-Limousin.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750" dirty="0">
                <a:latin typeface="Calibri"/>
                <a:cs typeface="Calibri"/>
              </a:rPr>
              <a:t>5.Welche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historischen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Epochen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haben</a:t>
            </a:r>
            <a:r>
              <a:rPr sz="1750" spc="5" dirty="0">
                <a:latin typeface="Calibri"/>
                <a:cs typeface="Calibri"/>
              </a:rPr>
              <a:t> in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der </a:t>
            </a:r>
            <a:r>
              <a:rPr sz="1750" spc="5" dirty="0">
                <a:latin typeface="Calibri"/>
                <a:cs typeface="Calibri"/>
              </a:rPr>
              <a:t>Region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ihre </a:t>
            </a:r>
            <a:r>
              <a:rPr sz="1750" dirty="0">
                <a:latin typeface="Calibri"/>
                <a:cs typeface="Calibri"/>
              </a:rPr>
              <a:t>Spuren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hinterlassen?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90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latin typeface="Calibri"/>
                <a:cs typeface="Calibri"/>
              </a:rPr>
              <a:t>Die Vorgeschichte,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das Mittelalter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und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Renaissance,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am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Meisten.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750" spc="5" dirty="0">
                <a:latin typeface="Calibri"/>
                <a:cs typeface="Calibri"/>
              </a:rPr>
              <a:t>6.Wie</a:t>
            </a:r>
            <a:r>
              <a:rPr sz="1750" spc="-3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heißt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Hauptstadt?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90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latin typeface="Calibri"/>
                <a:cs typeface="Calibri"/>
              </a:rPr>
              <a:t>Périgueux.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sz="1750" dirty="0">
                <a:latin typeface="Calibri"/>
                <a:cs typeface="Calibri"/>
              </a:rPr>
              <a:t>7.Was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kann</a:t>
            </a:r>
            <a:r>
              <a:rPr sz="1750" dirty="0">
                <a:latin typeface="Calibri"/>
                <a:cs typeface="Calibri"/>
              </a:rPr>
              <a:t> man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in</a:t>
            </a:r>
            <a:r>
              <a:rPr sz="1750" dirty="0">
                <a:latin typeface="Calibri"/>
                <a:cs typeface="Calibri"/>
              </a:rPr>
              <a:t> Dordogne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probieren?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ts val="2095"/>
              </a:lnSpc>
              <a:buSzPct val="102857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750" spc="5" dirty="0">
                <a:latin typeface="Calibri"/>
                <a:cs typeface="Calibri"/>
              </a:rPr>
              <a:t>Wein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oder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foie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gras,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zum</a:t>
            </a:r>
            <a:r>
              <a:rPr sz="1750" dirty="0">
                <a:latin typeface="Calibri"/>
                <a:cs typeface="Calibri"/>
              </a:rPr>
              <a:t> Beispiel.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26" y="1860972"/>
            <a:ext cx="1555595" cy="4578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623" y="620268"/>
            <a:ext cx="1943100" cy="1944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6576" y="1351279"/>
            <a:ext cx="7711440" cy="492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636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Hauptstadt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Bordeaux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R="86360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Einwohner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1,62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million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R="8572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Fläche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975,6 Quadratkikilometer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285115" marR="375920" algn="ctr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Gironde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 ein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französisches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Departement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Westen 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„Nouvelle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Aquitaine“,</a:t>
            </a:r>
            <a:r>
              <a:rPr sz="1800" dirty="0">
                <a:latin typeface="Calibri"/>
                <a:cs typeface="Calibri"/>
              </a:rPr>
              <a:t> Bordeaux ist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Hauptstadt.</a:t>
            </a:r>
            <a:endParaRPr sz="1800">
              <a:latin typeface="Calibri"/>
              <a:cs typeface="Calibri"/>
            </a:endParaRPr>
          </a:p>
          <a:p>
            <a:pPr marR="8826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Gironde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</a:t>
            </a:r>
            <a:r>
              <a:rPr sz="1800" dirty="0">
                <a:latin typeface="Calibri"/>
                <a:cs typeface="Calibri"/>
              </a:rPr>
              <a:t> eine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große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sehr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touristische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Region: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libri"/>
              <a:cs typeface="Calibri"/>
            </a:endParaRPr>
          </a:p>
          <a:p>
            <a:pPr marL="12700" marR="521334">
              <a:lnSpc>
                <a:spcPct val="101099"/>
              </a:lnSpc>
              <a:tabLst>
                <a:tab pos="986155" algn="l"/>
              </a:tabLst>
            </a:pPr>
            <a:r>
              <a:rPr sz="1800" b="1" spc="-5" dirty="0">
                <a:latin typeface="Calibri"/>
                <a:cs typeface="Calibri"/>
              </a:rPr>
              <a:t>Warum?	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Gironde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Flüsse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wichtige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herausragende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Fauna 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Flora.</a:t>
            </a:r>
            <a:endParaRPr sz="1800">
              <a:latin typeface="Calibri"/>
              <a:cs typeface="Calibri"/>
            </a:endParaRPr>
          </a:p>
          <a:p>
            <a:pPr marL="2604770" marR="5080">
              <a:lnSpc>
                <a:spcPct val="100299"/>
              </a:lnSpc>
              <a:spcBef>
                <a:spcPts val="1150"/>
              </a:spcBef>
            </a:pPr>
            <a:r>
              <a:rPr sz="1600" spc="-5" dirty="0">
                <a:latin typeface="Calibri"/>
                <a:cs typeface="Calibri"/>
              </a:rPr>
              <a:t>Im Herzen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Arcachon-Beckens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befindet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Mosaik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feuchten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Gebieten,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mit alten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Salzwiesen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Fischteichen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oder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sogar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Laub-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</a:t>
            </a:r>
            <a:r>
              <a:rPr sz="1600" spc="-5" dirty="0">
                <a:latin typeface="Calibri"/>
                <a:cs typeface="Calibri"/>
              </a:rPr>
              <a:t> Nadelwäldern,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auf</a:t>
            </a:r>
            <a:r>
              <a:rPr sz="1600" spc="-10" dirty="0">
                <a:latin typeface="Calibri"/>
                <a:cs typeface="Calibri"/>
              </a:rPr>
              <a:t> denen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sich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zu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jeder </a:t>
            </a:r>
            <a:r>
              <a:rPr sz="1600" spc="-5" dirty="0">
                <a:latin typeface="Calibri"/>
                <a:cs typeface="Calibri"/>
              </a:rPr>
              <a:t> Jahreszeit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zahlreiche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Zugvögel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drängen.</a:t>
            </a:r>
            <a:endParaRPr sz="1600">
              <a:latin typeface="Calibri"/>
              <a:cs typeface="Calibri"/>
            </a:endParaRPr>
          </a:p>
          <a:p>
            <a:pPr marL="2604770" marR="71755">
              <a:lnSpc>
                <a:spcPts val="1930"/>
              </a:lnSpc>
              <a:spcBef>
                <a:spcPts val="40"/>
              </a:spcBef>
            </a:pPr>
            <a:r>
              <a:rPr sz="1600" spc="-10" dirty="0">
                <a:latin typeface="Calibri"/>
                <a:cs typeface="Calibri"/>
              </a:rPr>
              <a:t>Zum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Schluss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können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richtig sagen,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dass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diese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eine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reiche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Artenvielfalt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besitzt.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66490" y="820292"/>
            <a:ext cx="1417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GIRONDE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844" y="4882896"/>
            <a:ext cx="2061972" cy="128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054" y="1131519"/>
            <a:ext cx="1150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FRAGEN: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115" y="1651253"/>
            <a:ext cx="240474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5" dirty="0">
                <a:latin typeface="Arial MT"/>
                <a:cs typeface="Arial MT"/>
              </a:rPr>
              <a:t>1-Wo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5" dirty="0">
                <a:latin typeface="Arial MT"/>
                <a:cs typeface="Arial MT"/>
              </a:rPr>
              <a:t>liegt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„Gironde“ ?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115" y="2648203"/>
            <a:ext cx="414401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Arial MT"/>
                <a:cs typeface="Arial MT"/>
              </a:rPr>
              <a:t>2-Wie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heißt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die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Hauptstadt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von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der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Gironde?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115" y="3892041"/>
            <a:ext cx="414782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10" dirty="0">
                <a:latin typeface="Arial MT"/>
                <a:cs typeface="Arial MT"/>
              </a:rPr>
              <a:t>3-Wie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viele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Einwohner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leben </a:t>
            </a:r>
            <a:r>
              <a:rPr sz="1600" spc="10" dirty="0">
                <a:latin typeface="Arial MT"/>
                <a:cs typeface="Arial MT"/>
              </a:rPr>
              <a:t>in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15" dirty="0">
                <a:latin typeface="Arial MT"/>
                <a:cs typeface="Arial MT"/>
              </a:rPr>
              <a:t>der Gironde?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115" y="5136007"/>
            <a:ext cx="6516370" cy="524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85"/>
              </a:spcBef>
            </a:pPr>
            <a:r>
              <a:rPr sz="1600" spc="15" dirty="0">
                <a:latin typeface="Arial MT"/>
                <a:cs typeface="Arial MT"/>
              </a:rPr>
              <a:t>4-Warum kann </a:t>
            </a:r>
            <a:r>
              <a:rPr sz="1600" spc="20" dirty="0">
                <a:latin typeface="Arial MT"/>
                <a:cs typeface="Arial MT"/>
              </a:rPr>
              <a:t>man </a:t>
            </a:r>
            <a:r>
              <a:rPr sz="1600" spc="15" dirty="0">
                <a:latin typeface="Arial MT"/>
                <a:cs typeface="Arial MT"/>
              </a:rPr>
              <a:t>sagen, dass </a:t>
            </a:r>
            <a:r>
              <a:rPr sz="1600" spc="10" dirty="0">
                <a:latin typeface="Arial MT"/>
                <a:cs typeface="Arial MT"/>
              </a:rPr>
              <a:t>die </a:t>
            </a:r>
            <a:r>
              <a:rPr sz="1600" spc="15" dirty="0">
                <a:latin typeface="Arial MT"/>
                <a:cs typeface="Arial MT"/>
              </a:rPr>
              <a:t>„Gironde“ </a:t>
            </a:r>
            <a:r>
              <a:rPr sz="1600" spc="10" dirty="0">
                <a:latin typeface="Arial MT"/>
                <a:cs typeface="Arial MT"/>
              </a:rPr>
              <a:t>eine reiche Artenvielfalt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10" dirty="0">
                <a:latin typeface="Arial MT"/>
                <a:cs typeface="Arial MT"/>
              </a:rPr>
              <a:t>besitzt?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505" y="1075436"/>
            <a:ext cx="5010785" cy="772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600" b="1" spc="15" dirty="0">
                <a:latin typeface="Arial"/>
                <a:cs typeface="Arial"/>
              </a:rPr>
              <a:t>Antworten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10" dirty="0">
                <a:latin typeface="Arial"/>
                <a:cs typeface="Arial"/>
              </a:rPr>
              <a:t>1-Die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Gironde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ist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im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Westen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von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Frankreich.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05" y="2569209"/>
            <a:ext cx="304990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0" dirty="0">
                <a:latin typeface="Arial"/>
                <a:cs typeface="Arial"/>
              </a:rPr>
              <a:t>2-Die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Hauptstadt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ist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Bordeaux.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505" y="3564763"/>
            <a:ext cx="485838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0" dirty="0">
                <a:latin typeface="Arial"/>
                <a:cs typeface="Arial"/>
              </a:rPr>
              <a:t>3-1,62 </a:t>
            </a:r>
            <a:r>
              <a:rPr sz="1600" b="1" spc="15" dirty="0">
                <a:latin typeface="Arial"/>
                <a:cs typeface="Arial"/>
              </a:rPr>
              <a:t>Millionen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Personen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leben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in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„Gironde“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505" y="4560189"/>
            <a:ext cx="862330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0" dirty="0">
                <a:latin typeface="Arial"/>
                <a:cs typeface="Arial"/>
              </a:rPr>
              <a:t>4- </a:t>
            </a:r>
            <a:r>
              <a:rPr sz="1600" b="1" spc="15" dirty="0">
                <a:latin typeface="Arial"/>
                <a:cs typeface="Arial"/>
              </a:rPr>
              <a:t>Das Arcachon-Becken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besitzt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viele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Arten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von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Tieren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und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verschiedene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Naturgebiete.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3560" y="461899"/>
            <a:ext cx="3976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Le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et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Garonne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412747"/>
            <a:ext cx="2510028" cy="25100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503045"/>
            <a:ext cx="8162290" cy="4944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77160" marR="466090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latin typeface="Calibri"/>
                <a:cs typeface="Calibri"/>
              </a:rPr>
              <a:t>Das Lot-et-Garonne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Département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existiert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März</a:t>
            </a:r>
            <a:r>
              <a:rPr sz="1800" dirty="0">
                <a:latin typeface="Calibri"/>
                <a:cs typeface="Calibri"/>
              </a:rPr>
              <a:t> 1790.</a:t>
            </a:r>
            <a:endParaRPr sz="1800">
              <a:latin typeface="Calibri"/>
              <a:cs typeface="Calibri"/>
            </a:endParaRPr>
          </a:p>
          <a:p>
            <a:pPr marL="2677160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Es befindet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sich </a:t>
            </a:r>
            <a:r>
              <a:rPr sz="1800" dirty="0">
                <a:latin typeface="Calibri"/>
                <a:cs typeface="Calibri"/>
              </a:rPr>
              <a:t>im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Süd-Westen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Nouvelle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Aquitaine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2677160" marR="911225">
              <a:lnSpc>
                <a:spcPts val="2190"/>
              </a:lnSpc>
              <a:spcBef>
                <a:spcPts val="50"/>
              </a:spcBef>
            </a:pPr>
            <a:r>
              <a:rPr sz="1800" spc="-5" dirty="0">
                <a:latin typeface="Calibri"/>
                <a:cs typeface="Calibri"/>
              </a:rPr>
              <a:t>Frankreich.“Lot-et-Garonne” </a:t>
            </a:r>
            <a:r>
              <a:rPr sz="1800" dirty="0">
                <a:latin typeface="Calibri"/>
                <a:cs typeface="Calibri"/>
              </a:rPr>
              <a:t>ist ein </a:t>
            </a:r>
            <a:r>
              <a:rPr sz="1800" spc="-5" dirty="0">
                <a:latin typeface="Calibri"/>
                <a:cs typeface="Calibri"/>
              </a:rPr>
              <a:t>französisches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“département”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7716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Landschaften,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“du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lot”und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den Fluß</a:t>
            </a:r>
            <a:endParaRPr sz="1800">
              <a:latin typeface="Calibri"/>
              <a:cs typeface="Calibri"/>
            </a:endParaRPr>
          </a:p>
          <a:p>
            <a:pPr marL="267716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„Garonne“.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gibt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einen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Wald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“la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lot”: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Calibri"/>
                <a:cs typeface="Calibri"/>
              </a:rPr>
              <a:t>Lot</a:t>
            </a:r>
            <a:r>
              <a:rPr sz="1800" dirty="0">
                <a:latin typeface="Calibri"/>
                <a:cs typeface="Calibri"/>
              </a:rPr>
              <a:t> 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Garonne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kann</a:t>
            </a:r>
            <a:r>
              <a:rPr sz="1800" spc="-5" dirty="0">
                <a:latin typeface="Calibri"/>
                <a:cs typeface="Calibri"/>
              </a:rPr>
              <a:t>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kleinere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geteilt</a:t>
            </a:r>
            <a:r>
              <a:rPr sz="1800" dirty="0">
                <a:latin typeface="Calibri"/>
                <a:cs typeface="Calibri"/>
              </a:rPr>
              <a:t> werden: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Gascogne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(oder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„coeur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bastille”),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 eine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große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touristische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ist. Lot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 Garonne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 die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Tür der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Gascogne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-Villeneuve-sur-Lot,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Tal”du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lot”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überquert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-Agen,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 Herz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Lot-et-Garonne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ts val="2150"/>
              </a:lnSpc>
            </a:pPr>
            <a:r>
              <a:rPr sz="1800" spc="-5" dirty="0">
                <a:latin typeface="Calibri"/>
                <a:cs typeface="Calibri"/>
              </a:rPr>
              <a:t>-Marmande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-Casteljaloux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-Nérac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7580" y="4652771"/>
            <a:ext cx="1572768" cy="172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416" y="772159"/>
            <a:ext cx="6572884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Wo</a:t>
            </a:r>
            <a:r>
              <a:rPr sz="3200" spc="-5" dirty="0">
                <a:latin typeface="Calibri"/>
                <a:cs typeface="Calibri"/>
              </a:rPr>
              <a:t> befindet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sich das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Lot-et-Garonne?</a:t>
            </a:r>
            <a:endParaRPr sz="3200">
              <a:latin typeface="Calibri"/>
              <a:cs typeface="Calibri"/>
            </a:endParaRPr>
          </a:p>
          <a:p>
            <a:pPr marL="41275" marR="5080" indent="-29209">
              <a:lnSpc>
                <a:spcPct val="231300"/>
              </a:lnSpc>
            </a:pPr>
            <a:r>
              <a:rPr sz="3200" spc="-5" dirty="0">
                <a:latin typeface="Calibri"/>
                <a:cs typeface="Calibri"/>
              </a:rPr>
              <a:t>Seit </a:t>
            </a:r>
            <a:r>
              <a:rPr sz="3200" dirty="0">
                <a:latin typeface="Calibri"/>
                <a:cs typeface="Calibri"/>
              </a:rPr>
              <a:t>wann </a:t>
            </a:r>
            <a:r>
              <a:rPr sz="3200" spc="-5" dirty="0">
                <a:latin typeface="Calibri"/>
                <a:cs typeface="Calibri"/>
              </a:rPr>
              <a:t>existiert das </a:t>
            </a:r>
            <a:r>
              <a:rPr sz="3200" dirty="0">
                <a:latin typeface="Calibri"/>
                <a:cs typeface="Calibri"/>
              </a:rPr>
              <a:t>Lot-et-Garonne?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Welche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Artenvielfalt</a:t>
            </a:r>
            <a:r>
              <a:rPr sz="3200" dirty="0">
                <a:latin typeface="Calibri"/>
                <a:cs typeface="Calibri"/>
              </a:rPr>
              <a:t> versammelt</a:t>
            </a:r>
            <a:r>
              <a:rPr sz="3200" spc="-5" dirty="0">
                <a:latin typeface="Calibri"/>
                <a:cs typeface="Calibri"/>
              </a:rPr>
              <a:t> Lot </a:t>
            </a:r>
            <a:r>
              <a:rPr sz="3200" dirty="0">
                <a:latin typeface="Calibri"/>
                <a:cs typeface="Calibri"/>
              </a:rPr>
              <a:t>et</a:t>
            </a:r>
            <a:endParaRPr sz="3200">
              <a:latin typeface="Calibri"/>
              <a:cs typeface="Calibri"/>
            </a:endParaRPr>
          </a:p>
          <a:p>
            <a:pPr marL="340995"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Garonne?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716" y="132969"/>
            <a:ext cx="5932170" cy="551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befindet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sich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das Lot-et-Garonne?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2400" spc="-5" dirty="0">
                <a:latin typeface="Calibri"/>
                <a:cs typeface="Calibri"/>
              </a:rPr>
              <a:t>Das Lot-et-Garonne befindet sich </a:t>
            </a:r>
            <a:r>
              <a:rPr sz="2400" dirty="0">
                <a:latin typeface="Calibri"/>
                <a:cs typeface="Calibri"/>
              </a:rPr>
              <a:t>im </a:t>
            </a:r>
            <a:r>
              <a:rPr sz="2400" spc="-5" dirty="0">
                <a:latin typeface="Calibri"/>
                <a:cs typeface="Calibri"/>
              </a:rPr>
              <a:t>Südwesten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 Nouvelle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Aquitaine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Frankreich.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Seit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wann existiert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das Lot-et-Garonne?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12700" marR="272415">
              <a:lnSpc>
                <a:spcPct val="100800"/>
              </a:lnSpc>
            </a:pPr>
            <a:r>
              <a:rPr sz="2400" spc="-5" dirty="0">
                <a:latin typeface="Calibri"/>
                <a:cs typeface="Calibri"/>
              </a:rPr>
              <a:t>Das Lot-et-Garonne </a:t>
            </a:r>
            <a:r>
              <a:rPr sz="2400" dirty="0">
                <a:latin typeface="Calibri"/>
                <a:cs typeface="Calibri"/>
              </a:rPr>
              <a:t>existiert </a:t>
            </a:r>
            <a:r>
              <a:rPr sz="2400" spc="-5" dirty="0">
                <a:latin typeface="Calibri"/>
                <a:cs typeface="Calibri"/>
              </a:rPr>
              <a:t>seit dem 4. </a:t>
            </a:r>
            <a:r>
              <a:rPr sz="2400" dirty="0">
                <a:latin typeface="Calibri"/>
                <a:cs typeface="Calibri"/>
              </a:rPr>
              <a:t>März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1790.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12700" marR="1052195">
              <a:lnSpc>
                <a:spcPct val="100800"/>
              </a:lnSpc>
              <a:spcBef>
                <a:spcPts val="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Welche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Artenvielfalt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versammelt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Lot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et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Garonne?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12700" marR="8191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Das Lot-et-Garonne hat </a:t>
            </a:r>
            <a:r>
              <a:rPr sz="2400" dirty="0">
                <a:latin typeface="Calibri"/>
                <a:cs typeface="Calibri"/>
              </a:rPr>
              <a:t>viele </a:t>
            </a:r>
            <a:r>
              <a:rPr sz="2400" spc="-5" dirty="0">
                <a:latin typeface="Calibri"/>
                <a:cs typeface="Calibri"/>
              </a:rPr>
              <a:t>Landschaften und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Flüße.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0714" y="953846"/>
            <a:ext cx="278003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/>
              <a:t>„Creuse“</a:t>
            </a:r>
            <a:r>
              <a:rPr sz="3950" spc="-75" dirty="0"/>
              <a:t> </a:t>
            </a:r>
            <a:r>
              <a:rPr sz="3950" dirty="0"/>
              <a:t>(23)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475894" y="1831390"/>
            <a:ext cx="8058784" cy="4127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Die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Creuse </a:t>
            </a:r>
            <a:r>
              <a:rPr sz="1800" dirty="0">
                <a:latin typeface="Calibri"/>
                <a:cs typeface="Calibri"/>
              </a:rPr>
              <a:t>ist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Teil der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Nouvelle-Aquitaine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im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Zentrum </a:t>
            </a:r>
            <a:r>
              <a:rPr sz="1800" spc="5" dirty="0">
                <a:latin typeface="Calibri"/>
                <a:cs typeface="Calibri"/>
              </a:rPr>
              <a:t>von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Frankreich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mit </a:t>
            </a:r>
            <a:r>
              <a:rPr sz="1800" dirty="0">
                <a:latin typeface="Calibri"/>
                <a:cs typeface="Calibri"/>
              </a:rPr>
              <a:t>dem</a:t>
            </a:r>
            <a:endParaRPr sz="1800">
              <a:latin typeface="Calibri"/>
              <a:cs typeface="Calibri"/>
            </a:endParaRPr>
          </a:p>
          <a:p>
            <a:pPr marL="3214370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Calibri"/>
                <a:cs typeface="Calibri"/>
              </a:rPr>
              <a:t>Massif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Central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Klima.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Calibri"/>
              <a:cs typeface="Calibri"/>
            </a:endParaRPr>
          </a:p>
          <a:p>
            <a:pPr marL="2108200" lvl="1" indent="-343535">
              <a:lnSpc>
                <a:spcPct val="100000"/>
              </a:lnSpc>
              <a:buFont typeface="Arial MT"/>
              <a:buChar char="•"/>
              <a:tabLst>
                <a:tab pos="2108200" algn="l"/>
                <a:tab pos="2108835" algn="l"/>
              </a:tabLst>
            </a:pPr>
            <a:r>
              <a:rPr sz="1800" dirty="0">
                <a:latin typeface="Calibri"/>
                <a:cs typeface="Calibri"/>
              </a:rPr>
              <a:t>Die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Einwohner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waren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117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340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Jahre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2015489" indent="-343535">
              <a:lnSpc>
                <a:spcPct val="100000"/>
              </a:lnSpc>
              <a:buFont typeface="Arial MT"/>
              <a:buChar char="•"/>
              <a:tabLst>
                <a:tab pos="2015489" algn="l"/>
                <a:tab pos="2016125" algn="l"/>
              </a:tabLst>
            </a:pPr>
            <a:r>
              <a:rPr sz="1800" dirty="0">
                <a:latin typeface="Calibri"/>
                <a:cs typeface="Calibri"/>
              </a:rPr>
              <a:t>Aber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bis </a:t>
            </a:r>
            <a:r>
              <a:rPr sz="1800" spc="5" dirty="0">
                <a:latin typeface="Calibri"/>
                <a:cs typeface="Calibri"/>
              </a:rPr>
              <a:t>2016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gehörte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die Creuse 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Limousin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sz="1800" dirty="0">
                <a:latin typeface="Calibri"/>
                <a:cs typeface="Calibri"/>
              </a:rPr>
              <a:t>Die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Creuse wurde am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März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1790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mit</a:t>
            </a:r>
            <a:r>
              <a:rPr sz="1800" dirty="0">
                <a:latin typeface="Calibri"/>
                <a:cs typeface="Calibri"/>
              </a:rPr>
              <a:t> der französischen</a:t>
            </a:r>
            <a:r>
              <a:rPr sz="1800" spc="5" dirty="0">
                <a:latin typeface="Calibri"/>
                <a:cs typeface="Calibri"/>
              </a:rPr>
              <a:t> Revolution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geschaffen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900">
              <a:latin typeface="Calibri"/>
              <a:cs typeface="Calibri"/>
            </a:endParaRPr>
          </a:p>
          <a:p>
            <a:pPr marL="3905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90525" algn="l"/>
                <a:tab pos="391160" algn="l"/>
              </a:tabLst>
            </a:pPr>
            <a:r>
              <a:rPr sz="1800" dirty="0">
                <a:latin typeface="Calibri"/>
                <a:cs typeface="Calibri"/>
              </a:rPr>
              <a:t>Die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Landwirtschaft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Handwerk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charakterisieren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die Wirtschaft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Creuse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234" y="277444"/>
            <a:ext cx="163068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Di</a:t>
            </a:r>
            <a:r>
              <a:rPr sz="2900" dirty="0"/>
              <a:t>e</a:t>
            </a:r>
            <a:r>
              <a:rPr sz="2900" spc="-165" dirty="0"/>
              <a:t> </a:t>
            </a:r>
            <a:r>
              <a:rPr sz="2900" spc="-5" dirty="0"/>
              <a:t>Landes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5510784" y="248422"/>
            <a:ext cx="3243580" cy="2144395"/>
            <a:chOff x="5510784" y="248422"/>
            <a:chExt cx="3243580" cy="2144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5416" y="248422"/>
              <a:ext cx="1778381" cy="1958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0784" y="1505712"/>
              <a:ext cx="1575815" cy="8869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4726" y="1120656"/>
            <a:ext cx="2481580" cy="7181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solidFill>
                  <a:srgbClr val="EF4E4D"/>
                </a:solidFill>
                <a:latin typeface="Calibri"/>
                <a:cs typeface="Calibri"/>
              </a:rPr>
              <a:t>Einwohner</a:t>
            </a:r>
            <a:r>
              <a:rPr sz="1250" spc="-45" dirty="0">
                <a:solidFill>
                  <a:srgbClr val="EF4E4D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: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409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325</a:t>
            </a:r>
            <a:endParaRPr sz="1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10" dirty="0">
                <a:solidFill>
                  <a:srgbClr val="EF4E4D"/>
                </a:solidFill>
                <a:latin typeface="Calibri"/>
                <a:cs typeface="Calibri"/>
              </a:rPr>
              <a:t>Hauptstadt</a:t>
            </a:r>
            <a:r>
              <a:rPr sz="1250" spc="-40" dirty="0">
                <a:solidFill>
                  <a:srgbClr val="EF4E4D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: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Mont-de-Marsan</a:t>
            </a:r>
            <a:endParaRPr sz="1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solidFill>
                  <a:srgbClr val="EF4E4D"/>
                </a:solidFill>
                <a:latin typeface="Calibri"/>
                <a:cs typeface="Calibri"/>
              </a:rPr>
              <a:t>Fläche</a:t>
            </a:r>
            <a:r>
              <a:rPr sz="1250" spc="-5" dirty="0">
                <a:solidFill>
                  <a:srgbClr val="EF4E4D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: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9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243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Quadratkilometer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4310" y="2309622"/>
            <a:ext cx="3174365" cy="1454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SzPct val="103448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50" spc="5" dirty="0">
                <a:latin typeface="Calibri"/>
                <a:cs typeface="Calibri"/>
              </a:rPr>
              <a:t>Die</a:t>
            </a:r>
            <a:r>
              <a:rPr sz="1450" spc="10" dirty="0">
                <a:latin typeface="Calibri"/>
                <a:cs typeface="Calibri"/>
              </a:rPr>
              <a:t> Landes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sind</a:t>
            </a:r>
            <a:r>
              <a:rPr sz="1450" spc="-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ein französisches</a:t>
            </a:r>
            <a:endParaRPr sz="14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1450" spc="10" dirty="0">
                <a:latin typeface="Calibri"/>
                <a:cs typeface="Calibri"/>
              </a:rPr>
              <a:t>„Departement“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im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Süden</a:t>
            </a:r>
            <a:r>
              <a:rPr sz="1450" spc="-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der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Region</a:t>
            </a:r>
            <a:endParaRPr sz="14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sz="1450" spc="5" dirty="0">
                <a:latin typeface="Calibri"/>
                <a:cs typeface="Calibri"/>
              </a:rPr>
              <a:t>„Nouvelle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Aquitaine“.</a:t>
            </a:r>
            <a:endParaRPr sz="1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103448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50" spc="5" dirty="0">
                <a:latin typeface="Calibri"/>
                <a:cs typeface="Calibri"/>
              </a:rPr>
              <a:t>Die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Hauptstadt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ist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Mont-de-Marsan.</a:t>
            </a:r>
            <a:endParaRPr sz="1450">
              <a:latin typeface="Calibri"/>
              <a:cs typeface="Calibri"/>
            </a:endParaRPr>
          </a:p>
          <a:p>
            <a:pPr marL="355600" marR="130175" indent="-342900">
              <a:lnSpc>
                <a:spcPct val="102099"/>
              </a:lnSpc>
              <a:spcBef>
                <a:spcPts val="305"/>
              </a:spcBef>
              <a:buSzPct val="103448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50" spc="5" dirty="0">
                <a:latin typeface="Calibri"/>
                <a:cs typeface="Calibri"/>
              </a:rPr>
              <a:t>Die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Landes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haben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ihre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5" dirty="0">
                <a:latin typeface="Calibri"/>
                <a:cs typeface="Calibri"/>
              </a:rPr>
              <a:t>Wappen</a:t>
            </a:r>
            <a:r>
              <a:rPr sz="1450" dirty="0">
                <a:latin typeface="Calibri"/>
                <a:cs typeface="Calibri"/>
              </a:rPr>
              <a:t> </a:t>
            </a:r>
            <a:r>
              <a:rPr sz="1450" spc="5" dirty="0">
                <a:latin typeface="Calibri"/>
                <a:cs typeface="Calibri"/>
              </a:rPr>
              <a:t>mit </a:t>
            </a:r>
            <a:r>
              <a:rPr sz="1450" spc="-310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einem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Wahlspruch</a:t>
            </a:r>
            <a:r>
              <a:rPr sz="1450" spc="-5" dirty="0">
                <a:latin typeface="Calibri"/>
                <a:cs typeface="Calibri"/>
              </a:rPr>
              <a:t> </a:t>
            </a:r>
            <a:r>
              <a:rPr sz="1450" spc="10" dirty="0">
                <a:latin typeface="Calibri"/>
                <a:cs typeface="Calibri"/>
              </a:rPr>
              <a:t>verbunden: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4310" y="3777488"/>
            <a:ext cx="3423920" cy="701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i="1" spc="10" dirty="0">
                <a:latin typeface="Calibri"/>
                <a:cs typeface="Calibri"/>
              </a:rPr>
              <a:t>«</a:t>
            </a:r>
            <a:r>
              <a:rPr sz="1450" i="1" spc="20" dirty="0"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D’or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 à</a:t>
            </a:r>
            <a:r>
              <a:rPr sz="1450" i="1" spc="1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une</a:t>
            </a:r>
            <a:r>
              <a:rPr sz="1450" i="1" spc="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fasce 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de</a:t>
            </a:r>
            <a:r>
              <a:rPr sz="1450" i="1" spc="2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gueules</a:t>
            </a:r>
            <a:r>
              <a:rPr sz="1450" i="1" spc="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chargée</a:t>
            </a:r>
            <a:r>
              <a:rPr sz="1450" i="1" spc="5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d’un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léopard</a:t>
            </a:r>
            <a:r>
              <a:rPr sz="1450" i="1" spc="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d’or,</a:t>
            </a:r>
            <a:r>
              <a:rPr sz="1450" i="1" spc="4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accompagnée</a:t>
            </a:r>
            <a:r>
              <a:rPr sz="1450" i="1" spc="6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de</a:t>
            </a:r>
            <a:r>
              <a:rPr sz="1450" i="1" spc="1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trois</a:t>
            </a:r>
            <a:r>
              <a:rPr sz="1450" i="1" spc="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pommes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de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 pin 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de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sable.</a:t>
            </a:r>
            <a:r>
              <a:rPr sz="1450" i="1" spc="30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10" dirty="0">
                <a:solidFill>
                  <a:srgbClr val="1F2021"/>
                </a:solidFill>
                <a:latin typeface="Calibri"/>
                <a:cs typeface="Calibri"/>
              </a:rPr>
              <a:t>»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(vieux</a:t>
            </a:r>
            <a:r>
              <a:rPr sz="1450" i="1" spc="15" dirty="0">
                <a:solidFill>
                  <a:srgbClr val="1F2021"/>
                </a:solidFill>
                <a:latin typeface="Calibri"/>
                <a:cs typeface="Calibri"/>
              </a:rPr>
              <a:t> </a:t>
            </a:r>
            <a:r>
              <a:rPr sz="1450" i="1" spc="5" dirty="0">
                <a:solidFill>
                  <a:srgbClr val="1F2021"/>
                </a:solidFill>
                <a:latin typeface="Calibri"/>
                <a:cs typeface="Calibri"/>
              </a:rPr>
              <a:t>français)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4408" y="3019805"/>
            <a:ext cx="3035300" cy="315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4930" indent="-342900">
              <a:lnSpc>
                <a:spcPct val="101600"/>
              </a:lnSpc>
              <a:spcBef>
                <a:spcPts val="9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Es gibt </a:t>
            </a:r>
            <a:r>
              <a:rPr sz="1250" spc="10" dirty="0">
                <a:latin typeface="Calibri"/>
                <a:cs typeface="Calibri"/>
              </a:rPr>
              <a:t>einen </a:t>
            </a:r>
            <a:r>
              <a:rPr sz="1250" spc="5" dirty="0">
                <a:latin typeface="Calibri"/>
                <a:cs typeface="Calibri"/>
              </a:rPr>
              <a:t>Luftstützpunkt </a:t>
            </a:r>
            <a:r>
              <a:rPr sz="1250" spc="10" dirty="0">
                <a:latin typeface="Calibri"/>
                <a:cs typeface="Calibri"/>
              </a:rPr>
              <a:t>und auch 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einen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deutschen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militärischen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Friedhof.</a:t>
            </a:r>
            <a:endParaRPr sz="1250">
              <a:latin typeface="Calibri"/>
              <a:cs typeface="Calibri"/>
            </a:endParaRPr>
          </a:p>
          <a:p>
            <a:pPr marL="355600" marR="5080" indent="-342900">
              <a:lnSpc>
                <a:spcPct val="101600"/>
              </a:lnSpc>
              <a:spcBef>
                <a:spcPts val="30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Es gibt Landwirtschaft: Mais, Spargel, </a:t>
            </a:r>
            <a:r>
              <a:rPr sz="1250" spc="10" dirty="0">
                <a:latin typeface="Calibri"/>
                <a:cs typeface="Calibri"/>
              </a:rPr>
              <a:t> Peperoni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und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Wein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werden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hier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erzeugt.</a:t>
            </a:r>
            <a:endParaRPr sz="1250">
              <a:latin typeface="Calibri"/>
              <a:cs typeface="Calibri"/>
            </a:endParaRPr>
          </a:p>
          <a:p>
            <a:pPr marL="355600" marR="175260" indent="-342900">
              <a:lnSpc>
                <a:spcPct val="101600"/>
              </a:lnSpc>
              <a:spcBef>
                <a:spcPts val="30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Tourismus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</a:t>
            </a:r>
            <a:r>
              <a:rPr sz="1250" spc="10" dirty="0">
                <a:latin typeface="Calibri"/>
                <a:cs typeface="Calibri"/>
              </a:rPr>
              <a:t> auch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gut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und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wichtig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für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die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Gegend.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Die </a:t>
            </a:r>
            <a:r>
              <a:rPr sz="1250" spc="10" dirty="0">
                <a:latin typeface="Calibri"/>
                <a:cs typeface="Calibri"/>
              </a:rPr>
              <a:t>Landschaft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 </a:t>
            </a:r>
            <a:r>
              <a:rPr sz="1250" spc="5" dirty="0">
                <a:latin typeface="Calibri"/>
                <a:cs typeface="Calibri"/>
              </a:rPr>
              <a:t>schön.</a:t>
            </a:r>
            <a:endParaRPr sz="1250">
              <a:latin typeface="Calibri"/>
              <a:cs typeface="Calibri"/>
            </a:endParaRPr>
          </a:p>
          <a:p>
            <a:pPr marL="355600" marR="248920" indent="-342900">
              <a:lnSpc>
                <a:spcPct val="101600"/>
              </a:lnSpc>
              <a:spcBef>
                <a:spcPts val="30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b="1" spc="5" dirty="0">
                <a:latin typeface="Calibri"/>
                <a:cs typeface="Calibri"/>
              </a:rPr>
              <a:t>Der Wald </a:t>
            </a:r>
            <a:r>
              <a:rPr sz="1250" b="1" spc="10" dirty="0">
                <a:latin typeface="Calibri"/>
                <a:cs typeface="Calibri"/>
              </a:rPr>
              <a:t>der </a:t>
            </a:r>
            <a:r>
              <a:rPr sz="1250" b="1" spc="5" dirty="0">
                <a:latin typeface="Calibri"/>
                <a:cs typeface="Calibri"/>
              </a:rPr>
              <a:t>‘Landes’ ist der größte </a:t>
            </a:r>
            <a:r>
              <a:rPr sz="1250" b="1" spc="-27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Wald in Frankreich, aber </a:t>
            </a:r>
            <a:r>
              <a:rPr sz="1250" b="1" spc="10" dirty="0">
                <a:latin typeface="Calibri"/>
                <a:cs typeface="Calibri"/>
              </a:rPr>
              <a:t>der </a:t>
            </a:r>
            <a:r>
              <a:rPr sz="1250" b="1" spc="5" dirty="0">
                <a:latin typeface="Calibri"/>
                <a:cs typeface="Calibri"/>
              </a:rPr>
              <a:t>Wald 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besetzt</a:t>
            </a:r>
            <a:r>
              <a:rPr sz="1250" b="1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nicht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5" dirty="0">
                <a:latin typeface="Calibri"/>
                <a:cs typeface="Calibri"/>
              </a:rPr>
              <a:t>die ganzen Landes.</a:t>
            </a:r>
            <a:endParaRPr sz="1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dirty="0">
                <a:latin typeface="Calibri"/>
                <a:cs typeface="Calibri"/>
              </a:rPr>
              <a:t>Die</a:t>
            </a:r>
            <a:r>
              <a:rPr sz="1250" spc="10" dirty="0">
                <a:latin typeface="Calibri"/>
                <a:cs typeface="Calibri"/>
              </a:rPr>
              <a:t> Landes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sind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in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der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Nähe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von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dem</a:t>
            </a:r>
            <a:endParaRPr sz="12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1250" spc="5" dirty="0">
                <a:latin typeface="Calibri"/>
                <a:cs typeface="Calibri"/>
              </a:rPr>
              <a:t>atlantischen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Ozean.</a:t>
            </a:r>
            <a:endParaRPr sz="1250">
              <a:latin typeface="Calibri"/>
              <a:cs typeface="Calibri"/>
            </a:endParaRPr>
          </a:p>
          <a:p>
            <a:pPr marL="355600" marR="352425" indent="-342900">
              <a:lnSpc>
                <a:spcPct val="101600"/>
              </a:lnSpc>
              <a:spcBef>
                <a:spcPts val="30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In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den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Landes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gibt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es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hauptsächlich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Nadelbäume.</a:t>
            </a:r>
            <a:endParaRPr sz="1250">
              <a:latin typeface="Calibri"/>
              <a:cs typeface="Calibri"/>
            </a:endParaRPr>
          </a:p>
          <a:p>
            <a:pPr marL="355600" marR="475615" indent="-342900">
              <a:lnSpc>
                <a:spcPct val="101600"/>
              </a:lnSpc>
              <a:spcBef>
                <a:spcPts val="30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dirty="0">
                <a:latin typeface="Calibri"/>
                <a:cs typeface="Calibri"/>
              </a:rPr>
              <a:t>Die </a:t>
            </a:r>
            <a:r>
              <a:rPr sz="1250" spc="10" dirty="0">
                <a:latin typeface="Calibri"/>
                <a:cs typeface="Calibri"/>
              </a:rPr>
              <a:t>Landes haben </a:t>
            </a:r>
            <a:r>
              <a:rPr sz="1250" spc="5" dirty="0">
                <a:latin typeface="Calibri"/>
                <a:cs typeface="Calibri"/>
              </a:rPr>
              <a:t>ein gemäßigtes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Seeklima.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7144" y="4747259"/>
            <a:ext cx="2162556" cy="14919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" y="4800600"/>
            <a:ext cx="2436876" cy="14310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0411" y="2229611"/>
            <a:ext cx="1008888" cy="110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6982" y="588009"/>
            <a:ext cx="10490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000000"/>
                </a:solidFill>
              </a:rPr>
              <a:t>Frag</a:t>
            </a:r>
            <a:r>
              <a:rPr sz="2900" spc="-15" dirty="0">
                <a:solidFill>
                  <a:srgbClr val="000000"/>
                </a:solidFill>
              </a:rPr>
              <a:t>e</a:t>
            </a:r>
            <a:r>
              <a:rPr sz="2900" dirty="0">
                <a:solidFill>
                  <a:srgbClr val="000000"/>
                </a:solidFill>
              </a:rPr>
              <a:t>n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2083434"/>
            <a:ext cx="245364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Wo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befinden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sich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Die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Landes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764" y="2083434"/>
            <a:ext cx="221170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Wie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heißt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die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Hauptstadt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0953" y="2083434"/>
            <a:ext cx="243903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Was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charakterisiert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der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Wald?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641852"/>
            <a:ext cx="2294890" cy="606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600"/>
              </a:lnSpc>
              <a:spcBef>
                <a:spcPts val="9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 </a:t>
            </a:r>
            <a:r>
              <a:rPr sz="1250" spc="10" dirty="0">
                <a:latin typeface="Calibri"/>
                <a:cs typeface="Calibri"/>
              </a:rPr>
              <a:t>Welche 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Landwirtschaftsprodukte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gibt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es?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8764" y="3641852"/>
            <a:ext cx="1642745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Wie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 </a:t>
            </a:r>
            <a:r>
              <a:rPr sz="1250" spc="10" dirty="0">
                <a:latin typeface="Calibri"/>
                <a:cs typeface="Calibri"/>
              </a:rPr>
              <a:t>das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Klima?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0953" y="3641852"/>
            <a:ext cx="243586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-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Warum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</a:t>
            </a:r>
            <a:r>
              <a:rPr sz="1250" spc="5" dirty="0">
                <a:latin typeface="Calibri"/>
                <a:cs typeface="Calibri"/>
              </a:rPr>
              <a:t> Tourismus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wichtig?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588009"/>
            <a:ext cx="1644014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000000"/>
                </a:solidFill>
              </a:rPr>
              <a:t>Antwort</a:t>
            </a:r>
            <a:r>
              <a:rPr sz="2900" spc="-10" dirty="0">
                <a:solidFill>
                  <a:srgbClr val="000000"/>
                </a:solidFill>
              </a:rPr>
              <a:t>e</a:t>
            </a:r>
            <a:r>
              <a:rPr sz="2900" dirty="0">
                <a:solidFill>
                  <a:srgbClr val="000000"/>
                </a:solidFill>
              </a:rPr>
              <a:t>n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2083434"/>
            <a:ext cx="207518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dirty="0">
                <a:latin typeface="Calibri"/>
                <a:cs typeface="Calibri"/>
              </a:rPr>
              <a:t>Die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Landes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sind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im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Süden.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105" y="2055621"/>
            <a:ext cx="218376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600"/>
              </a:lnSpc>
              <a:spcBef>
                <a:spcPts val="9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Der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Wald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der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größte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von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Frankreich.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3703066"/>
            <a:ext cx="23818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1600"/>
              </a:lnSpc>
              <a:spcBef>
                <a:spcPts val="95"/>
              </a:spcBef>
              <a:buSzPct val="104000"/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250" spc="5" dirty="0">
                <a:latin typeface="Calibri"/>
                <a:cs typeface="Calibri"/>
              </a:rPr>
              <a:t>Es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gibt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Mais,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Spargel,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Peperoni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und</a:t>
            </a:r>
            <a:r>
              <a:rPr sz="1250" spc="-2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Wein.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3373" y="3768344"/>
            <a:ext cx="18357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95"/>
              </a:spcBef>
              <a:buSzPct val="104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250" spc="5" dirty="0">
                <a:latin typeface="Calibri"/>
                <a:cs typeface="Calibri"/>
              </a:rPr>
              <a:t>Das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ist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ein</a:t>
            </a:r>
            <a:r>
              <a:rPr sz="1250" spc="-1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gemäßigtes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Seeklima.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5541" y="2055621"/>
            <a:ext cx="199898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92430" indent="-380365">
              <a:lnSpc>
                <a:spcPct val="100000"/>
              </a:lnSpc>
              <a:spcBef>
                <a:spcPts val="120"/>
              </a:spcBef>
              <a:buSzPct val="104000"/>
              <a:buFont typeface="Arial MT"/>
              <a:buChar char="•"/>
              <a:tabLst>
                <a:tab pos="392430" algn="l"/>
                <a:tab pos="393065" algn="l"/>
              </a:tabLst>
            </a:pPr>
            <a:r>
              <a:rPr sz="1250" spc="5" dirty="0">
                <a:latin typeface="Calibri"/>
                <a:cs typeface="Calibri"/>
              </a:rPr>
              <a:t>Das</a:t>
            </a:r>
            <a:r>
              <a:rPr sz="1250" dirty="0">
                <a:latin typeface="Calibri"/>
                <a:cs typeface="Calibri"/>
              </a:rPr>
              <a:t> ist</a:t>
            </a:r>
            <a:r>
              <a:rPr sz="1250" spc="5" dirty="0">
                <a:latin typeface="Calibri"/>
                <a:cs typeface="Calibri"/>
              </a:rPr>
              <a:t> Mont-de-Marsan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29471" y="3785361"/>
            <a:ext cx="44450" cy="180340"/>
          </a:xfrm>
          <a:custGeom>
            <a:avLst/>
            <a:gdLst/>
            <a:ahLst/>
            <a:cxnLst/>
            <a:rect l="l" t="t" r="r" b="b"/>
            <a:pathLst>
              <a:path w="44450" h="180339">
                <a:moveTo>
                  <a:pt x="44196" y="0"/>
                </a:moveTo>
                <a:lnTo>
                  <a:pt x="0" y="0"/>
                </a:lnTo>
                <a:lnTo>
                  <a:pt x="0" y="179831"/>
                </a:lnTo>
                <a:lnTo>
                  <a:pt x="44196" y="179831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3625" y="3755263"/>
            <a:ext cx="264541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0" dirty="0">
                <a:latin typeface="Arial MT"/>
                <a:cs typeface="Arial MT"/>
              </a:rPr>
              <a:t>Weil,</a:t>
            </a:r>
            <a:r>
              <a:rPr sz="1250" spc="-25" dirty="0">
                <a:latin typeface="Arial MT"/>
                <a:cs typeface="Arial MT"/>
              </a:rPr>
              <a:t> </a:t>
            </a:r>
            <a:r>
              <a:rPr sz="1250" spc="10" dirty="0">
                <a:latin typeface="Arial MT"/>
                <a:cs typeface="Arial MT"/>
              </a:rPr>
              <a:t>das gut</a:t>
            </a:r>
            <a:r>
              <a:rPr sz="1250" spc="5" dirty="0">
                <a:latin typeface="Arial MT"/>
                <a:cs typeface="Arial MT"/>
              </a:rPr>
              <a:t> für die</a:t>
            </a:r>
            <a:r>
              <a:rPr sz="1250" spc="10" dirty="0">
                <a:latin typeface="Arial MT"/>
                <a:cs typeface="Arial MT"/>
              </a:rPr>
              <a:t> </a:t>
            </a:r>
            <a:r>
              <a:rPr sz="1250" spc="5" dirty="0">
                <a:latin typeface="Arial MT"/>
                <a:cs typeface="Arial MT"/>
              </a:rPr>
              <a:t>Gesellschaft</a:t>
            </a:r>
            <a:r>
              <a:rPr sz="1250" spc="15" dirty="0">
                <a:latin typeface="Arial MT"/>
                <a:cs typeface="Arial MT"/>
              </a:rPr>
              <a:t> </a:t>
            </a:r>
            <a:r>
              <a:rPr sz="1250" spc="10" dirty="0">
                <a:latin typeface="Arial MT"/>
                <a:cs typeface="Arial MT"/>
              </a:rPr>
              <a:t>ist.</a:t>
            </a:r>
            <a:endParaRPr sz="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754" y="198577"/>
            <a:ext cx="3163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E26C09"/>
                </a:solidFill>
                <a:latin typeface="Calibri"/>
                <a:cs typeface="Calibri"/>
              </a:rPr>
              <a:t>Pyrénées</a:t>
            </a:r>
            <a:r>
              <a:rPr sz="2800" b="1" spc="-15" dirty="0">
                <a:solidFill>
                  <a:srgbClr val="E26C09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E26C09"/>
                </a:solidFill>
                <a:latin typeface="Calibri"/>
                <a:cs typeface="Calibri"/>
              </a:rPr>
              <a:t>Atlantiques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36" y="1124204"/>
            <a:ext cx="7052309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Einwohner: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679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354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Fläche: 7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645</a:t>
            </a:r>
            <a:r>
              <a:rPr sz="1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Quadratkilometer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 Pyrénées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Atlantiques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sind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ein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 französisches</a:t>
            </a:r>
            <a:r>
              <a:rPr sz="16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,,Département’’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im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Süden</a:t>
            </a:r>
            <a:r>
              <a:rPr sz="16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der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Region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,,Nouvelle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Aquitaine’’.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ist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auch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eine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alte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Region,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,,Province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Béarn’’</a:t>
            </a:r>
            <a:r>
              <a:rPr sz="16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genannt </a:t>
            </a:r>
            <a:r>
              <a:rPr sz="1600" i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wird.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ist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ein</a:t>
            </a:r>
            <a:r>
              <a:rPr sz="16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,,Département’’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der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Nähe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von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der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Grenze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mit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Spanien.</a:t>
            </a:r>
            <a:endParaRPr sz="1600">
              <a:latin typeface="Calibri"/>
              <a:cs typeface="Calibri"/>
            </a:endParaRPr>
          </a:p>
          <a:p>
            <a:pPr marL="12700" marR="1812925">
              <a:lnSpc>
                <a:spcPts val="3840"/>
              </a:lnSpc>
              <a:spcBef>
                <a:spcPts val="445"/>
              </a:spcBef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Einwohner</a:t>
            </a:r>
            <a:r>
              <a:rPr sz="16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profitieren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von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einem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gemäßigten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Gebirgsklima. </a:t>
            </a:r>
            <a:r>
              <a:rPr sz="1600" i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Diese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Region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liegt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im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Gebirge.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75"/>
              </a:lnSpc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gibt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mehrere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Flüsse,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zum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Meer</a:t>
            </a:r>
            <a:r>
              <a:rPr sz="1600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hinabfließen.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Es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gibt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viele</a:t>
            </a:r>
            <a:r>
              <a:rPr sz="16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Skigebiete.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236" y="4782692"/>
            <a:ext cx="68726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Geschichte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hat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auch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Spuren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hinterlassen: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ist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Herkunftsregion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 Königs</a:t>
            </a:r>
            <a:r>
              <a:rPr sz="16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von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Frankreich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6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Henri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Navarre».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Die Pyrénées</a:t>
            </a:r>
            <a:r>
              <a:rPr sz="16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Atlantiques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wurden</a:t>
            </a:r>
            <a:r>
              <a:rPr sz="16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während</a:t>
            </a:r>
            <a:r>
              <a:rPr sz="16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der</a:t>
            </a:r>
            <a:r>
              <a:rPr sz="16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französischen</a:t>
            </a:r>
            <a:r>
              <a:rPr sz="16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Revolution</a:t>
            </a:r>
            <a:r>
              <a:rPr sz="16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gegründet.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0753" y="65478"/>
            <a:ext cx="1492893" cy="11655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0823" y="2775204"/>
            <a:ext cx="2269235" cy="2471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3309" y="461899"/>
            <a:ext cx="1895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FRAGEN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056"/>
            <a:ext cx="7999730" cy="3578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Wie</a:t>
            </a:r>
            <a:r>
              <a:rPr sz="2600" spc="-1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viele</a:t>
            </a:r>
            <a:r>
              <a:rPr sz="2600" spc="-2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Einwohner</a:t>
            </a:r>
            <a:r>
              <a:rPr sz="2600" spc="-1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leben</a:t>
            </a:r>
            <a:r>
              <a:rPr sz="2600" spc="-2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in den</a:t>
            </a:r>
            <a:r>
              <a:rPr sz="2600" spc="-2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Pyrénées</a:t>
            </a:r>
            <a:r>
              <a:rPr sz="2600" spc="-5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Atlantiques</a:t>
            </a:r>
            <a:r>
              <a:rPr sz="2600" spc="-5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355600" marR="1652905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Wo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befindet sich das Departement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Pyrénées </a:t>
            </a:r>
            <a:r>
              <a:rPr sz="2600" spc="-57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Atlantiques</a:t>
            </a:r>
            <a:r>
              <a:rPr sz="2600" spc="-5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Was</a:t>
            </a:r>
            <a:r>
              <a:rPr sz="2600" spc="-2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ist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 das</a:t>
            </a:r>
            <a:r>
              <a:rPr sz="2600" spc="-1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Klima</a:t>
            </a:r>
            <a:r>
              <a:rPr sz="2600" spc="-1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dieses</a:t>
            </a:r>
            <a:r>
              <a:rPr sz="2600" spc="-4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,,Departements’’</a:t>
            </a:r>
            <a:r>
              <a:rPr sz="2600" spc="-5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Was</a:t>
            </a:r>
            <a:r>
              <a:rPr sz="2600" spc="-2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mögen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 Touristen</a:t>
            </a:r>
            <a:r>
              <a:rPr sz="2600" spc="-4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im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Winter</a:t>
            </a:r>
            <a:r>
              <a:rPr sz="2600" spc="-4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Wann</a:t>
            </a:r>
            <a:r>
              <a:rPr sz="2600" spc="-1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wurden</a:t>
            </a:r>
            <a:r>
              <a:rPr sz="2600" spc="-2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die</a:t>
            </a:r>
            <a:r>
              <a:rPr sz="2600" spc="-2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Pyrénées</a:t>
            </a:r>
            <a:r>
              <a:rPr sz="2600" spc="-50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Atlantiques</a:t>
            </a:r>
            <a:r>
              <a:rPr sz="2600" spc="-5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gegründet?</a:t>
            </a:r>
            <a:endParaRPr sz="2600">
              <a:latin typeface="Calibri"/>
              <a:cs typeface="Calibri"/>
            </a:endParaRPr>
          </a:p>
          <a:p>
            <a:pPr marL="355600" marR="6223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Welcher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berühmte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König von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Frankreich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wurde </a:t>
            </a:r>
            <a:r>
              <a:rPr sz="2600" spc="-5" dirty="0">
                <a:solidFill>
                  <a:srgbClr val="30859B"/>
                </a:solidFill>
                <a:latin typeface="Calibri"/>
                <a:cs typeface="Calibri"/>
              </a:rPr>
              <a:t>dort </a:t>
            </a:r>
            <a:r>
              <a:rPr sz="2600" spc="-575" dirty="0">
                <a:solidFill>
                  <a:srgbClr val="30859B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0859B"/>
                </a:solidFill>
                <a:latin typeface="Calibri"/>
                <a:cs typeface="Calibri"/>
              </a:rPr>
              <a:t>geboren?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Antworten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056"/>
            <a:ext cx="7628890" cy="3578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679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354</a:t>
            </a:r>
            <a:r>
              <a:rPr sz="2600" spc="-6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Einwohner.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Das</a:t>
            </a:r>
            <a:r>
              <a:rPr sz="2600" spc="-1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Departement</a:t>
            </a:r>
            <a:r>
              <a:rPr sz="2600" spc="-3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Pyrénées</a:t>
            </a:r>
            <a:r>
              <a:rPr sz="2600" spc="-4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Atlantiques</a:t>
            </a:r>
            <a:r>
              <a:rPr sz="2600" spc="-5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liegt</a:t>
            </a:r>
            <a:r>
              <a:rPr sz="2600" spc="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im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Süden </a:t>
            </a:r>
            <a:r>
              <a:rPr sz="2600" spc="-5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der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Region</a:t>
            </a:r>
            <a:r>
              <a:rPr sz="2600" spc="-1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Nouvelle</a:t>
            </a:r>
            <a:r>
              <a:rPr sz="2600" spc="-3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Aquitaine.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Das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ist</a:t>
            </a:r>
            <a:r>
              <a:rPr sz="2600" spc="-1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ein</a:t>
            </a:r>
            <a:r>
              <a:rPr sz="2600" spc="-2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gemäßigtes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Gebirgsklima.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Im</a:t>
            </a:r>
            <a:r>
              <a:rPr sz="2600" spc="-1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Winter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mögen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die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Touristen</a:t>
            </a:r>
            <a:r>
              <a:rPr sz="2600" spc="-3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Ski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 laufen.</a:t>
            </a:r>
            <a:endParaRPr sz="2600">
              <a:latin typeface="Calibri"/>
              <a:cs typeface="Calibri"/>
            </a:endParaRPr>
          </a:p>
          <a:p>
            <a:pPr marL="355600" marR="1004569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Die</a:t>
            </a:r>
            <a:r>
              <a:rPr sz="2600" spc="-1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Pyrénées</a:t>
            </a:r>
            <a:r>
              <a:rPr sz="2600" spc="-3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Atlantiques</a:t>
            </a:r>
            <a:r>
              <a:rPr sz="2600" spc="-5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wurden</a:t>
            </a:r>
            <a:r>
              <a:rPr sz="2600" spc="-2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während</a:t>
            </a:r>
            <a:r>
              <a:rPr sz="2600" spc="-2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der </a:t>
            </a:r>
            <a:r>
              <a:rPr sz="2600" spc="-57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französischen</a:t>
            </a:r>
            <a:r>
              <a:rPr sz="2600" spc="-5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Revolution</a:t>
            </a:r>
            <a:r>
              <a:rPr sz="2600" spc="-1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gegründet.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Henri</a:t>
            </a:r>
            <a:r>
              <a:rPr sz="2600" spc="-30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F5767"/>
                </a:solidFill>
                <a:latin typeface="Calibri"/>
                <a:cs typeface="Calibri"/>
              </a:rPr>
              <a:t>de</a:t>
            </a:r>
            <a:r>
              <a:rPr sz="2600" spc="-35" dirty="0">
                <a:solidFill>
                  <a:srgbClr val="1F576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F5767"/>
                </a:solidFill>
                <a:latin typeface="Calibri"/>
                <a:cs typeface="Calibri"/>
              </a:rPr>
              <a:t>Navarre.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3517" y="461899"/>
            <a:ext cx="1614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Vienne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815" y="1719246"/>
            <a:ext cx="7541895" cy="40487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227070" indent="-34353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3226435" algn="l"/>
                <a:tab pos="3227705" algn="l"/>
              </a:tabLst>
            </a:pPr>
            <a:r>
              <a:rPr sz="1400" i="1" spc="-110" dirty="0">
                <a:latin typeface="Verdana"/>
                <a:cs typeface="Verdana"/>
              </a:rPr>
              <a:t>Ha</a:t>
            </a:r>
            <a:r>
              <a:rPr sz="1400" i="1" spc="-200" dirty="0">
                <a:latin typeface="Verdana"/>
                <a:cs typeface="Verdana"/>
              </a:rPr>
              <a:t>upts</a:t>
            </a:r>
            <a:r>
              <a:rPr sz="1400" i="1" spc="-150" dirty="0">
                <a:latin typeface="Verdana"/>
                <a:cs typeface="Verdana"/>
              </a:rPr>
              <a:t>t</a:t>
            </a:r>
            <a:r>
              <a:rPr sz="1400" i="1" spc="-105" dirty="0">
                <a:latin typeface="Verdana"/>
                <a:cs typeface="Verdana"/>
              </a:rPr>
              <a:t>a</a:t>
            </a:r>
            <a:r>
              <a:rPr sz="1400" i="1" spc="-145" dirty="0">
                <a:latin typeface="Verdana"/>
                <a:cs typeface="Verdana"/>
              </a:rPr>
              <a:t>d</a:t>
            </a:r>
            <a:r>
              <a:rPr sz="1400" i="1" spc="-180" dirty="0">
                <a:latin typeface="Verdana"/>
                <a:cs typeface="Verdana"/>
              </a:rPr>
              <a:t>t</a:t>
            </a:r>
            <a:r>
              <a:rPr sz="1400" i="1" spc="-204" dirty="0">
                <a:latin typeface="Verdana"/>
                <a:cs typeface="Verdana"/>
              </a:rPr>
              <a:t> </a:t>
            </a:r>
            <a:r>
              <a:rPr sz="1400" i="1" spc="-265" dirty="0">
                <a:latin typeface="Verdana"/>
                <a:cs typeface="Verdana"/>
              </a:rPr>
              <a:t>:</a:t>
            </a:r>
            <a:r>
              <a:rPr sz="1400" i="1" spc="-200" dirty="0">
                <a:latin typeface="Verdana"/>
                <a:cs typeface="Verdana"/>
              </a:rPr>
              <a:t> </a:t>
            </a:r>
            <a:r>
              <a:rPr sz="1400" i="1" spc="-135" dirty="0">
                <a:latin typeface="Verdana"/>
                <a:cs typeface="Verdana"/>
              </a:rPr>
              <a:t>P</a:t>
            </a:r>
            <a:r>
              <a:rPr sz="1400" i="1" spc="-150" dirty="0">
                <a:latin typeface="Verdana"/>
                <a:cs typeface="Verdana"/>
              </a:rPr>
              <a:t>o</a:t>
            </a:r>
            <a:r>
              <a:rPr sz="1400" i="1" spc="-80" dirty="0">
                <a:latin typeface="Verdana"/>
                <a:cs typeface="Verdana"/>
              </a:rPr>
              <a:t>i</a:t>
            </a:r>
            <a:r>
              <a:rPr sz="1400" i="1" spc="-120" dirty="0">
                <a:latin typeface="Verdana"/>
                <a:cs typeface="Verdana"/>
              </a:rPr>
              <a:t>t</a:t>
            </a:r>
            <a:r>
              <a:rPr sz="1400" i="1" spc="-125" dirty="0">
                <a:latin typeface="Verdana"/>
                <a:cs typeface="Verdana"/>
              </a:rPr>
              <a:t>ie</a:t>
            </a:r>
            <a:r>
              <a:rPr sz="1400" i="1" spc="-130" dirty="0">
                <a:latin typeface="Verdana"/>
                <a:cs typeface="Verdana"/>
              </a:rPr>
              <a:t>r</a:t>
            </a:r>
            <a:r>
              <a:rPr sz="1400" i="1" spc="-195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  <a:p>
            <a:pPr marL="3252470" indent="-3816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3252470" algn="l"/>
                <a:tab pos="3253104" algn="l"/>
              </a:tabLst>
            </a:pPr>
            <a:r>
              <a:rPr sz="1400" i="1" spc="-145" dirty="0">
                <a:latin typeface="Verdana"/>
                <a:cs typeface="Verdana"/>
              </a:rPr>
              <a:t>Ein</a:t>
            </a:r>
            <a:r>
              <a:rPr sz="1400" i="1" spc="-229" dirty="0">
                <a:latin typeface="Verdana"/>
                <a:cs typeface="Verdana"/>
              </a:rPr>
              <a:t>w</a:t>
            </a:r>
            <a:r>
              <a:rPr sz="1400" i="1" spc="-240" dirty="0">
                <a:latin typeface="Verdana"/>
                <a:cs typeface="Verdana"/>
              </a:rPr>
              <a:t>o</a:t>
            </a:r>
            <a:r>
              <a:rPr sz="1400" i="1" spc="-180" dirty="0">
                <a:latin typeface="Verdana"/>
                <a:cs typeface="Verdana"/>
              </a:rPr>
              <a:t>hner</a:t>
            </a:r>
            <a:r>
              <a:rPr sz="1400" i="1" spc="-195" dirty="0">
                <a:latin typeface="Verdana"/>
                <a:cs typeface="Verdana"/>
              </a:rPr>
              <a:t> </a:t>
            </a:r>
            <a:r>
              <a:rPr sz="1400" i="1" spc="-265" dirty="0">
                <a:latin typeface="Verdana"/>
                <a:cs typeface="Verdana"/>
              </a:rPr>
              <a:t>:</a:t>
            </a:r>
            <a:r>
              <a:rPr sz="1400" i="1" spc="-195" dirty="0">
                <a:latin typeface="Verdana"/>
                <a:cs typeface="Verdana"/>
              </a:rPr>
              <a:t> 436</a:t>
            </a:r>
            <a:r>
              <a:rPr sz="1400" i="1" spc="-200" dirty="0">
                <a:latin typeface="Verdana"/>
                <a:cs typeface="Verdana"/>
              </a:rPr>
              <a:t> </a:t>
            </a:r>
            <a:r>
              <a:rPr sz="1400" i="1" spc="-195" dirty="0">
                <a:latin typeface="Verdana"/>
                <a:cs typeface="Verdana"/>
              </a:rPr>
              <a:t>8</a:t>
            </a:r>
            <a:r>
              <a:rPr sz="1400" i="1" spc="-215" dirty="0">
                <a:latin typeface="Verdana"/>
                <a:cs typeface="Verdana"/>
              </a:rPr>
              <a:t>76</a:t>
            </a:r>
            <a:endParaRPr sz="1400">
              <a:latin typeface="Verdana"/>
              <a:cs typeface="Verdana"/>
            </a:endParaRPr>
          </a:p>
          <a:p>
            <a:pPr marL="2828925" indent="-3816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828925" algn="l"/>
                <a:tab pos="2829560" algn="l"/>
              </a:tabLst>
            </a:pPr>
            <a:r>
              <a:rPr sz="1400" i="1" spc="-95" dirty="0">
                <a:latin typeface="Verdana"/>
                <a:cs typeface="Verdana"/>
              </a:rPr>
              <a:t>Flä</a:t>
            </a:r>
            <a:r>
              <a:rPr sz="1400" i="1" spc="-225" dirty="0">
                <a:latin typeface="Verdana"/>
                <a:cs typeface="Verdana"/>
              </a:rPr>
              <a:t>che</a:t>
            </a:r>
            <a:r>
              <a:rPr sz="1400" i="1" spc="-200" dirty="0">
                <a:latin typeface="Verdana"/>
                <a:cs typeface="Verdana"/>
              </a:rPr>
              <a:t> </a:t>
            </a:r>
            <a:r>
              <a:rPr sz="1400" i="1" spc="-265" dirty="0">
                <a:latin typeface="Verdana"/>
                <a:cs typeface="Verdana"/>
              </a:rPr>
              <a:t>:</a:t>
            </a:r>
            <a:r>
              <a:rPr sz="1400" i="1" spc="-195" dirty="0">
                <a:latin typeface="Verdana"/>
                <a:cs typeface="Verdana"/>
              </a:rPr>
              <a:t> </a:t>
            </a:r>
            <a:r>
              <a:rPr sz="1400" i="1" spc="-190" dirty="0">
                <a:latin typeface="Verdana"/>
                <a:cs typeface="Verdana"/>
              </a:rPr>
              <a:t>6</a:t>
            </a:r>
            <a:r>
              <a:rPr sz="1400" i="1" spc="-204" dirty="0">
                <a:latin typeface="Verdana"/>
                <a:cs typeface="Verdana"/>
              </a:rPr>
              <a:t> 9</a:t>
            </a:r>
            <a:r>
              <a:rPr sz="1400" i="1" spc="-215" dirty="0">
                <a:latin typeface="Verdana"/>
                <a:cs typeface="Verdana"/>
              </a:rPr>
              <a:t>9</a:t>
            </a:r>
            <a:r>
              <a:rPr sz="1400" i="1" spc="-125" dirty="0">
                <a:latin typeface="Verdana"/>
                <a:cs typeface="Verdana"/>
              </a:rPr>
              <a:t>0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130" dirty="0">
                <a:latin typeface="Verdana"/>
                <a:cs typeface="Verdana"/>
              </a:rPr>
              <a:t>Quadratk</a:t>
            </a:r>
            <a:r>
              <a:rPr sz="1400" i="1" spc="-10" dirty="0">
                <a:latin typeface="Verdana"/>
                <a:cs typeface="Verdana"/>
              </a:rPr>
              <a:t>i</a:t>
            </a:r>
            <a:r>
              <a:rPr sz="1400" i="1" spc="-20" dirty="0">
                <a:latin typeface="Verdana"/>
                <a:cs typeface="Verdana"/>
              </a:rPr>
              <a:t>l</a:t>
            </a:r>
            <a:r>
              <a:rPr sz="1400" i="1" spc="-240" dirty="0">
                <a:latin typeface="Verdana"/>
                <a:cs typeface="Verdana"/>
              </a:rPr>
              <a:t>o</a:t>
            </a:r>
            <a:r>
              <a:rPr sz="1400" i="1" spc="-229" dirty="0">
                <a:latin typeface="Verdana"/>
                <a:cs typeface="Verdana"/>
              </a:rPr>
              <a:t>meter</a:t>
            </a:r>
            <a:endParaRPr sz="1400">
              <a:latin typeface="Verdana"/>
              <a:cs typeface="Verdana"/>
            </a:endParaRPr>
          </a:p>
          <a:p>
            <a:pPr marL="748665" indent="-34353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748665" algn="l"/>
                <a:tab pos="749300" algn="l"/>
              </a:tabLst>
            </a:pPr>
            <a:r>
              <a:rPr sz="1400" spc="-5" dirty="0">
                <a:latin typeface="Calibri"/>
                <a:cs typeface="Calibri"/>
              </a:rPr>
              <a:t>Vienne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französiches „Departement“,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</a:t>
            </a:r>
            <a:r>
              <a:rPr sz="1400" spc="-5" dirty="0">
                <a:latin typeface="Calibri"/>
                <a:cs typeface="Calibri"/>
              </a:rPr>
              <a:t> Norden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Region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„Nouvelle-Aquitaine“.</a:t>
            </a:r>
            <a:endParaRPr sz="1400">
              <a:latin typeface="Calibri"/>
              <a:cs typeface="Calibri"/>
            </a:endParaRPr>
          </a:p>
          <a:p>
            <a:pPr marL="847725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847725" algn="l"/>
                <a:tab pos="848360" algn="l"/>
              </a:tabLst>
            </a:pP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</a:t>
            </a:r>
            <a:r>
              <a:rPr sz="1400" spc="-5" dirty="0">
                <a:latin typeface="Calibri"/>
                <a:cs typeface="Calibri"/>
              </a:rPr>
              <a:t> Westen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Frankreichs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Westeuropa.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 Departementnummer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 </a:t>
            </a:r>
            <a:r>
              <a:rPr sz="1400" spc="-5" dirty="0">
                <a:latin typeface="Calibri"/>
                <a:cs typeface="Calibri"/>
              </a:rPr>
              <a:t>86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».</a:t>
            </a:r>
            <a:endParaRPr sz="1400">
              <a:latin typeface="Calibri"/>
              <a:cs typeface="Calibri"/>
            </a:endParaRPr>
          </a:p>
          <a:p>
            <a:pPr marL="2120265" lvl="2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120265" algn="l"/>
                <a:tab pos="2120900" algn="l"/>
              </a:tabLst>
            </a:pPr>
            <a:r>
              <a:rPr sz="1400" dirty="0">
                <a:latin typeface="Calibri"/>
                <a:cs typeface="Calibri"/>
              </a:rPr>
              <a:t>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gibt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einen Nebenfluss,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 auch „Vienne“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heißt.</a:t>
            </a:r>
            <a:endParaRPr sz="1400">
              <a:latin typeface="Calibri"/>
              <a:cs typeface="Calibri"/>
            </a:endParaRPr>
          </a:p>
          <a:p>
            <a:pPr marL="1905635" indent="-34353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1905635" algn="l"/>
                <a:tab pos="1906270" algn="l"/>
              </a:tabLst>
            </a:pP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Einwohner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„Viennois“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„Viennoises“.</a:t>
            </a:r>
            <a:endParaRPr sz="1400">
              <a:latin typeface="Calibri"/>
              <a:cs typeface="Calibri"/>
            </a:endParaRPr>
          </a:p>
          <a:p>
            <a:pPr marL="2984500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984500" algn="l"/>
                <a:tab pos="2985135" algn="l"/>
              </a:tabLst>
            </a:pPr>
            <a:r>
              <a:rPr sz="1400" spc="-5" dirty="0">
                <a:latin typeface="Calibri"/>
                <a:cs typeface="Calibri"/>
              </a:rPr>
              <a:t>Das </a:t>
            </a:r>
            <a:r>
              <a:rPr sz="1400" dirty="0">
                <a:latin typeface="Calibri"/>
                <a:cs typeface="Calibri"/>
              </a:rPr>
              <a:t>Klima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-5" dirty="0">
                <a:latin typeface="Calibri"/>
                <a:cs typeface="Calibri"/>
              </a:rPr>
              <a:t> ein Seeklima.</a:t>
            </a:r>
            <a:endParaRPr sz="1400">
              <a:latin typeface="Calibri"/>
              <a:cs typeface="Calibri"/>
            </a:endParaRPr>
          </a:p>
          <a:p>
            <a:pPr marL="1704339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704339" algn="l"/>
                <a:tab pos="1704975" algn="l"/>
              </a:tabLst>
            </a:pPr>
            <a:r>
              <a:rPr sz="1400" spc="-5" dirty="0">
                <a:latin typeface="Calibri"/>
                <a:cs typeface="Calibri"/>
              </a:rPr>
              <a:t>Poitiers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ehemalige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Hauptstadt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von </a:t>
            </a:r>
            <a:r>
              <a:rPr sz="1400" spc="-5" dirty="0">
                <a:latin typeface="Calibri"/>
                <a:cs typeface="Calibri"/>
              </a:rPr>
              <a:t>„Poitou-Charentes“.</a:t>
            </a:r>
            <a:endParaRPr sz="1400">
              <a:latin typeface="Calibri"/>
              <a:cs typeface="Calibri"/>
            </a:endParaRPr>
          </a:p>
          <a:p>
            <a:pPr marL="1898014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98014" algn="l"/>
                <a:tab pos="1898650" algn="l"/>
              </a:tabLst>
            </a:pP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Poitiers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gibt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Freizeitpark: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„Futuroscope“.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Poitiers-Paris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(die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Hauptstadt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von </a:t>
            </a:r>
            <a:r>
              <a:rPr sz="1400" spc="-5" dirty="0">
                <a:latin typeface="Calibri"/>
                <a:cs typeface="Calibri"/>
              </a:rPr>
              <a:t>Frankreich) sind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Stunde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Minuten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Bahn</a:t>
            </a:r>
            <a:r>
              <a:rPr sz="1400" spc="-5" dirty="0">
                <a:latin typeface="Calibri"/>
                <a:cs typeface="Calibri"/>
              </a:rPr>
              <a:t> entfernt.</a:t>
            </a:r>
            <a:endParaRPr sz="1400">
              <a:latin typeface="Calibri"/>
              <a:cs typeface="Calibri"/>
            </a:endParaRPr>
          </a:p>
          <a:p>
            <a:pPr marL="1859914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859914" algn="l"/>
                <a:tab pos="1860550" algn="l"/>
              </a:tabLst>
            </a:pPr>
            <a:r>
              <a:rPr sz="1400" spc="-5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Poitiers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gibt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Flughafen,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heißt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Poitiers-Biard.</a:t>
            </a:r>
            <a:endParaRPr sz="1400">
              <a:latin typeface="Calibri"/>
              <a:cs typeface="Calibri"/>
            </a:endParaRPr>
          </a:p>
          <a:p>
            <a:pPr marL="1199515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99515" algn="l"/>
                <a:tab pos="1200150" algn="l"/>
              </a:tabLst>
            </a:pPr>
            <a:r>
              <a:rPr sz="1400" spc="-5" dirty="0">
                <a:latin typeface="Calibri"/>
                <a:cs typeface="Calibri"/>
              </a:rPr>
              <a:t>Der </a:t>
            </a:r>
            <a:r>
              <a:rPr sz="1400" dirty="0">
                <a:latin typeface="Calibri"/>
                <a:cs typeface="Calibri"/>
              </a:rPr>
              <a:t>regionale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Kuchen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„Broyé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Poitou“,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trockener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Kuchen.</a:t>
            </a:r>
            <a:endParaRPr sz="1400">
              <a:latin typeface="Calibri"/>
              <a:cs typeface="Calibri"/>
            </a:endParaRPr>
          </a:p>
          <a:p>
            <a:pPr marL="1190625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90625" algn="l"/>
                <a:tab pos="1191260" algn="l"/>
              </a:tabLst>
            </a:pPr>
            <a:r>
              <a:rPr sz="1400" spc="-5" dirty="0">
                <a:latin typeface="Calibri"/>
                <a:cs typeface="Calibri"/>
              </a:rPr>
              <a:t>Die symbolischen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Baudet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Poitou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Ziege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Poitous.</a:t>
            </a:r>
            <a:endParaRPr sz="1400">
              <a:latin typeface="Calibri"/>
              <a:cs typeface="Calibri"/>
            </a:endParaRPr>
          </a:p>
          <a:p>
            <a:pPr marL="2355215" lvl="1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355215" algn="l"/>
                <a:tab pos="2355850" algn="l"/>
              </a:tabLst>
            </a:pP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dirty="0">
                <a:latin typeface="Calibri"/>
                <a:cs typeface="Calibri"/>
              </a:rPr>
              <a:t> gibt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einen Wald,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Wald von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Moulière.</a:t>
            </a:r>
            <a:endParaRPr sz="1400">
              <a:latin typeface="Calibri"/>
              <a:cs typeface="Calibri"/>
            </a:endParaRPr>
          </a:p>
          <a:p>
            <a:pPr marL="2266950" indent="-3435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266315" algn="l"/>
                <a:tab pos="2267585" algn="l"/>
              </a:tabLst>
            </a:pPr>
            <a:r>
              <a:rPr sz="1400" spc="-5" dirty="0">
                <a:latin typeface="Calibri"/>
                <a:cs typeface="Calibri"/>
              </a:rPr>
              <a:t>Vienne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ist </a:t>
            </a:r>
            <a:r>
              <a:rPr sz="1400" spc="-5" dirty="0">
                <a:latin typeface="Calibri"/>
                <a:cs typeface="Calibri"/>
              </a:rPr>
              <a:t>Partnerstadt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Wroclaw,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Polen.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43" y="725423"/>
            <a:ext cx="1400517" cy="15407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916" y="633983"/>
            <a:ext cx="1568196" cy="15681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525" y="461899"/>
            <a:ext cx="53073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Fragen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über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die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Vienne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5790" y="1795957"/>
            <a:ext cx="4054475" cy="28943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-Wo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befindet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sich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das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Departement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Vienne?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Times New Roman"/>
                <a:cs typeface="Times New Roman"/>
              </a:rPr>
              <a:t>-Was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wichtigste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Nebenfluss?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Times New Roman"/>
                <a:cs typeface="Times New Roman"/>
              </a:rPr>
              <a:t>-Wie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viele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Einwohner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leben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in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der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Vienne?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Times New Roman"/>
                <a:cs typeface="Times New Roman"/>
              </a:rPr>
              <a:t>-Wie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heißen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Einwohner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von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Vienne?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Times New Roman"/>
                <a:cs typeface="Times New Roman"/>
              </a:rPr>
              <a:t>-Wie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das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Klima?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Times New Roman"/>
                <a:cs typeface="Times New Roman"/>
              </a:rPr>
              <a:t>-Wie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heißt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Hauptstadt?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Times New Roman"/>
                <a:cs typeface="Times New Roman"/>
              </a:rPr>
              <a:t>-Was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der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Freizeitpark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in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Poitiers?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20" dirty="0">
                <a:latin typeface="Times New Roman"/>
                <a:cs typeface="Times New Roman"/>
              </a:rPr>
              <a:t>-Was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der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regionale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Kuchen?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25" dirty="0">
                <a:latin typeface="Times New Roman"/>
                <a:cs typeface="Times New Roman"/>
              </a:rPr>
              <a:t>-Was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sind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symbolischen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Tiere?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15" dirty="0">
                <a:latin typeface="Times New Roman"/>
                <a:cs typeface="Times New Roman"/>
              </a:rPr>
              <a:t>-Wie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heißt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Partnerstadt?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461899"/>
            <a:ext cx="6025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Anworten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über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die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Vienne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-Das</a:t>
            </a:r>
            <a:r>
              <a:rPr spc="85" dirty="0"/>
              <a:t> </a:t>
            </a:r>
            <a:r>
              <a:rPr spc="10" dirty="0"/>
              <a:t>Departement</a:t>
            </a:r>
            <a:r>
              <a:rPr spc="95" dirty="0"/>
              <a:t> </a:t>
            </a:r>
            <a:r>
              <a:rPr spc="-20" dirty="0"/>
              <a:t>Vienne</a:t>
            </a:r>
            <a:r>
              <a:rPr spc="70" dirty="0"/>
              <a:t> </a:t>
            </a:r>
            <a:r>
              <a:rPr spc="-20" dirty="0"/>
              <a:t>liegt</a:t>
            </a:r>
            <a:r>
              <a:rPr spc="75" dirty="0"/>
              <a:t> </a:t>
            </a:r>
            <a:r>
              <a:rPr spc="-5" dirty="0"/>
              <a:t>im</a:t>
            </a:r>
            <a:r>
              <a:rPr spc="70" dirty="0"/>
              <a:t> </a:t>
            </a:r>
            <a:r>
              <a:rPr spc="30" dirty="0"/>
              <a:t>Norden</a:t>
            </a:r>
            <a:r>
              <a:rPr spc="80" dirty="0"/>
              <a:t> </a:t>
            </a:r>
            <a:r>
              <a:rPr spc="5" dirty="0"/>
              <a:t>von</a:t>
            </a:r>
            <a:r>
              <a:rPr spc="75" dirty="0"/>
              <a:t> </a:t>
            </a:r>
            <a:r>
              <a:rPr spc="20" dirty="0"/>
              <a:t>der</a:t>
            </a:r>
            <a:r>
              <a:rPr spc="85" dirty="0"/>
              <a:t> </a:t>
            </a:r>
            <a:r>
              <a:rPr spc="-20" dirty="0"/>
              <a:t>Region</a:t>
            </a:r>
            <a:r>
              <a:rPr spc="55" dirty="0"/>
              <a:t> </a:t>
            </a:r>
            <a:r>
              <a:rPr spc="-10" dirty="0"/>
              <a:t>Nouvelle-Aquitaine.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20" dirty="0"/>
              <a:t>-Der</a:t>
            </a:r>
            <a:r>
              <a:rPr spc="75" dirty="0"/>
              <a:t> </a:t>
            </a:r>
            <a:r>
              <a:rPr spc="-10" dirty="0"/>
              <a:t>Nebenfluss</a:t>
            </a:r>
            <a:r>
              <a:rPr spc="70" dirty="0"/>
              <a:t> </a:t>
            </a:r>
            <a:r>
              <a:rPr spc="-5" dirty="0"/>
              <a:t>ist</a:t>
            </a:r>
            <a:r>
              <a:rPr spc="70" dirty="0"/>
              <a:t> </a:t>
            </a:r>
            <a:r>
              <a:rPr spc="-10" dirty="0"/>
              <a:t>die</a:t>
            </a:r>
            <a:r>
              <a:rPr spc="70" dirty="0"/>
              <a:t> </a:t>
            </a:r>
            <a:r>
              <a:rPr spc="-25" dirty="0"/>
              <a:t>Vienne.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-Es</a:t>
            </a:r>
            <a:r>
              <a:rPr spc="65" dirty="0"/>
              <a:t> </a:t>
            </a:r>
            <a:r>
              <a:rPr spc="-10" dirty="0"/>
              <a:t>gibt</a:t>
            </a:r>
            <a:r>
              <a:rPr spc="45" dirty="0"/>
              <a:t> </a:t>
            </a:r>
            <a:r>
              <a:rPr spc="65" dirty="0"/>
              <a:t>436</a:t>
            </a:r>
            <a:r>
              <a:rPr spc="100" dirty="0"/>
              <a:t> </a:t>
            </a:r>
            <a:r>
              <a:rPr spc="65" dirty="0"/>
              <a:t>876</a:t>
            </a:r>
            <a:r>
              <a:rPr spc="90" dirty="0"/>
              <a:t> </a:t>
            </a:r>
            <a:r>
              <a:rPr dirty="0"/>
              <a:t>Einwohner.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-Die</a:t>
            </a:r>
            <a:r>
              <a:rPr spc="75" dirty="0"/>
              <a:t> </a:t>
            </a:r>
            <a:r>
              <a:rPr spc="10" dirty="0"/>
              <a:t>Einwohner</a:t>
            </a:r>
            <a:r>
              <a:rPr spc="75" dirty="0"/>
              <a:t> </a:t>
            </a:r>
            <a:r>
              <a:rPr spc="5" dirty="0"/>
              <a:t>heißen</a:t>
            </a:r>
            <a:r>
              <a:rPr spc="95" dirty="0"/>
              <a:t> </a:t>
            </a:r>
            <a:r>
              <a:rPr spc="-10" dirty="0"/>
              <a:t>die</a:t>
            </a:r>
            <a:r>
              <a:rPr spc="80" dirty="0"/>
              <a:t> </a:t>
            </a:r>
            <a:r>
              <a:rPr spc="-35" dirty="0"/>
              <a:t>«</a:t>
            </a:r>
            <a:r>
              <a:rPr spc="90" dirty="0"/>
              <a:t> </a:t>
            </a:r>
            <a:r>
              <a:rPr spc="-20" dirty="0"/>
              <a:t>Viennois</a:t>
            </a:r>
            <a:r>
              <a:rPr spc="55" dirty="0"/>
              <a:t> </a:t>
            </a:r>
            <a:r>
              <a:rPr spc="-35" dirty="0"/>
              <a:t>»</a:t>
            </a:r>
            <a:r>
              <a:rPr spc="70" dirty="0"/>
              <a:t> </a:t>
            </a:r>
            <a:r>
              <a:rPr spc="25" dirty="0"/>
              <a:t>und</a:t>
            </a:r>
            <a:r>
              <a:rPr spc="90" dirty="0"/>
              <a:t> </a:t>
            </a:r>
            <a:r>
              <a:rPr spc="-10" dirty="0"/>
              <a:t>die</a:t>
            </a:r>
            <a:r>
              <a:rPr spc="80" dirty="0"/>
              <a:t> </a:t>
            </a:r>
            <a:r>
              <a:rPr spc="-35" dirty="0"/>
              <a:t>«</a:t>
            </a:r>
            <a:r>
              <a:rPr spc="80" dirty="0"/>
              <a:t> </a:t>
            </a:r>
            <a:r>
              <a:rPr spc="-20" dirty="0"/>
              <a:t>Viennoises</a:t>
            </a:r>
            <a:r>
              <a:rPr spc="65" dirty="0"/>
              <a:t> </a:t>
            </a:r>
            <a:r>
              <a:rPr spc="-55" dirty="0"/>
              <a:t>».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/>
              <a:t>-Das</a:t>
            </a:r>
            <a:r>
              <a:rPr spc="75" dirty="0"/>
              <a:t> </a:t>
            </a:r>
            <a:r>
              <a:rPr spc="-35" dirty="0"/>
              <a:t>Klima</a:t>
            </a:r>
            <a:r>
              <a:rPr spc="70" dirty="0"/>
              <a:t> </a:t>
            </a:r>
            <a:r>
              <a:rPr spc="-5" dirty="0"/>
              <a:t>ist</a:t>
            </a:r>
            <a:r>
              <a:rPr spc="70" dirty="0"/>
              <a:t> </a:t>
            </a:r>
            <a:r>
              <a:rPr dirty="0"/>
              <a:t>ein</a:t>
            </a:r>
            <a:r>
              <a:rPr spc="60" dirty="0"/>
              <a:t> </a:t>
            </a:r>
            <a:r>
              <a:rPr spc="-30" dirty="0"/>
              <a:t>Seeklima.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-Die</a:t>
            </a:r>
            <a:r>
              <a:rPr spc="60" dirty="0"/>
              <a:t> </a:t>
            </a:r>
            <a:r>
              <a:rPr spc="10" dirty="0"/>
              <a:t>Hauptstadt</a:t>
            </a:r>
            <a:r>
              <a:rPr spc="85" dirty="0"/>
              <a:t> </a:t>
            </a:r>
            <a:r>
              <a:rPr spc="15" dirty="0"/>
              <a:t>heißt</a:t>
            </a:r>
            <a:r>
              <a:rPr spc="70" dirty="0"/>
              <a:t> </a:t>
            </a:r>
            <a:r>
              <a:rPr spc="-5" dirty="0"/>
              <a:t>Poitiers.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20" dirty="0"/>
              <a:t>-Der</a:t>
            </a:r>
            <a:r>
              <a:rPr spc="85" dirty="0"/>
              <a:t> </a:t>
            </a:r>
            <a:r>
              <a:rPr spc="5" dirty="0"/>
              <a:t>Freizeitpark</a:t>
            </a:r>
            <a:r>
              <a:rPr spc="75" dirty="0"/>
              <a:t> </a:t>
            </a:r>
            <a:r>
              <a:rPr spc="15" dirty="0"/>
              <a:t>in</a:t>
            </a:r>
            <a:r>
              <a:rPr spc="75" dirty="0"/>
              <a:t> </a:t>
            </a:r>
            <a:r>
              <a:rPr dirty="0"/>
              <a:t>Poitiers</a:t>
            </a:r>
            <a:r>
              <a:rPr spc="65" dirty="0"/>
              <a:t> </a:t>
            </a:r>
            <a:r>
              <a:rPr spc="-5" dirty="0"/>
              <a:t>ist</a:t>
            </a:r>
            <a:r>
              <a:rPr spc="80" dirty="0"/>
              <a:t> </a:t>
            </a:r>
            <a:r>
              <a:rPr spc="20" dirty="0"/>
              <a:t>der</a:t>
            </a:r>
            <a:r>
              <a:rPr spc="90" dirty="0"/>
              <a:t> </a:t>
            </a:r>
            <a:r>
              <a:rPr spc="-35" dirty="0"/>
              <a:t>«</a:t>
            </a:r>
            <a:r>
              <a:rPr spc="80" dirty="0"/>
              <a:t> </a:t>
            </a:r>
            <a:r>
              <a:rPr spc="5" dirty="0"/>
              <a:t>Futuroscope</a:t>
            </a:r>
            <a:r>
              <a:rPr spc="95" dirty="0"/>
              <a:t> </a:t>
            </a:r>
            <a:r>
              <a:rPr spc="-55" dirty="0"/>
              <a:t>».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20" dirty="0"/>
              <a:t>-Der</a:t>
            </a:r>
            <a:r>
              <a:rPr spc="85" dirty="0"/>
              <a:t> </a:t>
            </a:r>
            <a:r>
              <a:rPr spc="-5" dirty="0"/>
              <a:t>regionale</a:t>
            </a:r>
            <a:r>
              <a:rPr spc="65" dirty="0"/>
              <a:t> </a:t>
            </a:r>
            <a:r>
              <a:rPr spc="-20" dirty="0"/>
              <a:t>Kuchen</a:t>
            </a:r>
            <a:r>
              <a:rPr spc="105" dirty="0"/>
              <a:t> </a:t>
            </a:r>
            <a:r>
              <a:rPr dirty="0"/>
              <a:t>ist</a:t>
            </a:r>
            <a:r>
              <a:rPr spc="75" dirty="0"/>
              <a:t> </a:t>
            </a:r>
            <a:r>
              <a:rPr spc="20" dirty="0"/>
              <a:t>der</a:t>
            </a:r>
            <a:r>
              <a:rPr spc="70" dirty="0"/>
              <a:t> </a:t>
            </a:r>
            <a:r>
              <a:rPr spc="-35" dirty="0"/>
              <a:t>«</a:t>
            </a:r>
            <a:r>
              <a:rPr spc="75" dirty="0"/>
              <a:t> </a:t>
            </a:r>
            <a:r>
              <a:rPr spc="-25" dirty="0"/>
              <a:t>Broyé</a:t>
            </a:r>
            <a:r>
              <a:rPr spc="85" dirty="0"/>
              <a:t> </a:t>
            </a:r>
            <a:r>
              <a:rPr spc="20" dirty="0"/>
              <a:t>du</a:t>
            </a:r>
            <a:r>
              <a:rPr spc="80" dirty="0"/>
              <a:t> </a:t>
            </a:r>
            <a:r>
              <a:rPr spc="10" dirty="0"/>
              <a:t>Poitou</a:t>
            </a:r>
            <a:r>
              <a:rPr spc="85" dirty="0"/>
              <a:t> </a:t>
            </a:r>
            <a:r>
              <a:rPr spc="-60" dirty="0"/>
              <a:t>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959" y="4332478"/>
            <a:ext cx="84010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dirty="0">
                <a:latin typeface="Times New Roman"/>
                <a:cs typeface="Times New Roman"/>
              </a:rPr>
              <a:t>Poitous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».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959" y="4070350"/>
            <a:ext cx="6241415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spc="-5" dirty="0">
                <a:latin typeface="Times New Roman"/>
                <a:cs typeface="Times New Roman"/>
              </a:rPr>
              <a:t>-Die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symbolischen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Tiere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sind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«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Baudet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du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Poitou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»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und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«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Ziege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des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1600" spc="-5" dirty="0">
                <a:latin typeface="Times New Roman"/>
                <a:cs typeface="Times New Roman"/>
              </a:rPr>
              <a:t>-Die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Partnerstadt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heißt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Wroclaw,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sie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ist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in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Polen.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659" y="332231"/>
            <a:ext cx="1981200" cy="14706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411" y="332231"/>
            <a:ext cx="3639312" cy="8290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64323" y="3357371"/>
            <a:ext cx="1728216" cy="17282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264" y="5920408"/>
            <a:ext cx="1748809" cy="6294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2709672"/>
            <a:ext cx="1234440" cy="16550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7347"/>
            <a:ext cx="3060192" cy="12969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475232" y="1700783"/>
            <a:ext cx="5846445" cy="5052060"/>
            <a:chOff x="1475232" y="1700783"/>
            <a:chExt cx="5846445" cy="5052060"/>
          </a:xfrm>
        </p:grpSpPr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5232" y="1700783"/>
              <a:ext cx="5846064" cy="43921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592" y="5733287"/>
              <a:ext cx="2232660" cy="1019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0282" y="461899"/>
            <a:ext cx="157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EC1C23"/>
                </a:solidFill>
              </a:rPr>
              <a:t>Fragen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356"/>
            <a:ext cx="7599045" cy="1717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SzPct val="43750"/>
              <a:buChar char="●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Wann wurde</a:t>
            </a:r>
            <a:r>
              <a:rPr sz="3200" spc="-5" dirty="0">
                <a:latin typeface="Calibri"/>
                <a:cs typeface="Calibri"/>
              </a:rPr>
              <a:t> die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Creuse </a:t>
            </a:r>
            <a:r>
              <a:rPr sz="3200" dirty="0">
                <a:latin typeface="Calibri"/>
                <a:cs typeface="Calibri"/>
              </a:rPr>
              <a:t>geschaffen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43750"/>
              <a:buChar char="●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Wie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viele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Einwohner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gab es </a:t>
            </a:r>
            <a:r>
              <a:rPr sz="3200" spc="-10" dirty="0">
                <a:latin typeface="Calibri"/>
                <a:cs typeface="Calibri"/>
              </a:rPr>
              <a:t>im</a:t>
            </a:r>
            <a:r>
              <a:rPr sz="3200" dirty="0">
                <a:latin typeface="Calibri"/>
                <a:cs typeface="Calibri"/>
              </a:rPr>
              <a:t> Jahre 2019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43750"/>
              <a:buChar char="●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Was </a:t>
            </a:r>
            <a:r>
              <a:rPr sz="3200" spc="-5" dirty="0">
                <a:latin typeface="Calibri"/>
                <a:cs typeface="Calibri"/>
              </a:rPr>
              <a:t>ist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das Klima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der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„Creuse“</a:t>
            </a:r>
            <a:r>
              <a:rPr sz="3200" dirty="0">
                <a:latin typeface="Calibri"/>
                <a:cs typeface="Calibri"/>
              </a:rPr>
              <a:t> 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01" y="2578061"/>
            <a:ext cx="8828671" cy="11588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4364735"/>
            <a:ext cx="1872996" cy="18729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4364735"/>
            <a:ext cx="2170176" cy="2171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3939" y="548640"/>
            <a:ext cx="1706880" cy="1580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700" y="477012"/>
            <a:ext cx="2293620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47" y="2574269"/>
            <a:ext cx="8512989" cy="13050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187" y="405384"/>
            <a:ext cx="904142" cy="17998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120" y="4509515"/>
            <a:ext cx="3744467" cy="21092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300" y="548640"/>
            <a:ext cx="3744467" cy="15392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61899"/>
            <a:ext cx="5280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Die</a:t>
            </a:r>
            <a:r>
              <a:rPr spc="-55" dirty="0"/>
              <a:t> </a:t>
            </a:r>
            <a:r>
              <a:rPr dirty="0"/>
              <a:t>Charente-Maritime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397"/>
            <a:ext cx="8066405" cy="47205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640"/>
              </a:spcBef>
            </a:pPr>
            <a:r>
              <a:rPr sz="2250" spc="-5" dirty="0">
                <a:latin typeface="Calibri"/>
                <a:cs typeface="Calibri"/>
              </a:rPr>
              <a:t>Die</a:t>
            </a:r>
            <a:r>
              <a:rPr sz="2250" spc="8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Charente-Maritime</a:t>
            </a:r>
            <a:r>
              <a:rPr sz="2250" spc="6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ist</a:t>
            </a:r>
            <a:r>
              <a:rPr sz="2250" spc="9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ein</a:t>
            </a:r>
            <a:r>
              <a:rPr sz="2250" spc="8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französisches</a:t>
            </a:r>
            <a:r>
              <a:rPr sz="2250" spc="7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Departement,</a:t>
            </a:r>
            <a:r>
              <a:rPr sz="2250" spc="8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das</a:t>
            </a:r>
            <a:r>
              <a:rPr sz="2250" spc="6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sich </a:t>
            </a:r>
            <a:r>
              <a:rPr sz="2250" spc="-5" dirty="0">
                <a:latin typeface="Calibri"/>
                <a:cs typeface="Calibri"/>
              </a:rPr>
              <a:t> im Westen </a:t>
            </a:r>
            <a:r>
              <a:rPr sz="2250" spc="-10" dirty="0">
                <a:latin typeface="Calibri"/>
                <a:cs typeface="Calibri"/>
              </a:rPr>
              <a:t>Frankreichs und </a:t>
            </a:r>
            <a:r>
              <a:rPr sz="2250" spc="-5" dirty="0">
                <a:latin typeface="Calibri"/>
                <a:cs typeface="Calibri"/>
              </a:rPr>
              <a:t>im Norden </a:t>
            </a:r>
            <a:r>
              <a:rPr sz="2250" spc="-10" dirty="0">
                <a:latin typeface="Calibri"/>
                <a:cs typeface="Calibri"/>
              </a:rPr>
              <a:t>von der </a:t>
            </a:r>
            <a:r>
              <a:rPr sz="2250" spc="-5" dirty="0">
                <a:latin typeface="Calibri"/>
                <a:cs typeface="Calibri"/>
              </a:rPr>
              <a:t>Nouvelle-Aquitaine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befindet.</a:t>
            </a: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5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Fläche:</a:t>
            </a:r>
            <a:r>
              <a:rPr sz="225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6864</a:t>
            </a:r>
            <a:r>
              <a:rPr sz="225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km²</a:t>
            </a: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Calibri"/>
              <a:cs typeface="Calibri"/>
            </a:endParaRPr>
          </a:p>
          <a:p>
            <a:pPr marL="355600" marR="548005">
              <a:lnSpc>
                <a:spcPct val="79800"/>
              </a:lnSpc>
              <a:spcBef>
                <a:spcPts val="5"/>
              </a:spcBef>
            </a:pPr>
            <a:r>
              <a:rPr sz="2250" spc="-10" dirty="0">
                <a:latin typeface="Calibri"/>
                <a:cs typeface="Calibri"/>
              </a:rPr>
              <a:t>Dieses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Departement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wurde</a:t>
            </a:r>
            <a:r>
              <a:rPr sz="22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 4.</a:t>
            </a:r>
            <a:r>
              <a:rPr sz="225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5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März</a:t>
            </a:r>
            <a:r>
              <a:rPr sz="225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1790 geschaffen</a:t>
            </a:r>
            <a:r>
              <a:rPr sz="2250" b="1" i="1" spc="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und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trägt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die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Nummer</a:t>
            </a:r>
            <a:r>
              <a:rPr sz="2250" spc="-5" dirty="0">
                <a:latin typeface="Calibri"/>
                <a:cs typeface="Calibri"/>
              </a:rPr>
              <a:t> 17.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Die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Hauptstadt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ist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La</a:t>
            </a:r>
            <a:r>
              <a:rPr sz="2250" spc="-5" dirty="0">
                <a:latin typeface="Calibri"/>
                <a:cs typeface="Calibri"/>
              </a:rPr>
              <a:t> Rochelle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und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die 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Einwohner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heißen</a:t>
            </a:r>
            <a:r>
              <a:rPr sz="2250" spc="-5" dirty="0">
                <a:latin typeface="Calibri"/>
                <a:cs typeface="Calibri"/>
              </a:rPr>
              <a:t> Charentais-Maritimes.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ts val="2275"/>
              </a:lnSpc>
            </a:pPr>
            <a:r>
              <a:rPr sz="2250" spc="-10" dirty="0">
                <a:latin typeface="Calibri"/>
                <a:cs typeface="Calibri"/>
              </a:rPr>
              <a:t>Dieses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Departement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verdankt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ihrem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Namen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der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Charente,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einem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der</a:t>
            </a:r>
            <a:endParaRPr sz="2250">
              <a:latin typeface="Calibri"/>
              <a:cs typeface="Calibri"/>
            </a:endParaRPr>
          </a:p>
          <a:p>
            <a:pPr marL="355600">
              <a:lnSpc>
                <a:spcPts val="2355"/>
              </a:lnSpc>
            </a:pPr>
            <a:r>
              <a:rPr sz="2250" spc="-10" dirty="0">
                <a:latin typeface="Calibri"/>
                <a:cs typeface="Calibri"/>
              </a:rPr>
              <a:t>Flüsse,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der sie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durchquert.</a:t>
            </a:r>
            <a:endParaRPr sz="2250">
              <a:latin typeface="Calibri"/>
              <a:cs typeface="Calibri"/>
            </a:endParaRPr>
          </a:p>
          <a:p>
            <a:pPr marL="355600" marR="937260" indent="-342900">
              <a:lnSpc>
                <a:spcPct val="79600"/>
              </a:lnSpc>
              <a:spcBef>
                <a:spcPts val="470"/>
              </a:spcBef>
            </a:pPr>
            <a:r>
              <a:rPr sz="2250" spc="-10" dirty="0">
                <a:latin typeface="Calibri"/>
                <a:cs typeface="Calibri"/>
              </a:rPr>
              <a:t>Es </a:t>
            </a:r>
            <a:r>
              <a:rPr sz="2250" spc="-5" dirty="0">
                <a:latin typeface="Calibri"/>
                <a:cs typeface="Calibri"/>
              </a:rPr>
              <a:t>gibt </a:t>
            </a:r>
            <a:r>
              <a:rPr sz="2250" spc="-10" dirty="0">
                <a:latin typeface="Calibri"/>
                <a:cs typeface="Calibri"/>
              </a:rPr>
              <a:t>nur </a:t>
            </a:r>
            <a:r>
              <a:rPr sz="2250" spc="-5" dirty="0">
                <a:latin typeface="Calibri"/>
                <a:cs typeface="Calibri"/>
              </a:rPr>
              <a:t>wenige Mittelstädte wie Saintes, Rochefort </a:t>
            </a:r>
            <a:r>
              <a:rPr sz="2250" spc="-10" dirty="0">
                <a:latin typeface="Calibri"/>
                <a:cs typeface="Calibri"/>
              </a:rPr>
              <a:t>und </a:t>
            </a:r>
            <a:r>
              <a:rPr sz="2250" spc="-5" dirty="0">
                <a:latin typeface="Calibri"/>
                <a:cs typeface="Calibri"/>
              </a:rPr>
              <a:t>La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Rochelle.</a:t>
            </a:r>
            <a:endParaRPr sz="2250">
              <a:latin typeface="Calibri"/>
              <a:cs typeface="Calibri"/>
            </a:endParaRPr>
          </a:p>
          <a:p>
            <a:pPr marL="355600" marR="214629" indent="-277495">
              <a:lnSpc>
                <a:spcPct val="79600"/>
              </a:lnSpc>
              <a:spcBef>
                <a:spcPts val="405"/>
              </a:spcBef>
            </a:pPr>
            <a:r>
              <a:rPr sz="2250" spc="-5" dirty="0">
                <a:latin typeface="Calibri"/>
                <a:cs typeface="Calibri"/>
              </a:rPr>
              <a:t>Die Gesamtlänge der </a:t>
            </a:r>
            <a:r>
              <a:rPr sz="2250" spc="-10" dirty="0">
                <a:latin typeface="Calibri"/>
                <a:cs typeface="Calibri"/>
              </a:rPr>
              <a:t>Küste beträgt </a:t>
            </a:r>
            <a:r>
              <a:rPr sz="2250" spc="-5" dirty="0">
                <a:latin typeface="Calibri"/>
                <a:cs typeface="Calibri"/>
              </a:rPr>
              <a:t>463 </a:t>
            </a:r>
            <a:r>
              <a:rPr sz="2250" spc="-10" dirty="0">
                <a:latin typeface="Calibri"/>
                <a:cs typeface="Calibri"/>
              </a:rPr>
              <a:t>Km, von denen </a:t>
            </a:r>
            <a:r>
              <a:rPr sz="2250" spc="-5" dirty="0">
                <a:latin typeface="Calibri"/>
                <a:cs typeface="Calibri"/>
              </a:rPr>
              <a:t>230 Km </a:t>
            </a:r>
            <a:r>
              <a:rPr sz="2250" spc="-15" dirty="0">
                <a:latin typeface="Calibri"/>
                <a:cs typeface="Calibri"/>
              </a:rPr>
              <a:t>von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den </a:t>
            </a:r>
            <a:r>
              <a:rPr sz="2250" spc="-5" dirty="0">
                <a:latin typeface="Calibri"/>
                <a:cs typeface="Calibri"/>
              </a:rPr>
              <a:t>vier Charente-Inseln stammen, </a:t>
            </a:r>
            <a:r>
              <a:rPr sz="2250" spc="-10" dirty="0">
                <a:latin typeface="Calibri"/>
                <a:cs typeface="Calibri"/>
              </a:rPr>
              <a:t>die den Charente-Archipel 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bilden.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(Oléron,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Ré,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Aix)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5605" y="461899"/>
            <a:ext cx="1731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Fragen: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356"/>
            <a:ext cx="7771130" cy="22053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324485">
              <a:lnSpc>
                <a:spcPct val="107800"/>
              </a:lnSpc>
              <a:spcBef>
                <a:spcPts val="400"/>
              </a:spcBef>
            </a:pPr>
            <a:r>
              <a:rPr sz="3200" dirty="0">
                <a:latin typeface="Calibri"/>
                <a:cs typeface="Calibri"/>
              </a:rPr>
              <a:t>Was </a:t>
            </a:r>
            <a:r>
              <a:rPr sz="3200" spc="-5" dirty="0">
                <a:latin typeface="Calibri"/>
                <a:cs typeface="Calibri"/>
              </a:rPr>
              <a:t>ist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Fläche </a:t>
            </a:r>
            <a:r>
              <a:rPr sz="3200" dirty="0">
                <a:latin typeface="Calibri"/>
                <a:cs typeface="Calibri"/>
              </a:rPr>
              <a:t>von </a:t>
            </a:r>
            <a:r>
              <a:rPr sz="3200" spc="-5" dirty="0">
                <a:latin typeface="Calibri"/>
                <a:cs typeface="Calibri"/>
              </a:rPr>
              <a:t>Charente-Maritime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?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Wie </a:t>
            </a:r>
            <a:r>
              <a:rPr sz="3200" spc="-5" dirty="0">
                <a:latin typeface="Calibri"/>
                <a:cs typeface="Calibri"/>
              </a:rPr>
              <a:t>heiβen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Mittelstädte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Charente-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Maritime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Calibri"/>
                <a:cs typeface="Calibri"/>
              </a:rPr>
              <a:t>Wie </a:t>
            </a:r>
            <a:r>
              <a:rPr sz="3200" spc="-5" dirty="0">
                <a:latin typeface="Calibri"/>
                <a:cs typeface="Calibri"/>
              </a:rPr>
              <a:t>lang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dirty="0">
                <a:latin typeface="Calibri"/>
                <a:cs typeface="Calibri"/>
              </a:rPr>
              <a:t> Küste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Charente-Maritime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6" y="461899"/>
            <a:ext cx="3213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ANTWORTEN: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2356"/>
            <a:ext cx="6831330" cy="2205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Fläche: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6864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km2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Mittelstädte: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Saintes,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Rochefort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Rochelle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Küste: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463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548640"/>
            <a:ext cx="1540764" cy="15681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3336" y="4253484"/>
            <a:ext cx="4049395" cy="1728470"/>
            <a:chOff x="783336" y="4253484"/>
            <a:chExt cx="4049395" cy="17284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6" y="4645152"/>
              <a:ext cx="2310384" cy="1203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912" y="4253484"/>
              <a:ext cx="1726691" cy="17282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2223" y="1638046"/>
            <a:ext cx="8325484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19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Einwohnerzahl: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371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747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marL="16510" marR="493395">
              <a:lnSpc>
                <a:spcPct val="100000"/>
              </a:lnSpc>
            </a:pP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Die Deux-Sèvres sind ein französisches „Département“ im Norden der Region „Nouvelle Aquitaine“. </a:t>
            </a:r>
            <a:r>
              <a:rPr sz="1400" spc="-37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Das ist</a:t>
            </a:r>
            <a:r>
              <a:rPr sz="1400" spc="-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auch</a:t>
            </a:r>
            <a:r>
              <a:rPr sz="1400" spc="-3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ein</a:t>
            </a:r>
            <a:r>
              <a:rPr sz="1400" spc="-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Teil der</a:t>
            </a:r>
            <a:r>
              <a:rPr sz="1400" spc="-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alten</a:t>
            </a:r>
            <a:r>
              <a:rPr sz="1400" spc="-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Region,</a:t>
            </a:r>
            <a:r>
              <a:rPr sz="1400" spc="-3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„Poitou-Charentes“.</a:t>
            </a:r>
            <a:endParaRPr sz="1400">
              <a:latin typeface="Arial MT"/>
              <a:cs typeface="Arial MT"/>
            </a:endParaRPr>
          </a:p>
          <a:p>
            <a:pPr marL="16510">
              <a:lnSpc>
                <a:spcPct val="100000"/>
              </a:lnSpc>
            </a:pP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Ihr</a:t>
            </a:r>
            <a:r>
              <a:rPr sz="1400" spc="-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Name</a:t>
            </a:r>
            <a:r>
              <a:rPr sz="1400" spc="-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ist Deux</a:t>
            </a:r>
            <a:r>
              <a:rPr sz="140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Sèvres, </a:t>
            </a:r>
            <a:r>
              <a:rPr sz="1400" spc="-10" dirty="0">
                <a:solidFill>
                  <a:srgbClr val="00381F"/>
                </a:solidFill>
                <a:latin typeface="Arial MT"/>
                <a:cs typeface="Arial MT"/>
              </a:rPr>
              <a:t>weil</a:t>
            </a:r>
            <a:r>
              <a:rPr sz="140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es mit</a:t>
            </a:r>
            <a:r>
              <a:rPr sz="140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zwei</a:t>
            </a:r>
            <a:r>
              <a:rPr sz="140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Flüssen</a:t>
            </a:r>
            <a:r>
              <a:rPr sz="1400" spc="-2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„Sèvre</a:t>
            </a:r>
            <a:r>
              <a:rPr sz="140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Niortaise“</a:t>
            </a:r>
            <a:r>
              <a:rPr sz="1400" spc="-3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und</a:t>
            </a:r>
            <a:r>
              <a:rPr sz="1400" spc="-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„Sèvre</a:t>
            </a:r>
            <a:r>
              <a:rPr sz="140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Nantaise“</a:t>
            </a:r>
            <a:r>
              <a:rPr sz="1400" spc="-3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81F"/>
                </a:solidFill>
                <a:latin typeface="Arial MT"/>
                <a:cs typeface="Arial MT"/>
              </a:rPr>
              <a:t>durchquert</a:t>
            </a:r>
            <a:r>
              <a:rPr sz="1400" spc="-3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381F"/>
                </a:solidFill>
                <a:latin typeface="Arial MT"/>
                <a:cs typeface="Arial MT"/>
              </a:rPr>
              <a:t>ist.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Im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Süden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der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«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Deux-Sèvres</a:t>
            </a:r>
            <a:r>
              <a:rPr sz="1450" spc="6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»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gibt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es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eine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kleine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Stadt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«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Melle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».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In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dieser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Stadt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gibt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es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unser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Gymnasium</a:t>
            </a:r>
            <a:r>
              <a:rPr sz="1450" spc="2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«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Joseph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Desfontaines</a:t>
            </a:r>
            <a:r>
              <a:rPr sz="1450" spc="5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»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und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es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gibt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auch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drei</a:t>
            </a:r>
            <a:r>
              <a:rPr sz="1450" spc="2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alte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Kirchen,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die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„Saint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Hilaire“,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„Saint-Savinien“</a:t>
            </a:r>
            <a:r>
              <a:rPr sz="1450" spc="4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und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„Saint-Pierre“</a:t>
            </a:r>
            <a:r>
              <a:rPr sz="1450" spc="4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heißen.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 MT"/>
              <a:cs typeface="Arial MT"/>
            </a:endParaRPr>
          </a:p>
          <a:p>
            <a:pPr marL="16510" marR="236854">
              <a:lnSpc>
                <a:spcPct val="100000"/>
              </a:lnSpc>
            </a:pP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Es</a:t>
            </a:r>
            <a:r>
              <a:rPr sz="1450" spc="-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gibt</a:t>
            </a:r>
            <a:r>
              <a:rPr sz="1450" spc="1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viele</a:t>
            </a:r>
            <a:r>
              <a:rPr sz="1450" spc="2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Schutzgebiete,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00381F"/>
                </a:solidFill>
                <a:latin typeface="Arial MT"/>
                <a:cs typeface="Arial MT"/>
              </a:rPr>
              <a:t>wie</a:t>
            </a:r>
            <a:r>
              <a:rPr sz="1450" spc="4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«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Le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Marais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Poitevin</a:t>
            </a:r>
            <a:r>
              <a:rPr sz="1450" spc="4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»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ein</a:t>
            </a:r>
            <a:r>
              <a:rPr sz="1450" spc="1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Feuchtgebiet</a:t>
            </a:r>
            <a:r>
              <a:rPr sz="1450" spc="3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,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oder</a:t>
            </a:r>
            <a:r>
              <a:rPr sz="1450" spc="3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00381F"/>
                </a:solidFill>
                <a:latin typeface="Arial MT"/>
                <a:cs typeface="Arial MT"/>
              </a:rPr>
              <a:t>wie</a:t>
            </a:r>
            <a:r>
              <a:rPr sz="1450" spc="4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«</a:t>
            </a:r>
            <a:r>
              <a:rPr sz="1450" spc="2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Zoodyssée</a:t>
            </a:r>
            <a:r>
              <a:rPr sz="1450" spc="4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» </a:t>
            </a:r>
            <a:r>
              <a:rPr sz="1450" spc="-390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ein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Schutzgebiet</a:t>
            </a:r>
            <a:r>
              <a:rPr sz="1450" spc="5" dirty="0">
                <a:solidFill>
                  <a:srgbClr val="00381F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00381F"/>
                </a:solidFill>
                <a:latin typeface="Arial MT"/>
                <a:cs typeface="Arial MT"/>
              </a:rPr>
              <a:t>für </a:t>
            </a:r>
            <a:r>
              <a:rPr sz="1450" spc="-5" dirty="0">
                <a:solidFill>
                  <a:srgbClr val="00381F"/>
                </a:solidFill>
                <a:latin typeface="Arial MT"/>
                <a:cs typeface="Arial MT"/>
              </a:rPr>
              <a:t>Tiere.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00" y="4805171"/>
            <a:ext cx="1697736" cy="9509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49668" y="4776215"/>
            <a:ext cx="1559052" cy="10180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48505" y="793445"/>
            <a:ext cx="2915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DEUX-SEVRES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966086"/>
            <a:ext cx="7860030" cy="210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62780">
              <a:lnSpc>
                <a:spcPct val="100000"/>
              </a:lnSpc>
              <a:spcBef>
                <a:spcPts val="100"/>
              </a:spcBef>
            </a:pPr>
            <a:r>
              <a:rPr sz="1450" u="heavy" spc="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Wo</a:t>
            </a:r>
            <a:r>
              <a:rPr sz="1450" u="heavy" spc="-2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befindet</a:t>
            </a:r>
            <a:r>
              <a:rPr sz="1450" u="heavy" spc="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sich</a:t>
            </a:r>
            <a:r>
              <a:rPr sz="1450" u="heavy" spc="-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das Département</a:t>
            </a:r>
            <a:r>
              <a:rPr sz="1450" u="heavy" spc="4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“Deux </a:t>
            </a:r>
            <a:r>
              <a:rPr sz="1450" spc="-39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Sèvres”</a:t>
            </a:r>
            <a:r>
              <a:rPr sz="1450" u="heavy" spc="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?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 MT"/>
              <a:cs typeface="Arial MT"/>
            </a:endParaRPr>
          </a:p>
          <a:p>
            <a:pPr marL="3996690">
              <a:lnSpc>
                <a:spcPct val="100000"/>
              </a:lnSpc>
            </a:pPr>
            <a:r>
              <a:rPr sz="1450" u="heavy" spc="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Wie</a:t>
            </a:r>
            <a:r>
              <a:rPr sz="1450" u="heavy" spc="-1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viele</a:t>
            </a:r>
            <a:r>
              <a:rPr sz="1450" u="heavy" spc="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Einwohner</a:t>
            </a:r>
            <a:r>
              <a:rPr sz="1450" u="heavy" spc="4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leben</a:t>
            </a:r>
            <a:r>
              <a:rPr sz="1450" u="heavy" spc="3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in den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Deux-Sèvres</a:t>
            </a:r>
            <a:endParaRPr sz="1450">
              <a:latin typeface="Arial MT"/>
              <a:cs typeface="Arial MT"/>
            </a:endParaRPr>
          </a:p>
          <a:p>
            <a:pPr marL="3996690">
              <a:lnSpc>
                <a:spcPct val="100000"/>
              </a:lnSpc>
            </a:pP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?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 MT"/>
              <a:cs typeface="Arial MT"/>
            </a:endParaRPr>
          </a:p>
          <a:p>
            <a:pPr marL="77470">
              <a:lnSpc>
                <a:spcPct val="100000"/>
              </a:lnSpc>
            </a:pP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Warum</a:t>
            </a:r>
            <a:r>
              <a:rPr sz="1450" u="heavy" spc="-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heißt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es Deux-Sèvres?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6064" y="4800346"/>
            <a:ext cx="31489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Welche</a:t>
            </a:r>
            <a:r>
              <a:rPr sz="1450" u="heavy" spc="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Naturschutzgebiete</a:t>
            </a:r>
            <a:r>
              <a:rPr sz="1450" u="heavy" spc="4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kann</a:t>
            </a:r>
            <a:r>
              <a:rPr sz="1450" u="heavy" spc="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man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besichtigen?</a:t>
            </a:r>
            <a:endParaRPr sz="14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6332" y="1275588"/>
            <a:ext cx="1686027" cy="10180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804" y="4576571"/>
            <a:ext cx="2220468" cy="12435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1766061"/>
            <a:ext cx="7992745" cy="314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u="heavy" spc="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Wo</a:t>
            </a:r>
            <a:r>
              <a:rPr sz="1450" u="heavy" spc="-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befindet</a:t>
            </a:r>
            <a:r>
              <a:rPr sz="1450" u="heavy" spc="1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sich</a:t>
            </a:r>
            <a:r>
              <a:rPr sz="1450" u="heavy" spc="-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das</a:t>
            </a:r>
            <a:r>
              <a:rPr sz="1450" u="heavy" spc="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Département</a:t>
            </a:r>
            <a:r>
              <a:rPr sz="1450" u="heavy" spc="4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„Deux-Sèvres“</a:t>
            </a:r>
            <a:r>
              <a:rPr sz="1450" u="heavy" spc="5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?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450" dirty="0">
                <a:solidFill>
                  <a:srgbClr val="407927"/>
                </a:solidFill>
                <a:latin typeface="Arial MT"/>
                <a:cs typeface="Arial MT"/>
              </a:rPr>
              <a:t>Im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Norden</a:t>
            </a:r>
            <a:r>
              <a:rPr sz="1450" spc="3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der</a:t>
            </a:r>
            <a:r>
              <a:rPr sz="1450" spc="1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Region</a:t>
            </a:r>
            <a:r>
              <a:rPr sz="1450" spc="3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Nouvelle</a:t>
            </a:r>
            <a:r>
              <a:rPr sz="1450" spc="45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Aquitaine.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u="heavy" spc="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Wie</a:t>
            </a:r>
            <a:r>
              <a:rPr sz="1450" u="heavy" spc="-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viel”</a:t>
            </a:r>
            <a:r>
              <a:rPr sz="1450" u="heavy" spc="2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Einwohner</a:t>
            </a:r>
            <a:r>
              <a:rPr sz="1450" u="heavy" spc="5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leben</a:t>
            </a:r>
            <a:r>
              <a:rPr sz="1450" u="heavy" spc="3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in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den</a:t>
            </a:r>
            <a:r>
              <a:rPr sz="1450" u="heavy" spc="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„Deux-Sèvres“</a:t>
            </a:r>
            <a:r>
              <a:rPr sz="1450" u="heavy" spc="6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?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371</a:t>
            </a:r>
            <a:r>
              <a:rPr sz="1450" spc="-15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747</a:t>
            </a:r>
            <a:r>
              <a:rPr sz="145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Einwohner.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Warum</a:t>
            </a:r>
            <a:r>
              <a:rPr sz="1450" u="heavy" spc="-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heißt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es Deux-Sèvres?</a:t>
            </a:r>
            <a:endParaRPr sz="1450">
              <a:latin typeface="Arial MT"/>
              <a:cs typeface="Arial MT"/>
            </a:endParaRPr>
          </a:p>
          <a:p>
            <a:pPr marL="2656840">
              <a:lnSpc>
                <a:spcPct val="100000"/>
              </a:lnSpc>
            </a:pPr>
            <a:r>
              <a:rPr sz="1450" spc="5" dirty="0">
                <a:solidFill>
                  <a:srgbClr val="407927"/>
                </a:solidFill>
                <a:latin typeface="Arial MT"/>
                <a:cs typeface="Arial MT"/>
              </a:rPr>
              <a:t>Weil</a:t>
            </a:r>
            <a:r>
              <a:rPr sz="1450" spc="-10" dirty="0">
                <a:solidFill>
                  <a:srgbClr val="407927"/>
                </a:solidFill>
                <a:latin typeface="Arial MT"/>
                <a:cs typeface="Arial MT"/>
              </a:rPr>
              <a:t> zwei</a:t>
            </a:r>
            <a:r>
              <a:rPr sz="1450" spc="3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07927"/>
                </a:solidFill>
                <a:latin typeface="Arial MT"/>
                <a:cs typeface="Arial MT"/>
              </a:rPr>
              <a:t>so</a:t>
            </a:r>
            <a:r>
              <a:rPr sz="1450" spc="-1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genannte</a:t>
            </a:r>
            <a:r>
              <a:rPr sz="1450" spc="5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07927"/>
                </a:solidFill>
                <a:latin typeface="Arial MT"/>
                <a:cs typeface="Arial MT"/>
              </a:rPr>
              <a:t>Flüsse</a:t>
            </a:r>
            <a:r>
              <a:rPr sz="1450" spc="5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durch</a:t>
            </a:r>
            <a:r>
              <a:rPr sz="1450" spc="2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07927"/>
                </a:solidFill>
                <a:latin typeface="Arial MT"/>
                <a:cs typeface="Arial MT"/>
              </a:rPr>
              <a:t>dieses</a:t>
            </a:r>
            <a:r>
              <a:rPr sz="1450" spc="1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Departement</a:t>
            </a:r>
            <a:r>
              <a:rPr sz="1450" spc="6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fließen.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Welche</a:t>
            </a:r>
            <a:r>
              <a:rPr sz="1450" u="heavy" spc="1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Naturschutzgebiete</a:t>
            </a:r>
            <a:r>
              <a:rPr sz="1450" u="heavy" spc="60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kann</a:t>
            </a:r>
            <a:r>
              <a:rPr sz="1450" u="heavy" spc="2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man</a:t>
            </a:r>
            <a:r>
              <a:rPr sz="1450" u="heavy" spc="1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 </a:t>
            </a:r>
            <a:r>
              <a:rPr sz="1450" u="heavy" spc="-5" dirty="0">
                <a:solidFill>
                  <a:srgbClr val="407927"/>
                </a:solidFill>
                <a:uFill>
                  <a:solidFill>
                    <a:srgbClr val="407927"/>
                  </a:solidFill>
                </a:uFill>
                <a:latin typeface="Arial MT"/>
                <a:cs typeface="Arial MT"/>
              </a:rPr>
              <a:t>besichtigen?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</a:pP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Le</a:t>
            </a:r>
            <a:r>
              <a:rPr sz="1450" spc="1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Marais</a:t>
            </a:r>
            <a:r>
              <a:rPr sz="1450" spc="2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Poitevin</a:t>
            </a:r>
            <a:r>
              <a:rPr sz="1450" spc="1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und</a:t>
            </a:r>
            <a:r>
              <a:rPr sz="1450" spc="20" dirty="0">
                <a:solidFill>
                  <a:srgbClr val="407927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07927"/>
                </a:solidFill>
                <a:latin typeface="Arial MT"/>
                <a:cs typeface="Arial MT"/>
              </a:rPr>
              <a:t>Zoodyssée.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0409A"/>
                </a:solidFill>
              </a:rPr>
              <a:t>Antworten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552055" cy="261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23340" indent="-342900">
              <a:lnSpc>
                <a:spcPct val="100000"/>
              </a:lnSpc>
              <a:spcBef>
                <a:spcPts val="105"/>
              </a:spcBef>
              <a:buSzPct val="43750"/>
              <a:buChar char="●"/>
              <a:tabLst>
                <a:tab pos="354965" algn="l"/>
                <a:tab pos="355600" algn="l"/>
                <a:tab pos="4077970" algn="l"/>
              </a:tabLst>
            </a:pP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Creuse </a:t>
            </a:r>
            <a:r>
              <a:rPr sz="3200" dirty="0">
                <a:latin typeface="Calibri"/>
                <a:cs typeface="Calibri"/>
              </a:rPr>
              <a:t>wurde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	4.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märz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1790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geschaffen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SzPct val="43750"/>
              <a:buChar char="●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Einwohnerzahl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betrug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117 </a:t>
            </a:r>
            <a:r>
              <a:rPr sz="3200" dirty="0">
                <a:latin typeface="Calibri"/>
                <a:cs typeface="Calibri"/>
              </a:rPr>
              <a:t>340 im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Jahre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2019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SzPct val="43750"/>
              <a:buChar char="●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Das </a:t>
            </a:r>
            <a:r>
              <a:rPr sz="3200" dirty="0">
                <a:latin typeface="Calibri"/>
                <a:cs typeface="Calibri"/>
              </a:rPr>
              <a:t>Klima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Massif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Central-Klima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" y="638683"/>
            <a:ext cx="4395470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2251075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Einwohner</a:t>
            </a:r>
            <a:r>
              <a:rPr sz="1800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: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375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426 </a:t>
            </a:r>
            <a:r>
              <a:rPr sz="1800" spc="-3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Quadratkilometer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ts val="1689"/>
              </a:lnSpc>
            </a:pP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Haute-Vienne</a:t>
            </a:r>
            <a:r>
              <a:rPr sz="175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ist</a:t>
            </a:r>
            <a:r>
              <a:rPr sz="175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ein</a:t>
            </a:r>
            <a:r>
              <a:rPr sz="175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‘’Departement,,</a:t>
            </a:r>
            <a:r>
              <a:rPr sz="175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im</a:t>
            </a:r>
            <a:r>
              <a:rPr sz="175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Westen </a:t>
            </a:r>
            <a:r>
              <a:rPr sz="1750" spc="-38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der</a:t>
            </a:r>
            <a:r>
              <a:rPr sz="175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Region</a:t>
            </a:r>
            <a:r>
              <a:rPr sz="175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,,Nouvelle</a:t>
            </a:r>
            <a:r>
              <a:rPr sz="175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Aquitaine’’.</a:t>
            </a:r>
            <a:r>
              <a:rPr sz="175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Seine</a:t>
            </a:r>
            <a:endParaRPr sz="1750">
              <a:latin typeface="Calibri"/>
              <a:cs typeface="Calibri"/>
            </a:endParaRPr>
          </a:p>
          <a:p>
            <a:pPr marL="58419" marR="51435" algn="ctr">
              <a:lnSpc>
                <a:spcPct val="80300"/>
              </a:lnSpc>
              <a:spcBef>
                <a:spcPts val="20"/>
              </a:spcBef>
            </a:pP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Hauptstadt heißt ‘’Limoges,,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und die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Region ist </a:t>
            </a:r>
            <a:r>
              <a:rPr sz="1750" spc="-3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230 Jahre </a:t>
            </a:r>
            <a:r>
              <a:rPr sz="1750" dirty="0">
                <a:solidFill>
                  <a:srgbClr val="1F487C"/>
                </a:solidFill>
                <a:latin typeface="Calibri"/>
                <a:cs typeface="Calibri"/>
              </a:rPr>
              <a:t>alt. Die Einwohner profitieren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von </a:t>
            </a:r>
            <a:r>
              <a:rPr sz="175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einem</a:t>
            </a:r>
            <a:r>
              <a:rPr sz="175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gemäßigten</a:t>
            </a:r>
            <a:r>
              <a:rPr sz="175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1F487C"/>
                </a:solidFill>
                <a:latin typeface="Calibri"/>
                <a:cs typeface="Calibri"/>
              </a:rPr>
              <a:t>Seeklima.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5258" y="134493"/>
            <a:ext cx="1452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Haute-Vienne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830826" y="3378834"/>
            <a:ext cx="4199255" cy="313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gibt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viele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Täler,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Wälder,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Seen und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Moore. </a:t>
            </a:r>
            <a:r>
              <a:rPr sz="1800" spc="-3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Der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Fluss</a:t>
            </a:r>
            <a:r>
              <a:rPr sz="1800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‘’Vienne,,</a:t>
            </a:r>
            <a:r>
              <a:rPr sz="1800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überquert</a:t>
            </a:r>
            <a:r>
              <a:rPr sz="18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das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‘’Departement,,.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gibt auch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einen</a:t>
            </a:r>
            <a:r>
              <a:rPr sz="18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See, der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‘’Ponge,,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genannt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0"/>
              </a:spcBef>
            </a:pP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ist.</a:t>
            </a:r>
            <a:endParaRPr sz="1800">
              <a:latin typeface="Calibri"/>
              <a:cs typeface="Calibri"/>
            </a:endParaRPr>
          </a:p>
          <a:p>
            <a:pPr marL="12700" marR="576580">
              <a:lnSpc>
                <a:spcPts val="2160"/>
              </a:lnSpc>
              <a:spcBef>
                <a:spcPts val="65"/>
              </a:spcBef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Eine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große Artenvielfalt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charakterisiert </a:t>
            </a:r>
            <a:r>
              <a:rPr sz="1800" spc="-3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diesen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Raum.</a:t>
            </a:r>
            <a:endParaRPr sz="1800">
              <a:latin typeface="Calibri"/>
              <a:cs typeface="Calibri"/>
            </a:endParaRPr>
          </a:p>
          <a:p>
            <a:pPr marL="121285" marR="178435">
              <a:lnSpc>
                <a:spcPct val="100000"/>
              </a:lnSpc>
              <a:spcBef>
                <a:spcPts val="685"/>
              </a:spcBef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gibt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auch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ein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Schloss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im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Norden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der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Region.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Es heißt Rochechouart-Schloss. Es </a:t>
            </a:r>
            <a:r>
              <a:rPr sz="1800" spc="-3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gibt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heute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viele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Kunstausstellungen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in 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diesem Schloss.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879850"/>
            <a:ext cx="46031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1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gibt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zwei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wichtige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Orte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des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zweiten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Weltkrieges.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Zuerst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‘’Le</a:t>
            </a:r>
            <a:r>
              <a:rPr sz="18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Mont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Gargan,,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der</a:t>
            </a:r>
            <a:r>
              <a:rPr sz="1800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sehr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wichtig</a:t>
            </a:r>
            <a:r>
              <a:rPr sz="18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für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den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französischen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Widerstand</a:t>
            </a:r>
            <a:r>
              <a:rPr sz="18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war. Es </a:t>
            </a:r>
            <a:r>
              <a:rPr sz="1800" spc="-3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gibt auch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das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Dorf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‘’Oradour-sur-Glane,,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wo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die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ganzen</a:t>
            </a:r>
            <a:r>
              <a:rPr sz="1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Einwohner,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am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Ende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des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zweiten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Weltkrieges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87C"/>
                </a:solidFill>
                <a:latin typeface="Calibri"/>
                <a:cs typeface="Calibri"/>
              </a:rPr>
              <a:t>getötet</a:t>
            </a:r>
            <a:r>
              <a:rPr sz="18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wurden.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6429" y="638683"/>
            <a:ext cx="130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Fläche</a:t>
            </a:r>
            <a:r>
              <a:rPr sz="1800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:</a:t>
            </a:r>
            <a:r>
              <a:rPr sz="18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r>
              <a:rPr sz="1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87C"/>
                </a:solidFill>
                <a:latin typeface="Calibri"/>
                <a:cs typeface="Calibri"/>
              </a:rPr>
              <a:t>520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453" y="49950"/>
            <a:ext cx="390906" cy="44955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52" y="1269491"/>
            <a:ext cx="1799844" cy="174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1053" y="245490"/>
            <a:ext cx="142303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-5" dirty="0"/>
              <a:t>Fragen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5940" y="1136650"/>
            <a:ext cx="7576820" cy="4481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-Wie 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viele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Einwohner</a:t>
            </a:r>
            <a:r>
              <a:rPr sz="26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leben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im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Haute</a:t>
            </a:r>
            <a:r>
              <a:rPr sz="26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Vienne?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-Wie heißt</a:t>
            </a:r>
            <a:r>
              <a:rPr sz="26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die</a:t>
            </a:r>
            <a:r>
              <a:rPr sz="26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Hauptstadt?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Calibri"/>
              <a:cs typeface="Calibri"/>
            </a:endParaRPr>
          </a:p>
          <a:p>
            <a:pPr marL="355600" marR="1192530" indent="-342900">
              <a:lnSpc>
                <a:spcPts val="3110"/>
              </a:lnSpc>
              <a:spcBef>
                <a:spcPts val="5"/>
              </a:spcBef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-Wie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heißt</a:t>
            </a:r>
            <a:r>
              <a:rPr sz="26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das</a:t>
            </a:r>
            <a:r>
              <a:rPr sz="26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bekannte</a:t>
            </a:r>
            <a:r>
              <a:rPr sz="26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Opferdorf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des</a:t>
            </a:r>
            <a:r>
              <a:rPr sz="26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Zweiten </a:t>
            </a:r>
            <a:r>
              <a:rPr sz="2600" spc="-5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Weltkrieges?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-Wie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heißt</a:t>
            </a:r>
            <a:r>
              <a:rPr sz="26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der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Fluss,</a:t>
            </a:r>
            <a:r>
              <a:rPr sz="26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der</a:t>
            </a:r>
            <a:r>
              <a:rPr sz="26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“das</a:t>
            </a: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Departement,,</a:t>
            </a:r>
            <a:r>
              <a:rPr sz="26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überquert?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-Wie</a:t>
            </a:r>
            <a:r>
              <a:rPr sz="26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heißt der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See?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281127"/>
            <a:ext cx="223520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spc="5" dirty="0"/>
              <a:t>Antworten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5940" y="1241298"/>
            <a:ext cx="2713355" cy="3771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-375</a:t>
            </a:r>
            <a:r>
              <a:rPr sz="26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426</a:t>
            </a:r>
            <a:r>
              <a:rPr sz="26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F487C"/>
                </a:solidFill>
                <a:latin typeface="Calibri"/>
                <a:cs typeface="Calibri"/>
              </a:rPr>
              <a:t>Einwohner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-Limoges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-Oradour-sur-Glane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-La</a:t>
            </a:r>
            <a:r>
              <a:rPr sz="26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F487C"/>
                </a:solidFill>
                <a:latin typeface="Calibri"/>
                <a:cs typeface="Calibri"/>
              </a:rPr>
              <a:t>Vienne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1F487C"/>
                </a:solidFill>
                <a:latin typeface="Calibri"/>
                <a:cs typeface="Calibri"/>
              </a:rPr>
              <a:t>-Ponge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6696" y="0"/>
            <a:ext cx="3460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Die</a:t>
            </a:r>
            <a:r>
              <a:rPr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Corrèze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6855" y="765048"/>
            <a:ext cx="2063495" cy="2252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334" y="825754"/>
            <a:ext cx="3768725" cy="464121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7650" marR="1386205">
              <a:lnSpc>
                <a:spcPts val="1190"/>
              </a:lnSpc>
              <a:spcBef>
                <a:spcPts val="384"/>
              </a:spcBef>
            </a:pPr>
            <a:r>
              <a:rPr sz="1200" spc="-15" dirty="0">
                <a:latin typeface="Microsoft Sans Serif"/>
                <a:cs typeface="Microsoft Sans Serif"/>
              </a:rPr>
              <a:t>Tulle </a:t>
            </a:r>
            <a:r>
              <a:rPr sz="1200" spc="-5" dirty="0">
                <a:latin typeface="Microsoft Sans Serif"/>
                <a:cs typeface="Microsoft Sans Serif"/>
              </a:rPr>
              <a:t>ist </a:t>
            </a:r>
            <a:r>
              <a:rPr sz="1200" dirty="0">
                <a:latin typeface="Microsoft Sans Serif"/>
                <a:cs typeface="Microsoft Sans Serif"/>
              </a:rPr>
              <a:t>die </a:t>
            </a:r>
            <a:r>
              <a:rPr sz="1200" spc="5" dirty="0">
                <a:latin typeface="Microsoft Sans Serif"/>
                <a:cs typeface="Microsoft Sans Serif"/>
              </a:rPr>
              <a:t>Hauptstadt </a:t>
            </a:r>
            <a:r>
              <a:rPr sz="1200" spc="25" dirty="0">
                <a:latin typeface="Microsoft Sans Serif"/>
                <a:cs typeface="Microsoft Sans Serif"/>
              </a:rPr>
              <a:t>von </a:t>
            </a:r>
            <a:r>
              <a:rPr sz="1200" spc="-60" dirty="0">
                <a:latin typeface="Microsoft Sans Serif"/>
                <a:cs typeface="Microsoft Sans Serif"/>
              </a:rPr>
              <a:t>La 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Corrèze.-Die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Einwohnerzahl</a:t>
            </a:r>
            <a:r>
              <a:rPr sz="1200" spc="229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ist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Microsoft Sans Serif"/>
                <a:cs typeface="Microsoft Sans Serif"/>
              </a:rPr>
              <a:t>240 </a:t>
            </a:r>
            <a:r>
              <a:rPr sz="1200" spc="5" dirty="0">
                <a:latin typeface="Microsoft Sans Serif"/>
                <a:cs typeface="Microsoft Sans Serif"/>
              </a:rPr>
              <a:t>973.-Ihre </a:t>
            </a:r>
            <a:r>
              <a:rPr sz="1200" spc="-30" dirty="0">
                <a:latin typeface="Microsoft Sans Serif"/>
                <a:cs typeface="Microsoft Sans Serif"/>
              </a:rPr>
              <a:t>Fläche </a:t>
            </a:r>
            <a:r>
              <a:rPr sz="1200" spc="-5" dirty="0">
                <a:latin typeface="Microsoft Sans Serif"/>
                <a:cs typeface="Microsoft Sans Serif"/>
              </a:rPr>
              <a:t>ist 5 </a:t>
            </a:r>
            <a:r>
              <a:rPr sz="1200" spc="-35" dirty="0">
                <a:latin typeface="Microsoft Sans Serif"/>
                <a:cs typeface="Microsoft Sans Serif"/>
              </a:rPr>
              <a:t>857 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Quadratkilometer.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218440">
              <a:lnSpc>
                <a:spcPts val="1235"/>
              </a:lnSpc>
            </a:pPr>
            <a:r>
              <a:rPr sz="1150" spc="-25" dirty="0">
                <a:latin typeface="Microsoft Sans Serif"/>
                <a:cs typeface="Microsoft Sans Serif"/>
              </a:rPr>
              <a:t>D</a:t>
            </a:r>
            <a:r>
              <a:rPr sz="1150" spc="-15" dirty="0">
                <a:latin typeface="Microsoft Sans Serif"/>
                <a:cs typeface="Microsoft Sans Serif"/>
              </a:rPr>
              <a:t>i</a:t>
            </a:r>
            <a:r>
              <a:rPr sz="1150" spc="-55" dirty="0">
                <a:latin typeface="Microsoft Sans Serif"/>
                <a:cs typeface="Microsoft Sans Serif"/>
              </a:rPr>
              <a:t>e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60" dirty="0">
                <a:latin typeface="Microsoft Sans Serif"/>
                <a:cs typeface="Microsoft Sans Serif"/>
              </a:rPr>
              <a:t>C</a:t>
            </a:r>
            <a:r>
              <a:rPr sz="1150" spc="-50" dirty="0">
                <a:latin typeface="Microsoft Sans Serif"/>
                <a:cs typeface="Microsoft Sans Serif"/>
              </a:rPr>
              <a:t>o</a:t>
            </a:r>
            <a:r>
              <a:rPr sz="1150" spc="-25" dirty="0">
                <a:latin typeface="Microsoft Sans Serif"/>
                <a:cs typeface="Microsoft Sans Serif"/>
              </a:rPr>
              <a:t>rrèz</a:t>
            </a:r>
            <a:r>
              <a:rPr sz="1150" spc="-55" dirty="0">
                <a:latin typeface="Microsoft Sans Serif"/>
                <a:cs typeface="Microsoft Sans Serif"/>
              </a:rPr>
              <a:t>e</a:t>
            </a:r>
            <a:r>
              <a:rPr sz="1150" spc="-35" dirty="0">
                <a:latin typeface="Microsoft Sans Serif"/>
                <a:cs typeface="Microsoft Sans Serif"/>
              </a:rPr>
              <a:t> </a:t>
            </a:r>
            <a:r>
              <a:rPr sz="1150" spc="-15" dirty="0">
                <a:latin typeface="Microsoft Sans Serif"/>
                <a:cs typeface="Microsoft Sans Serif"/>
              </a:rPr>
              <a:t>i</a:t>
            </a:r>
            <a:r>
              <a:rPr sz="1150" spc="-20" dirty="0">
                <a:latin typeface="Microsoft Sans Serif"/>
                <a:cs typeface="Microsoft Sans Serif"/>
              </a:rPr>
              <a:t>st</a:t>
            </a:r>
            <a:r>
              <a:rPr sz="1150" spc="-15" dirty="0">
                <a:latin typeface="Microsoft Sans Serif"/>
                <a:cs typeface="Microsoft Sans Serif"/>
              </a:rPr>
              <a:t> </a:t>
            </a:r>
            <a:r>
              <a:rPr sz="1150" spc="-40" dirty="0">
                <a:latin typeface="Microsoft Sans Serif"/>
                <a:cs typeface="Microsoft Sans Serif"/>
              </a:rPr>
              <a:t>e</a:t>
            </a:r>
            <a:r>
              <a:rPr sz="1150" spc="-30" dirty="0">
                <a:latin typeface="Microsoft Sans Serif"/>
                <a:cs typeface="Microsoft Sans Serif"/>
              </a:rPr>
              <a:t>i</a:t>
            </a:r>
            <a:r>
              <a:rPr sz="1150" spc="-20" dirty="0">
                <a:latin typeface="Microsoft Sans Serif"/>
                <a:cs typeface="Microsoft Sans Serif"/>
              </a:rPr>
              <a:t>n </a:t>
            </a:r>
            <a:r>
              <a:rPr sz="1150" spc="15" dirty="0">
                <a:latin typeface="Microsoft Sans Serif"/>
                <a:cs typeface="Microsoft Sans Serif"/>
              </a:rPr>
              <a:t>f</a:t>
            </a:r>
            <a:r>
              <a:rPr sz="1150" spc="-45" dirty="0">
                <a:latin typeface="Microsoft Sans Serif"/>
                <a:cs typeface="Microsoft Sans Serif"/>
              </a:rPr>
              <a:t>ranz</a:t>
            </a:r>
            <a:r>
              <a:rPr sz="1150" spc="-5" dirty="0">
                <a:latin typeface="Microsoft Sans Serif"/>
                <a:cs typeface="Microsoft Sans Serif"/>
              </a:rPr>
              <a:t>ö</a:t>
            </a:r>
            <a:r>
              <a:rPr sz="1150" spc="-55" dirty="0">
                <a:latin typeface="Microsoft Sans Serif"/>
                <a:cs typeface="Microsoft Sans Serif"/>
              </a:rPr>
              <a:t>s</a:t>
            </a:r>
            <a:r>
              <a:rPr sz="1150" spc="-30" dirty="0">
                <a:latin typeface="Microsoft Sans Serif"/>
                <a:cs typeface="Microsoft Sans Serif"/>
              </a:rPr>
              <a:t>i</a:t>
            </a:r>
            <a:r>
              <a:rPr sz="1150" spc="-40" dirty="0">
                <a:latin typeface="Microsoft Sans Serif"/>
                <a:cs typeface="Microsoft Sans Serif"/>
              </a:rPr>
              <a:t>s</a:t>
            </a:r>
            <a:r>
              <a:rPr sz="1150" spc="-35" dirty="0">
                <a:latin typeface="Microsoft Sans Serif"/>
                <a:cs typeface="Microsoft Sans Serif"/>
              </a:rPr>
              <a:t>c</a:t>
            </a:r>
            <a:r>
              <a:rPr sz="1150" spc="-50" dirty="0">
                <a:latin typeface="Microsoft Sans Serif"/>
                <a:cs typeface="Microsoft Sans Serif"/>
              </a:rPr>
              <a:t>hes</a:t>
            </a:r>
            <a:endParaRPr sz="1150">
              <a:latin typeface="Microsoft Sans Serif"/>
              <a:cs typeface="Microsoft Sans Serif"/>
            </a:endParaRPr>
          </a:p>
          <a:p>
            <a:pPr marL="247650" marR="1353185">
              <a:lnSpc>
                <a:spcPct val="79400"/>
              </a:lnSpc>
              <a:spcBef>
                <a:spcPts val="140"/>
              </a:spcBef>
            </a:pPr>
            <a:r>
              <a:rPr sz="1150" spc="-10" dirty="0">
                <a:latin typeface="Microsoft Sans Serif"/>
                <a:cs typeface="Microsoft Sans Serif"/>
              </a:rPr>
              <a:t>„Departement“ </a:t>
            </a:r>
            <a:r>
              <a:rPr sz="1150" dirty="0">
                <a:latin typeface="Microsoft Sans Serif"/>
                <a:cs typeface="Microsoft Sans Serif"/>
              </a:rPr>
              <a:t>im </a:t>
            </a:r>
            <a:r>
              <a:rPr sz="1150" spc="-5" dirty="0">
                <a:latin typeface="Microsoft Sans Serif"/>
                <a:cs typeface="Microsoft Sans Serif"/>
              </a:rPr>
              <a:t>Westen der </a:t>
            </a:r>
            <a:r>
              <a:rPr sz="1150" dirty="0">
                <a:latin typeface="Microsoft Sans Serif"/>
                <a:cs typeface="Microsoft Sans Serif"/>
              </a:rPr>
              <a:t> </a:t>
            </a:r>
            <a:r>
              <a:rPr sz="1150" spc="-55" dirty="0">
                <a:latin typeface="Microsoft Sans Serif"/>
                <a:cs typeface="Microsoft Sans Serif"/>
              </a:rPr>
              <a:t>Region</a:t>
            </a:r>
            <a:r>
              <a:rPr sz="1150" spc="-30" dirty="0">
                <a:latin typeface="Microsoft Sans Serif"/>
                <a:cs typeface="Microsoft Sans Serif"/>
              </a:rPr>
              <a:t> </a:t>
            </a:r>
            <a:r>
              <a:rPr sz="1150" spc="-15" dirty="0">
                <a:latin typeface="Microsoft Sans Serif"/>
                <a:cs typeface="Microsoft Sans Serif"/>
              </a:rPr>
              <a:t>„Nouvelle</a:t>
            </a:r>
            <a:r>
              <a:rPr sz="1150" spc="-35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Aquitaine“.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30" dirty="0">
                <a:latin typeface="Microsoft Sans Serif"/>
                <a:cs typeface="Microsoft Sans Serif"/>
              </a:rPr>
              <a:t>Die 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40" dirty="0">
                <a:latin typeface="Microsoft Sans Serif"/>
                <a:cs typeface="Microsoft Sans Serif"/>
              </a:rPr>
              <a:t>Corrèze </a:t>
            </a:r>
            <a:r>
              <a:rPr sz="1150" spc="15" dirty="0">
                <a:latin typeface="Microsoft Sans Serif"/>
                <a:cs typeface="Microsoft Sans Serif"/>
              </a:rPr>
              <a:t>war </a:t>
            </a:r>
            <a:r>
              <a:rPr sz="1150" spc="-15" dirty="0">
                <a:latin typeface="Microsoft Sans Serif"/>
                <a:cs typeface="Microsoft Sans Serif"/>
              </a:rPr>
              <a:t>die </a:t>
            </a:r>
            <a:r>
              <a:rPr sz="1150" spc="-10" dirty="0">
                <a:latin typeface="Microsoft Sans Serif"/>
                <a:cs typeface="Microsoft Sans Serif"/>
              </a:rPr>
              <a:t>Herkunft </a:t>
            </a:r>
            <a:r>
              <a:rPr sz="1150" spc="-5" dirty="0">
                <a:latin typeface="Microsoft Sans Serif"/>
                <a:cs typeface="Microsoft Sans Serif"/>
              </a:rPr>
              <a:t>von </a:t>
            </a:r>
            <a:r>
              <a:rPr sz="1150" dirty="0">
                <a:latin typeface="Microsoft Sans Serif"/>
                <a:cs typeface="Microsoft Sans Serif"/>
              </a:rPr>
              <a:t> </a:t>
            </a:r>
            <a:r>
              <a:rPr sz="1150" spc="-80" dirty="0">
                <a:latin typeface="Microsoft Sans Serif"/>
                <a:cs typeface="Microsoft Sans Serif"/>
              </a:rPr>
              <a:t>Jaques</a:t>
            </a:r>
            <a:r>
              <a:rPr sz="1150" spc="-45" dirty="0">
                <a:latin typeface="Microsoft Sans Serif"/>
                <a:cs typeface="Microsoft Sans Serif"/>
              </a:rPr>
              <a:t> </a:t>
            </a:r>
            <a:r>
              <a:rPr sz="1150" spc="-35" dirty="0">
                <a:latin typeface="Microsoft Sans Serif"/>
                <a:cs typeface="Microsoft Sans Serif"/>
              </a:rPr>
              <a:t>Chirac</a:t>
            </a:r>
            <a:r>
              <a:rPr sz="1150" spc="-10" dirty="0">
                <a:latin typeface="Microsoft Sans Serif"/>
                <a:cs typeface="Microsoft Sans Serif"/>
              </a:rPr>
              <a:t> </a:t>
            </a:r>
            <a:r>
              <a:rPr sz="1150" spc="-5" dirty="0">
                <a:latin typeface="Microsoft Sans Serif"/>
                <a:cs typeface="Microsoft Sans Serif"/>
              </a:rPr>
              <a:t>dem</a:t>
            </a:r>
            <a:r>
              <a:rPr sz="1150" spc="-55" dirty="0">
                <a:latin typeface="Microsoft Sans Serif"/>
                <a:cs typeface="Microsoft Sans Serif"/>
              </a:rPr>
              <a:t> </a:t>
            </a:r>
            <a:r>
              <a:rPr sz="1150" spc="-65" dirty="0">
                <a:latin typeface="Microsoft Sans Serif"/>
                <a:cs typeface="Microsoft Sans Serif"/>
              </a:rPr>
              <a:t>22.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40" dirty="0">
                <a:latin typeface="Microsoft Sans Serif"/>
                <a:cs typeface="Microsoft Sans Serif"/>
              </a:rPr>
              <a:t>Präsidenten </a:t>
            </a:r>
            <a:r>
              <a:rPr sz="1150" spc="-290" dirty="0">
                <a:latin typeface="Microsoft Sans Serif"/>
                <a:cs typeface="Microsoft Sans Serif"/>
              </a:rPr>
              <a:t> </a:t>
            </a:r>
            <a:r>
              <a:rPr sz="1150" spc="15" dirty="0">
                <a:latin typeface="Microsoft Sans Serif"/>
                <a:cs typeface="Microsoft Sans Serif"/>
              </a:rPr>
              <a:t>d</a:t>
            </a:r>
            <a:r>
              <a:rPr sz="1150" spc="-15" dirty="0">
                <a:latin typeface="Microsoft Sans Serif"/>
                <a:cs typeface="Microsoft Sans Serif"/>
              </a:rPr>
              <a:t>er</a:t>
            </a:r>
            <a:r>
              <a:rPr sz="1150" spc="-45" dirty="0">
                <a:latin typeface="Microsoft Sans Serif"/>
                <a:cs typeface="Microsoft Sans Serif"/>
              </a:rPr>
              <a:t> </a:t>
            </a:r>
            <a:r>
              <a:rPr sz="1150" spc="-160" dirty="0">
                <a:latin typeface="Microsoft Sans Serif"/>
                <a:cs typeface="Microsoft Sans Serif"/>
              </a:rPr>
              <a:t>F</a:t>
            </a:r>
            <a:r>
              <a:rPr sz="1150" spc="-45" dirty="0">
                <a:latin typeface="Microsoft Sans Serif"/>
                <a:cs typeface="Microsoft Sans Serif"/>
              </a:rPr>
              <a:t>ranz</a:t>
            </a:r>
            <a:r>
              <a:rPr sz="1150" spc="-5" dirty="0">
                <a:latin typeface="Microsoft Sans Serif"/>
                <a:cs typeface="Microsoft Sans Serif"/>
              </a:rPr>
              <a:t>ö</a:t>
            </a:r>
            <a:r>
              <a:rPr sz="1150" spc="-55" dirty="0">
                <a:latin typeface="Microsoft Sans Serif"/>
                <a:cs typeface="Microsoft Sans Serif"/>
              </a:rPr>
              <a:t>s</a:t>
            </a:r>
            <a:r>
              <a:rPr sz="1150" spc="-30" dirty="0">
                <a:latin typeface="Microsoft Sans Serif"/>
                <a:cs typeface="Microsoft Sans Serif"/>
              </a:rPr>
              <a:t>i</a:t>
            </a:r>
            <a:r>
              <a:rPr sz="1150" spc="-40" dirty="0">
                <a:latin typeface="Microsoft Sans Serif"/>
                <a:cs typeface="Microsoft Sans Serif"/>
              </a:rPr>
              <a:t>s</a:t>
            </a:r>
            <a:r>
              <a:rPr sz="1150" spc="-35" dirty="0">
                <a:latin typeface="Microsoft Sans Serif"/>
                <a:cs typeface="Microsoft Sans Serif"/>
              </a:rPr>
              <a:t>c</a:t>
            </a:r>
            <a:r>
              <a:rPr sz="1150" spc="-30" dirty="0">
                <a:latin typeface="Microsoft Sans Serif"/>
                <a:cs typeface="Microsoft Sans Serif"/>
              </a:rPr>
              <a:t>hen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65" dirty="0">
                <a:latin typeface="Microsoft Sans Serif"/>
                <a:cs typeface="Microsoft Sans Serif"/>
              </a:rPr>
              <a:t>Rep</a:t>
            </a:r>
            <a:r>
              <a:rPr sz="1150" spc="-20" dirty="0">
                <a:latin typeface="Microsoft Sans Serif"/>
                <a:cs typeface="Microsoft Sans Serif"/>
              </a:rPr>
              <a:t>u</a:t>
            </a:r>
            <a:r>
              <a:rPr sz="1150" spc="15" dirty="0">
                <a:latin typeface="Microsoft Sans Serif"/>
                <a:cs typeface="Microsoft Sans Serif"/>
              </a:rPr>
              <a:t>b</a:t>
            </a:r>
            <a:r>
              <a:rPr sz="1150" spc="5" dirty="0">
                <a:latin typeface="Microsoft Sans Serif"/>
                <a:cs typeface="Microsoft Sans Serif"/>
              </a:rPr>
              <a:t>l</a:t>
            </a:r>
            <a:r>
              <a:rPr sz="1150" spc="-15" dirty="0">
                <a:latin typeface="Microsoft Sans Serif"/>
                <a:cs typeface="Microsoft Sans Serif"/>
              </a:rPr>
              <a:t>i</a:t>
            </a:r>
            <a:r>
              <a:rPr sz="1150" spc="-45" dirty="0">
                <a:latin typeface="Microsoft Sans Serif"/>
                <a:cs typeface="Microsoft Sans Serif"/>
              </a:rPr>
              <a:t>k.</a:t>
            </a:r>
            <a:r>
              <a:rPr sz="1150" spc="-60" dirty="0">
                <a:latin typeface="Microsoft Sans Serif"/>
                <a:cs typeface="Microsoft Sans Serif"/>
              </a:rPr>
              <a:t> </a:t>
            </a:r>
            <a:r>
              <a:rPr sz="1150" spc="-25" dirty="0">
                <a:latin typeface="Microsoft Sans Serif"/>
                <a:cs typeface="Microsoft Sans Serif"/>
              </a:rPr>
              <a:t>D</a:t>
            </a:r>
            <a:r>
              <a:rPr sz="1150" spc="-15" dirty="0">
                <a:latin typeface="Microsoft Sans Serif"/>
                <a:cs typeface="Microsoft Sans Serif"/>
              </a:rPr>
              <a:t>i</a:t>
            </a:r>
            <a:r>
              <a:rPr sz="1150" spc="-35" dirty="0">
                <a:latin typeface="Microsoft Sans Serif"/>
                <a:cs typeface="Microsoft Sans Serif"/>
              </a:rPr>
              <a:t>e  </a:t>
            </a:r>
            <a:r>
              <a:rPr sz="1150" spc="-40" dirty="0">
                <a:latin typeface="Microsoft Sans Serif"/>
                <a:cs typeface="Microsoft Sans Serif"/>
              </a:rPr>
              <a:t>Corrèze</a:t>
            </a:r>
            <a:r>
              <a:rPr sz="1150" spc="-30" dirty="0">
                <a:latin typeface="Microsoft Sans Serif"/>
                <a:cs typeface="Microsoft Sans Serif"/>
              </a:rPr>
              <a:t> </a:t>
            </a:r>
            <a:r>
              <a:rPr sz="1150" spc="-20" dirty="0">
                <a:latin typeface="Microsoft Sans Serif"/>
                <a:cs typeface="Microsoft Sans Serif"/>
              </a:rPr>
              <a:t>ist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35" dirty="0">
                <a:latin typeface="Microsoft Sans Serif"/>
                <a:cs typeface="Microsoft Sans Serif"/>
              </a:rPr>
              <a:t>eine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-30" dirty="0">
                <a:latin typeface="Microsoft Sans Serif"/>
                <a:cs typeface="Microsoft Sans Serif"/>
              </a:rPr>
              <a:t>Gebirgslandschaft </a:t>
            </a:r>
            <a:r>
              <a:rPr sz="1150" spc="-25" dirty="0">
                <a:latin typeface="Microsoft Sans Serif"/>
                <a:cs typeface="Microsoft Sans Serif"/>
              </a:rPr>
              <a:t> </a:t>
            </a:r>
            <a:r>
              <a:rPr sz="1150" spc="10" dirty="0">
                <a:latin typeface="Microsoft Sans Serif"/>
                <a:cs typeface="Microsoft Sans Serif"/>
              </a:rPr>
              <a:t>mit </a:t>
            </a:r>
            <a:r>
              <a:rPr sz="1150" spc="-20" dirty="0">
                <a:latin typeface="Microsoft Sans Serif"/>
                <a:cs typeface="Microsoft Sans Serif"/>
              </a:rPr>
              <a:t>vielen </a:t>
            </a:r>
            <a:r>
              <a:rPr sz="1150" spc="-5" dirty="0">
                <a:latin typeface="Microsoft Sans Serif"/>
                <a:cs typeface="Microsoft Sans Serif"/>
              </a:rPr>
              <a:t>Wäldern. </a:t>
            </a:r>
            <a:r>
              <a:rPr sz="1150" spc="-60" dirty="0">
                <a:latin typeface="Microsoft Sans Serif"/>
                <a:cs typeface="Microsoft Sans Serif"/>
              </a:rPr>
              <a:t>Das </a:t>
            </a:r>
            <a:r>
              <a:rPr sz="1150" spc="-30" dirty="0">
                <a:latin typeface="Microsoft Sans Serif"/>
                <a:cs typeface="Microsoft Sans Serif"/>
              </a:rPr>
              <a:t>Klima </a:t>
            </a:r>
            <a:r>
              <a:rPr sz="1150" spc="-5" dirty="0">
                <a:latin typeface="Microsoft Sans Serif"/>
                <a:cs typeface="Microsoft Sans Serif"/>
              </a:rPr>
              <a:t>von </a:t>
            </a:r>
            <a:r>
              <a:rPr sz="1150" spc="-295" dirty="0">
                <a:latin typeface="Microsoft Sans Serif"/>
                <a:cs typeface="Microsoft Sans Serif"/>
              </a:rPr>
              <a:t> </a:t>
            </a:r>
            <a:r>
              <a:rPr sz="1150" spc="-5" dirty="0">
                <a:latin typeface="Microsoft Sans Serif"/>
                <a:cs typeface="Microsoft Sans Serif"/>
              </a:rPr>
              <a:t>der</a:t>
            </a:r>
            <a:r>
              <a:rPr sz="1150" spc="-50" dirty="0">
                <a:latin typeface="Microsoft Sans Serif"/>
                <a:cs typeface="Microsoft Sans Serif"/>
              </a:rPr>
              <a:t> </a:t>
            </a:r>
            <a:r>
              <a:rPr sz="1150" spc="-40" dirty="0">
                <a:latin typeface="Microsoft Sans Serif"/>
                <a:cs typeface="Microsoft Sans Serif"/>
              </a:rPr>
              <a:t>Corrèze</a:t>
            </a:r>
            <a:r>
              <a:rPr sz="1150" spc="-20" dirty="0">
                <a:latin typeface="Microsoft Sans Serif"/>
                <a:cs typeface="Microsoft Sans Serif"/>
              </a:rPr>
              <a:t> ist </a:t>
            </a:r>
            <a:r>
              <a:rPr sz="1150" spc="-15" dirty="0">
                <a:latin typeface="Microsoft Sans Serif"/>
                <a:cs typeface="Microsoft Sans Serif"/>
              </a:rPr>
              <a:t>feucht.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910"/>
              </a:lnSpc>
              <a:spcBef>
                <a:spcPts val="919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Die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Corrèze,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Eine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reiche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Artenvielfalt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070"/>
              </a:lnSpc>
            </a:pPr>
            <a:r>
              <a:rPr sz="1100" spc="-10" dirty="0">
                <a:latin typeface="Microsoft Sans Serif"/>
                <a:cs typeface="Microsoft Sans Serif"/>
              </a:rPr>
              <a:t>Di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40" dirty="0">
                <a:latin typeface="Microsoft Sans Serif"/>
                <a:cs typeface="Microsoft Sans Serif"/>
              </a:rPr>
              <a:t> Co</a:t>
            </a:r>
            <a:r>
              <a:rPr sz="1100" spc="25" dirty="0">
                <a:latin typeface="Microsoft Sans Serif"/>
                <a:cs typeface="Microsoft Sans Serif"/>
              </a:rPr>
              <a:t>rr</a:t>
            </a:r>
            <a:r>
              <a:rPr sz="1100" spc="-55" dirty="0">
                <a:latin typeface="Microsoft Sans Serif"/>
                <a:cs typeface="Microsoft Sans Serif"/>
              </a:rPr>
              <a:t>è</a:t>
            </a:r>
            <a:r>
              <a:rPr sz="1100" spc="-95" dirty="0">
                <a:latin typeface="Microsoft Sans Serif"/>
                <a:cs typeface="Microsoft Sans Serif"/>
              </a:rPr>
              <a:t>z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hat </a:t>
            </a:r>
            <a:r>
              <a:rPr sz="1100" spc="-5" dirty="0">
                <a:latin typeface="Microsoft Sans Serif"/>
                <a:cs typeface="Microsoft Sans Serif"/>
              </a:rPr>
              <a:t>vie</a:t>
            </a:r>
            <a:r>
              <a:rPr sz="1100" spc="-15" dirty="0">
                <a:latin typeface="Microsoft Sans Serif"/>
                <a:cs typeface="Microsoft Sans Serif"/>
              </a:rPr>
              <a:t>le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145" dirty="0">
                <a:latin typeface="Microsoft Sans Serif"/>
                <a:cs typeface="Microsoft Sans Serif"/>
              </a:rPr>
              <a:t>W</a:t>
            </a:r>
            <a:r>
              <a:rPr sz="1100" spc="-25" dirty="0">
                <a:latin typeface="Microsoft Sans Serif"/>
                <a:cs typeface="Microsoft Sans Serif"/>
              </a:rPr>
              <a:t>äl</a:t>
            </a:r>
            <a:r>
              <a:rPr sz="1100" spc="-10" dirty="0">
                <a:latin typeface="Microsoft Sans Serif"/>
                <a:cs typeface="Microsoft Sans Serif"/>
              </a:rPr>
              <a:t>d</a:t>
            </a:r>
            <a:r>
              <a:rPr sz="1100" spc="-5" dirty="0">
                <a:latin typeface="Microsoft Sans Serif"/>
                <a:cs typeface="Microsoft Sans Serif"/>
              </a:rPr>
              <a:t>e</a:t>
            </a:r>
            <a:r>
              <a:rPr sz="1100" spc="25" dirty="0">
                <a:latin typeface="Microsoft Sans Serif"/>
                <a:cs typeface="Microsoft Sans Serif"/>
              </a:rPr>
              <a:t>r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und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Na</a:t>
            </a:r>
            <a:r>
              <a:rPr sz="1100" spc="15" dirty="0">
                <a:latin typeface="Microsoft Sans Serif"/>
                <a:cs typeface="Microsoft Sans Serif"/>
              </a:rPr>
              <a:t>tur</a:t>
            </a:r>
            <a:r>
              <a:rPr sz="1100" spc="-50" dirty="0">
                <a:latin typeface="Microsoft Sans Serif"/>
                <a:cs typeface="Microsoft Sans Serif"/>
              </a:rPr>
              <a:t>g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10" dirty="0">
                <a:latin typeface="Microsoft Sans Serif"/>
                <a:cs typeface="Microsoft Sans Serif"/>
              </a:rPr>
              <a:t>bi</a:t>
            </a:r>
            <a:r>
              <a:rPr sz="1100" spc="-55" dirty="0">
                <a:latin typeface="Microsoft Sans Serif"/>
                <a:cs typeface="Microsoft Sans Serif"/>
              </a:rPr>
              <a:t>e</a:t>
            </a:r>
            <a:r>
              <a:rPr sz="1100" spc="-5" dirty="0">
                <a:latin typeface="Microsoft Sans Serif"/>
                <a:cs typeface="Microsoft Sans Serif"/>
              </a:rPr>
              <a:t>t</a:t>
            </a:r>
            <a:r>
              <a:rPr sz="1100" spc="-10" dirty="0">
                <a:latin typeface="Microsoft Sans Serif"/>
                <a:cs typeface="Microsoft Sans Serif"/>
              </a:rPr>
              <a:t>e</a:t>
            </a:r>
            <a:r>
              <a:rPr sz="1100" spc="-50" dirty="0">
                <a:latin typeface="Microsoft Sans Serif"/>
                <a:cs typeface="Microsoft Sans Serif"/>
              </a:rPr>
              <a:t>. </a:t>
            </a:r>
            <a:r>
              <a:rPr sz="1100" spc="-114" dirty="0">
                <a:latin typeface="Microsoft Sans Serif"/>
                <a:cs typeface="Microsoft Sans Serif"/>
              </a:rPr>
              <a:t>Es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gi</a:t>
            </a:r>
            <a:r>
              <a:rPr sz="1100" spc="30" dirty="0">
                <a:latin typeface="Microsoft Sans Serif"/>
                <a:cs typeface="Microsoft Sans Serif"/>
              </a:rPr>
              <a:t>bt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315"/>
              </a:lnSpc>
              <a:spcBef>
                <a:spcPts val="15"/>
              </a:spcBef>
            </a:pPr>
            <a:r>
              <a:rPr sz="1100" spc="-5" dirty="0">
                <a:latin typeface="Microsoft Sans Serif"/>
                <a:cs typeface="Microsoft Sans Serif"/>
              </a:rPr>
              <a:t>vie</a:t>
            </a:r>
            <a:r>
              <a:rPr sz="1100" spc="-15" dirty="0">
                <a:latin typeface="Microsoft Sans Serif"/>
                <a:cs typeface="Microsoft Sans Serif"/>
              </a:rPr>
              <a:t>le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natürliche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70" dirty="0">
                <a:latin typeface="Microsoft Sans Serif"/>
                <a:cs typeface="Microsoft Sans Serif"/>
              </a:rPr>
              <a:t>Pl</a:t>
            </a:r>
            <a:r>
              <a:rPr sz="1100" spc="-40" dirty="0">
                <a:latin typeface="Microsoft Sans Serif"/>
                <a:cs typeface="Microsoft Sans Serif"/>
              </a:rPr>
              <a:t>ätze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0" dirty="0">
                <a:latin typeface="Microsoft Sans Serif"/>
                <a:cs typeface="Microsoft Sans Serif"/>
              </a:rPr>
              <a:t>z</a:t>
            </a:r>
            <a:r>
              <a:rPr sz="1100" spc="-10" dirty="0">
                <a:latin typeface="Microsoft Sans Serif"/>
                <a:cs typeface="Microsoft Sans Serif"/>
              </a:rPr>
              <a:t>u </a:t>
            </a:r>
            <a:r>
              <a:rPr sz="1100" spc="-65" dirty="0">
                <a:latin typeface="Microsoft Sans Serif"/>
                <a:cs typeface="Microsoft Sans Serif"/>
              </a:rPr>
              <a:t>s</a:t>
            </a:r>
            <a:r>
              <a:rPr sz="1100" spc="-40" dirty="0">
                <a:latin typeface="Microsoft Sans Serif"/>
                <a:cs typeface="Microsoft Sans Serif"/>
              </a:rPr>
              <a:t>e</a:t>
            </a:r>
            <a:r>
              <a:rPr sz="1100" spc="-30" dirty="0">
                <a:latin typeface="Microsoft Sans Serif"/>
                <a:cs typeface="Microsoft Sans Serif"/>
              </a:rPr>
              <a:t>hen.</a:t>
            </a:r>
            <a:endParaRPr sz="1100">
              <a:latin typeface="Microsoft Sans Serif"/>
              <a:cs typeface="Microsoft Sans Serif"/>
            </a:endParaRPr>
          </a:p>
          <a:p>
            <a:pPr marL="12700" marR="591820">
              <a:lnSpc>
                <a:spcPts val="1320"/>
              </a:lnSpc>
              <a:spcBef>
                <a:spcPts val="40"/>
              </a:spcBef>
            </a:pPr>
            <a:r>
              <a:rPr sz="1100" spc="-10" dirty="0">
                <a:latin typeface="Microsoft Sans Serif"/>
                <a:cs typeface="Microsoft Sans Serif"/>
              </a:rPr>
              <a:t>Di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40" dirty="0">
                <a:latin typeface="Microsoft Sans Serif"/>
                <a:cs typeface="Microsoft Sans Serif"/>
              </a:rPr>
              <a:t> Co</a:t>
            </a:r>
            <a:r>
              <a:rPr sz="1100" spc="25" dirty="0">
                <a:latin typeface="Microsoft Sans Serif"/>
                <a:cs typeface="Microsoft Sans Serif"/>
              </a:rPr>
              <a:t>rr</a:t>
            </a:r>
            <a:r>
              <a:rPr sz="1100" spc="-55" dirty="0">
                <a:latin typeface="Microsoft Sans Serif"/>
                <a:cs typeface="Microsoft Sans Serif"/>
              </a:rPr>
              <a:t>è</a:t>
            </a:r>
            <a:r>
              <a:rPr sz="1100" spc="-95" dirty="0">
                <a:latin typeface="Microsoft Sans Serif"/>
                <a:cs typeface="Microsoft Sans Serif"/>
              </a:rPr>
              <a:t>z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hat </a:t>
            </a:r>
            <a:r>
              <a:rPr sz="1100" spc="-10" dirty="0">
                <a:latin typeface="Microsoft Sans Serif"/>
                <a:cs typeface="Microsoft Sans Serif"/>
              </a:rPr>
              <a:t>d</a:t>
            </a:r>
            <a:r>
              <a:rPr sz="1100" spc="-5" dirty="0">
                <a:latin typeface="Microsoft Sans Serif"/>
                <a:cs typeface="Microsoft Sans Serif"/>
              </a:rPr>
              <a:t>e</a:t>
            </a:r>
            <a:r>
              <a:rPr sz="1100" spc="-15" dirty="0">
                <a:latin typeface="Microsoft Sans Serif"/>
                <a:cs typeface="Microsoft Sans Serif"/>
              </a:rPr>
              <a:t>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145" dirty="0">
                <a:latin typeface="Microsoft Sans Serif"/>
                <a:cs typeface="Microsoft Sans Serif"/>
              </a:rPr>
              <a:t>W</a:t>
            </a:r>
            <a:r>
              <a:rPr sz="1100" spc="-70" dirty="0">
                <a:latin typeface="Microsoft Sans Serif"/>
                <a:cs typeface="Microsoft Sans Serif"/>
              </a:rPr>
              <a:t>a</a:t>
            </a:r>
            <a:r>
              <a:rPr sz="1100" spc="-55" dirty="0">
                <a:latin typeface="Microsoft Sans Serif"/>
                <a:cs typeface="Microsoft Sans Serif"/>
              </a:rPr>
              <a:t>s</a:t>
            </a:r>
            <a:r>
              <a:rPr sz="1100" spc="-65" dirty="0">
                <a:latin typeface="Microsoft Sans Serif"/>
                <a:cs typeface="Microsoft Sans Serif"/>
              </a:rPr>
              <a:t>s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dirty="0">
                <a:latin typeface="Microsoft Sans Serif"/>
                <a:cs typeface="Microsoft Sans Serif"/>
              </a:rPr>
              <a:t>rfall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vo</a:t>
            </a:r>
            <a:r>
              <a:rPr sz="1100" spc="-15" dirty="0">
                <a:latin typeface="Microsoft Sans Serif"/>
                <a:cs typeface="Microsoft Sans Serif"/>
              </a:rPr>
              <a:t>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„M</a:t>
            </a:r>
            <a:r>
              <a:rPr sz="1100" spc="-10" dirty="0">
                <a:latin typeface="Microsoft Sans Serif"/>
                <a:cs typeface="Microsoft Sans Serif"/>
              </a:rPr>
              <a:t>ur</a:t>
            </a:r>
            <a:r>
              <a:rPr sz="1100" spc="-5" dirty="0">
                <a:latin typeface="Microsoft Sans Serif"/>
                <a:cs typeface="Microsoft Sans Serif"/>
              </a:rPr>
              <a:t>e</a:t>
            </a:r>
            <a:r>
              <a:rPr sz="1100" spc="25" dirty="0">
                <a:latin typeface="Microsoft Sans Serif"/>
                <a:cs typeface="Microsoft Sans Serif"/>
              </a:rPr>
              <a:t>l“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und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</a:t>
            </a:r>
            <a:r>
              <a:rPr sz="1100" spc="-5" dirty="0">
                <a:latin typeface="Microsoft Sans Serif"/>
                <a:cs typeface="Microsoft Sans Serif"/>
              </a:rPr>
              <a:t>e</a:t>
            </a:r>
            <a:r>
              <a:rPr sz="1100" spc="-10" dirty="0">
                <a:latin typeface="Microsoft Sans Serif"/>
                <a:cs typeface="Microsoft Sans Serif"/>
              </a:rPr>
              <a:t>n  </a:t>
            </a:r>
            <a:r>
              <a:rPr sz="1100" spc="-130" dirty="0">
                <a:latin typeface="Microsoft Sans Serif"/>
                <a:cs typeface="Microsoft Sans Serif"/>
              </a:rPr>
              <a:t>B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5" dirty="0">
                <a:latin typeface="Microsoft Sans Serif"/>
                <a:cs typeface="Microsoft Sans Serif"/>
              </a:rPr>
              <a:t>lv</a:t>
            </a:r>
            <a:r>
              <a:rPr sz="1100" dirty="0">
                <a:latin typeface="Microsoft Sans Serif"/>
                <a:cs typeface="Microsoft Sans Serif"/>
              </a:rPr>
              <a:t>e</a:t>
            </a:r>
            <a:r>
              <a:rPr sz="1100" spc="-10" dirty="0">
                <a:latin typeface="Microsoft Sans Serif"/>
                <a:cs typeface="Microsoft Sans Serif"/>
              </a:rPr>
              <a:t>d</a:t>
            </a:r>
            <a:r>
              <a:rPr sz="1100" spc="-5" dirty="0">
                <a:latin typeface="Microsoft Sans Serif"/>
                <a:cs typeface="Microsoft Sans Serif"/>
              </a:rPr>
              <a:t>e</a:t>
            </a:r>
            <a:r>
              <a:rPr sz="1100" spc="15" dirty="0">
                <a:latin typeface="Microsoft Sans Serif"/>
                <a:cs typeface="Microsoft Sans Serif"/>
              </a:rPr>
              <a:t>r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„de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Gr</a:t>
            </a:r>
            <a:r>
              <a:rPr sz="1100" spc="-15" dirty="0">
                <a:latin typeface="Microsoft Sans Serif"/>
                <a:cs typeface="Microsoft Sans Serif"/>
              </a:rPr>
              <a:t>at</a:t>
            </a:r>
            <a:r>
              <a:rPr sz="1100" spc="-5" dirty="0">
                <a:latin typeface="Microsoft Sans Serif"/>
                <a:cs typeface="Microsoft Sans Serif"/>
              </a:rPr>
              <a:t>t</a:t>
            </a:r>
            <a:r>
              <a:rPr sz="1100" spc="5" dirty="0">
                <a:latin typeface="Microsoft Sans Serif"/>
                <a:cs typeface="Microsoft Sans Serif"/>
              </a:rPr>
              <a:t>e</a:t>
            </a:r>
            <a:r>
              <a:rPr sz="1100" spc="170" dirty="0">
                <a:latin typeface="Microsoft Sans Serif"/>
                <a:cs typeface="Microsoft Sans Serif"/>
              </a:rPr>
              <a:t>-</a:t>
            </a:r>
            <a:r>
              <a:rPr sz="1100" spc="-130" dirty="0">
                <a:latin typeface="Microsoft Sans Serif"/>
                <a:cs typeface="Microsoft Sans Serif"/>
              </a:rPr>
              <a:t>B</a:t>
            </a:r>
            <a:r>
              <a:rPr sz="1100" spc="10" dirty="0">
                <a:latin typeface="Microsoft Sans Serif"/>
                <a:cs typeface="Microsoft Sans Serif"/>
              </a:rPr>
              <a:t>ruy</a:t>
            </a:r>
            <a:r>
              <a:rPr sz="1100" spc="-55" dirty="0">
                <a:latin typeface="Microsoft Sans Serif"/>
                <a:cs typeface="Microsoft Sans Serif"/>
              </a:rPr>
              <a:t>è</a:t>
            </a:r>
            <a:r>
              <a:rPr sz="1100" spc="15" dirty="0">
                <a:latin typeface="Microsoft Sans Serif"/>
                <a:cs typeface="Microsoft Sans Serif"/>
              </a:rPr>
              <a:t>r</a:t>
            </a:r>
            <a:r>
              <a:rPr sz="1100" spc="-55" dirty="0">
                <a:latin typeface="Microsoft Sans Serif"/>
                <a:cs typeface="Microsoft Sans Serif"/>
              </a:rPr>
              <a:t>e</a:t>
            </a:r>
            <a:r>
              <a:rPr sz="1100" spc="35" dirty="0">
                <a:latin typeface="Microsoft Sans Serif"/>
                <a:cs typeface="Microsoft Sans Serif"/>
              </a:rPr>
              <a:t>“</a:t>
            </a:r>
            <a:r>
              <a:rPr sz="1100" spc="-50" dirty="0">
                <a:latin typeface="Microsoft Sans Serif"/>
                <a:cs typeface="Microsoft Sans Serif"/>
              </a:rPr>
              <a:t>. </a:t>
            </a:r>
            <a:r>
              <a:rPr sz="1100" spc="-10" dirty="0">
                <a:latin typeface="Microsoft Sans Serif"/>
                <a:cs typeface="Microsoft Sans Serif"/>
              </a:rPr>
              <a:t>Di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40" dirty="0">
                <a:latin typeface="Microsoft Sans Serif"/>
                <a:cs typeface="Microsoft Sans Serif"/>
              </a:rPr>
              <a:t> Co</a:t>
            </a:r>
            <a:r>
              <a:rPr sz="1100" spc="25" dirty="0">
                <a:latin typeface="Microsoft Sans Serif"/>
                <a:cs typeface="Microsoft Sans Serif"/>
              </a:rPr>
              <a:t>rr</a:t>
            </a:r>
            <a:r>
              <a:rPr sz="1100" spc="-55" dirty="0">
                <a:latin typeface="Microsoft Sans Serif"/>
                <a:cs typeface="Microsoft Sans Serif"/>
              </a:rPr>
              <a:t>è</a:t>
            </a:r>
            <a:r>
              <a:rPr sz="1100" spc="-95" dirty="0">
                <a:latin typeface="Microsoft Sans Serif"/>
                <a:cs typeface="Microsoft Sans Serif"/>
              </a:rPr>
              <a:t>z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hat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280"/>
              </a:lnSpc>
            </a:pPr>
            <a:r>
              <a:rPr sz="1100" spc="-35" dirty="0">
                <a:latin typeface="Microsoft Sans Serif"/>
                <a:cs typeface="Microsoft Sans Serif"/>
              </a:rPr>
              <a:t>„Go</a:t>
            </a:r>
            <a:r>
              <a:rPr sz="1100" spc="5" dirty="0">
                <a:latin typeface="Microsoft Sans Serif"/>
                <a:cs typeface="Microsoft Sans Serif"/>
              </a:rPr>
              <a:t>u</a:t>
            </a:r>
            <a:r>
              <a:rPr sz="1100" spc="-10" dirty="0">
                <a:latin typeface="Microsoft Sans Serif"/>
                <a:cs typeface="Microsoft Sans Serif"/>
              </a:rPr>
              <a:t>f</a:t>
            </a:r>
            <a:r>
              <a:rPr sz="1100" spc="10" dirty="0">
                <a:latin typeface="Microsoft Sans Serif"/>
                <a:cs typeface="Microsoft Sans Serif"/>
              </a:rPr>
              <a:t>f</a:t>
            </a:r>
            <a:r>
              <a:rPr sz="1100" spc="-10" dirty="0">
                <a:latin typeface="Microsoft Sans Serif"/>
                <a:cs typeface="Microsoft Sans Serif"/>
              </a:rPr>
              <a:t>re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de</a:t>
            </a:r>
            <a:r>
              <a:rPr sz="1100" spc="-25" dirty="0">
                <a:latin typeface="Microsoft Sans Serif"/>
                <a:cs typeface="Microsoft Sans Serif"/>
              </a:rPr>
              <a:t> la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85" dirty="0">
                <a:latin typeface="Microsoft Sans Serif"/>
                <a:cs typeface="Microsoft Sans Serif"/>
              </a:rPr>
              <a:t>Fag</a:t>
            </a:r>
            <a:r>
              <a:rPr sz="1100" spc="-45" dirty="0">
                <a:latin typeface="Microsoft Sans Serif"/>
                <a:cs typeface="Microsoft Sans Serif"/>
              </a:rPr>
              <a:t>e</a:t>
            </a:r>
            <a:r>
              <a:rPr sz="1100" spc="45" dirty="0">
                <a:latin typeface="Microsoft Sans Serif"/>
                <a:cs typeface="Microsoft Sans Serif"/>
              </a:rPr>
              <a:t>“</a:t>
            </a:r>
            <a:r>
              <a:rPr sz="1100" spc="-50" dirty="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  <a:p>
            <a:pPr marL="12700" marR="447675">
              <a:lnSpc>
                <a:spcPts val="1320"/>
              </a:lnSpc>
              <a:spcBef>
                <a:spcPts val="35"/>
              </a:spcBef>
            </a:pPr>
            <a:r>
              <a:rPr sz="1100" spc="-20" dirty="0">
                <a:latin typeface="Microsoft Sans Serif"/>
                <a:cs typeface="Microsoft Sans Serif"/>
              </a:rPr>
              <a:t>Die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Corrèze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hat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eine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Artenvielfalt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20" dirty="0">
                <a:latin typeface="Microsoft Sans Serif"/>
                <a:cs typeface="Microsoft Sans Serif"/>
              </a:rPr>
              <a:t>mit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großer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60" dirty="0">
                <a:latin typeface="Microsoft Sans Serif"/>
                <a:cs typeface="Microsoft Sans Serif"/>
              </a:rPr>
              <a:t>Fauna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und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Flora </a:t>
            </a:r>
            <a:r>
              <a:rPr sz="1100" dirty="0">
                <a:latin typeface="Microsoft Sans Serif"/>
                <a:cs typeface="Microsoft Sans Serif"/>
              </a:rPr>
              <a:t>und </a:t>
            </a:r>
            <a:r>
              <a:rPr sz="1100" spc="-15" dirty="0">
                <a:latin typeface="Microsoft Sans Serif"/>
                <a:cs typeface="Microsoft Sans Serif"/>
              </a:rPr>
              <a:t>einem </a:t>
            </a:r>
            <a:r>
              <a:rPr sz="1100" spc="-10" dirty="0">
                <a:latin typeface="Microsoft Sans Serif"/>
                <a:cs typeface="Microsoft Sans Serif"/>
              </a:rPr>
              <a:t>feuchten </a:t>
            </a:r>
            <a:r>
              <a:rPr sz="1100" spc="-25" dirty="0">
                <a:latin typeface="Microsoft Sans Serif"/>
                <a:cs typeface="Microsoft Sans Serif"/>
              </a:rPr>
              <a:t>Gebiet. </a:t>
            </a:r>
            <a:r>
              <a:rPr sz="1100" spc="-35" dirty="0">
                <a:latin typeface="Microsoft Sans Serif"/>
                <a:cs typeface="Microsoft Sans Serif"/>
              </a:rPr>
              <a:t>Diese </a:t>
            </a:r>
            <a:r>
              <a:rPr sz="1100" spc="-5" dirty="0">
                <a:latin typeface="Microsoft Sans Serif"/>
                <a:cs typeface="Microsoft Sans Serif"/>
              </a:rPr>
              <a:t>Artenvielfalt </a:t>
            </a:r>
            <a:r>
              <a:rPr sz="1100" dirty="0">
                <a:latin typeface="Microsoft Sans Serif"/>
                <a:cs typeface="Microsoft Sans Serif"/>
              </a:rPr>
              <a:t> befindet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sich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in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„Argentat“.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275"/>
              </a:lnSpc>
            </a:pPr>
            <a:r>
              <a:rPr sz="1100" spc="-60" dirty="0">
                <a:latin typeface="Microsoft Sans Serif"/>
                <a:cs typeface="Microsoft Sans Serif"/>
              </a:rPr>
              <a:t>Sie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40" dirty="0">
                <a:latin typeface="Microsoft Sans Serif"/>
                <a:cs typeface="Microsoft Sans Serif"/>
              </a:rPr>
              <a:t>wird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von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mehreren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Flüssen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überquert: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der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größte</a:t>
            </a:r>
            <a:endParaRPr sz="1100">
              <a:latin typeface="Microsoft Sans Serif"/>
              <a:cs typeface="Microsoft Sans Serif"/>
            </a:endParaRPr>
          </a:p>
          <a:p>
            <a:pPr marL="12700" marR="473709">
              <a:lnSpc>
                <a:spcPts val="1330"/>
              </a:lnSpc>
              <a:spcBef>
                <a:spcPts val="40"/>
              </a:spcBef>
            </a:pPr>
            <a:r>
              <a:rPr sz="1100" spc="-45" dirty="0">
                <a:latin typeface="Microsoft Sans Serif"/>
                <a:cs typeface="Microsoft Sans Serif"/>
              </a:rPr>
              <a:t>„La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Vézère“,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aber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auch</a:t>
            </a:r>
            <a:r>
              <a:rPr sz="1100" spc="-15" dirty="0">
                <a:latin typeface="Microsoft Sans Serif"/>
                <a:cs typeface="Microsoft Sans Serif"/>
              </a:rPr>
              <a:t> „la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Dordogne“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„L'Auvézère“,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„la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Cère“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und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„La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Corrèze“.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436" y="5544311"/>
            <a:ext cx="2505456" cy="131368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51375" y="4963159"/>
            <a:ext cx="4399280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215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Microsoft Sans Serif"/>
                <a:cs typeface="Microsoft Sans Serif"/>
              </a:rPr>
              <a:t>Wappen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von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der</a:t>
            </a:r>
            <a:endParaRPr sz="1100">
              <a:latin typeface="Microsoft Sans Serif"/>
              <a:cs typeface="Microsoft Sans Serif"/>
            </a:endParaRPr>
          </a:p>
          <a:p>
            <a:pPr marL="2101215">
              <a:lnSpc>
                <a:spcPts val="1150"/>
              </a:lnSpc>
              <a:spcBef>
                <a:spcPts val="15"/>
              </a:spcBef>
            </a:pPr>
            <a:r>
              <a:rPr sz="1100" spc="-30" dirty="0">
                <a:latin typeface="Microsoft Sans Serif"/>
                <a:cs typeface="Microsoft Sans Serif"/>
              </a:rPr>
              <a:t>Corrèze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ts val="1735"/>
              </a:lnSpc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Eine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historische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Erbe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185"/>
              </a:lnSpc>
            </a:pPr>
            <a:r>
              <a:rPr sz="1200" spc="-30" dirty="0">
                <a:latin typeface="Microsoft Sans Serif"/>
                <a:cs typeface="Microsoft Sans Serif"/>
              </a:rPr>
              <a:t>Die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Corrèze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hat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eine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historische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Erbe.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Tatsächlich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hat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die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Corrèze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viele </a:t>
            </a:r>
            <a:r>
              <a:rPr sz="1200" spc="-35" dirty="0">
                <a:latin typeface="Microsoft Sans Serif"/>
                <a:cs typeface="Microsoft Sans Serif"/>
              </a:rPr>
              <a:t>Schlösser, </a:t>
            </a:r>
            <a:r>
              <a:rPr sz="1200" spc="-30" dirty="0">
                <a:latin typeface="Microsoft Sans Serif"/>
                <a:cs typeface="Microsoft Sans Serif"/>
              </a:rPr>
              <a:t>zum </a:t>
            </a:r>
            <a:r>
              <a:rPr sz="1200" spc="-35" dirty="0">
                <a:latin typeface="Microsoft Sans Serif"/>
                <a:cs typeface="Microsoft Sans Serif"/>
              </a:rPr>
              <a:t>Beispiel </a:t>
            </a:r>
            <a:r>
              <a:rPr sz="1200" spc="-40" dirty="0">
                <a:latin typeface="Microsoft Sans Serif"/>
                <a:cs typeface="Microsoft Sans Serif"/>
              </a:rPr>
              <a:t>das Schloss </a:t>
            </a:r>
            <a:r>
              <a:rPr sz="1200" spc="-5" dirty="0">
                <a:latin typeface="Microsoft Sans Serif"/>
                <a:cs typeface="Microsoft Sans Serif"/>
              </a:rPr>
              <a:t>„de </a:t>
            </a:r>
            <a:r>
              <a:rPr sz="1200" spc="-20" dirty="0">
                <a:latin typeface="Microsoft Sans Serif"/>
                <a:cs typeface="Microsoft Sans Serif"/>
              </a:rPr>
              <a:t>Val“. </a:t>
            </a:r>
            <a:r>
              <a:rPr sz="1200" spc="-125" dirty="0">
                <a:latin typeface="Microsoft Sans Serif"/>
                <a:cs typeface="Microsoft Sans Serif"/>
              </a:rPr>
              <a:t>Es</a:t>
            </a:r>
            <a:r>
              <a:rPr sz="1200" spc="-1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gibt </a:t>
            </a:r>
            <a:r>
              <a:rPr sz="1200" spc="-30" dirty="0">
                <a:latin typeface="Microsoft Sans Serif"/>
                <a:cs typeface="Microsoft Sans Serif"/>
              </a:rPr>
              <a:t>auch 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viele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Abteien.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Die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„Aubazine“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Abtei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ist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bekannt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für</a:t>
            </a:r>
            <a:r>
              <a:rPr sz="1200" spc="-10" dirty="0">
                <a:latin typeface="Microsoft Sans Serif"/>
                <a:cs typeface="Microsoft Sans Serif"/>
              </a:rPr>
              <a:t> ihre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Kanäle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„des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Moines"und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auch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eine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Legende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von</a:t>
            </a:r>
            <a:r>
              <a:rPr sz="1200" spc="-25" dirty="0">
                <a:latin typeface="Microsoft Sans Serif"/>
                <a:cs typeface="Microsoft Sans Serif"/>
              </a:rPr>
              <a:t> Coco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Chanel.</a:t>
            </a:r>
            <a:r>
              <a:rPr sz="1200" spc="-30" dirty="0">
                <a:latin typeface="Microsoft Sans Serif"/>
                <a:cs typeface="Microsoft Sans Serif"/>
              </a:rPr>
              <a:t> Die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Legende 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sagt,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dass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Coco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Chanel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in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der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„Aubazine“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Abtei</a:t>
            </a:r>
            <a:r>
              <a:rPr sz="1200" spc="-15" dirty="0">
                <a:latin typeface="Microsoft Sans Serif"/>
                <a:cs typeface="Microsoft Sans Serif"/>
              </a:rPr>
              <a:t> lebte.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Es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gibt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auch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-25" dirty="0">
                <a:latin typeface="Microsoft Sans Serif"/>
                <a:cs typeface="Microsoft Sans Serif"/>
              </a:rPr>
              <a:t>sehr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alte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Überreste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aus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dem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Viadukt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„des </a:t>
            </a:r>
            <a:r>
              <a:rPr sz="1200" spc="-65" dirty="0">
                <a:latin typeface="Microsoft Sans Serif"/>
                <a:cs typeface="Microsoft Sans Serif"/>
              </a:rPr>
              <a:t>Farges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de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Douglas“.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5438" y="1368044"/>
            <a:ext cx="3973195" cy="188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Spezialitäten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195"/>
              </a:lnSpc>
            </a:pPr>
            <a:r>
              <a:rPr sz="1200" spc="-30" dirty="0">
                <a:latin typeface="Microsoft Sans Serif"/>
                <a:cs typeface="Microsoft Sans Serif"/>
              </a:rPr>
              <a:t>Die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Corrèze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hat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nicht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nur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ein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historisches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Vermögen,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latin typeface="Microsoft Sans Serif"/>
                <a:cs typeface="Microsoft Sans Serif"/>
              </a:rPr>
              <a:t>sie</a:t>
            </a:r>
            <a:r>
              <a:rPr sz="1200" spc="-15" dirty="0">
                <a:latin typeface="Microsoft Sans Serif"/>
                <a:cs typeface="Microsoft Sans Serif"/>
              </a:rPr>
              <a:t> hat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auch </a:t>
            </a:r>
            <a:r>
              <a:rPr sz="1200" spc="20" dirty="0">
                <a:latin typeface="Microsoft Sans Serif"/>
                <a:cs typeface="Microsoft Sans Serif"/>
              </a:rPr>
              <a:t>v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-20" dirty="0">
                <a:latin typeface="Microsoft Sans Serif"/>
                <a:cs typeface="Microsoft Sans Serif"/>
              </a:rPr>
              <a:t>el</a:t>
            </a:r>
            <a:r>
              <a:rPr sz="1200" spc="-50" dirty="0">
                <a:latin typeface="Microsoft Sans Serif"/>
                <a:cs typeface="Microsoft Sans Serif"/>
              </a:rPr>
              <a:t>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Sp</a:t>
            </a:r>
            <a:r>
              <a:rPr sz="1200" spc="-80" dirty="0">
                <a:latin typeface="Microsoft Sans Serif"/>
                <a:cs typeface="Microsoft Sans Serif"/>
              </a:rPr>
              <a:t>e</a:t>
            </a:r>
            <a:r>
              <a:rPr sz="1200" spc="-65" dirty="0">
                <a:latin typeface="Microsoft Sans Serif"/>
                <a:cs typeface="Microsoft Sans Serif"/>
              </a:rPr>
              <a:t>z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-30" dirty="0">
                <a:latin typeface="Microsoft Sans Serif"/>
                <a:cs typeface="Microsoft Sans Serif"/>
              </a:rPr>
              <a:t>al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5" dirty="0">
                <a:latin typeface="Microsoft Sans Serif"/>
                <a:cs typeface="Microsoft Sans Serif"/>
              </a:rPr>
              <a:t>tä</a:t>
            </a:r>
            <a:r>
              <a:rPr sz="1200" spc="-5" dirty="0">
                <a:latin typeface="Microsoft Sans Serif"/>
                <a:cs typeface="Microsoft Sans Serif"/>
              </a:rPr>
              <a:t>t</a:t>
            </a:r>
            <a:r>
              <a:rPr sz="1200" spc="-35" dirty="0">
                <a:latin typeface="Microsoft Sans Serif"/>
                <a:cs typeface="Microsoft Sans Serif"/>
              </a:rPr>
              <a:t>e</a:t>
            </a:r>
            <a:r>
              <a:rPr sz="1200" spc="-30" dirty="0">
                <a:latin typeface="Microsoft Sans Serif"/>
                <a:cs typeface="Microsoft Sans Serif"/>
              </a:rPr>
              <a:t>n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Es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g</a:t>
            </a:r>
            <a:r>
              <a:rPr sz="1200" spc="-15" dirty="0">
                <a:latin typeface="Microsoft Sans Serif"/>
                <a:cs typeface="Microsoft Sans Serif"/>
              </a:rPr>
              <a:t>i</a:t>
            </a:r>
            <a:r>
              <a:rPr sz="1200" spc="20" dirty="0">
                <a:latin typeface="Microsoft Sans Serif"/>
                <a:cs typeface="Microsoft Sans Serif"/>
              </a:rPr>
              <a:t>b</a:t>
            </a:r>
            <a:r>
              <a:rPr sz="1200" spc="40" dirty="0">
                <a:latin typeface="Microsoft Sans Serif"/>
                <a:cs typeface="Microsoft Sans Serif"/>
              </a:rPr>
              <a:t>t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«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L</a:t>
            </a:r>
            <a:r>
              <a:rPr sz="1200" spc="-70" dirty="0">
                <a:latin typeface="Microsoft Sans Serif"/>
                <a:cs typeface="Microsoft Sans Serif"/>
              </a:rPr>
              <a:t>a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70" dirty="0">
                <a:latin typeface="Microsoft Sans Serif"/>
                <a:cs typeface="Microsoft Sans Serif"/>
              </a:rPr>
              <a:t>Far</a:t>
            </a:r>
            <a:r>
              <a:rPr sz="1200" spc="-5" dirty="0">
                <a:latin typeface="Microsoft Sans Serif"/>
                <a:cs typeface="Microsoft Sans Serif"/>
              </a:rPr>
              <a:t>ci</a:t>
            </a:r>
            <a:r>
              <a:rPr sz="1200" spc="20" dirty="0">
                <a:latin typeface="Microsoft Sans Serif"/>
                <a:cs typeface="Microsoft Sans Serif"/>
              </a:rPr>
              <a:t>d</a:t>
            </a:r>
            <a:r>
              <a:rPr sz="1200" spc="-20" dirty="0">
                <a:latin typeface="Microsoft Sans Serif"/>
                <a:cs typeface="Microsoft Sans Serif"/>
              </a:rPr>
              <a:t>u</a:t>
            </a:r>
            <a:r>
              <a:rPr sz="1200" spc="-10" dirty="0">
                <a:latin typeface="Microsoft Sans Serif"/>
                <a:cs typeface="Microsoft Sans Serif"/>
              </a:rPr>
              <a:t>re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latin typeface="Microsoft Sans Serif"/>
                <a:cs typeface="Microsoft Sans Serif"/>
              </a:rPr>
              <a:t>eine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10" dirty="0">
                <a:latin typeface="Microsoft Sans Serif"/>
                <a:cs typeface="Microsoft Sans Serif"/>
              </a:rPr>
              <a:t>Art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Kartoffelbrot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  <a:p>
            <a:pPr marL="12700" marR="262255">
              <a:lnSpc>
                <a:spcPct val="100000"/>
              </a:lnSpc>
            </a:pPr>
            <a:r>
              <a:rPr sz="1200" spc="-30" dirty="0">
                <a:latin typeface="Microsoft Sans Serif"/>
                <a:cs typeface="Microsoft Sans Serif"/>
              </a:rPr>
              <a:t>Die </a:t>
            </a:r>
            <a:r>
              <a:rPr sz="1200" spc="-90" dirty="0">
                <a:latin typeface="Microsoft Sans Serif"/>
                <a:cs typeface="Microsoft Sans Serif"/>
              </a:rPr>
              <a:t>«</a:t>
            </a:r>
            <a:r>
              <a:rPr sz="1200" spc="-8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Bréjaude </a:t>
            </a:r>
            <a:r>
              <a:rPr sz="1200" spc="-90" dirty="0">
                <a:latin typeface="Microsoft Sans Serif"/>
                <a:cs typeface="Microsoft Sans Serif"/>
              </a:rPr>
              <a:t>»</a:t>
            </a:r>
            <a:r>
              <a:rPr sz="1200" spc="-8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ist </a:t>
            </a:r>
            <a:r>
              <a:rPr sz="1200" spc="-30" dirty="0">
                <a:latin typeface="Microsoft Sans Serif"/>
                <a:cs typeface="Microsoft Sans Serif"/>
              </a:rPr>
              <a:t>eine </a:t>
            </a:r>
            <a:r>
              <a:rPr sz="1200" spc="-40" dirty="0">
                <a:latin typeface="Microsoft Sans Serif"/>
                <a:cs typeface="Microsoft Sans Serif"/>
              </a:rPr>
              <a:t>Suppe. </a:t>
            </a:r>
            <a:r>
              <a:rPr sz="1200" spc="-65" dirty="0">
                <a:latin typeface="Microsoft Sans Serif"/>
                <a:cs typeface="Microsoft Sans Serif"/>
              </a:rPr>
              <a:t>Sie </a:t>
            </a:r>
            <a:r>
              <a:rPr sz="1200" spc="-25" dirty="0">
                <a:latin typeface="Microsoft Sans Serif"/>
                <a:cs typeface="Microsoft Sans Serif"/>
              </a:rPr>
              <a:t>heißt </a:t>
            </a:r>
            <a:r>
              <a:rPr sz="1200" spc="-35" dirty="0">
                <a:latin typeface="Microsoft Sans Serif"/>
                <a:cs typeface="Microsoft Sans Serif"/>
              </a:rPr>
              <a:t>Bréjaude, </a:t>
            </a:r>
            <a:r>
              <a:rPr sz="1200" spc="20" dirty="0">
                <a:latin typeface="Microsoft Sans Serif"/>
                <a:cs typeface="Microsoft Sans Serif"/>
              </a:rPr>
              <a:t>weil 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ihre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Gemüse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püriert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sind.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Diese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Suppe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ist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eine</a:t>
            </a:r>
            <a:r>
              <a:rPr sz="1200" spc="-25" dirty="0">
                <a:latin typeface="Microsoft Sans Serif"/>
                <a:cs typeface="Microsoft Sans Serif"/>
              </a:rPr>
              <a:t> Mischung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von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Speck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und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Kartoffeln.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60" dirty="0">
                <a:latin typeface="Microsoft Sans Serif"/>
                <a:cs typeface="Microsoft Sans Serif"/>
              </a:rPr>
              <a:t>Ei</a:t>
            </a:r>
            <a:r>
              <a:rPr sz="1200" spc="-70" dirty="0">
                <a:latin typeface="Microsoft Sans Serif"/>
                <a:cs typeface="Microsoft Sans Serif"/>
              </a:rPr>
              <a:t>n</a:t>
            </a:r>
            <a:r>
              <a:rPr sz="1200" spc="-50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45" dirty="0">
                <a:latin typeface="Microsoft Sans Serif"/>
                <a:cs typeface="Microsoft Sans Serif"/>
              </a:rPr>
              <a:t>S</a:t>
            </a:r>
            <a:r>
              <a:rPr sz="1200" spc="20" dirty="0">
                <a:latin typeface="Microsoft Sans Serif"/>
                <a:cs typeface="Microsoft Sans Serif"/>
              </a:rPr>
              <a:t>p</a:t>
            </a:r>
            <a:r>
              <a:rPr sz="1200" spc="-80" dirty="0">
                <a:latin typeface="Microsoft Sans Serif"/>
                <a:cs typeface="Microsoft Sans Serif"/>
              </a:rPr>
              <a:t>e</a:t>
            </a:r>
            <a:r>
              <a:rPr sz="1200" spc="-65" dirty="0">
                <a:latin typeface="Microsoft Sans Serif"/>
                <a:cs typeface="Microsoft Sans Serif"/>
              </a:rPr>
              <a:t>z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-30" dirty="0">
                <a:latin typeface="Microsoft Sans Serif"/>
                <a:cs typeface="Microsoft Sans Serif"/>
              </a:rPr>
              <a:t>al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5" dirty="0">
                <a:latin typeface="Microsoft Sans Serif"/>
                <a:cs typeface="Microsoft Sans Serif"/>
              </a:rPr>
              <a:t>tä</a:t>
            </a:r>
            <a:r>
              <a:rPr sz="1200" spc="-5" dirty="0">
                <a:latin typeface="Microsoft Sans Serif"/>
                <a:cs typeface="Microsoft Sans Serif"/>
              </a:rPr>
              <a:t>t</a:t>
            </a:r>
            <a:r>
              <a:rPr sz="1200" spc="-45" dirty="0">
                <a:latin typeface="Microsoft Sans Serif"/>
                <a:cs typeface="Microsoft Sans Serif"/>
              </a:rPr>
              <a:t>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d</a:t>
            </a:r>
            <a:r>
              <a:rPr sz="1200" spc="-5" dirty="0">
                <a:latin typeface="Microsoft Sans Serif"/>
                <a:cs typeface="Microsoft Sans Serif"/>
              </a:rPr>
              <a:t>i</a:t>
            </a:r>
            <a:r>
              <a:rPr sz="1200" spc="-50" dirty="0">
                <a:latin typeface="Microsoft Sans Serif"/>
                <a:cs typeface="Microsoft Sans Serif"/>
              </a:rPr>
              <a:t>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ge</a:t>
            </a:r>
            <a:r>
              <a:rPr sz="1200" spc="-5" dirty="0">
                <a:latin typeface="Microsoft Sans Serif"/>
                <a:cs typeface="Microsoft Sans Serif"/>
              </a:rPr>
              <a:t>fun</a:t>
            </a:r>
            <a:r>
              <a:rPr sz="1200" spc="20" dirty="0">
                <a:latin typeface="Microsoft Sans Serif"/>
                <a:cs typeface="Microsoft Sans Serif"/>
              </a:rPr>
              <a:t>d</a:t>
            </a:r>
            <a:r>
              <a:rPr sz="1200" spc="-35" dirty="0">
                <a:latin typeface="Microsoft Sans Serif"/>
                <a:cs typeface="Microsoft Sans Serif"/>
              </a:rPr>
              <a:t>en </a:t>
            </a:r>
            <a:r>
              <a:rPr sz="1200" spc="30" dirty="0">
                <a:latin typeface="Microsoft Sans Serif"/>
                <a:cs typeface="Microsoft Sans Serif"/>
              </a:rPr>
              <a:t>wer</a:t>
            </a:r>
            <a:r>
              <a:rPr sz="1200" spc="20" dirty="0">
                <a:latin typeface="Microsoft Sans Serif"/>
                <a:cs typeface="Microsoft Sans Serif"/>
              </a:rPr>
              <a:t>d</a:t>
            </a:r>
            <a:r>
              <a:rPr sz="1200" spc="-35" dirty="0">
                <a:latin typeface="Microsoft Sans Serif"/>
                <a:cs typeface="Microsoft Sans Serif"/>
              </a:rPr>
              <a:t>en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k</a:t>
            </a:r>
            <a:r>
              <a:rPr sz="1200" spc="-45" dirty="0">
                <a:latin typeface="Microsoft Sans Serif"/>
                <a:cs typeface="Microsoft Sans Serif"/>
              </a:rPr>
              <a:t>a</a:t>
            </a:r>
            <a:r>
              <a:rPr sz="1200" spc="-40" dirty="0">
                <a:latin typeface="Microsoft Sans Serif"/>
                <a:cs typeface="Microsoft Sans Serif"/>
              </a:rPr>
              <a:t>n</a:t>
            </a:r>
            <a:r>
              <a:rPr sz="1200" spc="-15" dirty="0">
                <a:latin typeface="Microsoft Sans Serif"/>
                <a:cs typeface="Microsoft Sans Serif"/>
              </a:rPr>
              <a:t>n</a:t>
            </a:r>
            <a:r>
              <a:rPr sz="1200" spc="-45" dirty="0">
                <a:latin typeface="Microsoft Sans Serif"/>
                <a:cs typeface="Microsoft Sans Serif"/>
              </a:rPr>
              <a:t>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si</a:t>
            </a:r>
            <a:r>
              <a:rPr sz="1200" spc="-35" dirty="0">
                <a:latin typeface="Microsoft Sans Serif"/>
                <a:cs typeface="Microsoft Sans Serif"/>
              </a:rPr>
              <a:t>n</a:t>
            </a:r>
            <a:r>
              <a:rPr sz="1200" spc="20" dirty="0">
                <a:latin typeface="Microsoft Sans Serif"/>
                <a:cs typeface="Microsoft Sans Serif"/>
              </a:rPr>
              <a:t>d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Pi</a:t>
            </a:r>
            <a:r>
              <a:rPr sz="1200" spc="-45" dirty="0">
                <a:latin typeface="Microsoft Sans Serif"/>
                <a:cs typeface="Microsoft Sans Serif"/>
              </a:rPr>
              <a:t>lz</a:t>
            </a:r>
            <a:r>
              <a:rPr sz="1200" spc="-50" dirty="0">
                <a:latin typeface="Microsoft Sans Serif"/>
                <a:cs typeface="Microsoft Sans Serif"/>
              </a:rPr>
              <a:t>e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„morilles,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girolles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und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truffes“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65" dirty="0">
                <a:latin typeface="Microsoft Sans Serif"/>
                <a:cs typeface="Microsoft Sans Serif"/>
              </a:rPr>
              <a:t>Ein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Käse,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der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einheimisch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5" dirty="0">
                <a:latin typeface="Microsoft Sans Serif"/>
                <a:cs typeface="Microsoft Sans Serif"/>
              </a:rPr>
              <a:t>von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Corrèze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ist,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der„Pavé Corrézie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5" y="3285744"/>
            <a:ext cx="1680971" cy="10073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2359" y="133054"/>
            <a:ext cx="1438655" cy="11351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588252" y="3285744"/>
            <a:ext cx="2555875" cy="1988820"/>
            <a:chOff x="6588252" y="3285744"/>
            <a:chExt cx="2555875" cy="198882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8252" y="3285744"/>
              <a:ext cx="1772411" cy="14706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7032" y="4148327"/>
              <a:ext cx="886968" cy="1126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9544" y="3429000"/>
              <a:ext cx="576072" cy="5760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7916" y="4076700"/>
              <a:ext cx="594359" cy="594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8252" y="3429000"/>
              <a:ext cx="612648" cy="6126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357" y="473201"/>
            <a:ext cx="3173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3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</a:t>
            </a:r>
            <a:r>
              <a:rPr u="heavy" spc="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</a:t>
            </a:r>
            <a:r>
              <a:rPr u="heavy" spc="-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528541"/>
            <a:ext cx="7381875" cy="40506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85" dirty="0">
                <a:latin typeface="Microsoft Sans Serif"/>
                <a:cs typeface="Microsoft Sans Serif"/>
              </a:rPr>
              <a:t>Wie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heißt </a:t>
            </a:r>
            <a:r>
              <a:rPr sz="2800" spc="-25" dirty="0">
                <a:latin typeface="Microsoft Sans Serif"/>
                <a:cs typeface="Microsoft Sans Serif"/>
              </a:rPr>
              <a:t>die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Hauptstadt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10" dirty="0">
                <a:latin typeface="Microsoft Sans Serif"/>
                <a:cs typeface="Microsoft Sans Serif"/>
              </a:rPr>
              <a:t>von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der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Corrèze?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195" dirty="0">
                <a:latin typeface="Microsoft Sans Serif"/>
                <a:cs typeface="Microsoft Sans Serif"/>
              </a:rPr>
              <a:t>Wo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befindet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sich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die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20" dirty="0">
                <a:latin typeface="Microsoft Sans Serif"/>
                <a:cs typeface="Microsoft Sans Serif"/>
              </a:rPr>
              <a:t>Corrèze?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110" dirty="0">
                <a:latin typeface="Microsoft Sans Serif"/>
                <a:cs typeface="Microsoft Sans Serif"/>
              </a:rPr>
              <a:t>Wer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war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Jacques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Chirac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40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85" dirty="0">
                <a:latin typeface="Microsoft Sans Serif"/>
                <a:cs typeface="Microsoft Sans Serif"/>
              </a:rPr>
              <a:t>Wie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ist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das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Klima?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Nennt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zwei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Naturgebiete.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Nennt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den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größten </a:t>
            </a:r>
            <a:r>
              <a:rPr sz="2800" spc="-140" dirty="0">
                <a:latin typeface="Microsoft Sans Serif"/>
                <a:cs typeface="Microsoft Sans Serif"/>
              </a:rPr>
              <a:t>Fluss.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60" dirty="0">
                <a:latin typeface="Microsoft Sans Serif"/>
                <a:cs typeface="Microsoft Sans Serif"/>
              </a:rPr>
              <a:t>Warum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hat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die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Corrèze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eine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historische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Erbe?</a:t>
            </a: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Nennt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drei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Spezialitäten.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2689</Words>
  <Application>Microsoft Office PowerPoint</Application>
  <PresentationFormat>Affichage à l'écran (4:3)</PresentationFormat>
  <Paragraphs>353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4" baseType="lpstr">
      <vt:lpstr>Arial</vt:lpstr>
      <vt:lpstr>Arial MT</vt:lpstr>
      <vt:lpstr>Calibri</vt:lpstr>
      <vt:lpstr>Microsoft Sans Serif</vt:lpstr>
      <vt:lpstr>Times New Roman</vt:lpstr>
      <vt:lpstr>Verdana</vt:lpstr>
      <vt:lpstr>Office Theme</vt:lpstr>
      <vt:lpstr>Présentation PowerPoint</vt:lpstr>
      <vt:lpstr>„Creuse“ (23)</vt:lpstr>
      <vt:lpstr>Fragen</vt:lpstr>
      <vt:lpstr>Antworten</vt:lpstr>
      <vt:lpstr>Haute-Vienne</vt:lpstr>
      <vt:lpstr>Fragen</vt:lpstr>
      <vt:lpstr>Antworten</vt:lpstr>
      <vt:lpstr>Die Corrèze</vt:lpstr>
      <vt:lpstr>DIE FRAGEN</vt:lpstr>
      <vt:lpstr>ANTWORTEN</vt:lpstr>
      <vt:lpstr>DORDOGNE Hauptstadt: Périgueux</vt:lpstr>
      <vt:lpstr>FRAGE:</vt:lpstr>
      <vt:lpstr>ANTWORTEN</vt:lpstr>
      <vt:lpstr>GIRONDE</vt:lpstr>
      <vt:lpstr>FRAGEN:</vt:lpstr>
      <vt:lpstr>Présentation PowerPoint</vt:lpstr>
      <vt:lpstr>Le lot et Garonne</vt:lpstr>
      <vt:lpstr>Présentation PowerPoint</vt:lpstr>
      <vt:lpstr>Présentation PowerPoint</vt:lpstr>
      <vt:lpstr>Die Landes</vt:lpstr>
      <vt:lpstr>Fragen</vt:lpstr>
      <vt:lpstr>Antworten</vt:lpstr>
      <vt:lpstr>Pyrénées Atlantiques</vt:lpstr>
      <vt:lpstr>FRAGEN</vt:lpstr>
      <vt:lpstr>Antworten</vt:lpstr>
      <vt:lpstr>Vienne</vt:lpstr>
      <vt:lpstr>Fragen über die Vienne</vt:lpstr>
      <vt:lpstr>Anworten über die Vienne</vt:lpstr>
      <vt:lpstr>Présentation PowerPoint</vt:lpstr>
      <vt:lpstr>Présentation PowerPoint</vt:lpstr>
      <vt:lpstr>Présentation PowerPoint</vt:lpstr>
      <vt:lpstr>Die Charente-Maritime</vt:lpstr>
      <vt:lpstr>Fragen:</vt:lpstr>
      <vt:lpstr>ANTWORTEN:</vt:lpstr>
      <vt:lpstr>DEUX-SEVRES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Region  « Nouvelle Aquitaine »  in Frankreich</dc:title>
  <dc:creator>imasse</dc:creator>
  <cp:lastModifiedBy>imasse</cp:lastModifiedBy>
  <cp:revision>1</cp:revision>
  <dcterms:created xsi:type="dcterms:W3CDTF">2021-06-02T11:35:55Z</dcterms:created>
  <dcterms:modified xsi:type="dcterms:W3CDTF">2021-06-02T11:37:39Z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2020-11-29T00:00:00Z</vt:filetime>
  </property>
  <property fmtid="{D5CDD505-2E9C-101B-9397-08002B2CF9AE}" pid="3" name="Creator">
    <vt:lpwstr>Microsoft® PowerPoint® pour Office 365</vt:lpwstr>
  </property>
  <property fmtid="{D5CDD505-2E9C-101B-9397-08002B2CF9AE}" pid="4" name="LastSaved">
    <vt:filetime>2021-06-02T00:00:00Z</vt:filetime>
  </property>
</Properties>
</file>