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9"/>
  </p:notes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0444"/>
  </p:normalViewPr>
  <p:slideViewPr>
    <p:cSldViewPr snapToGrid="0" snapToObjects="1">
      <p:cViewPr varScale="1">
        <p:scale>
          <a:sx n="105" d="100"/>
          <a:sy n="105"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B06BD8-4E32-B34E-8AC1-65B63F454ACC}" type="datetimeFigureOut">
              <a:rPr lang="fr-FR" smtClean="0"/>
              <a:t>28/01/2019</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8C801D-B176-7D49-979C-AF58A73BF04E}" type="slidenum">
              <a:rPr lang="fr-FR" smtClean="0"/>
              <a:t>‹N°›</a:t>
            </a:fld>
            <a:endParaRPr lang="fr-FR" dirty="0"/>
          </a:p>
        </p:txBody>
      </p:sp>
    </p:spTree>
    <p:extLst>
      <p:ext uri="{BB962C8B-B14F-4D97-AF65-F5344CB8AC3E}">
        <p14:creationId xmlns:p14="http://schemas.microsoft.com/office/powerpoint/2010/main" val="1727975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noProof="0" dirty="0"/>
              <a:t>Proposition de décret du 18 janvier 2019 :</a:t>
            </a:r>
          </a:p>
          <a:p>
            <a:r>
              <a:rPr lang="fr-FR" sz="1200" b="1" kern="1200" noProof="0" dirty="0">
                <a:solidFill>
                  <a:schemeClr val="tx1"/>
                </a:solidFill>
                <a:effectLst/>
                <a:latin typeface="+mn-lt"/>
                <a:ea typeface="+mn-ea"/>
                <a:cs typeface="+mn-cs"/>
              </a:rPr>
              <a:t>Développement du chant choral à l’école</a:t>
            </a:r>
          </a:p>
          <a:p>
            <a:endParaRPr lang="fr-FR" noProof="0" dirty="0"/>
          </a:p>
          <a:p>
            <a:r>
              <a:rPr lang="fr-FR" sz="1200" kern="1200" noProof="0" dirty="0">
                <a:solidFill>
                  <a:schemeClr val="tx1"/>
                </a:solidFill>
                <a:effectLst/>
                <a:latin typeface="+mn-lt"/>
                <a:ea typeface="+mn-ea"/>
                <a:cs typeface="+mn-cs"/>
              </a:rPr>
              <a:t>La musique participe à l’éveil des sens dès le plus jeune âge. Elle nourrit les capacités émotionnelles et intellectuelles des enfants et développe leur sensibilité́ créatrice.</a:t>
            </a:r>
            <a:br>
              <a:rPr lang="fr-FR" sz="1200" kern="1200" noProof="0" dirty="0">
                <a:solidFill>
                  <a:schemeClr val="tx1"/>
                </a:solidFill>
                <a:effectLst/>
                <a:latin typeface="+mn-lt"/>
                <a:ea typeface="+mn-ea"/>
                <a:cs typeface="+mn-cs"/>
              </a:rPr>
            </a:br>
            <a:r>
              <a:rPr lang="fr-FR" sz="1200" kern="1200" noProof="0" dirty="0">
                <a:solidFill>
                  <a:schemeClr val="tx1"/>
                </a:solidFill>
                <a:effectLst/>
                <a:latin typeface="+mn-lt"/>
                <a:ea typeface="+mn-ea"/>
                <a:cs typeface="+mn-cs"/>
              </a:rPr>
              <a:t>Pratiquée collectivement, elle est un moteur essentiel de confiance en soi, d’appréhension du regard de l’autre, de dépassement et de partage. </a:t>
            </a:r>
            <a:endParaRPr lang="fr-FR" noProof="0" dirty="0"/>
          </a:p>
          <a:p>
            <a:r>
              <a:rPr lang="fr-FR" sz="1200" kern="1200" noProof="0" dirty="0">
                <a:solidFill>
                  <a:schemeClr val="tx1"/>
                </a:solidFill>
                <a:effectLst/>
                <a:latin typeface="+mn-lt"/>
                <a:ea typeface="+mn-ea"/>
                <a:cs typeface="+mn-cs"/>
              </a:rPr>
              <a:t>Comme le montrent de nombreuses études scientifiques, ce qui profite aux sens bénéficie à l’esprit. La musique stimule la mémorisation, la concentration et l’attention. Elle contribue à la synchronisation corporelle, à la maitrise des émotions et au langage qui sont autant de qualités cultivées au contact de la mélodie, du rythme et du tempo ! </a:t>
            </a:r>
            <a:endParaRPr lang="fr-FR" noProof="0" dirty="0"/>
          </a:p>
          <a:p>
            <a:r>
              <a:rPr lang="fr-FR" sz="1200" kern="1200" noProof="0" dirty="0">
                <a:solidFill>
                  <a:schemeClr val="tx1"/>
                </a:solidFill>
                <a:effectLst/>
                <a:latin typeface="+mn-lt"/>
                <a:ea typeface="+mn-ea"/>
                <a:cs typeface="+mn-cs"/>
              </a:rPr>
              <a:t>Il est indispensable de permettre à tous de rencontrer, de gouter, d’apprendre, de vivre la musique des le plus jeune âge. C’est le droit de chaque élève d’être dépositaire d’une éducation artistique dans l’école de la République. </a:t>
            </a:r>
            <a:endParaRPr lang="fr-FR" noProof="0" dirty="0"/>
          </a:p>
          <a:p>
            <a:r>
              <a:rPr lang="fr-FR" sz="1200" kern="1200" noProof="0" dirty="0">
                <a:solidFill>
                  <a:schemeClr val="tx1"/>
                </a:solidFill>
                <a:effectLst/>
                <a:latin typeface="+mn-lt"/>
                <a:ea typeface="+mn-ea"/>
                <a:cs typeface="+mn-cs"/>
              </a:rPr>
              <a:t>Pour y arriver, il est nécessaire de structurer et d’accompagner l’action commune des écoles, des établissements scolaires et culturels, des associations, des collectivités. C’est le sens de ce plan. </a:t>
            </a:r>
            <a:endParaRPr lang="fr-FR" noProof="0" dirty="0"/>
          </a:p>
          <a:p>
            <a:r>
              <a:rPr lang="fr-FR" sz="1200" b="1" kern="1200" noProof="0" dirty="0">
                <a:solidFill>
                  <a:schemeClr val="tx1"/>
                </a:solidFill>
                <a:effectLst/>
                <a:latin typeface="+mn-lt"/>
                <a:ea typeface="+mn-ea"/>
                <a:cs typeface="+mn-cs"/>
              </a:rPr>
              <a:t>*** </a:t>
            </a:r>
            <a:endParaRPr lang="fr-FR" noProof="0" dirty="0"/>
          </a:p>
          <a:p>
            <a:r>
              <a:rPr lang="fr-FR" sz="1200" kern="1200" noProof="0" dirty="0">
                <a:solidFill>
                  <a:schemeClr val="tx1"/>
                </a:solidFill>
                <a:effectLst/>
                <a:latin typeface="+mn-lt"/>
                <a:ea typeface="+mn-ea"/>
                <a:cs typeface="+mn-cs"/>
              </a:rPr>
              <a:t>Le ministère de l’éducation nationale et de la jeunesse et le ministère de la culture ont souhaité mettre en place un plan de généralisation de la pratique chorale en milieu scolaire. La création d’un enseignement facultatif au collège, </a:t>
            </a:r>
            <a:r>
              <a:rPr lang="fr-FR" sz="1200" i="1" kern="1200" noProof="0" dirty="0">
                <a:solidFill>
                  <a:schemeClr val="tx1"/>
                </a:solidFill>
                <a:effectLst/>
                <a:latin typeface="+mn-lt"/>
                <a:ea typeface="+mn-ea"/>
                <a:cs typeface="+mn-cs"/>
              </a:rPr>
              <a:t>la Rentrée en musique</a:t>
            </a:r>
            <a:r>
              <a:rPr lang="fr-FR" sz="1200" kern="1200" noProof="0" dirty="0">
                <a:solidFill>
                  <a:schemeClr val="tx1"/>
                </a:solidFill>
                <a:effectLst/>
                <a:latin typeface="+mn-lt"/>
                <a:ea typeface="+mn-ea"/>
                <a:cs typeface="+mn-cs"/>
              </a:rPr>
              <a:t>, le dispositif </a:t>
            </a:r>
            <a:r>
              <a:rPr lang="fr-FR" sz="1200" i="1" kern="1200" noProof="0" dirty="0">
                <a:solidFill>
                  <a:schemeClr val="tx1"/>
                </a:solidFill>
                <a:effectLst/>
                <a:latin typeface="+mn-lt"/>
                <a:ea typeface="+mn-ea"/>
                <a:cs typeface="+mn-cs"/>
              </a:rPr>
              <a:t>Ecole en chœur </a:t>
            </a:r>
            <a:r>
              <a:rPr lang="fr-FR" sz="1200" kern="1200" noProof="0" dirty="0">
                <a:solidFill>
                  <a:schemeClr val="tx1"/>
                </a:solidFill>
                <a:effectLst/>
                <a:latin typeface="+mn-lt"/>
                <a:ea typeface="+mn-ea"/>
                <a:cs typeface="+mn-cs"/>
              </a:rPr>
              <a:t>ainsi que la </a:t>
            </a:r>
            <a:r>
              <a:rPr lang="fr-FR" sz="1200" i="1" kern="1200" noProof="0" dirty="0">
                <a:solidFill>
                  <a:schemeClr val="tx1"/>
                </a:solidFill>
                <a:effectLst/>
                <a:latin typeface="+mn-lt"/>
                <a:ea typeface="+mn-ea"/>
                <a:cs typeface="+mn-cs"/>
              </a:rPr>
              <a:t>Fête de la musique à l’école </a:t>
            </a:r>
            <a:r>
              <a:rPr lang="fr-FR" sz="1200" kern="1200" noProof="0" dirty="0">
                <a:solidFill>
                  <a:schemeClr val="tx1"/>
                </a:solidFill>
                <a:effectLst/>
                <a:latin typeface="+mn-lt"/>
                <a:ea typeface="+mn-ea"/>
                <a:cs typeface="+mn-cs"/>
              </a:rPr>
              <a:t>s’inscrivent dans ce cadre. </a:t>
            </a:r>
            <a:endParaRPr lang="fr-FR" noProof="0" dirty="0"/>
          </a:p>
          <a:p>
            <a:r>
              <a:rPr lang="fr-FR" sz="1200" kern="1200" noProof="0" dirty="0">
                <a:solidFill>
                  <a:schemeClr val="tx1"/>
                </a:solidFill>
                <a:effectLst/>
                <a:latin typeface="+mn-lt"/>
                <a:ea typeface="+mn-ea"/>
                <a:cs typeface="+mn-cs"/>
              </a:rPr>
              <a:t>Pour donner à cette ambition une meilleure assise territoriale, pour développer la formation des chefs de chœurs et soutenir la création contemporaine, le dispositif des « chartes de chant choral » créé en 2002 évolue. La présente circulaire se substitue à celle du 14 juin 2002 (N°2002-139) et précise les modalités de pilotage et les leviers d’action qui permettront aux responsables régionaux et départementaux de l’éducation nationale et le ministère de la culture de mieux définir la stratégie territoriale de développement du chant choral et de renforcer l’efficacité́ de sa mise œuvre. </a:t>
            </a:r>
            <a:endParaRPr lang="fr-FR" noProof="0" dirty="0"/>
          </a:p>
          <a:p>
            <a:r>
              <a:rPr lang="fr-FR" sz="1200" kern="1200" noProof="0" dirty="0">
                <a:solidFill>
                  <a:schemeClr val="tx1"/>
                </a:solidFill>
                <a:effectLst/>
                <a:latin typeface="+mn-lt"/>
                <a:ea typeface="+mn-ea"/>
                <a:cs typeface="+mn-cs"/>
              </a:rPr>
              <a:t>Les projets développes pour les territoires associent les organismes publics et prives impliques dans l’éducation et la pratique musicales et prennent appui sur les ressources artistiques, culturelles et pédagogiques des territoires. </a:t>
            </a:r>
            <a:endParaRPr lang="fr-FR" noProof="0" dirty="0"/>
          </a:p>
          <a:p>
            <a:r>
              <a:rPr lang="fr-FR" sz="1200" kern="1200" noProof="0" dirty="0">
                <a:solidFill>
                  <a:schemeClr val="tx1"/>
                </a:solidFill>
                <a:effectLst/>
                <a:latin typeface="+mn-lt"/>
                <a:ea typeface="+mn-ea"/>
                <a:cs typeface="+mn-cs"/>
              </a:rPr>
              <a:t>Le soutien à la pratique vocale chorale des enfants et adolescents est désormais porté par deux types d’instances qui traitent des projets relevant du premier et du second degrés et dont les missions sont complémentaires : </a:t>
            </a:r>
            <a:endParaRPr lang="fr-FR" noProof="0" dirty="0"/>
          </a:p>
          <a:p>
            <a:r>
              <a:rPr lang="fr-FR" sz="1200" kern="1200" noProof="0" dirty="0">
                <a:solidFill>
                  <a:schemeClr val="tx1"/>
                </a:solidFill>
                <a:effectLst/>
                <a:latin typeface="+mn-lt"/>
                <a:ea typeface="+mn-ea"/>
                <a:cs typeface="+mn-cs"/>
              </a:rPr>
              <a:t>  </a:t>
            </a:r>
            <a:r>
              <a:rPr lang="fr-FR" sz="1200" b="1" kern="1200" noProof="0" dirty="0">
                <a:solidFill>
                  <a:schemeClr val="tx1"/>
                </a:solidFill>
                <a:effectLst/>
                <a:latin typeface="+mn-lt"/>
                <a:ea typeface="+mn-ea"/>
                <a:cs typeface="+mn-cs"/>
              </a:rPr>
              <a:t>un pilotage territorial </a:t>
            </a:r>
            <a:endParaRPr lang="fr-FR" noProof="0" dirty="0">
              <a:effectLst/>
            </a:endParaRPr>
          </a:p>
          <a:p>
            <a:r>
              <a:rPr lang="fr-FR" sz="1200" kern="1200" noProof="0" dirty="0">
                <a:solidFill>
                  <a:schemeClr val="tx1"/>
                </a:solidFill>
                <a:effectLst/>
                <a:latin typeface="+mn-lt"/>
                <a:ea typeface="+mn-ea"/>
                <a:cs typeface="+mn-cs"/>
              </a:rPr>
              <a:t>  </a:t>
            </a:r>
            <a:r>
              <a:rPr lang="fr-FR" sz="1200" b="1" kern="1200" noProof="0" dirty="0">
                <a:solidFill>
                  <a:schemeClr val="tx1"/>
                </a:solidFill>
                <a:effectLst/>
                <a:latin typeface="+mn-lt"/>
                <a:ea typeface="+mn-ea"/>
                <a:cs typeface="+mn-cs"/>
              </a:rPr>
              <a:t>un pilotage national </a:t>
            </a:r>
            <a:endParaRPr lang="fr-FR" noProof="0" dirty="0">
              <a:effectLst/>
            </a:endParaRPr>
          </a:p>
          <a:p>
            <a:r>
              <a:rPr lang="fr-FR" sz="1200" kern="1200" noProof="0" dirty="0">
                <a:solidFill>
                  <a:schemeClr val="tx1"/>
                </a:solidFill>
                <a:effectLst/>
                <a:latin typeface="+mn-lt"/>
                <a:ea typeface="+mn-ea"/>
                <a:cs typeface="+mn-cs"/>
              </a:rPr>
              <a:t>Par ailleurs, les compétences des professeurs sont notamment développées au sein : </a:t>
            </a:r>
            <a:endParaRPr lang="fr-FR" noProof="0" dirty="0">
              <a:effectLst/>
            </a:endParaRPr>
          </a:p>
          <a:p>
            <a:r>
              <a:rPr lang="fr-FR" sz="1200" kern="1200" noProof="0" dirty="0">
                <a:solidFill>
                  <a:schemeClr val="tx1"/>
                </a:solidFill>
                <a:effectLst/>
                <a:latin typeface="+mn-lt"/>
                <a:ea typeface="+mn-ea"/>
                <a:cs typeface="+mn-cs"/>
              </a:rPr>
              <a:t> des </a:t>
            </a:r>
            <a:r>
              <a:rPr lang="fr-FR" sz="1200" b="1" kern="1200" noProof="0" dirty="0">
                <a:solidFill>
                  <a:schemeClr val="tx1"/>
                </a:solidFill>
                <a:effectLst/>
                <a:latin typeface="+mn-lt"/>
                <a:ea typeface="+mn-ea"/>
                <a:cs typeface="+mn-cs"/>
              </a:rPr>
              <a:t>chœurs régionaux issus du monde scolaire et du monde culturel</a:t>
            </a:r>
            <a:endParaRPr lang="fr-FR" noProof="0" dirty="0"/>
          </a:p>
        </p:txBody>
      </p:sp>
      <p:sp>
        <p:nvSpPr>
          <p:cNvPr id="4" name="Espace réservé du numéro de diapositive 3"/>
          <p:cNvSpPr>
            <a:spLocks noGrp="1"/>
          </p:cNvSpPr>
          <p:nvPr>
            <p:ph type="sldNum" sz="quarter" idx="5"/>
          </p:nvPr>
        </p:nvSpPr>
        <p:spPr/>
        <p:txBody>
          <a:bodyPr/>
          <a:lstStyle/>
          <a:p>
            <a:fld id="{CE8C801D-B176-7D49-979C-AF58A73BF04E}" type="slidenum">
              <a:rPr lang="fr-FR" smtClean="0"/>
              <a:t>2</a:t>
            </a:fld>
            <a:endParaRPr lang="fr-FR" dirty="0"/>
          </a:p>
        </p:txBody>
      </p:sp>
    </p:spTree>
    <p:extLst>
      <p:ext uri="{BB962C8B-B14F-4D97-AF65-F5344CB8AC3E}">
        <p14:creationId xmlns:p14="http://schemas.microsoft.com/office/powerpoint/2010/main" val="4204215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5E67D52-DB68-6E45-B34B-E00960B27AD6}" type="datetime1">
              <a:rPr lang="fr-FR" smtClean="0"/>
              <a:t>28/01/2019</a:t>
            </a:fld>
            <a:endParaRPr lang="en-US" dirty="0"/>
          </a:p>
        </p:txBody>
      </p:sp>
      <p:sp>
        <p:nvSpPr>
          <p:cNvPr id="5" name="Footer Placeholder 4"/>
          <p:cNvSpPr>
            <a:spLocks noGrp="1"/>
          </p:cNvSpPr>
          <p:nvPr>
            <p:ph type="ftr" sz="quarter" idx="11"/>
          </p:nvPr>
        </p:nvSpPr>
        <p:spPr/>
        <p:txBody>
          <a:body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20" name="Image 19">
            <a:extLst>
              <a:ext uri="{FF2B5EF4-FFF2-40B4-BE49-F238E27FC236}">
                <a16:creationId xmlns:a16="http://schemas.microsoft.com/office/drawing/2014/main" id="{70A83D0D-5B0B-654E-A438-796D58EAB2BB}"/>
              </a:ext>
            </a:extLst>
          </p:cNvPr>
          <p:cNvPicPr>
            <a:picLocks noChangeAspect="1"/>
          </p:cNvPicPr>
          <p:nvPr userDrawn="1"/>
        </p:nvPicPr>
        <p:blipFill>
          <a:blip r:embed="rId2"/>
          <a:stretch>
            <a:fillRect/>
          </a:stretch>
        </p:blipFill>
        <p:spPr>
          <a:xfrm>
            <a:off x="4585218" y="5885440"/>
            <a:ext cx="1062858" cy="569388"/>
          </a:xfrm>
          <a:prstGeom prst="rect">
            <a:avLst/>
          </a:prstGeom>
        </p:spPr>
      </p:pic>
      <p:pic>
        <p:nvPicPr>
          <p:cNvPr id="22" name="Image 21">
            <a:extLst>
              <a:ext uri="{FF2B5EF4-FFF2-40B4-BE49-F238E27FC236}">
                <a16:creationId xmlns:a16="http://schemas.microsoft.com/office/drawing/2014/main" id="{51879D13-E188-464E-8E85-5484EB70C8DE}"/>
              </a:ext>
            </a:extLst>
          </p:cNvPr>
          <p:cNvPicPr>
            <a:picLocks noChangeAspect="1"/>
          </p:cNvPicPr>
          <p:nvPr userDrawn="1"/>
        </p:nvPicPr>
        <p:blipFill>
          <a:blip r:embed="rId3"/>
          <a:stretch>
            <a:fillRect/>
          </a:stretch>
        </p:blipFill>
        <p:spPr>
          <a:xfrm>
            <a:off x="5942617" y="6030476"/>
            <a:ext cx="1047842" cy="398475"/>
          </a:xfrm>
          <a:prstGeom prst="rect">
            <a:avLst/>
          </a:prstGeom>
        </p:spPr>
      </p:pic>
    </p:spTree>
    <p:extLst>
      <p:ext uri="{BB962C8B-B14F-4D97-AF65-F5344CB8AC3E}">
        <p14:creationId xmlns:p14="http://schemas.microsoft.com/office/powerpoint/2010/main" val="9955688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p>
        </p:txBody>
      </p:sp>
      <p:sp>
        <p:nvSpPr>
          <p:cNvPr id="4" name="Date Placeholder 3"/>
          <p:cNvSpPr>
            <a:spLocks noGrp="1"/>
          </p:cNvSpPr>
          <p:nvPr>
            <p:ph type="dt" sz="half" idx="10"/>
          </p:nvPr>
        </p:nvSpPr>
        <p:spPr/>
        <p:txBody>
          <a:bodyPr/>
          <a:lstStyle/>
          <a:p>
            <a:fld id="{5D75C547-1FBF-7F4C-AB6D-CB8EB472D457}" type="datetime1">
              <a:rPr lang="fr-FR" smtClean="0"/>
              <a:t>28/01/2019</a:t>
            </a:fld>
            <a:endParaRPr lang="en-US" dirty="0"/>
          </a:p>
        </p:txBody>
      </p:sp>
      <p:sp>
        <p:nvSpPr>
          <p:cNvPr id="5" name="Footer Placeholder 4"/>
          <p:cNvSpPr>
            <a:spLocks noGrp="1"/>
          </p:cNvSpPr>
          <p:nvPr>
            <p:ph type="ftr" sz="quarter" idx="11"/>
          </p:nvPr>
        </p:nvSpPr>
        <p:spPr/>
        <p:txBody>
          <a:body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419255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
Deuxième niveau
Troisième niveau
Quatrième niveau
Cinquième niveau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p>
        </p:txBody>
      </p:sp>
      <p:sp>
        <p:nvSpPr>
          <p:cNvPr id="4" name="Date Placeholder 3"/>
          <p:cNvSpPr>
            <a:spLocks noGrp="1"/>
          </p:cNvSpPr>
          <p:nvPr>
            <p:ph type="dt" sz="half" idx="10"/>
          </p:nvPr>
        </p:nvSpPr>
        <p:spPr/>
        <p:txBody>
          <a:bodyPr/>
          <a:lstStyle/>
          <a:p>
            <a:fld id="{00E121C1-71DD-3D4E-AE80-89943652EB12}" type="datetime1">
              <a:rPr lang="fr-FR" smtClean="0"/>
              <a:t>28/01/2019</a:t>
            </a:fld>
            <a:endParaRPr lang="en-US" dirty="0"/>
          </a:p>
        </p:txBody>
      </p:sp>
      <p:sp>
        <p:nvSpPr>
          <p:cNvPr id="5" name="Footer Placeholder 4"/>
          <p:cNvSpPr>
            <a:spLocks noGrp="1"/>
          </p:cNvSpPr>
          <p:nvPr>
            <p:ph type="ftr" sz="quarter" idx="11"/>
          </p:nvPr>
        </p:nvSpPr>
        <p:spPr/>
        <p:txBody>
          <a:body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87762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professionnell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p>
        </p:txBody>
      </p:sp>
      <p:sp>
        <p:nvSpPr>
          <p:cNvPr id="4" name="Date Placeholder 3"/>
          <p:cNvSpPr>
            <a:spLocks noGrp="1"/>
          </p:cNvSpPr>
          <p:nvPr>
            <p:ph type="dt" sz="half" idx="10"/>
          </p:nvPr>
        </p:nvSpPr>
        <p:spPr/>
        <p:txBody>
          <a:bodyPr/>
          <a:lstStyle/>
          <a:p>
            <a:fld id="{3E72C29C-1CE2-AF40-83C0-CB6F50B29D77}" type="datetime1">
              <a:rPr lang="fr-FR" smtClean="0"/>
              <a:t>28/01/2019</a:t>
            </a:fld>
            <a:endParaRPr lang="en-US" dirty="0"/>
          </a:p>
        </p:txBody>
      </p:sp>
      <p:sp>
        <p:nvSpPr>
          <p:cNvPr id="5" name="Footer Placeholder 4"/>
          <p:cNvSpPr>
            <a:spLocks noGrp="1"/>
          </p:cNvSpPr>
          <p:nvPr>
            <p:ph type="ftr" sz="quarter" idx="11"/>
          </p:nvPr>
        </p:nvSpPr>
        <p:spPr/>
        <p:txBody>
          <a:body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659844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professionnelle avec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
Deuxième niveau
Troisième niveau
Quatrième niveau
Cinquième niveau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p>
        </p:txBody>
      </p:sp>
      <p:sp>
        <p:nvSpPr>
          <p:cNvPr id="4" name="Date Placeholder 3"/>
          <p:cNvSpPr>
            <a:spLocks noGrp="1"/>
          </p:cNvSpPr>
          <p:nvPr>
            <p:ph type="dt" sz="half" idx="10"/>
          </p:nvPr>
        </p:nvSpPr>
        <p:spPr/>
        <p:txBody>
          <a:bodyPr/>
          <a:lstStyle/>
          <a:p>
            <a:fld id="{2FAE6486-B618-794E-9606-96096E44B0A2}" type="datetime1">
              <a:rPr lang="fr-FR" smtClean="0"/>
              <a:t>28/01/2019</a:t>
            </a:fld>
            <a:endParaRPr lang="en-US" dirty="0"/>
          </a:p>
        </p:txBody>
      </p:sp>
      <p:sp>
        <p:nvSpPr>
          <p:cNvPr id="5" name="Footer Placeholder 4"/>
          <p:cNvSpPr>
            <a:spLocks noGrp="1"/>
          </p:cNvSpPr>
          <p:nvPr>
            <p:ph type="ftr" sz="quarter" idx="11"/>
          </p:nvPr>
        </p:nvSpPr>
        <p:spPr/>
        <p:txBody>
          <a:body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35464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
Deuxième niveau
Troisième niveau
Quatrième niveau
Cinquième niveau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p>
        </p:txBody>
      </p:sp>
      <p:sp>
        <p:nvSpPr>
          <p:cNvPr id="4" name="Date Placeholder 3"/>
          <p:cNvSpPr>
            <a:spLocks noGrp="1"/>
          </p:cNvSpPr>
          <p:nvPr>
            <p:ph type="dt" sz="half" idx="10"/>
          </p:nvPr>
        </p:nvSpPr>
        <p:spPr/>
        <p:txBody>
          <a:bodyPr/>
          <a:lstStyle/>
          <a:p>
            <a:fld id="{F43C698E-A424-A14C-804F-192224CA9CF6}" type="datetime1">
              <a:rPr lang="fr-FR" smtClean="0"/>
              <a:t>28/01/2019</a:t>
            </a:fld>
            <a:endParaRPr lang="en-US" dirty="0"/>
          </a:p>
        </p:txBody>
      </p:sp>
      <p:sp>
        <p:nvSpPr>
          <p:cNvPr id="5" name="Footer Placeholder 4"/>
          <p:cNvSpPr>
            <a:spLocks noGrp="1"/>
          </p:cNvSpPr>
          <p:nvPr>
            <p:ph type="ftr" sz="quarter" idx="11"/>
          </p:nvPr>
        </p:nvSpPr>
        <p:spPr/>
        <p:txBody>
          <a:body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74359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39243DAD-7375-8F45-B582-92511AAA6F8B}" type="datetime1">
              <a:rPr lang="fr-FR" smtClean="0"/>
              <a:t>28/01/2019</a:t>
            </a:fld>
            <a:endParaRPr lang="en-US" dirty="0"/>
          </a:p>
        </p:txBody>
      </p:sp>
      <p:sp>
        <p:nvSpPr>
          <p:cNvPr id="5" name="Footer Placeholder 4"/>
          <p:cNvSpPr>
            <a:spLocks noGrp="1"/>
          </p:cNvSpPr>
          <p:nvPr>
            <p:ph type="ftr" sz="quarter" idx="11"/>
          </p:nvPr>
        </p:nvSpPr>
        <p:spPr/>
        <p:txBody>
          <a:body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528152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067F26E6-F542-F749-934B-3714B20297B6}" type="datetime1">
              <a:rPr lang="fr-FR" smtClean="0"/>
              <a:t>28/01/2019</a:t>
            </a:fld>
            <a:endParaRPr lang="en-US" dirty="0"/>
          </a:p>
        </p:txBody>
      </p:sp>
      <p:sp>
        <p:nvSpPr>
          <p:cNvPr id="5" name="Footer Placeholder 4"/>
          <p:cNvSpPr>
            <a:spLocks noGrp="1"/>
          </p:cNvSpPr>
          <p:nvPr>
            <p:ph type="ftr" sz="quarter" idx="11"/>
          </p:nvPr>
        </p:nvSpPr>
        <p:spPr/>
        <p:txBody>
          <a:body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072850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DBF08F5E-CD83-EA4B-8A2E-FDAFE240CF93}" type="datetime1">
              <a:rPr lang="fr-FR" smtClean="0"/>
              <a:t>28/01/2019</a:t>
            </a:fld>
            <a:endParaRPr lang="en-US" dirty="0"/>
          </a:p>
        </p:txBody>
      </p:sp>
      <p:sp>
        <p:nvSpPr>
          <p:cNvPr id="5" name="Footer Placeholder 4"/>
          <p:cNvSpPr>
            <a:spLocks noGrp="1"/>
          </p:cNvSpPr>
          <p:nvPr>
            <p:ph type="ftr" sz="quarter" idx="11"/>
          </p:nvPr>
        </p:nvSpPr>
        <p:spPr/>
        <p:txBody>
          <a:bodyPr/>
          <a:lstStyle>
            <a:lvl1pPr>
              <a:defRPr/>
            </a:lvl1p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279214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p>
        </p:txBody>
      </p:sp>
      <p:sp>
        <p:nvSpPr>
          <p:cNvPr id="4" name="Date Placeholder 3"/>
          <p:cNvSpPr>
            <a:spLocks noGrp="1"/>
          </p:cNvSpPr>
          <p:nvPr>
            <p:ph type="dt" sz="half" idx="10"/>
          </p:nvPr>
        </p:nvSpPr>
        <p:spPr/>
        <p:txBody>
          <a:bodyPr/>
          <a:lstStyle/>
          <a:p>
            <a:fld id="{2101E9C8-BE32-3043-AA2E-1E13EBFBD197}" type="datetime1">
              <a:rPr lang="fr-FR" smtClean="0"/>
              <a:t>28/01/2019</a:t>
            </a:fld>
            <a:endParaRPr lang="en-US" dirty="0"/>
          </a:p>
        </p:txBody>
      </p:sp>
      <p:sp>
        <p:nvSpPr>
          <p:cNvPr id="5" name="Footer Placeholder 4"/>
          <p:cNvSpPr>
            <a:spLocks noGrp="1"/>
          </p:cNvSpPr>
          <p:nvPr>
            <p:ph type="ftr" sz="quarter" idx="11"/>
          </p:nvPr>
        </p:nvSpPr>
        <p:spPr/>
        <p:txBody>
          <a:bodyPr/>
          <a:lstStyle/>
          <a:p>
            <a:r>
              <a:rPr lang="fr-FR" b="1" dirty="0"/>
              <a:t>Mathias CHARTON </a:t>
            </a:r>
            <a:r>
              <a:rPr lang="fr-FR" dirty="0"/>
              <a:t>– IA-IPR Éducation Musicale et Chant Choral</a:t>
            </a:r>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250809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3E649F5B-76A9-574F-BC44-F0AB65170506}" type="datetime1">
              <a:rPr lang="fr-FR" smtClean="0"/>
              <a:t>28/01/2019</a:t>
            </a:fld>
            <a:endParaRPr lang="en-US" dirty="0"/>
          </a:p>
        </p:txBody>
      </p:sp>
      <p:sp>
        <p:nvSpPr>
          <p:cNvPr id="6" name="Footer Placeholder 5"/>
          <p:cNvSpPr>
            <a:spLocks noGrp="1"/>
          </p:cNvSpPr>
          <p:nvPr>
            <p:ph type="ftr" sz="quarter" idx="11"/>
          </p:nvPr>
        </p:nvSpPr>
        <p:spPr/>
        <p:txBody>
          <a:bodyPr/>
          <a:lstStyle/>
          <a:p>
            <a:r>
              <a:rPr lang="fr-FR" b="1" dirty="0"/>
              <a:t>Mathias CHARTON </a:t>
            </a:r>
            <a:r>
              <a:rPr lang="fr-FR" dirty="0"/>
              <a:t>– IA-IPR Éducation Musicale et Chant Choral</a:t>
            </a:r>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793902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E8C2DD24-3165-2C4D-8724-40509F2E0DE1}" type="datetime1">
              <a:rPr lang="fr-FR" smtClean="0"/>
              <a:t>28/01/2019</a:t>
            </a:fld>
            <a:endParaRPr lang="en-US" dirty="0"/>
          </a:p>
        </p:txBody>
      </p:sp>
      <p:sp>
        <p:nvSpPr>
          <p:cNvPr id="8" name="Footer Placeholder 7"/>
          <p:cNvSpPr>
            <a:spLocks noGrp="1"/>
          </p:cNvSpPr>
          <p:nvPr>
            <p:ph type="ftr" sz="quarter" idx="11"/>
          </p:nvPr>
        </p:nvSpPr>
        <p:spPr/>
        <p:txBody>
          <a:bodyPr/>
          <a:lstStyle/>
          <a:p>
            <a:r>
              <a:rPr lang="fr-FR" b="1" dirty="0"/>
              <a:t>Mathias CHARTON </a:t>
            </a:r>
            <a:r>
              <a:rPr lang="fr-FR" dirty="0"/>
              <a:t>– IA-IPR Éducation Musicale et Chant Choral</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361740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38D35E7-1937-8547-A142-C2667785EC4A}" type="datetime1">
              <a:rPr lang="fr-FR" smtClean="0"/>
              <a:t>28/01/2019</a:t>
            </a:fld>
            <a:endParaRPr lang="en-US" dirty="0"/>
          </a:p>
        </p:txBody>
      </p:sp>
      <p:sp>
        <p:nvSpPr>
          <p:cNvPr id="4" name="Footer Placeholder 3"/>
          <p:cNvSpPr>
            <a:spLocks noGrp="1"/>
          </p:cNvSpPr>
          <p:nvPr>
            <p:ph type="ftr" sz="quarter" idx="11"/>
          </p:nvPr>
        </p:nvSpPr>
        <p:spPr/>
        <p:txBody>
          <a:bodyPr/>
          <a:lstStyle/>
          <a:p>
            <a:r>
              <a:rPr lang="fr-FR" b="1" dirty="0"/>
              <a:t>Mathias CHARTON </a:t>
            </a:r>
            <a:r>
              <a:rPr lang="fr-FR" dirty="0"/>
              <a:t>– IA-IPR Éducation Musicale et Chant Choral</a:t>
            </a:r>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817187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05CA1-811E-6246-B2BF-4CE4A305F812}" type="datetime1">
              <a:rPr lang="fr-FR" smtClean="0"/>
              <a:t>28/01/2019</a:t>
            </a:fld>
            <a:endParaRPr lang="en-US" dirty="0"/>
          </a:p>
        </p:txBody>
      </p:sp>
      <p:sp>
        <p:nvSpPr>
          <p:cNvPr id="3" name="Footer Placeholder 2"/>
          <p:cNvSpPr>
            <a:spLocks noGrp="1"/>
          </p:cNvSpPr>
          <p:nvPr>
            <p:ph type="ftr" sz="quarter" idx="11"/>
          </p:nvPr>
        </p:nvSpPr>
        <p:spPr/>
        <p:txBody>
          <a:bodyPr/>
          <a:lstStyle/>
          <a:p>
            <a:r>
              <a:rPr lang="fr-FR" b="1" dirty="0"/>
              <a:t>Mathias CHARTON </a:t>
            </a:r>
            <a:r>
              <a:rPr lang="fr-FR" dirty="0"/>
              <a:t>– IA-IPR Éducation Musicale et Chant Choral</a:t>
            </a:r>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07033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
Deuxième niveau
Troisième niveau
Quatrième niveau
Cinquième niveau</a:t>
            </a:r>
          </a:p>
        </p:txBody>
      </p:sp>
      <p:sp>
        <p:nvSpPr>
          <p:cNvPr id="5" name="Date Placeholder 4"/>
          <p:cNvSpPr>
            <a:spLocks noGrp="1"/>
          </p:cNvSpPr>
          <p:nvPr>
            <p:ph type="dt" sz="half" idx="10"/>
          </p:nvPr>
        </p:nvSpPr>
        <p:spPr/>
        <p:txBody>
          <a:bodyPr/>
          <a:lstStyle/>
          <a:p>
            <a:fld id="{5F791D98-674B-2B45-9A21-4063C9215DE9}" type="datetime1">
              <a:rPr lang="fr-FR" smtClean="0"/>
              <a:t>28/01/2019</a:t>
            </a:fld>
            <a:endParaRPr lang="en-US" dirty="0"/>
          </a:p>
        </p:txBody>
      </p:sp>
      <p:sp>
        <p:nvSpPr>
          <p:cNvPr id="6" name="Footer Placeholder 5"/>
          <p:cNvSpPr>
            <a:spLocks noGrp="1"/>
          </p:cNvSpPr>
          <p:nvPr>
            <p:ph type="ftr" sz="quarter" idx="11"/>
          </p:nvPr>
        </p:nvSpPr>
        <p:spPr/>
        <p:txBody>
          <a:bodyPr/>
          <a:lstStyle/>
          <a:p>
            <a:r>
              <a:rPr lang="fr-FR" b="1" dirty="0"/>
              <a:t>Mathias CHARTON </a:t>
            </a:r>
            <a:r>
              <a:rPr lang="fr-FR" dirty="0"/>
              <a:t>– IA-IPR Éducation Musicale et Chant Choral</a:t>
            </a:r>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070867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p>
        </p:txBody>
      </p:sp>
      <p:sp>
        <p:nvSpPr>
          <p:cNvPr id="5" name="Date Placeholder 4"/>
          <p:cNvSpPr>
            <a:spLocks noGrp="1"/>
          </p:cNvSpPr>
          <p:nvPr>
            <p:ph type="dt" sz="half" idx="10"/>
          </p:nvPr>
        </p:nvSpPr>
        <p:spPr/>
        <p:txBody>
          <a:bodyPr/>
          <a:lstStyle/>
          <a:p>
            <a:fld id="{2121EE79-7EAD-3241-8A94-C9AF5582FA0D}" type="datetime1">
              <a:rPr lang="fr-FR" smtClean="0"/>
              <a:t>28/01/2019</a:t>
            </a:fld>
            <a:endParaRPr lang="en-US" dirty="0"/>
          </a:p>
        </p:txBody>
      </p:sp>
      <p:sp>
        <p:nvSpPr>
          <p:cNvPr id="6" name="Footer Placeholder 5"/>
          <p:cNvSpPr>
            <a:spLocks noGrp="1"/>
          </p:cNvSpPr>
          <p:nvPr>
            <p:ph type="ftr" sz="quarter" idx="11"/>
          </p:nvPr>
        </p:nvSpPr>
        <p:spPr/>
        <p:txBody>
          <a:bodyPr/>
          <a:lstStyle/>
          <a:p>
            <a:r>
              <a:rPr lang="fr-FR" b="1" dirty="0"/>
              <a:t>Mathias CHARTON </a:t>
            </a:r>
            <a:r>
              <a:rPr lang="fr-FR" dirty="0"/>
              <a:t>– IA-IPR Éducation Musicale et Chant Choral</a:t>
            </a:r>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31497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841E8E-7F5D-1647-8A3E-B214F9AE2F41}" type="datetime1">
              <a:rPr lang="fr-FR" smtClean="0"/>
              <a:t>28/01/2019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b="1" dirty="0"/>
              <a:t>Mathias CHARTON </a:t>
            </a:r>
            <a:r>
              <a:rPr lang="fr-FR" dirty="0"/>
              <a:t>– IA-IPR Éducation Musicale et Chant Choral</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pic>
        <p:nvPicPr>
          <p:cNvPr id="33" name="Image 32">
            <a:extLst>
              <a:ext uri="{FF2B5EF4-FFF2-40B4-BE49-F238E27FC236}">
                <a16:creationId xmlns:a16="http://schemas.microsoft.com/office/drawing/2014/main" id="{1D740203-B1D2-6242-99A1-3C0FD06A4A0A}"/>
              </a:ext>
            </a:extLst>
          </p:cNvPr>
          <p:cNvPicPr>
            <a:picLocks noChangeAspect="1"/>
          </p:cNvPicPr>
          <p:nvPr userDrawn="1"/>
        </p:nvPicPr>
        <p:blipFill>
          <a:blip r:embed="rId18"/>
          <a:stretch>
            <a:fillRect/>
          </a:stretch>
        </p:blipFill>
        <p:spPr>
          <a:xfrm>
            <a:off x="4585218" y="5885440"/>
            <a:ext cx="1062858" cy="569388"/>
          </a:xfrm>
          <a:prstGeom prst="rect">
            <a:avLst/>
          </a:prstGeom>
        </p:spPr>
      </p:pic>
      <p:pic>
        <p:nvPicPr>
          <p:cNvPr id="31" name="Image 30">
            <a:extLst>
              <a:ext uri="{FF2B5EF4-FFF2-40B4-BE49-F238E27FC236}">
                <a16:creationId xmlns:a16="http://schemas.microsoft.com/office/drawing/2014/main" id="{9CA9E5C3-B6C2-2147-B0EE-4DF06A07A050}"/>
              </a:ext>
            </a:extLst>
          </p:cNvPr>
          <p:cNvPicPr>
            <a:picLocks noChangeAspect="1"/>
          </p:cNvPicPr>
          <p:nvPr userDrawn="1"/>
        </p:nvPicPr>
        <p:blipFill>
          <a:blip r:embed="rId19"/>
          <a:stretch>
            <a:fillRect/>
          </a:stretch>
        </p:blipFill>
        <p:spPr>
          <a:xfrm>
            <a:off x="5942617" y="6030476"/>
            <a:ext cx="1047842" cy="398475"/>
          </a:xfrm>
          <a:prstGeom prst="rect">
            <a:avLst/>
          </a:prstGeom>
        </p:spPr>
      </p:pic>
    </p:spTree>
    <p:extLst>
      <p:ext uri="{BB962C8B-B14F-4D97-AF65-F5344CB8AC3E}">
        <p14:creationId xmlns:p14="http://schemas.microsoft.com/office/powerpoint/2010/main" val="4457087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02640C-4F0A-2B46-BDEB-7931C04F7AAE}"/>
              </a:ext>
            </a:extLst>
          </p:cNvPr>
          <p:cNvSpPr>
            <a:spLocks noGrp="1"/>
          </p:cNvSpPr>
          <p:nvPr>
            <p:ph type="ctrTitle"/>
          </p:nvPr>
        </p:nvSpPr>
        <p:spPr/>
        <p:txBody>
          <a:bodyPr/>
          <a:lstStyle/>
          <a:p>
            <a:r>
              <a:rPr lang="fr-FR" sz="4000" dirty="0"/>
              <a:t>Comité de Pilotage Académique pour le Chant Choral</a:t>
            </a:r>
          </a:p>
        </p:txBody>
      </p:sp>
      <p:sp>
        <p:nvSpPr>
          <p:cNvPr id="3" name="Sous-titre 2">
            <a:extLst>
              <a:ext uri="{FF2B5EF4-FFF2-40B4-BE49-F238E27FC236}">
                <a16:creationId xmlns:a16="http://schemas.microsoft.com/office/drawing/2014/main" id="{8139AAC7-5BA6-A44E-8783-51D0F44EF87B}"/>
              </a:ext>
            </a:extLst>
          </p:cNvPr>
          <p:cNvSpPr>
            <a:spLocks noGrp="1"/>
          </p:cNvSpPr>
          <p:nvPr>
            <p:ph type="subTitle" idx="1"/>
          </p:nvPr>
        </p:nvSpPr>
        <p:spPr/>
        <p:txBody>
          <a:bodyPr/>
          <a:lstStyle/>
          <a:p>
            <a:r>
              <a:rPr lang="fr-FR" dirty="0"/>
              <a:t>Saintes – lundi 28 janvier 2019</a:t>
            </a:r>
          </a:p>
        </p:txBody>
      </p:sp>
      <p:sp>
        <p:nvSpPr>
          <p:cNvPr id="4" name="Espace réservé du pied de page 3">
            <a:extLst>
              <a:ext uri="{FF2B5EF4-FFF2-40B4-BE49-F238E27FC236}">
                <a16:creationId xmlns:a16="http://schemas.microsoft.com/office/drawing/2014/main" id="{9B788292-CF0D-6A47-A742-ACFB58F0BE8E}"/>
              </a:ext>
            </a:extLst>
          </p:cNvPr>
          <p:cNvSpPr>
            <a:spLocks noGrp="1"/>
          </p:cNvSpPr>
          <p:nvPr>
            <p:ph type="ftr" sz="quarter" idx="11"/>
          </p:nvPr>
        </p:nvSpPr>
        <p:spPr/>
        <p:txBody>
          <a:bodyPr/>
          <a:lstStyle/>
          <a:p>
            <a:r>
              <a:rPr lang="fr-FR" b="1" dirty="0"/>
              <a:t>Mathias CHARTON </a:t>
            </a:r>
            <a:r>
              <a:rPr lang="fr-FR" dirty="0"/>
              <a:t>– IA-IPR Éducation Musicale et Chant Choral</a:t>
            </a:r>
          </a:p>
        </p:txBody>
      </p:sp>
    </p:spTree>
    <p:extLst>
      <p:ext uri="{BB962C8B-B14F-4D97-AF65-F5344CB8AC3E}">
        <p14:creationId xmlns:p14="http://schemas.microsoft.com/office/powerpoint/2010/main" val="8289975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2C7FDB-8CC1-EC4E-81EC-D0A292CBD862}"/>
              </a:ext>
            </a:extLst>
          </p:cNvPr>
          <p:cNvSpPr>
            <a:spLocks noGrp="1"/>
          </p:cNvSpPr>
          <p:nvPr>
            <p:ph type="title"/>
          </p:nvPr>
        </p:nvSpPr>
        <p:spPr/>
        <p:txBody>
          <a:bodyPr/>
          <a:lstStyle/>
          <a:p>
            <a:r>
              <a:rPr lang="fr-FR" dirty="0"/>
              <a:t>Charte chant choral et rôles du CPACC</a:t>
            </a:r>
            <a:br>
              <a:rPr lang="fr-FR" dirty="0"/>
            </a:br>
            <a:r>
              <a:rPr lang="fr-FR" sz="2000" dirty="0">
                <a:solidFill>
                  <a:schemeClr val="accent6"/>
                </a:solidFill>
                <a:latin typeface="+mn-lt"/>
              </a:rPr>
              <a:t>Proposition de décret du 18 janvier 2019</a:t>
            </a:r>
            <a:endParaRPr lang="fr-FR" dirty="0">
              <a:solidFill>
                <a:schemeClr val="accent6"/>
              </a:solidFill>
              <a:latin typeface="+mn-lt"/>
            </a:endParaRPr>
          </a:p>
        </p:txBody>
      </p:sp>
      <p:sp>
        <p:nvSpPr>
          <p:cNvPr id="3" name="Espace réservé du contenu 2">
            <a:extLst>
              <a:ext uri="{FF2B5EF4-FFF2-40B4-BE49-F238E27FC236}">
                <a16:creationId xmlns:a16="http://schemas.microsoft.com/office/drawing/2014/main" id="{8BD25FBD-2E23-5B41-AB7E-2447E4EE1A7D}"/>
              </a:ext>
            </a:extLst>
          </p:cNvPr>
          <p:cNvSpPr>
            <a:spLocks noGrp="1"/>
          </p:cNvSpPr>
          <p:nvPr>
            <p:ph idx="1"/>
          </p:nvPr>
        </p:nvSpPr>
        <p:spPr/>
        <p:txBody>
          <a:bodyPr/>
          <a:lstStyle/>
          <a:p>
            <a:r>
              <a:rPr lang="fr-FR" dirty="0"/>
              <a:t>Définir la stratégie territoriale de développement du chant choral</a:t>
            </a:r>
          </a:p>
          <a:p>
            <a:r>
              <a:rPr lang="fr-FR" dirty="0"/>
              <a:t>Renforcer l’efficacité de sa mise œuvre</a:t>
            </a:r>
          </a:p>
          <a:p>
            <a:r>
              <a:rPr lang="fr-FR" dirty="0"/>
              <a:t>Associer les organismes publics et privés impliqués dans l’éducation et la pratique musicales</a:t>
            </a:r>
          </a:p>
          <a:p>
            <a:r>
              <a:rPr lang="fr-FR" dirty="0"/>
              <a:t>Prendre appui sur les ressources artistiques, culturelles et pédagogiques des territoires. </a:t>
            </a:r>
          </a:p>
          <a:p>
            <a:r>
              <a:rPr lang="fr-FR" dirty="0"/>
              <a:t>Soutenir la pratique vocale chorale des enfants et adolescents</a:t>
            </a:r>
          </a:p>
          <a:p>
            <a:r>
              <a:rPr lang="fr-FR" dirty="0"/>
              <a:t>Développer les compétences des professeurs au sein de chœurs régionaux issus du monde scolaire et du monde culturel</a:t>
            </a:r>
          </a:p>
          <a:p>
            <a:endParaRPr lang="fr-FR" dirty="0"/>
          </a:p>
        </p:txBody>
      </p:sp>
      <p:sp>
        <p:nvSpPr>
          <p:cNvPr id="4" name="Espace réservé du pied de page 3">
            <a:extLst>
              <a:ext uri="{FF2B5EF4-FFF2-40B4-BE49-F238E27FC236}">
                <a16:creationId xmlns:a16="http://schemas.microsoft.com/office/drawing/2014/main" id="{28356969-0181-C741-8C17-7E6D595E4764}"/>
              </a:ext>
            </a:extLst>
          </p:cNvPr>
          <p:cNvSpPr>
            <a:spLocks noGrp="1"/>
          </p:cNvSpPr>
          <p:nvPr>
            <p:ph type="ftr" sz="quarter" idx="11"/>
          </p:nvPr>
        </p:nvSpPr>
        <p:spPr/>
        <p:txBody>
          <a:bodyPr/>
          <a:lstStyle/>
          <a:p>
            <a:r>
              <a:rPr lang="fr-FR" b="1" dirty="0"/>
              <a:t>Mathias CHARTON </a:t>
            </a:r>
            <a:r>
              <a:rPr lang="fr-FR" dirty="0"/>
              <a:t>– IA-IPR Éducation Musicale et Chant Choral</a:t>
            </a:r>
          </a:p>
        </p:txBody>
      </p:sp>
    </p:spTree>
    <p:extLst>
      <p:ext uri="{BB962C8B-B14F-4D97-AF65-F5344CB8AC3E}">
        <p14:creationId xmlns:p14="http://schemas.microsoft.com/office/powerpoint/2010/main" val="39492099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19ED7D-1151-9F47-9FD5-4E9A54E0F5E5}"/>
              </a:ext>
            </a:extLst>
          </p:cNvPr>
          <p:cNvSpPr>
            <a:spLocks noGrp="1"/>
          </p:cNvSpPr>
          <p:nvPr>
            <p:ph type="title"/>
          </p:nvPr>
        </p:nvSpPr>
        <p:spPr/>
        <p:txBody>
          <a:bodyPr/>
          <a:lstStyle/>
          <a:p>
            <a:r>
              <a:rPr lang="fr-FR" dirty="0"/>
              <a:t>L’organisation du pilotage territorial</a:t>
            </a:r>
          </a:p>
        </p:txBody>
      </p:sp>
      <p:sp>
        <p:nvSpPr>
          <p:cNvPr id="3" name="Espace réservé du contenu 2">
            <a:extLst>
              <a:ext uri="{FF2B5EF4-FFF2-40B4-BE49-F238E27FC236}">
                <a16:creationId xmlns:a16="http://schemas.microsoft.com/office/drawing/2014/main" id="{40482A74-F05B-5E4C-B9D0-AB2DAC9DE1EC}"/>
              </a:ext>
            </a:extLst>
          </p:cNvPr>
          <p:cNvSpPr>
            <a:spLocks noGrp="1"/>
          </p:cNvSpPr>
          <p:nvPr>
            <p:ph idx="1"/>
          </p:nvPr>
        </p:nvSpPr>
        <p:spPr/>
        <p:txBody>
          <a:bodyPr/>
          <a:lstStyle/>
          <a:p>
            <a:r>
              <a:rPr lang="fr-FR" dirty="0"/>
              <a:t>Les comités régionaux – trois réunions annuelles</a:t>
            </a:r>
          </a:p>
          <a:p>
            <a:r>
              <a:rPr lang="fr-FR" dirty="0"/>
              <a:t>Les comités départementaux – une réunion annuelle</a:t>
            </a:r>
          </a:p>
          <a:p>
            <a:endParaRPr lang="fr-FR" dirty="0"/>
          </a:p>
          <a:p>
            <a:r>
              <a:rPr lang="fr-FR" dirty="0"/>
              <a:t>Le comité régional organisé en groupes de travail </a:t>
            </a:r>
          </a:p>
          <a:p>
            <a:r>
              <a:rPr lang="fr-FR" dirty="0"/>
              <a:t>Comité de pilotage commun avec les académies de Limoges et de Bordeaux ?</a:t>
            </a:r>
          </a:p>
        </p:txBody>
      </p:sp>
      <p:sp>
        <p:nvSpPr>
          <p:cNvPr id="4" name="Espace réservé du pied de page 3">
            <a:extLst>
              <a:ext uri="{FF2B5EF4-FFF2-40B4-BE49-F238E27FC236}">
                <a16:creationId xmlns:a16="http://schemas.microsoft.com/office/drawing/2014/main" id="{A7832E04-B698-C94E-80B2-C82849ADDC06}"/>
              </a:ext>
            </a:extLst>
          </p:cNvPr>
          <p:cNvSpPr>
            <a:spLocks noGrp="1"/>
          </p:cNvSpPr>
          <p:nvPr>
            <p:ph type="ftr" sz="quarter" idx="11"/>
          </p:nvPr>
        </p:nvSpPr>
        <p:spPr/>
        <p:txBody>
          <a:bodyPr/>
          <a:lstStyle/>
          <a:p>
            <a:r>
              <a:rPr lang="fr-FR" b="1"/>
              <a:t>Mathias CHARTON </a:t>
            </a:r>
            <a:r>
              <a:rPr lang="fr-FR"/>
              <a:t>– IA-IPR Éducation Musicale et Chant Choral</a:t>
            </a:r>
            <a:endParaRPr lang="fr-FR" dirty="0"/>
          </a:p>
        </p:txBody>
      </p:sp>
    </p:spTree>
    <p:extLst>
      <p:ext uri="{BB962C8B-B14F-4D97-AF65-F5344CB8AC3E}">
        <p14:creationId xmlns:p14="http://schemas.microsoft.com/office/powerpoint/2010/main" val="24902864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F89057-838E-4241-AADC-DF5D30396B50}"/>
              </a:ext>
            </a:extLst>
          </p:cNvPr>
          <p:cNvSpPr>
            <a:spLocks noGrp="1"/>
          </p:cNvSpPr>
          <p:nvPr>
            <p:ph type="title"/>
          </p:nvPr>
        </p:nvSpPr>
        <p:spPr/>
        <p:txBody>
          <a:bodyPr/>
          <a:lstStyle/>
          <a:p>
            <a:r>
              <a:rPr lang="fr-FR" dirty="0"/>
              <a:t>Les missions des comités régionaux et départementaux</a:t>
            </a:r>
          </a:p>
        </p:txBody>
      </p:sp>
      <p:sp>
        <p:nvSpPr>
          <p:cNvPr id="3" name="Espace réservé du contenu 2">
            <a:extLst>
              <a:ext uri="{FF2B5EF4-FFF2-40B4-BE49-F238E27FC236}">
                <a16:creationId xmlns:a16="http://schemas.microsoft.com/office/drawing/2014/main" id="{880B231D-2521-F942-835C-C584005888A2}"/>
              </a:ext>
            </a:extLst>
          </p:cNvPr>
          <p:cNvSpPr>
            <a:spLocks noGrp="1"/>
          </p:cNvSpPr>
          <p:nvPr>
            <p:ph idx="1"/>
          </p:nvPr>
        </p:nvSpPr>
        <p:spPr/>
        <p:txBody>
          <a:bodyPr/>
          <a:lstStyle/>
          <a:p>
            <a:r>
              <a:rPr lang="fr-FR" dirty="0"/>
              <a:t>Coordonner les acteurs du chant choral</a:t>
            </a:r>
          </a:p>
          <a:p>
            <a:r>
              <a:rPr lang="fr-FR" dirty="0"/>
              <a:t>Construire des actions de formations multi-catégorielles</a:t>
            </a:r>
          </a:p>
          <a:p>
            <a:r>
              <a:rPr lang="fr-FR" dirty="0"/>
              <a:t>Valoriser des projets originaux</a:t>
            </a:r>
          </a:p>
          <a:p>
            <a:r>
              <a:rPr lang="fr-FR" dirty="0"/>
              <a:t>Arbitrer et attribuer les aides financières au projet artistique</a:t>
            </a:r>
          </a:p>
        </p:txBody>
      </p:sp>
      <p:sp>
        <p:nvSpPr>
          <p:cNvPr id="4" name="Espace réservé du pied de page 3">
            <a:extLst>
              <a:ext uri="{FF2B5EF4-FFF2-40B4-BE49-F238E27FC236}">
                <a16:creationId xmlns:a16="http://schemas.microsoft.com/office/drawing/2014/main" id="{9146AE8D-8758-DE42-971B-B2E70E0FA291}"/>
              </a:ext>
            </a:extLst>
          </p:cNvPr>
          <p:cNvSpPr>
            <a:spLocks noGrp="1"/>
          </p:cNvSpPr>
          <p:nvPr>
            <p:ph type="ftr" sz="quarter" idx="11"/>
          </p:nvPr>
        </p:nvSpPr>
        <p:spPr/>
        <p:txBody>
          <a:bodyPr/>
          <a:lstStyle/>
          <a:p>
            <a:r>
              <a:rPr lang="fr-FR" b="1"/>
              <a:t>Mathias CHARTON </a:t>
            </a:r>
            <a:r>
              <a:rPr lang="fr-FR"/>
              <a:t>– IA-IPR Éducation Musicale et Chant Choral</a:t>
            </a:r>
            <a:endParaRPr lang="fr-FR" dirty="0"/>
          </a:p>
        </p:txBody>
      </p:sp>
    </p:spTree>
    <p:extLst>
      <p:ext uri="{BB962C8B-B14F-4D97-AF65-F5344CB8AC3E}">
        <p14:creationId xmlns:p14="http://schemas.microsoft.com/office/powerpoint/2010/main" val="22294524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56E36B-C798-2B4F-BF14-05D7F677995D}"/>
              </a:ext>
            </a:extLst>
          </p:cNvPr>
          <p:cNvSpPr>
            <a:spLocks noGrp="1"/>
          </p:cNvSpPr>
          <p:nvPr>
            <p:ph type="title"/>
          </p:nvPr>
        </p:nvSpPr>
        <p:spPr/>
        <p:txBody>
          <a:bodyPr/>
          <a:lstStyle/>
          <a:p>
            <a:r>
              <a:rPr lang="fr-FR" dirty="0"/>
              <a:t>Un séminaire de formation multi-catégorielle</a:t>
            </a:r>
          </a:p>
        </p:txBody>
      </p:sp>
      <p:sp>
        <p:nvSpPr>
          <p:cNvPr id="3" name="Espace réservé du contenu 2">
            <a:extLst>
              <a:ext uri="{FF2B5EF4-FFF2-40B4-BE49-F238E27FC236}">
                <a16:creationId xmlns:a16="http://schemas.microsoft.com/office/drawing/2014/main" id="{F790F432-5ADE-0B4C-BD3A-9BE124E369DD}"/>
              </a:ext>
            </a:extLst>
          </p:cNvPr>
          <p:cNvSpPr>
            <a:spLocks noGrp="1"/>
          </p:cNvSpPr>
          <p:nvPr>
            <p:ph idx="1"/>
          </p:nvPr>
        </p:nvSpPr>
        <p:spPr/>
        <p:txBody>
          <a:bodyPr/>
          <a:lstStyle/>
          <a:p>
            <a:r>
              <a:rPr lang="fr-FR" dirty="0"/>
              <a:t>Construire des formations croisées autour de la pratique vocale et la direction de chœur</a:t>
            </a:r>
          </a:p>
          <a:p>
            <a:r>
              <a:rPr lang="fr-FR" dirty="0"/>
              <a:t>Mettre en synergie les dispositifs existants (Plan Académique de Formations, Pôle Aliénor, CFMI, IFAC, CMF, CNFPT, FACS, etc.)</a:t>
            </a:r>
          </a:p>
          <a:p>
            <a:r>
              <a:rPr lang="fr-FR" dirty="0"/>
              <a:t>Proposer une formation de 3 ou 5 jours sur un lieu tournant et dédié mi-octobre : mercredi au dimanche</a:t>
            </a:r>
          </a:p>
          <a:p>
            <a:r>
              <a:rPr lang="fr-FR" dirty="0"/>
              <a:t>Proposer un hébergement collectif</a:t>
            </a:r>
          </a:p>
          <a:p>
            <a:r>
              <a:rPr lang="fr-FR" dirty="0"/>
              <a:t>Définir trois problématiques centrales au choix pour les stagiaires</a:t>
            </a:r>
          </a:p>
          <a:p>
            <a:r>
              <a:rPr lang="fr-FR" dirty="0"/>
              <a:t>Proposer des activités de formations secondaires</a:t>
            </a:r>
          </a:p>
        </p:txBody>
      </p:sp>
      <p:sp>
        <p:nvSpPr>
          <p:cNvPr id="4" name="Espace réservé du pied de page 3">
            <a:extLst>
              <a:ext uri="{FF2B5EF4-FFF2-40B4-BE49-F238E27FC236}">
                <a16:creationId xmlns:a16="http://schemas.microsoft.com/office/drawing/2014/main" id="{8530FC1D-FD7C-B645-B9A0-339ED8055FA3}"/>
              </a:ext>
            </a:extLst>
          </p:cNvPr>
          <p:cNvSpPr>
            <a:spLocks noGrp="1"/>
          </p:cNvSpPr>
          <p:nvPr>
            <p:ph type="ftr" sz="quarter" idx="11"/>
          </p:nvPr>
        </p:nvSpPr>
        <p:spPr/>
        <p:txBody>
          <a:bodyPr/>
          <a:lstStyle/>
          <a:p>
            <a:r>
              <a:rPr lang="fr-FR" b="1"/>
              <a:t>Mathias CHARTON </a:t>
            </a:r>
            <a:r>
              <a:rPr lang="fr-FR"/>
              <a:t>– IA-IPR Éducation Musicale et Chant Choral</a:t>
            </a:r>
            <a:endParaRPr lang="fr-FR" dirty="0"/>
          </a:p>
        </p:txBody>
      </p:sp>
    </p:spTree>
    <p:extLst>
      <p:ext uri="{BB962C8B-B14F-4D97-AF65-F5344CB8AC3E}">
        <p14:creationId xmlns:p14="http://schemas.microsoft.com/office/powerpoint/2010/main" val="41360003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7C1B0B-B5E9-3C4F-9457-9805C1B99A98}"/>
              </a:ext>
            </a:extLst>
          </p:cNvPr>
          <p:cNvSpPr>
            <a:spLocks noGrp="1"/>
          </p:cNvSpPr>
          <p:nvPr>
            <p:ph type="title"/>
          </p:nvPr>
        </p:nvSpPr>
        <p:spPr/>
        <p:txBody>
          <a:bodyPr/>
          <a:lstStyle/>
          <a:p>
            <a:r>
              <a:rPr lang="fr-FR" dirty="0"/>
              <a:t>Les chœurs départementaux d’enseignants</a:t>
            </a:r>
          </a:p>
        </p:txBody>
      </p:sp>
      <p:sp>
        <p:nvSpPr>
          <p:cNvPr id="3" name="Espace réservé du contenu 2">
            <a:extLst>
              <a:ext uri="{FF2B5EF4-FFF2-40B4-BE49-F238E27FC236}">
                <a16:creationId xmlns:a16="http://schemas.microsoft.com/office/drawing/2014/main" id="{16F9A238-2C48-384D-8187-88B021AAC52E}"/>
              </a:ext>
            </a:extLst>
          </p:cNvPr>
          <p:cNvSpPr>
            <a:spLocks noGrp="1"/>
          </p:cNvSpPr>
          <p:nvPr>
            <p:ph idx="1"/>
          </p:nvPr>
        </p:nvSpPr>
        <p:spPr/>
        <p:txBody>
          <a:bodyPr/>
          <a:lstStyle/>
          <a:p>
            <a:r>
              <a:rPr lang="fr-FR" dirty="0"/>
              <a:t>4 chœurs départementaux multi-catégorielles</a:t>
            </a:r>
          </a:p>
          <a:p>
            <a:r>
              <a:rPr lang="fr-FR" dirty="0"/>
              <a:t>Propositions artistiques qualitatives privilégiant le répertoire a cappella</a:t>
            </a:r>
          </a:p>
          <a:p>
            <a:r>
              <a:rPr lang="fr-FR" dirty="0"/>
              <a:t>Répétitions hebdomadaires de 3 heures</a:t>
            </a:r>
          </a:p>
          <a:p>
            <a:r>
              <a:rPr lang="fr-FR" dirty="0"/>
              <a:t>Projet annuel mettant en commun les 4 chœurs départementaux</a:t>
            </a:r>
          </a:p>
          <a:p>
            <a:r>
              <a:rPr lang="fr-FR" dirty="0"/>
              <a:t>Possibilité de restitution de ce projet au TAP</a:t>
            </a:r>
          </a:p>
          <a:p>
            <a:r>
              <a:rPr lang="fr-FR" dirty="0"/>
              <a:t>Les chœurs départementaux pourraient être en résidence dans les conservatoires des préfectures départementales</a:t>
            </a:r>
          </a:p>
        </p:txBody>
      </p:sp>
      <p:sp>
        <p:nvSpPr>
          <p:cNvPr id="4" name="Espace réservé du pied de page 3">
            <a:extLst>
              <a:ext uri="{FF2B5EF4-FFF2-40B4-BE49-F238E27FC236}">
                <a16:creationId xmlns:a16="http://schemas.microsoft.com/office/drawing/2014/main" id="{D99E165C-C898-D44E-9A50-37C12E695594}"/>
              </a:ext>
            </a:extLst>
          </p:cNvPr>
          <p:cNvSpPr>
            <a:spLocks noGrp="1"/>
          </p:cNvSpPr>
          <p:nvPr>
            <p:ph type="ftr" sz="quarter" idx="11"/>
          </p:nvPr>
        </p:nvSpPr>
        <p:spPr/>
        <p:txBody>
          <a:bodyPr/>
          <a:lstStyle/>
          <a:p>
            <a:r>
              <a:rPr lang="fr-FR" b="1"/>
              <a:t>Mathias CHARTON </a:t>
            </a:r>
            <a:r>
              <a:rPr lang="fr-FR"/>
              <a:t>– IA-IPR Éducation Musicale et Chant Choral</a:t>
            </a:r>
            <a:endParaRPr lang="fr-FR" dirty="0"/>
          </a:p>
        </p:txBody>
      </p:sp>
    </p:spTree>
    <p:extLst>
      <p:ext uri="{BB962C8B-B14F-4D97-AF65-F5344CB8AC3E}">
        <p14:creationId xmlns:p14="http://schemas.microsoft.com/office/powerpoint/2010/main" val="27171993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4E349A-6C41-7045-BA0F-3A5ED382C38B}"/>
              </a:ext>
            </a:extLst>
          </p:cNvPr>
          <p:cNvSpPr>
            <a:spLocks noGrp="1"/>
          </p:cNvSpPr>
          <p:nvPr>
            <p:ph type="title"/>
          </p:nvPr>
        </p:nvSpPr>
        <p:spPr/>
        <p:txBody>
          <a:bodyPr/>
          <a:lstStyle/>
          <a:p>
            <a:r>
              <a:rPr lang="fr-FR" dirty="0"/>
              <a:t>Proposition de calendrier</a:t>
            </a:r>
          </a:p>
        </p:txBody>
      </p:sp>
      <p:sp>
        <p:nvSpPr>
          <p:cNvPr id="3" name="Espace réservé du contenu 2">
            <a:extLst>
              <a:ext uri="{FF2B5EF4-FFF2-40B4-BE49-F238E27FC236}">
                <a16:creationId xmlns:a16="http://schemas.microsoft.com/office/drawing/2014/main" id="{E1AA5622-7FA4-1946-AE5E-91858689EF07}"/>
              </a:ext>
            </a:extLst>
          </p:cNvPr>
          <p:cNvSpPr>
            <a:spLocks noGrp="1"/>
          </p:cNvSpPr>
          <p:nvPr>
            <p:ph idx="1"/>
          </p:nvPr>
        </p:nvSpPr>
        <p:spPr/>
        <p:txBody>
          <a:bodyPr/>
          <a:lstStyle/>
          <a:p>
            <a:r>
              <a:rPr lang="fr-FR" dirty="0"/>
              <a:t>Lundi 04 mars 2019 de 9h30 à 12h30 : Groupe de travail chœurs départementaux</a:t>
            </a:r>
          </a:p>
          <a:p>
            <a:r>
              <a:rPr lang="fr-FR" dirty="0"/>
              <a:t>Lundi 04 mars 2019 de 14h00 à 17h00 : Groupe de travail séminaire de formation</a:t>
            </a:r>
          </a:p>
          <a:p>
            <a:r>
              <a:rPr lang="fr-FR" dirty="0"/>
              <a:t>Lundi 25 mars 2019 de 9h30 à 12h30 : Groupe de travail comité régional pilotage</a:t>
            </a:r>
          </a:p>
          <a:p>
            <a:r>
              <a:rPr lang="fr-FR" dirty="0"/>
              <a:t>Jeudi 27 juin 2019 de 09h30 à 17h00 : Comité régional de pilotage (Angoulême)</a:t>
            </a:r>
          </a:p>
        </p:txBody>
      </p:sp>
      <p:sp>
        <p:nvSpPr>
          <p:cNvPr id="4" name="Espace réservé du pied de page 3">
            <a:extLst>
              <a:ext uri="{FF2B5EF4-FFF2-40B4-BE49-F238E27FC236}">
                <a16:creationId xmlns:a16="http://schemas.microsoft.com/office/drawing/2014/main" id="{D57FA59F-5A21-0B48-B329-1123FD3F1D98}"/>
              </a:ext>
            </a:extLst>
          </p:cNvPr>
          <p:cNvSpPr>
            <a:spLocks noGrp="1"/>
          </p:cNvSpPr>
          <p:nvPr>
            <p:ph type="ftr" sz="quarter" idx="11"/>
          </p:nvPr>
        </p:nvSpPr>
        <p:spPr/>
        <p:txBody>
          <a:bodyPr/>
          <a:lstStyle/>
          <a:p>
            <a:r>
              <a:rPr lang="fr-FR" b="1"/>
              <a:t>Mathias CHARTON </a:t>
            </a:r>
            <a:r>
              <a:rPr lang="fr-FR"/>
              <a:t>– IA-IPR Éducation Musicale et Chant Choral</a:t>
            </a:r>
            <a:endParaRPr lang="fr-FR" dirty="0"/>
          </a:p>
        </p:txBody>
      </p:sp>
    </p:spTree>
    <p:extLst>
      <p:ext uri="{BB962C8B-B14F-4D97-AF65-F5344CB8AC3E}">
        <p14:creationId xmlns:p14="http://schemas.microsoft.com/office/powerpoint/2010/main" val="27444344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Facett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odèlePrésentationAcadémiePoitiers" id="{608D55BC-99C7-7345-AE9A-6117705BE470}" vid="{9BBE583A-B1EB-B44E-93C8-FDA466AD41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Template>
  <TotalTime>491</TotalTime>
  <Words>464</Words>
  <Application>Microsoft Macintosh PowerPoint</Application>
  <PresentationFormat>Grand écran</PresentationFormat>
  <Paragraphs>63</Paragraphs>
  <Slides>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Franklin Gothic Book</vt:lpstr>
      <vt:lpstr>Franklin Gothic Medium</vt:lpstr>
      <vt:lpstr>Wingdings 3</vt:lpstr>
      <vt:lpstr>Facette</vt:lpstr>
      <vt:lpstr>Comité de Pilotage Académique pour le Chant Choral</vt:lpstr>
      <vt:lpstr>Charte chant choral et rôles du CPACC Proposition de décret du 18 janvier 2019</vt:lpstr>
      <vt:lpstr>L’organisation du pilotage territorial</vt:lpstr>
      <vt:lpstr>Les missions des comités régionaux et départementaux</vt:lpstr>
      <vt:lpstr>Un séminaire de formation multi-catégorielle</vt:lpstr>
      <vt:lpstr>Les chœurs départementaux d’enseignants</vt:lpstr>
      <vt:lpstr>Proposition de calendrier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de Pilotage Académique pour le Chant Choral</dc:title>
  <dc:creator>Mathias Charton</dc:creator>
  <cp:lastModifiedBy>Mathias Charton</cp:lastModifiedBy>
  <cp:revision>7</cp:revision>
  <dcterms:created xsi:type="dcterms:W3CDTF">2019-01-27T18:28:29Z</dcterms:created>
  <dcterms:modified xsi:type="dcterms:W3CDTF">2019-01-28T19:06:24Z</dcterms:modified>
</cp:coreProperties>
</file>