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62"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43C34-D6A4-4DF2-9509-FAE3FFEFEBD4}" type="datetimeFigureOut">
              <a:rPr lang="fr-FR" smtClean="0"/>
              <a:t>01/10/2021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23D19-E766-4109-AD7B-3DA2DACF38C0}" type="slidenum">
              <a:rPr lang="fr-FR" smtClean="0"/>
              <a:t>‹N°›</a:t>
            </a:fld>
            <a:endParaRPr lang="fr-FR"/>
          </a:p>
        </p:txBody>
      </p:sp>
    </p:spTree>
    <p:extLst>
      <p:ext uri="{BB962C8B-B14F-4D97-AF65-F5344CB8AC3E}">
        <p14:creationId xmlns:p14="http://schemas.microsoft.com/office/powerpoint/2010/main" val="405217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91915-95C7-4FA7-912E-9F7D0E20360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397545B-4D06-443A-AF5C-DA2CA4ED4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8792B68-8113-4A88-816E-B16DB68153EF}"/>
              </a:ext>
            </a:extLst>
          </p:cNvPr>
          <p:cNvSpPr>
            <a:spLocks noGrp="1"/>
          </p:cNvSpPr>
          <p:nvPr>
            <p:ph type="dt" sz="half" idx="10"/>
          </p:nvPr>
        </p:nvSpPr>
        <p:spPr/>
        <p:txBody>
          <a:bodyPr/>
          <a:lstStyle/>
          <a:p>
            <a:fld id="{9E150E9C-D63A-4216-980B-B715B9844803}" type="datetime1">
              <a:rPr lang="fr-FR" smtClean="0"/>
              <a:t>01/10/2021</a:t>
            </a:fld>
            <a:endParaRPr lang="fr-FR"/>
          </a:p>
        </p:txBody>
      </p:sp>
      <p:sp>
        <p:nvSpPr>
          <p:cNvPr id="5" name="Espace réservé du pied de page 4">
            <a:extLst>
              <a:ext uri="{FF2B5EF4-FFF2-40B4-BE49-F238E27FC236}">
                <a16:creationId xmlns:a16="http://schemas.microsoft.com/office/drawing/2014/main" id="{FE1FDA10-8AC1-4581-AB0C-F81BC63AA5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D8578F-9DF3-4F36-82D4-13F4BFD1D758}"/>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177888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C0DE2-F5C7-4195-8109-48E10413D5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9F35E6F-D7C5-4E78-9A6B-E616CDADE1F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E67AF1-03C9-455C-8F2A-94BEC56003DF}"/>
              </a:ext>
            </a:extLst>
          </p:cNvPr>
          <p:cNvSpPr>
            <a:spLocks noGrp="1"/>
          </p:cNvSpPr>
          <p:nvPr>
            <p:ph type="dt" sz="half" idx="10"/>
          </p:nvPr>
        </p:nvSpPr>
        <p:spPr/>
        <p:txBody>
          <a:bodyPr/>
          <a:lstStyle/>
          <a:p>
            <a:fld id="{63EE6D36-42D5-4515-81FC-FAF1928DD3DE}" type="datetime1">
              <a:rPr lang="fr-FR" smtClean="0"/>
              <a:t>01/10/2021</a:t>
            </a:fld>
            <a:endParaRPr lang="fr-FR"/>
          </a:p>
        </p:txBody>
      </p:sp>
      <p:sp>
        <p:nvSpPr>
          <p:cNvPr id="5" name="Espace réservé du pied de page 4">
            <a:extLst>
              <a:ext uri="{FF2B5EF4-FFF2-40B4-BE49-F238E27FC236}">
                <a16:creationId xmlns:a16="http://schemas.microsoft.com/office/drawing/2014/main" id="{D342E865-4AF5-4F5A-9B5F-16628B3491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9EC9AF-E83D-474C-9AB3-92CAF1579346}"/>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384149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81936E-AC42-4271-915E-44C0259DAF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3EECC1-340F-46B4-94D4-BC200478ED4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DBCBC2-84DC-4201-8E08-8F24D1E87B6F}"/>
              </a:ext>
            </a:extLst>
          </p:cNvPr>
          <p:cNvSpPr>
            <a:spLocks noGrp="1"/>
          </p:cNvSpPr>
          <p:nvPr>
            <p:ph type="dt" sz="half" idx="10"/>
          </p:nvPr>
        </p:nvSpPr>
        <p:spPr/>
        <p:txBody>
          <a:bodyPr/>
          <a:lstStyle/>
          <a:p>
            <a:fld id="{1DE97AA2-6417-46A5-9788-8D821998A881}" type="datetime1">
              <a:rPr lang="fr-FR" smtClean="0"/>
              <a:t>01/10/2021</a:t>
            </a:fld>
            <a:endParaRPr lang="fr-FR"/>
          </a:p>
        </p:txBody>
      </p:sp>
      <p:sp>
        <p:nvSpPr>
          <p:cNvPr id="5" name="Espace réservé du pied de page 4">
            <a:extLst>
              <a:ext uri="{FF2B5EF4-FFF2-40B4-BE49-F238E27FC236}">
                <a16:creationId xmlns:a16="http://schemas.microsoft.com/office/drawing/2014/main" id="{34B6EAB5-4124-4CBF-BED4-A2B9E946E4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09CC10-5F99-4734-A121-66A33886C142}"/>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133649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FF950-6EE7-412F-9078-149B953EF8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2836B1-F323-4F98-A45B-9BFE04CAA9B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A6C96E-08AD-4221-A7E7-6DDBBD72C6CC}"/>
              </a:ext>
            </a:extLst>
          </p:cNvPr>
          <p:cNvSpPr>
            <a:spLocks noGrp="1"/>
          </p:cNvSpPr>
          <p:nvPr>
            <p:ph type="dt" sz="half" idx="10"/>
          </p:nvPr>
        </p:nvSpPr>
        <p:spPr/>
        <p:txBody>
          <a:bodyPr/>
          <a:lstStyle/>
          <a:p>
            <a:fld id="{3F825CB2-3993-4A8A-9F80-AFCB850F650F}" type="datetime1">
              <a:rPr lang="fr-FR" smtClean="0"/>
              <a:t>01/10/2021</a:t>
            </a:fld>
            <a:endParaRPr lang="fr-FR"/>
          </a:p>
        </p:txBody>
      </p:sp>
      <p:sp>
        <p:nvSpPr>
          <p:cNvPr id="5" name="Espace réservé du pied de page 4">
            <a:extLst>
              <a:ext uri="{FF2B5EF4-FFF2-40B4-BE49-F238E27FC236}">
                <a16:creationId xmlns:a16="http://schemas.microsoft.com/office/drawing/2014/main" id="{442268C7-B749-42A3-A2D0-35D9F29A67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18BD8B-CB1C-4435-8E8D-58C0647DE5D2}"/>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374024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C44BB-FC14-4BC3-AC71-43644C4A764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F51E31-9E39-43F4-9E55-5986CB5D4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12A8204-51D8-43CB-86EA-BB2C566F24EF}"/>
              </a:ext>
            </a:extLst>
          </p:cNvPr>
          <p:cNvSpPr>
            <a:spLocks noGrp="1"/>
          </p:cNvSpPr>
          <p:nvPr>
            <p:ph type="dt" sz="half" idx="10"/>
          </p:nvPr>
        </p:nvSpPr>
        <p:spPr/>
        <p:txBody>
          <a:bodyPr/>
          <a:lstStyle/>
          <a:p>
            <a:fld id="{4F5D4E4D-0C46-43C3-B78E-4430F3FE5BB5}" type="datetime1">
              <a:rPr lang="fr-FR" smtClean="0"/>
              <a:t>01/10/2021</a:t>
            </a:fld>
            <a:endParaRPr lang="fr-FR"/>
          </a:p>
        </p:txBody>
      </p:sp>
      <p:sp>
        <p:nvSpPr>
          <p:cNvPr id="5" name="Espace réservé du pied de page 4">
            <a:extLst>
              <a:ext uri="{FF2B5EF4-FFF2-40B4-BE49-F238E27FC236}">
                <a16:creationId xmlns:a16="http://schemas.microsoft.com/office/drawing/2014/main" id="{F60FA24E-63F3-4506-AD5A-1CD4AF3C07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3167F6-5B73-4F9C-BDB0-FE961F1502FF}"/>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38724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A2F8E-6C42-48B4-B8B8-6301F8FCD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0DDCCF-B101-42FC-95DF-AE8EEDA1F31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E9B1185-D57E-4A1B-9977-E4430929720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B9DD464-95D0-4A3A-847C-526B0DED8B50}"/>
              </a:ext>
            </a:extLst>
          </p:cNvPr>
          <p:cNvSpPr>
            <a:spLocks noGrp="1"/>
          </p:cNvSpPr>
          <p:nvPr>
            <p:ph type="dt" sz="half" idx="10"/>
          </p:nvPr>
        </p:nvSpPr>
        <p:spPr/>
        <p:txBody>
          <a:bodyPr/>
          <a:lstStyle/>
          <a:p>
            <a:fld id="{0DCD1594-5637-408A-833F-978B28BE5277}" type="datetime1">
              <a:rPr lang="fr-FR" smtClean="0"/>
              <a:t>01/10/2021</a:t>
            </a:fld>
            <a:endParaRPr lang="fr-FR"/>
          </a:p>
        </p:txBody>
      </p:sp>
      <p:sp>
        <p:nvSpPr>
          <p:cNvPr id="6" name="Espace réservé du pied de page 5">
            <a:extLst>
              <a:ext uri="{FF2B5EF4-FFF2-40B4-BE49-F238E27FC236}">
                <a16:creationId xmlns:a16="http://schemas.microsoft.com/office/drawing/2014/main" id="{758A7064-3ABC-456E-BF70-9FF541C3B0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2429B5-DB19-40D5-AB72-D91B33CF8B59}"/>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372314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15B4C-45C4-4275-9442-E6F4C952F7B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6278AF-911E-4552-A08E-C75BE7B41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3491060-58B0-4A1F-890B-76D9B7DDDAD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368B5AB-0725-402A-8E3F-3FB9137CD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D02EDFA-FCB0-469C-AA46-F316704D2C9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49CC02-A5FD-4156-A7F6-DEA1BB13B7A4}"/>
              </a:ext>
            </a:extLst>
          </p:cNvPr>
          <p:cNvSpPr>
            <a:spLocks noGrp="1"/>
          </p:cNvSpPr>
          <p:nvPr>
            <p:ph type="dt" sz="half" idx="10"/>
          </p:nvPr>
        </p:nvSpPr>
        <p:spPr/>
        <p:txBody>
          <a:bodyPr/>
          <a:lstStyle/>
          <a:p>
            <a:fld id="{6C28AE67-4C71-4D31-94A5-D40276DE1DA9}" type="datetime1">
              <a:rPr lang="fr-FR" smtClean="0"/>
              <a:t>01/10/2021</a:t>
            </a:fld>
            <a:endParaRPr lang="fr-FR"/>
          </a:p>
        </p:txBody>
      </p:sp>
      <p:sp>
        <p:nvSpPr>
          <p:cNvPr id="8" name="Espace réservé du pied de page 7">
            <a:extLst>
              <a:ext uri="{FF2B5EF4-FFF2-40B4-BE49-F238E27FC236}">
                <a16:creationId xmlns:a16="http://schemas.microsoft.com/office/drawing/2014/main" id="{3216951A-80DA-453F-AEE4-22980D40A4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CD5A149-E978-4FD1-8360-9D909620FF1B}"/>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428922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2AA32-C5FF-4381-868C-B973D80D92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F42700C-A19A-40FC-A905-4C7BDAB2E324}"/>
              </a:ext>
            </a:extLst>
          </p:cNvPr>
          <p:cNvSpPr>
            <a:spLocks noGrp="1"/>
          </p:cNvSpPr>
          <p:nvPr>
            <p:ph type="dt" sz="half" idx="10"/>
          </p:nvPr>
        </p:nvSpPr>
        <p:spPr/>
        <p:txBody>
          <a:bodyPr/>
          <a:lstStyle/>
          <a:p>
            <a:fld id="{98ED5FB2-E886-475F-BD0B-21E449465DA0}" type="datetime1">
              <a:rPr lang="fr-FR" smtClean="0"/>
              <a:t>01/10/2021</a:t>
            </a:fld>
            <a:endParaRPr lang="fr-FR"/>
          </a:p>
        </p:txBody>
      </p:sp>
      <p:sp>
        <p:nvSpPr>
          <p:cNvPr id="4" name="Espace réservé du pied de page 3">
            <a:extLst>
              <a:ext uri="{FF2B5EF4-FFF2-40B4-BE49-F238E27FC236}">
                <a16:creationId xmlns:a16="http://schemas.microsoft.com/office/drawing/2014/main" id="{DDD70369-06F1-4024-9A64-D849B909A34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3E3479-E5A2-4F1C-A239-BE4B1A92D668}"/>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188818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1D894C-B51F-4968-BCD4-BAF19B63F8C6}"/>
              </a:ext>
            </a:extLst>
          </p:cNvPr>
          <p:cNvSpPr>
            <a:spLocks noGrp="1"/>
          </p:cNvSpPr>
          <p:nvPr>
            <p:ph type="dt" sz="half" idx="10"/>
          </p:nvPr>
        </p:nvSpPr>
        <p:spPr/>
        <p:txBody>
          <a:bodyPr/>
          <a:lstStyle/>
          <a:p>
            <a:fld id="{F1ACECC1-6B74-40FC-A2D6-58D97D5FC978}" type="datetime1">
              <a:rPr lang="fr-FR" smtClean="0"/>
              <a:t>01/10/2021</a:t>
            </a:fld>
            <a:endParaRPr lang="fr-FR"/>
          </a:p>
        </p:txBody>
      </p:sp>
      <p:sp>
        <p:nvSpPr>
          <p:cNvPr id="3" name="Espace réservé du pied de page 2">
            <a:extLst>
              <a:ext uri="{FF2B5EF4-FFF2-40B4-BE49-F238E27FC236}">
                <a16:creationId xmlns:a16="http://schemas.microsoft.com/office/drawing/2014/main" id="{9FE6FD65-9352-4C0F-9B27-2E29114D07B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BDE2478-01F8-467C-97D5-826011C2AEDD}"/>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326517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9D976-F604-4120-91CE-1B50F1576F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CC99996-BB30-4E23-B8EF-201567207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F807FD0-2BA2-42B7-BC55-102C8FE75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48F25EA-D1D2-4215-9DB6-10A7A512FF42}"/>
              </a:ext>
            </a:extLst>
          </p:cNvPr>
          <p:cNvSpPr>
            <a:spLocks noGrp="1"/>
          </p:cNvSpPr>
          <p:nvPr>
            <p:ph type="dt" sz="half" idx="10"/>
          </p:nvPr>
        </p:nvSpPr>
        <p:spPr/>
        <p:txBody>
          <a:bodyPr/>
          <a:lstStyle/>
          <a:p>
            <a:fld id="{8D892736-3453-44F4-A5AD-99D118F71FC0}" type="datetime1">
              <a:rPr lang="fr-FR" smtClean="0"/>
              <a:t>01/10/2021</a:t>
            </a:fld>
            <a:endParaRPr lang="fr-FR"/>
          </a:p>
        </p:txBody>
      </p:sp>
      <p:sp>
        <p:nvSpPr>
          <p:cNvPr id="6" name="Espace réservé du pied de page 5">
            <a:extLst>
              <a:ext uri="{FF2B5EF4-FFF2-40B4-BE49-F238E27FC236}">
                <a16:creationId xmlns:a16="http://schemas.microsoft.com/office/drawing/2014/main" id="{BB4D4731-6F97-44F7-BF45-F53FD1FE86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B3058B-97E6-43E8-A141-FC95A64B6C9E}"/>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404769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A14D0-D425-4078-B146-B6B8032635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0501C2-BB04-476D-B90E-46260E3EA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F3C2D02-1CB6-4559-B4E1-A1546F2FB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13A787-1931-4104-9BC7-4BCC5510B669}"/>
              </a:ext>
            </a:extLst>
          </p:cNvPr>
          <p:cNvSpPr>
            <a:spLocks noGrp="1"/>
          </p:cNvSpPr>
          <p:nvPr>
            <p:ph type="dt" sz="half" idx="10"/>
          </p:nvPr>
        </p:nvSpPr>
        <p:spPr/>
        <p:txBody>
          <a:bodyPr/>
          <a:lstStyle/>
          <a:p>
            <a:fld id="{2D7F3BC5-89FE-4CD0-BD2A-E11593641934}" type="datetime1">
              <a:rPr lang="fr-FR" smtClean="0"/>
              <a:t>01/10/2021</a:t>
            </a:fld>
            <a:endParaRPr lang="fr-FR"/>
          </a:p>
        </p:txBody>
      </p:sp>
      <p:sp>
        <p:nvSpPr>
          <p:cNvPr id="6" name="Espace réservé du pied de page 5">
            <a:extLst>
              <a:ext uri="{FF2B5EF4-FFF2-40B4-BE49-F238E27FC236}">
                <a16:creationId xmlns:a16="http://schemas.microsoft.com/office/drawing/2014/main" id="{00D4D0E7-BCF5-4861-AFA5-37FC7256AB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6924FE-23C5-40B5-9D33-BAF260B280A8}"/>
              </a:ext>
            </a:extLst>
          </p:cNvPr>
          <p:cNvSpPr>
            <a:spLocks noGrp="1"/>
          </p:cNvSpPr>
          <p:nvPr>
            <p:ph type="sldNum" sz="quarter" idx="12"/>
          </p:nvPr>
        </p:nvSpPr>
        <p:spPr/>
        <p:txBody>
          <a:bodyPr/>
          <a:lstStyle/>
          <a:p>
            <a:fld id="{E8414ACC-7A6F-4385-A478-1580CF4EF6B4}" type="slidenum">
              <a:rPr lang="fr-FR" smtClean="0"/>
              <a:t>‹N°›</a:t>
            </a:fld>
            <a:endParaRPr lang="fr-FR"/>
          </a:p>
        </p:txBody>
      </p:sp>
    </p:spTree>
    <p:extLst>
      <p:ext uri="{BB962C8B-B14F-4D97-AF65-F5344CB8AC3E}">
        <p14:creationId xmlns:p14="http://schemas.microsoft.com/office/powerpoint/2010/main" val="298285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C41C73-7928-4190-ACFC-FACA5F181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D4FDF8-714C-4861-AF29-D79B35B5B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705FC3-D299-4B71-9A70-FA1FAA134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8CBF9-22C4-423B-A941-E6FAAFB718F7}" type="datetime1">
              <a:rPr lang="fr-FR" smtClean="0"/>
              <a:t>01/10/2021</a:t>
            </a:fld>
            <a:endParaRPr lang="fr-FR"/>
          </a:p>
        </p:txBody>
      </p:sp>
      <p:sp>
        <p:nvSpPr>
          <p:cNvPr id="5" name="Espace réservé du pied de page 4">
            <a:extLst>
              <a:ext uri="{FF2B5EF4-FFF2-40B4-BE49-F238E27FC236}">
                <a16:creationId xmlns:a16="http://schemas.microsoft.com/office/drawing/2014/main" id="{5ADAA5B8-0C7E-499D-8FD9-323CB7C25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68AAD7-14BB-40CF-A7F6-5977E31D7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14ACC-7A6F-4385-A478-1580CF4EF6B4}" type="slidenum">
              <a:rPr lang="fr-FR" smtClean="0"/>
              <a:t>‹N°›</a:t>
            </a:fld>
            <a:endParaRPr lang="fr-FR"/>
          </a:p>
        </p:txBody>
      </p:sp>
    </p:spTree>
    <p:extLst>
      <p:ext uri="{BB962C8B-B14F-4D97-AF65-F5344CB8AC3E}">
        <p14:creationId xmlns:p14="http://schemas.microsoft.com/office/powerpoint/2010/main" val="406226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ransmettrelecinema.com/acteur/coen-joel-et-ethan/#biographi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fr.wikipedia.org/wiki/Joel_et_Ethan_Coen#Collabora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cVLdQOVF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esinrocks.com/cinema/films-a-l-affiche/obrother/" TargetMode="External"/><Relationship Id="rId2" Type="http://schemas.openxmlformats.org/officeDocument/2006/relationships/hyperlink" Target="https://www.lesinrocks.com/cinema/le-cinema-des-freres-coen-en-7-motifs-recurrents-176700-14-08-2020/" TargetMode="External"/><Relationship Id="rId1" Type="http://schemas.openxmlformats.org/officeDocument/2006/relationships/slideLayout" Target="../slideLayouts/slideLayout2.xml"/><Relationship Id="rId6" Type="http://schemas.openxmlformats.org/officeDocument/2006/relationships/hyperlink" Target="https://www.lesinrocks.com/2018/07/22/cinema/actualite-cinema/pourquoi-blood-simple-le-premier-film-des-freres-coen-condense-deja-tout-leur-genie/" TargetMode="External"/><Relationship Id="rId5" Type="http://schemas.openxmlformats.org/officeDocument/2006/relationships/hyperlink" Target="https://www.lesinrocks.com/cinema/films-a-l-affiche/ladykillers/" TargetMode="External"/><Relationship Id="rId4" Type="http://schemas.openxmlformats.org/officeDocument/2006/relationships/hyperlink" Target="https://www.lesinrocks.com/1996/09/04/cinema/actualite-cinema/le-grand-blanc-joel-ethan-co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FC1257E-E58F-47F3-8D58-0480AFD128F4}"/>
              </a:ext>
            </a:extLst>
          </p:cNvPr>
          <p:cNvSpPr txBox="1"/>
          <p:nvPr/>
        </p:nvSpPr>
        <p:spPr>
          <a:xfrm>
            <a:off x="4730514" y="1057289"/>
            <a:ext cx="3536830" cy="369332"/>
          </a:xfrm>
          <a:prstGeom prst="rect">
            <a:avLst/>
          </a:prstGeom>
          <a:noFill/>
        </p:spPr>
        <p:txBody>
          <a:bodyPr wrap="square" rtlCol="0">
            <a:spAutoFit/>
          </a:bodyPr>
          <a:lstStyle/>
          <a:p>
            <a:r>
              <a:rPr lang="fr-FR" b="1" i="1" u="sng" dirty="0">
                <a:latin typeface="Arial Black" panose="020B0A04020102020204" pitchFamily="34" charset="0"/>
              </a:rPr>
              <a:t>Qui sont les frères Coen ? </a:t>
            </a:r>
          </a:p>
        </p:txBody>
      </p:sp>
      <p:sp>
        <p:nvSpPr>
          <p:cNvPr id="8" name="ZoneTexte 7">
            <a:extLst>
              <a:ext uri="{FF2B5EF4-FFF2-40B4-BE49-F238E27FC236}">
                <a16:creationId xmlns:a16="http://schemas.microsoft.com/office/drawing/2014/main" id="{8756565D-C2B2-4CD9-A1B6-5B1121B434B8}"/>
              </a:ext>
            </a:extLst>
          </p:cNvPr>
          <p:cNvSpPr txBox="1"/>
          <p:nvPr/>
        </p:nvSpPr>
        <p:spPr>
          <a:xfrm>
            <a:off x="511476" y="1477461"/>
            <a:ext cx="11261784" cy="1354217"/>
          </a:xfrm>
          <a:prstGeom prst="rect">
            <a:avLst/>
          </a:prstGeom>
          <a:noFill/>
        </p:spPr>
        <p:txBody>
          <a:bodyPr wrap="square">
            <a:spAutoFit/>
          </a:bodyPr>
          <a:lstStyle/>
          <a:p>
            <a:pPr algn="just"/>
            <a:r>
              <a:rPr lang="fr-FR" sz="1400" dirty="0">
                <a:effectLst/>
                <a:latin typeface="Times New Roman" panose="02020603050405020304" pitchFamily="18" charset="0"/>
                <a:ea typeface="Times New Roman" panose="02020603050405020304" pitchFamily="18" charset="0"/>
              </a:rPr>
              <a:t>« Ils sont deux, Joel le grand chevelu et Ethan le petit à lunettes, mais les Coen vivent le cinéma comme un seul homme. Ce tandem de frangins bénis des dieux du 7e art écrit ses scénarios à quatre mains et décide des plans ensemble. Ils vont jusqu’à signer le montage de leurs films sous un pseudonyme identique, </a:t>
            </a:r>
            <a:r>
              <a:rPr lang="fr-FR" sz="1400" dirty="0" err="1">
                <a:effectLst/>
                <a:latin typeface="Times New Roman" panose="02020603050405020304" pitchFamily="18" charset="0"/>
                <a:ea typeface="Times New Roman" panose="02020603050405020304" pitchFamily="18" charset="0"/>
              </a:rPr>
              <a:t>Roderick</a:t>
            </a:r>
            <a:r>
              <a:rPr lang="fr-FR" sz="1400" dirty="0">
                <a:effectLst/>
                <a:latin typeface="Times New Roman" panose="02020603050405020304" pitchFamily="18" charset="0"/>
                <a:ea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rPr>
              <a:t>Jaynes</a:t>
            </a:r>
            <a:r>
              <a:rPr lang="fr-FR" sz="1400" dirty="0">
                <a:effectLst/>
                <a:latin typeface="Times New Roman" panose="02020603050405020304" pitchFamily="18" charset="0"/>
                <a:ea typeface="Times New Roman" panose="02020603050405020304" pitchFamily="18" charset="0"/>
              </a:rPr>
              <a:t>. Et, même si jusqu’à </a:t>
            </a:r>
            <a:r>
              <a:rPr lang="fr-FR" sz="1400" i="1" dirty="0" err="1">
                <a:effectLst/>
                <a:latin typeface="Times New Roman" panose="02020603050405020304" pitchFamily="18" charset="0"/>
                <a:ea typeface="Times New Roman" panose="02020603050405020304" pitchFamily="18" charset="0"/>
              </a:rPr>
              <a:t>Ladykillers</a:t>
            </a:r>
            <a:r>
              <a:rPr lang="fr-FR" sz="1400" dirty="0">
                <a:effectLst/>
                <a:latin typeface="Times New Roman" panose="02020603050405020304" pitchFamily="18" charset="0"/>
                <a:ea typeface="Times New Roman" panose="02020603050405020304" pitchFamily="18" charset="0"/>
              </a:rPr>
              <a:t> Joel était le plus souvent crédité comme seul réalisateur et Ethan comme producteur, dans les faits, ils se partagent les tâches depuis le tout début. »</a:t>
            </a:r>
          </a:p>
          <a:p>
            <a:endParaRPr lang="fr-FR" sz="400" dirty="0">
              <a:latin typeface="Times New Roman" panose="02020603050405020304" pitchFamily="18" charset="0"/>
              <a:ea typeface="Times New Roman" panose="02020603050405020304" pitchFamily="18" charset="0"/>
            </a:endParaRPr>
          </a:p>
          <a:p>
            <a:pPr algn="r"/>
            <a:r>
              <a:rPr lang="fr-FR" sz="1100" i="1" dirty="0">
                <a:latin typeface="Times New Roman" panose="02020603050405020304" pitchFamily="18" charset="0"/>
                <a:ea typeface="Times New Roman" panose="02020603050405020304" pitchFamily="18" charset="0"/>
              </a:rPr>
              <a:t>Article de Vincent </a:t>
            </a:r>
            <a:r>
              <a:rPr lang="fr-FR" sz="1100" i="1" dirty="0" err="1">
                <a:latin typeface="Times New Roman" panose="02020603050405020304" pitchFamily="18" charset="0"/>
                <a:ea typeface="Times New Roman" panose="02020603050405020304" pitchFamily="18" charset="0"/>
              </a:rPr>
              <a:t>Brunelin</a:t>
            </a:r>
            <a:endParaRPr lang="fr-FR" sz="1100" i="1" dirty="0">
              <a:latin typeface="Times New Roman" panose="02020603050405020304" pitchFamily="18" charset="0"/>
              <a:ea typeface="Times New Roman" panose="02020603050405020304" pitchFamily="18" charset="0"/>
            </a:endParaRPr>
          </a:p>
          <a:p>
            <a:pPr algn="r"/>
            <a:r>
              <a:rPr lang="fr-FR" sz="1100" i="1" dirty="0">
                <a:effectLst/>
                <a:latin typeface="Times New Roman" panose="02020603050405020304" pitchFamily="18" charset="0"/>
                <a:ea typeface="Times New Roman" panose="02020603050405020304" pitchFamily="18" charset="0"/>
              </a:rPr>
              <a:t>https://www.iletaitunefoislecinema.com/portrait-des-freres-coen/</a:t>
            </a:r>
          </a:p>
        </p:txBody>
      </p:sp>
      <p:grpSp>
        <p:nvGrpSpPr>
          <p:cNvPr id="21" name="Groupe 20">
            <a:extLst>
              <a:ext uri="{FF2B5EF4-FFF2-40B4-BE49-F238E27FC236}">
                <a16:creationId xmlns:a16="http://schemas.microsoft.com/office/drawing/2014/main" id="{6A541851-E926-48C5-BDA9-5ACC3523D076}"/>
              </a:ext>
            </a:extLst>
          </p:cNvPr>
          <p:cNvGrpSpPr/>
          <p:nvPr/>
        </p:nvGrpSpPr>
        <p:grpSpPr>
          <a:xfrm>
            <a:off x="230397" y="2920100"/>
            <a:ext cx="11542863" cy="3762556"/>
            <a:chOff x="291859" y="2776356"/>
            <a:chExt cx="11542863" cy="3762556"/>
          </a:xfrm>
        </p:grpSpPr>
        <p:pic>
          <p:nvPicPr>
            <p:cNvPr id="9" name="Image 8">
              <a:extLst>
                <a:ext uri="{FF2B5EF4-FFF2-40B4-BE49-F238E27FC236}">
                  <a16:creationId xmlns:a16="http://schemas.microsoft.com/office/drawing/2014/main" id="{EA204278-AF46-446C-8F53-1116E42E2DFE}"/>
                </a:ext>
              </a:extLst>
            </p:cNvPr>
            <p:cNvPicPr>
              <a:picLocks noChangeAspect="1"/>
            </p:cNvPicPr>
            <p:nvPr/>
          </p:nvPicPr>
          <p:blipFill>
            <a:blip r:embed="rId2"/>
            <a:stretch>
              <a:fillRect/>
            </a:stretch>
          </p:blipFill>
          <p:spPr>
            <a:xfrm>
              <a:off x="4120551" y="2776357"/>
              <a:ext cx="3762555" cy="3762555"/>
            </a:xfrm>
            <a:prstGeom prst="rect">
              <a:avLst/>
            </a:prstGeom>
          </p:spPr>
        </p:pic>
        <p:sp>
          <p:nvSpPr>
            <p:cNvPr id="10" name="Rectangle : coins arrondis 9">
              <a:extLst>
                <a:ext uri="{FF2B5EF4-FFF2-40B4-BE49-F238E27FC236}">
                  <a16:creationId xmlns:a16="http://schemas.microsoft.com/office/drawing/2014/main" id="{EAF8CFEE-AD67-4A5D-BC97-051FC6B14F67}"/>
                </a:ext>
              </a:extLst>
            </p:cNvPr>
            <p:cNvSpPr/>
            <p:nvPr/>
          </p:nvSpPr>
          <p:spPr>
            <a:xfrm>
              <a:off x="946030" y="2776356"/>
              <a:ext cx="1923691" cy="4758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1" name="Rectangle : coins arrondis 10">
              <a:extLst>
                <a:ext uri="{FF2B5EF4-FFF2-40B4-BE49-F238E27FC236}">
                  <a16:creationId xmlns:a16="http://schemas.microsoft.com/office/drawing/2014/main" id="{6526F7CE-1A93-4DF1-998B-92A1AAB5FF55}"/>
                </a:ext>
              </a:extLst>
            </p:cNvPr>
            <p:cNvSpPr/>
            <p:nvPr/>
          </p:nvSpPr>
          <p:spPr>
            <a:xfrm>
              <a:off x="9322279" y="2783633"/>
              <a:ext cx="1923691" cy="4758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cxnSp>
          <p:nvCxnSpPr>
            <p:cNvPr id="13" name="Connecteur droit avec flèche 12">
              <a:extLst>
                <a:ext uri="{FF2B5EF4-FFF2-40B4-BE49-F238E27FC236}">
                  <a16:creationId xmlns:a16="http://schemas.microsoft.com/office/drawing/2014/main" id="{468920CE-2A52-4DDB-B21A-FCD12E06EE4E}"/>
                </a:ext>
              </a:extLst>
            </p:cNvPr>
            <p:cNvCxnSpPr>
              <a:cxnSpLocks/>
            </p:cNvCxnSpPr>
            <p:nvPr/>
          </p:nvCxnSpPr>
          <p:spPr>
            <a:xfrm flipH="1" flipV="1">
              <a:off x="3010619" y="3088258"/>
              <a:ext cx="1742536" cy="1569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0D7CBD1-A2A4-4189-AE47-E9B164BC5A1A}"/>
                </a:ext>
              </a:extLst>
            </p:cNvPr>
            <p:cNvCxnSpPr>
              <a:cxnSpLocks/>
            </p:cNvCxnSpPr>
            <p:nvPr/>
          </p:nvCxnSpPr>
          <p:spPr>
            <a:xfrm flipV="1">
              <a:off x="7315200" y="3088257"/>
              <a:ext cx="1818736" cy="21048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08EE75D3-20B2-4952-BDE3-D60A354BC4FA}"/>
                </a:ext>
              </a:extLst>
            </p:cNvPr>
            <p:cNvSpPr txBox="1"/>
            <p:nvPr/>
          </p:nvSpPr>
          <p:spPr>
            <a:xfrm>
              <a:off x="291859" y="3429000"/>
              <a:ext cx="3101197" cy="2585323"/>
            </a:xfrm>
            <a:prstGeom prst="rect">
              <a:avLst/>
            </a:prstGeom>
            <a:noFill/>
          </p:spPr>
          <p:txBody>
            <a:bodyPr wrap="square" rtlCol="0">
              <a:spAutoFit/>
            </a:bodyPr>
            <a:lstStyle/>
            <a:p>
              <a:r>
                <a:rPr lang="fr-FR" b="1" dirty="0"/>
                <a:t>Année de naissance: </a:t>
              </a:r>
              <a:r>
                <a:rPr lang="fr-FR" dirty="0"/>
                <a:t>...............</a:t>
              </a:r>
            </a:p>
            <a:p>
              <a:endParaRPr lang="fr-FR" b="1" dirty="0"/>
            </a:p>
            <a:p>
              <a:r>
                <a:rPr lang="fr-FR" b="1" dirty="0"/>
                <a:t>Etudes: </a:t>
              </a:r>
              <a:r>
                <a:rPr lang="fr-FR" dirty="0"/>
                <a:t>….................................</a:t>
              </a:r>
            </a:p>
            <a:p>
              <a:endParaRPr lang="fr-FR" b="1" dirty="0"/>
            </a:p>
            <a:p>
              <a:r>
                <a:rPr lang="fr-FR" b="1" dirty="0"/>
                <a:t>Fonctions: </a:t>
              </a:r>
              <a:r>
                <a:rPr lang="fr-FR" dirty="0"/>
                <a:t>…………………………….</a:t>
              </a:r>
            </a:p>
            <a:p>
              <a:r>
                <a:rPr lang="fr-FR" dirty="0"/>
                <a:t>.................................................</a:t>
              </a:r>
            </a:p>
            <a:p>
              <a:r>
                <a:rPr lang="fr-FR" dirty="0"/>
                <a:t>……………………………………………..</a:t>
              </a:r>
            </a:p>
            <a:p>
              <a:r>
                <a:rPr lang="fr-FR" dirty="0"/>
                <a:t>……………………………………………..</a:t>
              </a:r>
            </a:p>
            <a:p>
              <a:r>
                <a:rPr lang="fr-FR" dirty="0"/>
                <a:t>……………………………………………..</a:t>
              </a:r>
            </a:p>
          </p:txBody>
        </p:sp>
        <p:sp>
          <p:nvSpPr>
            <p:cNvPr id="20" name="ZoneTexte 19">
              <a:extLst>
                <a:ext uri="{FF2B5EF4-FFF2-40B4-BE49-F238E27FC236}">
                  <a16:creationId xmlns:a16="http://schemas.microsoft.com/office/drawing/2014/main" id="{0A850FB8-9195-45E4-84CE-7EBDCDA9DE1F}"/>
                </a:ext>
              </a:extLst>
            </p:cNvPr>
            <p:cNvSpPr txBox="1"/>
            <p:nvPr/>
          </p:nvSpPr>
          <p:spPr>
            <a:xfrm>
              <a:off x="8733525" y="3426489"/>
              <a:ext cx="3101197" cy="2585323"/>
            </a:xfrm>
            <a:prstGeom prst="rect">
              <a:avLst/>
            </a:prstGeom>
            <a:noFill/>
          </p:spPr>
          <p:txBody>
            <a:bodyPr wrap="square" rtlCol="0">
              <a:spAutoFit/>
            </a:bodyPr>
            <a:lstStyle/>
            <a:p>
              <a:r>
                <a:rPr lang="fr-FR" b="1" dirty="0"/>
                <a:t>Année de naissance: </a:t>
              </a:r>
              <a:r>
                <a:rPr lang="fr-FR" dirty="0"/>
                <a:t>..............</a:t>
              </a:r>
            </a:p>
            <a:p>
              <a:endParaRPr lang="fr-FR" b="1" dirty="0"/>
            </a:p>
            <a:p>
              <a:r>
                <a:rPr lang="fr-FR" b="1" dirty="0"/>
                <a:t>Etudes: </a:t>
              </a:r>
              <a:r>
                <a:rPr lang="fr-FR" dirty="0"/>
                <a:t>….................................</a:t>
              </a:r>
            </a:p>
            <a:p>
              <a:endParaRPr lang="fr-FR" b="1" dirty="0"/>
            </a:p>
            <a:p>
              <a:r>
                <a:rPr lang="fr-FR" b="1" dirty="0"/>
                <a:t>Fonctions: </a:t>
              </a:r>
              <a:r>
                <a:rPr lang="fr-FR" dirty="0"/>
                <a:t>…………………………….</a:t>
              </a:r>
            </a:p>
            <a:p>
              <a:r>
                <a:rPr lang="fr-FR" dirty="0"/>
                <a:t>.................................................</a:t>
              </a:r>
            </a:p>
            <a:p>
              <a:r>
                <a:rPr lang="fr-FR" dirty="0"/>
                <a:t>……………………………………………..</a:t>
              </a:r>
            </a:p>
            <a:p>
              <a:r>
                <a:rPr lang="fr-FR" dirty="0"/>
                <a:t>……………………………………………..</a:t>
              </a:r>
            </a:p>
            <a:p>
              <a:r>
                <a:rPr lang="fr-FR" dirty="0"/>
                <a:t>……………………………………………..</a:t>
              </a:r>
            </a:p>
          </p:txBody>
        </p:sp>
      </p:grpSp>
      <p:sp>
        <p:nvSpPr>
          <p:cNvPr id="22" name="ZoneTexte 21">
            <a:extLst>
              <a:ext uri="{FF2B5EF4-FFF2-40B4-BE49-F238E27FC236}">
                <a16:creationId xmlns:a16="http://schemas.microsoft.com/office/drawing/2014/main" id="{0936252C-D8A6-477A-A55D-72451B9E4F82}"/>
              </a:ext>
            </a:extLst>
          </p:cNvPr>
          <p:cNvSpPr txBox="1"/>
          <p:nvPr/>
        </p:nvSpPr>
        <p:spPr>
          <a:xfrm>
            <a:off x="2723835" y="99058"/>
            <a:ext cx="7091265" cy="830997"/>
          </a:xfrm>
          <a:prstGeom prst="rect">
            <a:avLst/>
          </a:prstGeom>
          <a:noFill/>
          <a:ln w="31750">
            <a:solidFill>
              <a:schemeClr val="tx1"/>
            </a:solidFill>
          </a:ln>
        </p:spPr>
        <p:txBody>
          <a:bodyPr wrap="square" rtlCol="0">
            <a:spAutoFit/>
          </a:bodyPr>
          <a:lstStyle/>
          <a:p>
            <a:pPr algn="ctr"/>
            <a:r>
              <a:rPr lang="fr-FR" sz="2400" b="1" u="sng" dirty="0"/>
              <a:t>Les FRERES COEN</a:t>
            </a:r>
          </a:p>
          <a:p>
            <a:pPr algn="ctr"/>
            <a:r>
              <a:rPr lang="fr-FR" sz="2400" b="1" dirty="0"/>
              <a:t>d’après Luc </a:t>
            </a:r>
            <a:r>
              <a:rPr lang="fr-FR" sz="2400" b="1" dirty="0" err="1"/>
              <a:t>Lagier</a:t>
            </a:r>
            <a:r>
              <a:rPr lang="fr-FR" sz="2400" b="1" dirty="0"/>
              <a:t>, Blow Up (Arte</a:t>
            </a:r>
            <a:r>
              <a:rPr lang="fr-FR" dirty="0"/>
              <a:t>)</a:t>
            </a:r>
          </a:p>
        </p:txBody>
      </p:sp>
      <p:sp>
        <p:nvSpPr>
          <p:cNvPr id="23" name="ZoneTexte 22">
            <a:extLst>
              <a:ext uri="{FF2B5EF4-FFF2-40B4-BE49-F238E27FC236}">
                <a16:creationId xmlns:a16="http://schemas.microsoft.com/office/drawing/2014/main" id="{0610C944-B84F-4591-A380-7FCA00FA3C53}"/>
              </a:ext>
            </a:extLst>
          </p:cNvPr>
          <p:cNvSpPr txBox="1"/>
          <p:nvPr/>
        </p:nvSpPr>
        <p:spPr>
          <a:xfrm>
            <a:off x="10311442" y="6322611"/>
            <a:ext cx="1880558" cy="461665"/>
          </a:xfrm>
          <a:prstGeom prst="rect">
            <a:avLst/>
          </a:prstGeom>
          <a:noFill/>
        </p:spPr>
        <p:txBody>
          <a:bodyPr wrap="square" rtlCol="0">
            <a:spAutoFit/>
          </a:bodyPr>
          <a:lstStyle/>
          <a:p>
            <a:r>
              <a:rPr lang="fr-FR" sz="1200" dirty="0">
                <a:solidFill>
                  <a:schemeClr val="bg1">
                    <a:lumMod val="75000"/>
                  </a:schemeClr>
                </a:solidFill>
              </a:rPr>
              <a:t>Stéphane RAUSER </a:t>
            </a:r>
          </a:p>
          <a:p>
            <a:r>
              <a:rPr lang="fr-FR" sz="1200" dirty="0">
                <a:solidFill>
                  <a:schemeClr val="bg1">
                    <a:lumMod val="75000"/>
                  </a:schemeClr>
                </a:solidFill>
              </a:rPr>
              <a:t>Formateur Cinéma DAAC</a:t>
            </a:r>
          </a:p>
        </p:txBody>
      </p:sp>
    </p:spTree>
    <p:extLst>
      <p:ext uri="{BB962C8B-B14F-4D97-AF65-F5344CB8AC3E}">
        <p14:creationId xmlns:p14="http://schemas.microsoft.com/office/powerpoint/2010/main" val="207745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C9DA86-2445-45F9-9ACA-43AC425FBD20}"/>
              </a:ext>
            </a:extLst>
          </p:cNvPr>
          <p:cNvSpPr txBox="1"/>
          <p:nvPr/>
        </p:nvSpPr>
        <p:spPr>
          <a:xfrm>
            <a:off x="149525" y="136525"/>
            <a:ext cx="11672711" cy="3416320"/>
          </a:xfrm>
          <a:prstGeom prst="rect">
            <a:avLst/>
          </a:prstGeom>
          <a:noFill/>
        </p:spPr>
        <p:txBody>
          <a:bodyPr wrap="square" rtlCol="0">
            <a:spAutoFit/>
          </a:bodyPr>
          <a:lstStyle/>
          <a:p>
            <a:r>
              <a:rPr lang="fr-FR" dirty="0"/>
              <a:t>Quel est leur premier long métrage ? En quelle année ? </a:t>
            </a:r>
          </a:p>
          <a:p>
            <a:r>
              <a:rPr lang="fr-FR" dirty="0"/>
              <a:t>………………………………………………………………………………………………………………………………………………………………………………………………... </a:t>
            </a:r>
          </a:p>
          <a:p>
            <a:endParaRPr lang="fr-FR" dirty="0"/>
          </a:p>
          <a:p>
            <a:r>
              <a:rPr lang="fr-FR" dirty="0"/>
              <a:t>Qu’est-ce qui montre que leur cinéma est un cinéma reconnu et de qualité ? Combien de récompenses y ont-ils reçu ?</a:t>
            </a:r>
          </a:p>
          <a:p>
            <a:r>
              <a:rPr lang="fr-FR" dirty="0"/>
              <a:t>………………………………………………………………………………………………………………………………………………………………………………………………... </a:t>
            </a:r>
          </a:p>
          <a:p>
            <a:r>
              <a:rPr lang="fr-FR" dirty="0"/>
              <a:t>………………………………………………………………………………………………………………………………………………………………………………………………...</a:t>
            </a:r>
          </a:p>
          <a:p>
            <a:endParaRPr lang="fr-FR" dirty="0"/>
          </a:p>
          <a:p>
            <a:r>
              <a:rPr lang="fr-FR" dirty="0"/>
              <a:t>Nommez plusieurs longs métrages qu’ils ont réalisés ? </a:t>
            </a:r>
          </a:p>
          <a:p>
            <a:r>
              <a:rPr lang="fr-FR" dirty="0"/>
              <a:t>………………………………………………………………………………………………………………………………………………………………………………………………... ………………………………………………………………………………………………………………………………………………………………………………………………... ………………………………………………………………………………………………………………………………………………………………………………………………...</a:t>
            </a:r>
          </a:p>
          <a:p>
            <a:endParaRPr lang="fr-FR" dirty="0"/>
          </a:p>
        </p:txBody>
      </p:sp>
      <p:sp>
        <p:nvSpPr>
          <p:cNvPr id="7" name="Espace réservé du numéro de diapositive 6">
            <a:extLst>
              <a:ext uri="{FF2B5EF4-FFF2-40B4-BE49-F238E27FC236}">
                <a16:creationId xmlns:a16="http://schemas.microsoft.com/office/drawing/2014/main" id="{12B1F8FA-27F2-4AD3-A2F3-7DD513AFCC70}"/>
              </a:ext>
            </a:extLst>
          </p:cNvPr>
          <p:cNvSpPr>
            <a:spLocks noGrp="1"/>
          </p:cNvSpPr>
          <p:nvPr>
            <p:ph type="sldNum" sz="quarter" idx="12"/>
          </p:nvPr>
        </p:nvSpPr>
        <p:spPr/>
        <p:txBody>
          <a:bodyPr/>
          <a:lstStyle/>
          <a:p>
            <a:fld id="{E8414ACC-7A6F-4385-A478-1580CF4EF6B4}" type="slidenum">
              <a:rPr lang="fr-FR" smtClean="0"/>
              <a:t>2</a:t>
            </a:fld>
            <a:endParaRPr lang="fr-FR"/>
          </a:p>
        </p:txBody>
      </p:sp>
      <p:pic>
        <p:nvPicPr>
          <p:cNvPr id="3" name="Image 2">
            <a:extLst>
              <a:ext uri="{FF2B5EF4-FFF2-40B4-BE49-F238E27FC236}">
                <a16:creationId xmlns:a16="http://schemas.microsoft.com/office/drawing/2014/main" id="{E1AEC501-6906-40EE-87B3-6E86BEC50173}"/>
              </a:ext>
            </a:extLst>
          </p:cNvPr>
          <p:cNvPicPr>
            <a:picLocks noChangeAspect="1"/>
          </p:cNvPicPr>
          <p:nvPr/>
        </p:nvPicPr>
        <p:blipFill>
          <a:blip r:embed="rId2"/>
          <a:stretch>
            <a:fillRect/>
          </a:stretch>
        </p:blipFill>
        <p:spPr>
          <a:xfrm>
            <a:off x="266287" y="3337105"/>
            <a:ext cx="2247335" cy="3066675"/>
          </a:xfrm>
          <a:prstGeom prst="rect">
            <a:avLst/>
          </a:prstGeom>
        </p:spPr>
      </p:pic>
      <p:pic>
        <p:nvPicPr>
          <p:cNvPr id="9" name="Image 8">
            <a:extLst>
              <a:ext uri="{FF2B5EF4-FFF2-40B4-BE49-F238E27FC236}">
                <a16:creationId xmlns:a16="http://schemas.microsoft.com/office/drawing/2014/main" id="{6FF47954-FF9A-4BDE-AA2A-A44E93F69EF2}"/>
              </a:ext>
            </a:extLst>
          </p:cNvPr>
          <p:cNvPicPr>
            <a:picLocks noChangeAspect="1"/>
          </p:cNvPicPr>
          <p:nvPr/>
        </p:nvPicPr>
        <p:blipFill>
          <a:blip r:embed="rId3"/>
          <a:stretch>
            <a:fillRect/>
          </a:stretch>
        </p:blipFill>
        <p:spPr>
          <a:xfrm>
            <a:off x="2676786" y="3337105"/>
            <a:ext cx="2070005" cy="3066675"/>
          </a:xfrm>
          <a:prstGeom prst="rect">
            <a:avLst/>
          </a:prstGeom>
        </p:spPr>
      </p:pic>
      <p:pic>
        <p:nvPicPr>
          <p:cNvPr id="10" name="Image 9">
            <a:extLst>
              <a:ext uri="{FF2B5EF4-FFF2-40B4-BE49-F238E27FC236}">
                <a16:creationId xmlns:a16="http://schemas.microsoft.com/office/drawing/2014/main" id="{96D7D467-ACBC-4A5E-9EF7-A29ADDEE4B32}"/>
              </a:ext>
            </a:extLst>
          </p:cNvPr>
          <p:cNvPicPr>
            <a:picLocks noChangeAspect="1"/>
          </p:cNvPicPr>
          <p:nvPr/>
        </p:nvPicPr>
        <p:blipFill>
          <a:blip r:embed="rId4"/>
          <a:stretch>
            <a:fillRect/>
          </a:stretch>
        </p:blipFill>
        <p:spPr>
          <a:xfrm>
            <a:off x="4909955" y="3337105"/>
            <a:ext cx="2282639" cy="3066675"/>
          </a:xfrm>
          <a:prstGeom prst="rect">
            <a:avLst/>
          </a:prstGeom>
        </p:spPr>
      </p:pic>
      <p:pic>
        <p:nvPicPr>
          <p:cNvPr id="11" name="Image 10">
            <a:extLst>
              <a:ext uri="{FF2B5EF4-FFF2-40B4-BE49-F238E27FC236}">
                <a16:creationId xmlns:a16="http://schemas.microsoft.com/office/drawing/2014/main" id="{F07D26B1-06D5-40D7-ABCB-4B271D2C0701}"/>
              </a:ext>
            </a:extLst>
          </p:cNvPr>
          <p:cNvPicPr>
            <a:picLocks noChangeAspect="1"/>
          </p:cNvPicPr>
          <p:nvPr/>
        </p:nvPicPr>
        <p:blipFill>
          <a:blip r:embed="rId5"/>
          <a:stretch>
            <a:fillRect/>
          </a:stretch>
        </p:blipFill>
        <p:spPr>
          <a:xfrm>
            <a:off x="7355758" y="3337105"/>
            <a:ext cx="2159456" cy="3061916"/>
          </a:xfrm>
          <a:prstGeom prst="rect">
            <a:avLst/>
          </a:prstGeom>
        </p:spPr>
      </p:pic>
      <p:pic>
        <p:nvPicPr>
          <p:cNvPr id="12" name="Image 11">
            <a:extLst>
              <a:ext uri="{FF2B5EF4-FFF2-40B4-BE49-F238E27FC236}">
                <a16:creationId xmlns:a16="http://schemas.microsoft.com/office/drawing/2014/main" id="{1C73A99E-53F3-4EFC-A7C5-621FE2E4B9BC}"/>
              </a:ext>
            </a:extLst>
          </p:cNvPr>
          <p:cNvPicPr>
            <a:picLocks noChangeAspect="1"/>
          </p:cNvPicPr>
          <p:nvPr/>
        </p:nvPicPr>
        <p:blipFill>
          <a:blip r:embed="rId6"/>
          <a:stretch>
            <a:fillRect/>
          </a:stretch>
        </p:blipFill>
        <p:spPr>
          <a:xfrm>
            <a:off x="9678377" y="3337105"/>
            <a:ext cx="2296437" cy="3061916"/>
          </a:xfrm>
          <a:prstGeom prst="rect">
            <a:avLst/>
          </a:prstGeom>
        </p:spPr>
      </p:pic>
      <p:sp>
        <p:nvSpPr>
          <p:cNvPr id="13" name="Rectangle 12">
            <a:extLst>
              <a:ext uri="{FF2B5EF4-FFF2-40B4-BE49-F238E27FC236}">
                <a16:creationId xmlns:a16="http://schemas.microsoft.com/office/drawing/2014/main" id="{F07F1D25-2D31-4504-9547-D4658F8B252E}"/>
              </a:ext>
            </a:extLst>
          </p:cNvPr>
          <p:cNvSpPr/>
          <p:nvPr/>
        </p:nvSpPr>
        <p:spPr>
          <a:xfrm>
            <a:off x="275735" y="5891841"/>
            <a:ext cx="2156914" cy="31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4" name="Rectangle 13">
            <a:extLst>
              <a:ext uri="{FF2B5EF4-FFF2-40B4-BE49-F238E27FC236}">
                <a16:creationId xmlns:a16="http://schemas.microsoft.com/office/drawing/2014/main" id="{10DC73B7-4339-4DBF-88A8-DF27EFB8379A}"/>
              </a:ext>
            </a:extLst>
          </p:cNvPr>
          <p:cNvSpPr/>
          <p:nvPr/>
        </p:nvSpPr>
        <p:spPr>
          <a:xfrm>
            <a:off x="2786332" y="5509403"/>
            <a:ext cx="1873550" cy="27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5" name="Rectangle 14">
            <a:extLst>
              <a:ext uri="{FF2B5EF4-FFF2-40B4-BE49-F238E27FC236}">
                <a16:creationId xmlns:a16="http://schemas.microsoft.com/office/drawing/2014/main" id="{3EB755C8-214F-487E-A209-318CCD1FCD6D}"/>
              </a:ext>
            </a:extLst>
          </p:cNvPr>
          <p:cNvSpPr/>
          <p:nvPr/>
        </p:nvSpPr>
        <p:spPr>
          <a:xfrm>
            <a:off x="5110839" y="4075362"/>
            <a:ext cx="1816172" cy="255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6" name="Rectangle 15">
            <a:extLst>
              <a:ext uri="{FF2B5EF4-FFF2-40B4-BE49-F238E27FC236}">
                <a16:creationId xmlns:a16="http://schemas.microsoft.com/office/drawing/2014/main" id="{F3A5BFCF-233F-4540-9FFD-394AD2A99502}"/>
              </a:ext>
            </a:extLst>
          </p:cNvPr>
          <p:cNvSpPr/>
          <p:nvPr/>
        </p:nvSpPr>
        <p:spPr>
          <a:xfrm>
            <a:off x="7459551" y="4742980"/>
            <a:ext cx="1925989" cy="208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7" name="Rectangle 16">
            <a:extLst>
              <a:ext uri="{FF2B5EF4-FFF2-40B4-BE49-F238E27FC236}">
                <a16:creationId xmlns:a16="http://schemas.microsoft.com/office/drawing/2014/main" id="{3E559AA2-295B-4FA0-A747-4B1A997D7CDC}"/>
              </a:ext>
            </a:extLst>
          </p:cNvPr>
          <p:cNvSpPr/>
          <p:nvPr/>
        </p:nvSpPr>
        <p:spPr>
          <a:xfrm>
            <a:off x="10136038" y="3828735"/>
            <a:ext cx="1260894" cy="50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18" name="ZoneTexte 17">
            <a:extLst>
              <a:ext uri="{FF2B5EF4-FFF2-40B4-BE49-F238E27FC236}">
                <a16:creationId xmlns:a16="http://schemas.microsoft.com/office/drawing/2014/main" id="{D00BCA83-88E6-4B82-A39C-3AA3ED8C0875}"/>
              </a:ext>
            </a:extLst>
          </p:cNvPr>
          <p:cNvSpPr txBox="1"/>
          <p:nvPr/>
        </p:nvSpPr>
        <p:spPr>
          <a:xfrm>
            <a:off x="2524663" y="6416044"/>
            <a:ext cx="7457537" cy="369332"/>
          </a:xfrm>
          <a:prstGeom prst="rect">
            <a:avLst/>
          </a:prstGeom>
          <a:noFill/>
        </p:spPr>
        <p:txBody>
          <a:bodyPr wrap="square">
            <a:spAutoFit/>
          </a:bodyPr>
          <a:lstStyle/>
          <a:p>
            <a:r>
              <a:rPr lang="fr-FR" dirty="0">
                <a:hlinkClick r:id="rId7"/>
              </a:rPr>
              <a:t>https://transmettrelecinema.com/acteur/coen-joel-et-ethan/#biographie</a:t>
            </a:r>
            <a:endParaRPr lang="fr-FR" dirty="0"/>
          </a:p>
        </p:txBody>
      </p:sp>
      <p:sp>
        <p:nvSpPr>
          <p:cNvPr id="20" name="ZoneTexte 19">
            <a:extLst>
              <a:ext uri="{FF2B5EF4-FFF2-40B4-BE49-F238E27FC236}">
                <a16:creationId xmlns:a16="http://schemas.microsoft.com/office/drawing/2014/main" id="{AD40D428-2369-4F90-B4E0-26F78768A665}"/>
              </a:ext>
            </a:extLst>
          </p:cNvPr>
          <p:cNvSpPr txBox="1"/>
          <p:nvPr/>
        </p:nvSpPr>
        <p:spPr>
          <a:xfrm>
            <a:off x="9886316" y="6399021"/>
            <a:ext cx="1880558" cy="461665"/>
          </a:xfrm>
          <a:prstGeom prst="rect">
            <a:avLst/>
          </a:prstGeom>
          <a:noFill/>
        </p:spPr>
        <p:txBody>
          <a:bodyPr wrap="square" rtlCol="0">
            <a:spAutoFit/>
          </a:bodyPr>
          <a:lstStyle/>
          <a:p>
            <a:r>
              <a:rPr lang="fr-FR" sz="1200" dirty="0">
                <a:solidFill>
                  <a:schemeClr val="bg1">
                    <a:lumMod val="75000"/>
                  </a:schemeClr>
                </a:solidFill>
              </a:rPr>
              <a:t>Stéphane RAUSER </a:t>
            </a:r>
          </a:p>
          <a:p>
            <a:r>
              <a:rPr lang="fr-FR" sz="1200" dirty="0">
                <a:solidFill>
                  <a:schemeClr val="bg1">
                    <a:lumMod val="75000"/>
                  </a:schemeClr>
                </a:solidFill>
              </a:rPr>
              <a:t>Formateur Cinéma DAAC</a:t>
            </a:r>
          </a:p>
        </p:txBody>
      </p:sp>
    </p:spTree>
    <p:extLst>
      <p:ext uri="{BB962C8B-B14F-4D97-AF65-F5344CB8AC3E}">
        <p14:creationId xmlns:p14="http://schemas.microsoft.com/office/powerpoint/2010/main" val="199129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B32889A-000F-47ED-B6B3-488953885044}"/>
              </a:ext>
            </a:extLst>
          </p:cNvPr>
          <p:cNvSpPr>
            <a:spLocks noGrp="1"/>
          </p:cNvSpPr>
          <p:nvPr>
            <p:ph type="sldNum" sz="quarter" idx="12"/>
          </p:nvPr>
        </p:nvSpPr>
        <p:spPr/>
        <p:txBody>
          <a:bodyPr/>
          <a:lstStyle/>
          <a:p>
            <a:fld id="{E8414ACC-7A6F-4385-A478-1580CF4EF6B4}" type="slidenum">
              <a:rPr lang="fr-FR" smtClean="0"/>
              <a:t>3</a:t>
            </a:fld>
            <a:endParaRPr lang="fr-FR"/>
          </a:p>
        </p:txBody>
      </p:sp>
      <p:sp>
        <p:nvSpPr>
          <p:cNvPr id="5" name="ZoneTexte 4">
            <a:extLst>
              <a:ext uri="{FF2B5EF4-FFF2-40B4-BE49-F238E27FC236}">
                <a16:creationId xmlns:a16="http://schemas.microsoft.com/office/drawing/2014/main" id="{6DE7C19D-A25D-4B56-BC6B-3817C4A3A866}"/>
              </a:ext>
            </a:extLst>
          </p:cNvPr>
          <p:cNvSpPr txBox="1"/>
          <p:nvPr/>
        </p:nvSpPr>
        <p:spPr>
          <a:xfrm>
            <a:off x="4132053" y="91130"/>
            <a:ext cx="4247435" cy="369332"/>
          </a:xfrm>
          <a:prstGeom prst="rect">
            <a:avLst/>
          </a:prstGeom>
          <a:noFill/>
        </p:spPr>
        <p:txBody>
          <a:bodyPr wrap="square" rtlCol="0">
            <a:spAutoFit/>
          </a:bodyPr>
          <a:lstStyle/>
          <a:p>
            <a:r>
              <a:rPr lang="fr-FR" b="1" i="1" u="sng" dirty="0">
                <a:latin typeface="Arial Black" panose="020B0A04020102020204" pitchFamily="34" charset="0"/>
              </a:rPr>
              <a:t>A quoi ressemble leur cinéma? </a:t>
            </a:r>
          </a:p>
        </p:txBody>
      </p:sp>
      <p:sp>
        <p:nvSpPr>
          <p:cNvPr id="6" name="ZoneTexte 5">
            <a:extLst>
              <a:ext uri="{FF2B5EF4-FFF2-40B4-BE49-F238E27FC236}">
                <a16:creationId xmlns:a16="http://schemas.microsoft.com/office/drawing/2014/main" id="{7F4D8485-3AB1-4964-A654-428B99C37B79}"/>
              </a:ext>
            </a:extLst>
          </p:cNvPr>
          <p:cNvSpPr txBox="1"/>
          <p:nvPr/>
        </p:nvSpPr>
        <p:spPr>
          <a:xfrm>
            <a:off x="9906001" y="6399361"/>
            <a:ext cx="1880558" cy="461665"/>
          </a:xfrm>
          <a:prstGeom prst="rect">
            <a:avLst/>
          </a:prstGeom>
          <a:noFill/>
        </p:spPr>
        <p:txBody>
          <a:bodyPr wrap="square" rtlCol="0">
            <a:spAutoFit/>
          </a:bodyPr>
          <a:lstStyle/>
          <a:p>
            <a:r>
              <a:rPr lang="fr-FR" sz="1200" dirty="0">
                <a:solidFill>
                  <a:schemeClr val="bg1">
                    <a:lumMod val="75000"/>
                  </a:schemeClr>
                </a:solidFill>
              </a:rPr>
              <a:t>Stéphane RAUSER </a:t>
            </a:r>
          </a:p>
          <a:p>
            <a:r>
              <a:rPr lang="fr-FR" sz="1200" dirty="0">
                <a:solidFill>
                  <a:schemeClr val="bg1">
                    <a:lumMod val="75000"/>
                  </a:schemeClr>
                </a:solidFill>
              </a:rPr>
              <a:t>Formateur Cinéma DAAC</a:t>
            </a:r>
          </a:p>
        </p:txBody>
      </p:sp>
      <p:sp>
        <p:nvSpPr>
          <p:cNvPr id="7" name="ZoneTexte 6">
            <a:extLst>
              <a:ext uri="{FF2B5EF4-FFF2-40B4-BE49-F238E27FC236}">
                <a16:creationId xmlns:a16="http://schemas.microsoft.com/office/drawing/2014/main" id="{DBFEA342-84BB-481B-984D-E108A5A84BE9}"/>
              </a:ext>
            </a:extLst>
          </p:cNvPr>
          <p:cNvSpPr txBox="1"/>
          <p:nvPr/>
        </p:nvSpPr>
        <p:spPr>
          <a:xfrm>
            <a:off x="259644" y="572079"/>
            <a:ext cx="11672711" cy="6186309"/>
          </a:xfrm>
          <a:prstGeom prst="rect">
            <a:avLst/>
          </a:prstGeom>
          <a:noFill/>
        </p:spPr>
        <p:txBody>
          <a:bodyPr wrap="square" rtlCol="0">
            <a:spAutoFit/>
          </a:bodyPr>
          <a:lstStyle/>
          <a:p>
            <a:r>
              <a:rPr lang="fr-FR" dirty="0"/>
              <a:t>A partir de la vidéo et à l’aide des affiches précédentes, que remarquez-vous concernant les acteurs de leurs films ? </a:t>
            </a:r>
          </a:p>
          <a:p>
            <a:r>
              <a:rPr lang="fr-FR" dirty="0"/>
              <a:t>………………………………………………………………………………………………………………………………………………………………………………………………... </a:t>
            </a:r>
          </a:p>
          <a:p>
            <a:endParaRPr lang="fr-FR" dirty="0"/>
          </a:p>
          <a:p>
            <a:r>
              <a:rPr lang="fr-FR" dirty="0"/>
              <a:t>A l’aide du tableau, dans l’onglet « Collaborations » du lien ci-dessous, relevez le nom des personnes avec qui les frères Coen ont travaillé plus de 5 fois. Notez leurs fonctions. </a:t>
            </a:r>
          </a:p>
          <a:p>
            <a:r>
              <a:rPr lang="fr-FR" sz="1400" dirty="0">
                <a:hlinkClick r:id="rId2"/>
              </a:rPr>
              <a:t>https://fr.wikipedia.org/wiki/Joel_et_Ethan_Coen#Collaborations</a:t>
            </a:r>
            <a:endParaRPr lang="fr-FR" sz="1400" dirty="0"/>
          </a:p>
          <a:p>
            <a:r>
              <a:rPr lang="fr-FR" dirty="0"/>
              <a:t>………………………………………………………………………………………………………………………………………………………………………………………………... ………………………………………………………………………………………………………………………………………………………………………………………………...</a:t>
            </a:r>
          </a:p>
          <a:p>
            <a:r>
              <a:rPr lang="fr-FR" dirty="0"/>
              <a:t>………………………………………………………………………………………………………………………………………………………………………………………………...</a:t>
            </a:r>
          </a:p>
          <a:p>
            <a:r>
              <a:rPr lang="fr-FR" dirty="0"/>
              <a:t>Relevez le nom d’autres acteurs que vous connaissez et qui ont joué dans plusieurs films des frères Coen.  ………………………………………………………………………………………………………………………………………………………………………………………………... ………………………………………………………………………………………………………………………………………………………………………………………………... ………………………………………………………………………………………………………………………………………………………………………………………………...</a:t>
            </a:r>
          </a:p>
          <a:p>
            <a:endParaRPr lang="fr-FR" dirty="0"/>
          </a:p>
          <a:p>
            <a:r>
              <a:rPr lang="fr-FR" dirty="0"/>
              <a:t>Quel constat peut-on en tirer, d’après vous, sur le cinéma des frères Coen ? </a:t>
            </a:r>
          </a:p>
          <a:p>
            <a:r>
              <a:rPr lang="fr-FR" dirty="0"/>
              <a:t>………………………………………………………………………………………………………………………………………………………………………………………………... ………………………………………………………………………………………………………………………………………………………………………………………………...</a:t>
            </a:r>
          </a:p>
          <a:p>
            <a:endParaRPr lang="fr-FR" dirty="0"/>
          </a:p>
          <a:p>
            <a:r>
              <a:rPr lang="fr-FR" dirty="0"/>
              <a:t>Quels sont les autres caractéristiques du cinéma des frères Coen d’après la vidéo ? ………………………………………………………………………………………………………………………………………………………………………………………………... ………………………………………………………………………………………………………………………………………………………………………………………………... ………………………………………………………………………………………………………………………………………………………………………………………………... </a:t>
            </a:r>
          </a:p>
        </p:txBody>
      </p:sp>
    </p:spTree>
    <p:extLst>
      <p:ext uri="{BB962C8B-B14F-4D97-AF65-F5344CB8AC3E}">
        <p14:creationId xmlns:p14="http://schemas.microsoft.com/office/powerpoint/2010/main" val="69484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6C36334-3B0D-4B58-A6EC-869539A8478C}"/>
              </a:ext>
            </a:extLst>
          </p:cNvPr>
          <p:cNvSpPr>
            <a:spLocks noGrp="1"/>
          </p:cNvSpPr>
          <p:nvPr>
            <p:ph type="sldNum" sz="quarter" idx="12"/>
          </p:nvPr>
        </p:nvSpPr>
        <p:spPr/>
        <p:txBody>
          <a:bodyPr/>
          <a:lstStyle/>
          <a:p>
            <a:fld id="{E8414ACC-7A6F-4385-A478-1580CF4EF6B4}" type="slidenum">
              <a:rPr lang="fr-FR" smtClean="0"/>
              <a:t>4</a:t>
            </a:fld>
            <a:endParaRPr lang="fr-FR"/>
          </a:p>
        </p:txBody>
      </p:sp>
      <p:sp>
        <p:nvSpPr>
          <p:cNvPr id="5" name="ZoneTexte 4">
            <a:extLst>
              <a:ext uri="{FF2B5EF4-FFF2-40B4-BE49-F238E27FC236}">
                <a16:creationId xmlns:a16="http://schemas.microsoft.com/office/drawing/2014/main" id="{406604E6-D482-4AD3-8AC6-EAC5F06418DB}"/>
              </a:ext>
            </a:extLst>
          </p:cNvPr>
          <p:cNvSpPr txBox="1"/>
          <p:nvPr/>
        </p:nvSpPr>
        <p:spPr>
          <a:xfrm>
            <a:off x="3039737" y="135056"/>
            <a:ext cx="5948988" cy="369332"/>
          </a:xfrm>
          <a:prstGeom prst="rect">
            <a:avLst/>
          </a:prstGeom>
          <a:noFill/>
        </p:spPr>
        <p:txBody>
          <a:bodyPr wrap="square" rtlCol="0">
            <a:spAutoFit/>
          </a:bodyPr>
          <a:lstStyle/>
          <a:p>
            <a:r>
              <a:rPr lang="fr-FR" b="1" i="1" u="sng" dirty="0">
                <a:latin typeface="Arial Black" panose="020B0A04020102020204" pitchFamily="34" charset="0"/>
              </a:rPr>
              <a:t>JOUONS avec les Frères Coen et Luc </a:t>
            </a:r>
            <a:r>
              <a:rPr lang="fr-FR" b="1" i="1" u="sng" dirty="0" err="1">
                <a:latin typeface="Arial Black" panose="020B0A04020102020204" pitchFamily="34" charset="0"/>
              </a:rPr>
              <a:t>Lagier</a:t>
            </a:r>
            <a:endParaRPr lang="fr-FR" b="1" i="1" u="sng" dirty="0">
              <a:latin typeface="Arial Black" panose="020B0A04020102020204" pitchFamily="34" charset="0"/>
            </a:endParaRPr>
          </a:p>
        </p:txBody>
      </p:sp>
      <p:sp>
        <p:nvSpPr>
          <p:cNvPr id="6" name="ZoneTexte 5">
            <a:extLst>
              <a:ext uri="{FF2B5EF4-FFF2-40B4-BE49-F238E27FC236}">
                <a16:creationId xmlns:a16="http://schemas.microsoft.com/office/drawing/2014/main" id="{7B36F87A-EA69-4690-AD21-0233A674DFC9}"/>
              </a:ext>
            </a:extLst>
          </p:cNvPr>
          <p:cNvSpPr txBox="1"/>
          <p:nvPr/>
        </p:nvSpPr>
        <p:spPr>
          <a:xfrm>
            <a:off x="259644" y="1460599"/>
            <a:ext cx="11672711" cy="5078313"/>
          </a:xfrm>
          <a:prstGeom prst="rect">
            <a:avLst/>
          </a:prstGeom>
          <a:noFill/>
        </p:spPr>
        <p:txBody>
          <a:bodyPr wrap="square" rtlCol="0">
            <a:spAutoFit/>
          </a:bodyPr>
          <a:lstStyle/>
          <a:p>
            <a:r>
              <a:rPr lang="fr-FR" dirty="0"/>
              <a:t>A partir de la vidéo ci-dessus, retrouvez les éléments caractéristiques du cinéma des frères Coen (motifs, cadrage, montage, manière de filmer…)</a:t>
            </a:r>
          </a:p>
          <a:p>
            <a:r>
              <a:rPr lang="fr-FR" dirty="0"/>
              <a:t>………………………………………………………………………………………………………………………………………………………………………………………………... </a:t>
            </a:r>
          </a:p>
          <a:p>
            <a:r>
              <a:rPr lang="fr-FR" dirty="0"/>
              <a:t>………………………………………………………………………………………………………………………………………………………………………………………………... </a:t>
            </a:r>
          </a:p>
          <a:p>
            <a:r>
              <a:rPr lang="fr-FR" dirty="0"/>
              <a:t>………………………………………………………………………………………………………………………………………………………………………………………………...</a:t>
            </a:r>
          </a:p>
          <a:p>
            <a:r>
              <a:rPr lang="fr-FR" dirty="0"/>
              <a:t>………………………………………………………………………………………………………………………………………………………………………………………………... ………………………………………………………………………………………………………………………………………………………………………………………………... ………………………………………………………………………………………………………………………………………………………………………………………………...</a:t>
            </a:r>
          </a:p>
          <a:p>
            <a:endParaRPr lang="fr-FR" dirty="0"/>
          </a:p>
          <a:p>
            <a:endParaRPr lang="fr-FR" dirty="0"/>
          </a:p>
          <a:p>
            <a:r>
              <a:rPr lang="fr-FR" dirty="0"/>
              <a:t>Pour les plus avertis, retrouvez les éléments empruntés à « The Big </a:t>
            </a:r>
            <a:r>
              <a:rPr lang="fr-FR" dirty="0" err="1"/>
              <a:t>Lebowski</a:t>
            </a:r>
            <a:r>
              <a:rPr lang="fr-FR" dirty="0"/>
              <a:t> » (</a:t>
            </a:r>
            <a:r>
              <a:rPr lang="fr-FR" i="1" dirty="0"/>
              <a:t>Activité à faire après visionnement du film</a:t>
            </a:r>
            <a:r>
              <a:rPr lang="fr-FR" dirty="0"/>
              <a:t>)</a:t>
            </a:r>
          </a:p>
          <a:p>
            <a:r>
              <a:rPr lang="fr-FR" dirty="0"/>
              <a:t>………………………………………………………………………………………………………………………………………………………………………………………………... ………………………………………………………………………………………………………………………………………………………………………………………………...</a:t>
            </a:r>
          </a:p>
          <a:p>
            <a:r>
              <a:rPr lang="fr-FR" dirty="0"/>
              <a:t>………………………………………………………………………………………………………………………………………………………………………………………………... ………………………………………………………………………………………………………………………………………………………………………………………………... ………………………………………………………………………………………………………………………………………………………………………………………………... ………………………………………………………………………………………………………………………………………………………………………………………………...</a:t>
            </a:r>
          </a:p>
          <a:p>
            <a:endParaRPr lang="fr-FR" dirty="0"/>
          </a:p>
        </p:txBody>
      </p:sp>
      <p:sp>
        <p:nvSpPr>
          <p:cNvPr id="8" name="ZoneTexte 7">
            <a:extLst>
              <a:ext uri="{FF2B5EF4-FFF2-40B4-BE49-F238E27FC236}">
                <a16:creationId xmlns:a16="http://schemas.microsoft.com/office/drawing/2014/main" id="{37B47575-EEF6-4936-99FA-CD2E7FBF6B91}"/>
              </a:ext>
            </a:extLst>
          </p:cNvPr>
          <p:cNvSpPr txBox="1"/>
          <p:nvPr/>
        </p:nvSpPr>
        <p:spPr>
          <a:xfrm>
            <a:off x="3237062" y="722311"/>
            <a:ext cx="6094562" cy="375552"/>
          </a:xfrm>
          <a:prstGeom prst="rect">
            <a:avLst/>
          </a:prstGeom>
          <a:noFill/>
        </p:spPr>
        <p:txBody>
          <a:bodyPr wrap="square">
            <a:spAutoFit/>
          </a:bodyPr>
          <a:lstStyle/>
          <a:p>
            <a:pPr>
              <a:lnSpc>
                <a:spcPct val="107000"/>
              </a:lnSpc>
              <a:spcAft>
                <a:spcPts val="800"/>
              </a:spcAft>
            </a:pPr>
            <a:r>
              <a:rPr lang="fr-FR"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https://www.youtube.com/watch?v=gcVLdQOVFns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2437E5BE-AC14-4010-8384-48E74FE1976E}"/>
              </a:ext>
            </a:extLst>
          </p:cNvPr>
          <p:cNvSpPr txBox="1"/>
          <p:nvPr/>
        </p:nvSpPr>
        <p:spPr>
          <a:xfrm>
            <a:off x="9906001" y="6399361"/>
            <a:ext cx="1880558" cy="461665"/>
          </a:xfrm>
          <a:prstGeom prst="rect">
            <a:avLst/>
          </a:prstGeom>
          <a:noFill/>
        </p:spPr>
        <p:txBody>
          <a:bodyPr wrap="square" rtlCol="0">
            <a:spAutoFit/>
          </a:bodyPr>
          <a:lstStyle/>
          <a:p>
            <a:r>
              <a:rPr lang="fr-FR" sz="1200" dirty="0">
                <a:solidFill>
                  <a:schemeClr val="bg1">
                    <a:lumMod val="75000"/>
                  </a:schemeClr>
                </a:solidFill>
              </a:rPr>
              <a:t>Stéphane RAUSER </a:t>
            </a:r>
          </a:p>
          <a:p>
            <a:r>
              <a:rPr lang="fr-FR" sz="1200" dirty="0">
                <a:solidFill>
                  <a:schemeClr val="bg1">
                    <a:lumMod val="75000"/>
                  </a:schemeClr>
                </a:solidFill>
              </a:rPr>
              <a:t>Formateur Cinéma DAAC</a:t>
            </a:r>
          </a:p>
        </p:txBody>
      </p:sp>
    </p:spTree>
    <p:extLst>
      <p:ext uri="{BB962C8B-B14F-4D97-AF65-F5344CB8AC3E}">
        <p14:creationId xmlns:p14="http://schemas.microsoft.com/office/powerpoint/2010/main" val="162450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C5624BA-FAF7-437E-9E51-74B9FBBEDBAE}"/>
              </a:ext>
            </a:extLst>
          </p:cNvPr>
          <p:cNvSpPr>
            <a:spLocks noGrp="1"/>
          </p:cNvSpPr>
          <p:nvPr>
            <p:ph type="sldNum" sz="quarter" idx="12"/>
          </p:nvPr>
        </p:nvSpPr>
        <p:spPr/>
        <p:txBody>
          <a:bodyPr/>
          <a:lstStyle/>
          <a:p>
            <a:fld id="{E8414ACC-7A6F-4385-A478-1580CF4EF6B4}" type="slidenum">
              <a:rPr lang="fr-FR" smtClean="0"/>
              <a:t>5</a:t>
            </a:fld>
            <a:endParaRPr lang="fr-FR"/>
          </a:p>
        </p:txBody>
      </p:sp>
      <p:sp>
        <p:nvSpPr>
          <p:cNvPr id="5" name="ZoneTexte 4">
            <a:extLst>
              <a:ext uri="{FF2B5EF4-FFF2-40B4-BE49-F238E27FC236}">
                <a16:creationId xmlns:a16="http://schemas.microsoft.com/office/drawing/2014/main" id="{5287A9C3-A102-4591-A37A-88E22B58CF12}"/>
              </a:ext>
            </a:extLst>
          </p:cNvPr>
          <p:cNvSpPr txBox="1"/>
          <p:nvPr/>
        </p:nvSpPr>
        <p:spPr>
          <a:xfrm>
            <a:off x="3039737" y="135056"/>
            <a:ext cx="5948988" cy="369332"/>
          </a:xfrm>
          <a:prstGeom prst="rect">
            <a:avLst/>
          </a:prstGeom>
          <a:noFill/>
        </p:spPr>
        <p:txBody>
          <a:bodyPr wrap="square" rtlCol="0">
            <a:spAutoFit/>
          </a:bodyPr>
          <a:lstStyle/>
          <a:p>
            <a:r>
              <a:rPr lang="fr-FR" b="1" i="1" u="sng" dirty="0">
                <a:latin typeface="Arial Black" panose="020B0A04020102020204" pitchFamily="34" charset="0"/>
              </a:rPr>
              <a:t>ALLER PLUS LOIN… avec les Frères Coen</a:t>
            </a:r>
          </a:p>
        </p:txBody>
      </p:sp>
      <p:sp>
        <p:nvSpPr>
          <p:cNvPr id="9" name="ZoneTexte 8">
            <a:extLst>
              <a:ext uri="{FF2B5EF4-FFF2-40B4-BE49-F238E27FC236}">
                <a16:creationId xmlns:a16="http://schemas.microsoft.com/office/drawing/2014/main" id="{F590DE6C-3F19-4A04-9EF3-4DC9DFE3E0D9}"/>
              </a:ext>
            </a:extLst>
          </p:cNvPr>
          <p:cNvSpPr txBox="1"/>
          <p:nvPr/>
        </p:nvSpPr>
        <p:spPr>
          <a:xfrm>
            <a:off x="244055" y="521966"/>
            <a:ext cx="11703889" cy="369332"/>
          </a:xfrm>
          <a:prstGeom prst="rect">
            <a:avLst/>
          </a:prstGeom>
          <a:noFill/>
        </p:spPr>
        <p:txBody>
          <a:bodyPr wrap="square">
            <a:spAutoFit/>
          </a:bodyPr>
          <a:lstStyle/>
          <a:p>
            <a:r>
              <a:rPr lang="fr-FR" sz="1800" u="sng" dirty="0">
                <a:solidFill>
                  <a:srgbClr val="0000FF"/>
                </a:solidFill>
                <a:effectLst/>
                <a:latin typeface="Times New Roman" panose="02020603050405020304" pitchFamily="18" charset="0"/>
                <a:ea typeface="Times New Roman" panose="02020603050405020304" pitchFamily="18" charset="0"/>
                <a:hlinkClick r:id="rId2"/>
              </a:rPr>
              <a:t>https://www.lesinrocks.com/cinema/le-cinema-des-freres-coen-en-7-motifs-recurrents-176700-14-08-2020/</a:t>
            </a:r>
            <a:endParaRPr lang="fr-FR" sz="18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A2C1F8F0-3A99-40FE-BEED-2885F46A2F24}"/>
              </a:ext>
            </a:extLst>
          </p:cNvPr>
          <p:cNvSpPr txBox="1"/>
          <p:nvPr/>
        </p:nvSpPr>
        <p:spPr>
          <a:xfrm>
            <a:off x="554247" y="984213"/>
            <a:ext cx="6094562"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Qu’est-ce qui rend un film des frères Coen si reconnaissable ? </a:t>
            </a:r>
            <a:endParaRPr lang="fr-FR" dirty="0"/>
          </a:p>
        </p:txBody>
      </p:sp>
      <p:sp>
        <p:nvSpPr>
          <p:cNvPr id="12" name="Rectangle 1">
            <a:extLst>
              <a:ext uri="{FF2B5EF4-FFF2-40B4-BE49-F238E27FC236}">
                <a16:creationId xmlns:a16="http://schemas.microsoft.com/office/drawing/2014/main" id="{232252D0-BCD4-4198-8448-3E222E226035}"/>
              </a:ext>
            </a:extLst>
          </p:cNvPr>
          <p:cNvSpPr>
            <a:spLocks noChangeArrowheads="1"/>
          </p:cNvSpPr>
          <p:nvPr/>
        </p:nvSpPr>
        <p:spPr bwMode="auto">
          <a:xfrm>
            <a:off x="85007" y="1538414"/>
            <a:ext cx="12021690"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Tx/>
              <a:buAutoNum type="arabicParenR"/>
              <a:tabLst/>
            </a:pPr>
            <a:r>
              <a:rPr kumimoji="0" lang="fr-FR" altLang="fr-FR" sz="16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Des caricatures en pagaille</a:t>
            </a:r>
          </a:p>
          <a:p>
            <a:pPr marR="0" lvl="0" algn="just" defTabSz="914400" rtl="0" eaLnBrk="0" fontAlgn="base" latinLnBrk="0" hangingPunct="0">
              <a:lnSpc>
                <a:spcPct val="100000"/>
              </a:lnSpc>
              <a:spcBef>
                <a:spcPct val="0"/>
              </a:spcBef>
              <a:spcAft>
                <a:spcPct val="0"/>
              </a:spcAft>
              <a:buClrTx/>
              <a:buSzTx/>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On pourrait dire que tous les personnages des films des frères Coen sont des caricatures. Et, en cela, il ne faut pas entendre une critique négative, bien au contraire. Ils font partie des rares héritiers du cinéma burlesque, s’inscrivant en ligne directe avec le cinéma hollywoodien des années 1920 et 1930. Leurs personnages sont grotesques et leurs intrigues toutes plus ou moins des farces. […]</a:t>
            </a: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13" name="Rectangle 2">
            <a:extLst>
              <a:ext uri="{FF2B5EF4-FFF2-40B4-BE49-F238E27FC236}">
                <a16:creationId xmlns:a16="http://schemas.microsoft.com/office/drawing/2014/main" id="{A3C0F57B-193E-46BB-B725-CC3FF1693CD4}"/>
              </a:ext>
            </a:extLst>
          </p:cNvPr>
          <p:cNvSpPr>
            <a:spLocks noChangeArrowheads="1"/>
          </p:cNvSpPr>
          <p:nvPr/>
        </p:nvSpPr>
        <p:spPr bwMode="auto">
          <a:xfrm>
            <a:off x="85007" y="2752288"/>
            <a:ext cx="12021984" cy="112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2) Des références permanentes au cinéma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Leurs personnages, caricaturaux, sont également bourrés de références cinématographiques. Le personnage de George Clooney dans </a:t>
            </a:r>
            <a:r>
              <a:rPr kumimoji="0" lang="fr-FR" altLang="fr-FR" sz="1400" b="0" i="1" u="none" strike="noStrike" cap="none" normalizeH="0" baseline="0" dirty="0" err="1">
                <a:ln>
                  <a:noFill/>
                </a:ln>
                <a:solidFill>
                  <a:schemeClr val="tx1"/>
                </a:solidFill>
                <a:effectLst/>
                <a:ea typeface="Times New Roman" panose="02020603050405020304" pitchFamily="18" charset="0"/>
                <a:hlinkClick r:id="rId3"/>
              </a:rPr>
              <a:t>O’Brother</a:t>
            </a:r>
            <a:r>
              <a:rPr kumimoji="0" lang="fr-FR" altLang="fr-FR" sz="1400" b="0" i="0" u="none" strike="noStrike" cap="none" normalizeH="0" baseline="0" dirty="0">
                <a:ln>
                  <a:noFill/>
                </a:ln>
                <a:solidFill>
                  <a:schemeClr val="tx1"/>
                </a:solidFill>
                <a:effectLst/>
                <a:ea typeface="Times New Roman" panose="02020603050405020304" pitchFamily="18" charset="0"/>
              </a:rPr>
              <a:t> (2000) porte exactement les mêmes vêtements que Henry Fonda dans le grand classique </a:t>
            </a:r>
            <a:r>
              <a:rPr kumimoji="0" lang="fr-FR" altLang="fr-FR" sz="1400" b="0" i="1" u="none" strike="noStrike" cap="none" normalizeH="0" baseline="0" dirty="0">
                <a:ln>
                  <a:noFill/>
                </a:ln>
                <a:solidFill>
                  <a:schemeClr val="tx1"/>
                </a:solidFill>
                <a:effectLst/>
                <a:ea typeface="Times New Roman" panose="02020603050405020304" pitchFamily="18" charset="0"/>
              </a:rPr>
              <a:t>Les Raisins de la colère</a:t>
            </a:r>
            <a:r>
              <a:rPr kumimoji="0" lang="fr-FR" altLang="fr-FR" sz="1400" b="0" i="0" u="none" strike="noStrike" cap="none" normalizeH="0" baseline="0" dirty="0">
                <a:ln>
                  <a:noFill/>
                </a:ln>
                <a:solidFill>
                  <a:schemeClr val="tx1"/>
                </a:solidFill>
                <a:effectLst/>
                <a:ea typeface="Times New Roman" panose="02020603050405020304" pitchFamily="18" charset="0"/>
              </a:rPr>
              <a:t> (John Ford, 1940) qui décrit de manière réaliste la misère aux Etats-Unis au temps de la Grande Dépression. […]</a:t>
            </a:r>
          </a:p>
        </p:txBody>
      </p:sp>
      <p:sp>
        <p:nvSpPr>
          <p:cNvPr id="14" name="Rectangle 3">
            <a:extLst>
              <a:ext uri="{FF2B5EF4-FFF2-40B4-BE49-F238E27FC236}">
                <a16:creationId xmlns:a16="http://schemas.microsoft.com/office/drawing/2014/main" id="{FFFC94A9-0300-422B-8E74-EC4C3943E9A1}"/>
              </a:ext>
            </a:extLst>
          </p:cNvPr>
          <p:cNvSpPr>
            <a:spLocks noChangeArrowheads="1"/>
          </p:cNvSpPr>
          <p:nvPr/>
        </p:nvSpPr>
        <p:spPr bwMode="auto">
          <a:xfrm>
            <a:off x="85007" y="3958467"/>
            <a:ext cx="12021984" cy="91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3) La description d’une société (américaine) ridicule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chemeClr val="tx1"/>
                </a:solidFill>
                <a:effectLst/>
                <a:ea typeface="Times New Roman" panose="02020603050405020304" pitchFamily="18" charset="0"/>
              </a:rPr>
              <a:t>[…] </a:t>
            </a:r>
            <a:r>
              <a:rPr kumimoji="0" lang="fr-FR" altLang="fr-FR" sz="1400" b="0" i="0" u="none" strike="noStrike" cap="none" normalizeH="0" baseline="0" dirty="0">
                <a:ln>
                  <a:noFill/>
                </a:ln>
                <a:solidFill>
                  <a:schemeClr val="tx1"/>
                </a:solidFill>
                <a:effectLst/>
                <a:ea typeface="Times New Roman" panose="02020603050405020304" pitchFamily="18" charset="0"/>
              </a:rPr>
              <a:t>Après avoir vu tous les films des frères Coen, il n’y a plus de doute : ils adorent détester « </a:t>
            </a:r>
            <a:r>
              <a:rPr kumimoji="0" lang="fr-FR" altLang="fr-FR" sz="1400" b="0" i="1" u="none" strike="noStrike" cap="none" normalizeH="0" baseline="0" dirty="0">
                <a:ln>
                  <a:noFill/>
                </a:ln>
                <a:solidFill>
                  <a:schemeClr val="tx1"/>
                </a:solidFill>
                <a:effectLst/>
                <a:ea typeface="Times New Roman" panose="02020603050405020304" pitchFamily="18" charset="0"/>
              </a:rPr>
              <a:t>the American </a:t>
            </a:r>
            <a:r>
              <a:rPr kumimoji="0" lang="fr-FR" altLang="fr-FR" sz="1400" b="0" i="1" u="none" strike="noStrike" cap="none" normalizeH="0" baseline="0" dirty="0" err="1">
                <a:ln>
                  <a:noFill/>
                </a:ln>
                <a:solidFill>
                  <a:schemeClr val="tx1"/>
                </a:solidFill>
                <a:effectLst/>
                <a:ea typeface="Times New Roman" panose="02020603050405020304" pitchFamily="18" charset="0"/>
              </a:rPr>
              <a:t>way</a:t>
            </a:r>
            <a:r>
              <a:rPr kumimoji="0" lang="fr-FR" altLang="fr-FR" sz="1400" b="0" i="1" u="none" strike="noStrike" cap="none" normalizeH="0" baseline="0" dirty="0">
                <a:ln>
                  <a:noFill/>
                </a:ln>
                <a:solidFill>
                  <a:schemeClr val="tx1"/>
                </a:solidFill>
                <a:effectLst/>
                <a:ea typeface="Times New Roman" panose="02020603050405020304" pitchFamily="18" charset="0"/>
              </a:rPr>
              <a:t> of life</a:t>
            </a:r>
            <a:r>
              <a:rPr kumimoji="0" lang="fr-FR" altLang="fr-FR" sz="1400" b="0" i="0" u="none" strike="noStrike" cap="none" normalizeH="0" baseline="0" dirty="0">
                <a:ln>
                  <a:noFill/>
                </a:ln>
                <a:solidFill>
                  <a:schemeClr val="tx1"/>
                </a:solidFill>
                <a:effectLst/>
                <a:ea typeface="Times New Roman" panose="02020603050405020304" pitchFamily="18" charset="0"/>
              </a:rPr>
              <a:t> ». On rit beaucoup aux dépens de leurs personnages, qu’ils soient beaufs comme dans </a:t>
            </a:r>
            <a:r>
              <a:rPr kumimoji="0" lang="fr-FR" altLang="fr-FR" sz="1400" b="0" i="1" u="none" strike="noStrike" cap="none" normalizeH="0" baseline="0" dirty="0">
                <a:ln>
                  <a:noFill/>
                </a:ln>
                <a:solidFill>
                  <a:schemeClr val="tx1"/>
                </a:solidFill>
                <a:effectLst/>
                <a:ea typeface="Times New Roman" panose="02020603050405020304" pitchFamily="18" charset="0"/>
                <a:hlinkClick r:id="rId4"/>
              </a:rPr>
              <a:t>Fargo</a:t>
            </a:r>
            <a:r>
              <a:rPr kumimoji="0" lang="fr-FR" altLang="fr-FR" sz="1400" b="0" i="0" u="none" strike="noStrike" cap="none" normalizeH="0" baseline="0" dirty="0">
                <a:ln>
                  <a:noFill/>
                </a:ln>
                <a:solidFill>
                  <a:schemeClr val="tx1"/>
                </a:solidFill>
                <a:effectLst/>
                <a:ea typeface="Times New Roman" panose="02020603050405020304" pitchFamily="18" charset="0"/>
              </a:rPr>
              <a:t> et </a:t>
            </a:r>
            <a:r>
              <a:rPr kumimoji="0" lang="fr-FR" altLang="fr-FR" sz="1400" b="0" i="1" u="none" strike="noStrike" cap="none" normalizeH="0" baseline="0" dirty="0">
                <a:ln>
                  <a:noFill/>
                </a:ln>
                <a:solidFill>
                  <a:schemeClr val="tx1"/>
                </a:solidFill>
                <a:effectLst/>
                <a:ea typeface="Times New Roman" panose="02020603050405020304" pitchFamily="18" charset="0"/>
              </a:rPr>
              <a:t>Arizona Junior</a:t>
            </a:r>
            <a:r>
              <a:rPr kumimoji="0" lang="fr-FR" altLang="fr-FR" sz="1400" b="0" i="0" u="none" strike="noStrike" cap="none" normalizeH="0" baseline="0" dirty="0">
                <a:ln>
                  <a:noFill/>
                </a:ln>
                <a:solidFill>
                  <a:schemeClr val="tx1"/>
                </a:solidFill>
                <a:effectLst/>
                <a:ea typeface="Times New Roman" panose="02020603050405020304" pitchFamily="18" charset="0"/>
              </a:rPr>
              <a:t>, ou bien précieux et littéraires comme Tom </a:t>
            </a:r>
            <a:r>
              <a:rPr kumimoji="0" lang="fr-FR" altLang="fr-FR" sz="1400" b="0" i="0" u="none" strike="noStrike" cap="none" normalizeH="0" baseline="0" dirty="0" err="1">
                <a:ln>
                  <a:noFill/>
                </a:ln>
                <a:solidFill>
                  <a:schemeClr val="tx1"/>
                </a:solidFill>
                <a:effectLst/>
                <a:ea typeface="Times New Roman" panose="02020603050405020304" pitchFamily="18" charset="0"/>
              </a:rPr>
              <a:t>Hanks</a:t>
            </a:r>
            <a:r>
              <a:rPr kumimoji="0" lang="fr-FR" altLang="fr-FR" sz="1400" b="0" i="0" u="none" strike="noStrike" cap="none" normalizeH="0" baseline="0" dirty="0">
                <a:ln>
                  <a:noFill/>
                </a:ln>
                <a:solidFill>
                  <a:schemeClr val="tx1"/>
                </a:solidFill>
                <a:effectLst/>
                <a:ea typeface="Times New Roman" panose="02020603050405020304" pitchFamily="18" charset="0"/>
              </a:rPr>
              <a:t> dans </a:t>
            </a:r>
            <a:r>
              <a:rPr kumimoji="0" lang="fr-FR" altLang="fr-FR" sz="1400" b="0" i="1" u="none" strike="noStrike" cap="none" normalizeH="0" baseline="0" dirty="0" err="1">
                <a:ln>
                  <a:noFill/>
                </a:ln>
                <a:solidFill>
                  <a:schemeClr val="tx1"/>
                </a:solidFill>
                <a:effectLst/>
                <a:ea typeface="Times New Roman" panose="02020603050405020304" pitchFamily="18" charset="0"/>
                <a:hlinkClick r:id="rId5"/>
              </a:rPr>
              <a:t>Ladykillers</a:t>
            </a:r>
            <a:r>
              <a:rPr kumimoji="0" lang="fr-FR" altLang="fr-FR" sz="1400" b="0" i="0" u="none" strike="noStrike" cap="none" normalizeH="0" baseline="0" dirty="0">
                <a:ln>
                  <a:noFill/>
                </a:ln>
                <a:solidFill>
                  <a:schemeClr val="tx1"/>
                </a:solidFill>
                <a:effectLst/>
                <a:ea typeface="Times New Roman" panose="02020603050405020304" pitchFamily="18" charset="0"/>
              </a:rPr>
              <a:t>, […]</a:t>
            </a:r>
            <a:endParaRPr kumimoji="0" lang="fr-FR" altLang="fr-FR" sz="2000" b="0" i="0" u="none" strike="noStrike" cap="none" normalizeH="0" baseline="0" dirty="0">
              <a:ln>
                <a:noFill/>
              </a:ln>
              <a:solidFill>
                <a:schemeClr val="tx1"/>
              </a:solidFill>
              <a:effectLst/>
            </a:endParaRPr>
          </a:p>
        </p:txBody>
      </p:sp>
      <p:sp>
        <p:nvSpPr>
          <p:cNvPr id="15" name="Rectangle 4">
            <a:extLst>
              <a:ext uri="{FF2B5EF4-FFF2-40B4-BE49-F238E27FC236}">
                <a16:creationId xmlns:a16="http://schemas.microsoft.com/office/drawing/2014/main" id="{64DA8D80-F82C-48FD-BF60-97D822982088}"/>
              </a:ext>
            </a:extLst>
          </p:cNvPr>
          <p:cNvSpPr>
            <a:spLocks noChangeArrowheads="1"/>
          </p:cNvSpPr>
          <p:nvPr/>
        </p:nvSpPr>
        <p:spPr bwMode="auto">
          <a:xfrm>
            <a:off x="85007" y="4949203"/>
            <a:ext cx="12106993" cy="17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4) De la violence et des scènes dégoûtantes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Et systématiquement, ce ridicule dégénère au point de devenir choquant, dégoûtant, voire insoutenable. Dès leur premier film, </a:t>
            </a:r>
            <a:r>
              <a:rPr kumimoji="0" lang="fr-FR" altLang="fr-FR" sz="1400" b="0" i="1" u="none" strike="noStrike" cap="none" normalizeH="0" baseline="0" dirty="0">
                <a:ln>
                  <a:noFill/>
                </a:ln>
                <a:solidFill>
                  <a:schemeClr val="tx1"/>
                </a:solidFill>
                <a:effectLst/>
                <a:ea typeface="Times New Roman" panose="02020603050405020304" pitchFamily="18" charset="0"/>
                <a:hlinkClick r:id="rId6"/>
              </a:rPr>
              <a:t>Blood Simple</a:t>
            </a:r>
            <a:r>
              <a:rPr kumimoji="0" lang="fr-FR" altLang="fr-FR" sz="1400" b="0" i="0" u="none" strike="noStrike" cap="none" normalizeH="0" baseline="0" dirty="0">
                <a:ln>
                  <a:noFill/>
                </a:ln>
                <a:solidFill>
                  <a:schemeClr val="tx1"/>
                </a:solidFill>
                <a:effectLst/>
                <a:ea typeface="Times New Roman" panose="02020603050405020304" pitchFamily="18" charset="0"/>
              </a:rPr>
              <a:t>, les Coen font de la violence une de leur marque de fabrique. De </a:t>
            </a:r>
            <a:r>
              <a:rPr kumimoji="0" lang="fr-FR" altLang="fr-FR" sz="1400" b="0" i="1" u="none" strike="noStrike" cap="none" normalizeH="0" baseline="0" dirty="0">
                <a:ln>
                  <a:noFill/>
                </a:ln>
                <a:solidFill>
                  <a:schemeClr val="tx1"/>
                </a:solidFill>
                <a:effectLst/>
                <a:ea typeface="Times New Roman" panose="02020603050405020304" pitchFamily="18" charset="0"/>
              </a:rPr>
              <a:t>Fargo</a:t>
            </a:r>
            <a:r>
              <a:rPr kumimoji="0" lang="fr-FR" altLang="fr-FR" sz="1400" b="0" i="0" u="none" strike="noStrike" cap="none" normalizeH="0" baseline="0" dirty="0">
                <a:ln>
                  <a:noFill/>
                </a:ln>
                <a:solidFill>
                  <a:schemeClr val="tx1"/>
                </a:solidFill>
                <a:effectLst/>
                <a:ea typeface="Times New Roman" panose="02020603050405020304" pitchFamily="18" charset="0"/>
              </a:rPr>
              <a:t>, on se souvient bien des scènes gores et grotesques, et de l’image du sang sur fond de neige. Mais avant d’atteindre le climax final, la mise en scène nous installe lentement dans un dégoût latent. </a:t>
            </a:r>
            <a:r>
              <a:rPr lang="fr-FR" altLang="fr-FR" sz="1400" dirty="0">
                <a:ea typeface="Times New Roman" panose="02020603050405020304" pitchFamily="18" charset="0"/>
              </a:rPr>
              <a:t>[…] </a:t>
            </a:r>
            <a:r>
              <a:rPr kumimoji="0" lang="fr-FR" altLang="fr-FR" sz="1400" b="0" i="0" u="none" strike="noStrike" cap="none" normalizeH="0" baseline="0" dirty="0">
                <a:ln>
                  <a:noFill/>
                </a:ln>
                <a:solidFill>
                  <a:schemeClr val="tx1"/>
                </a:solidFill>
                <a:effectLst/>
                <a:ea typeface="Times New Roman" panose="02020603050405020304" pitchFamily="18" charset="0"/>
              </a:rPr>
              <a:t>Mais cette représentation sordide du quotidien de l’Américain moyen est moins là pour déprimer, que pour créer un décalage avec l’explosion de violence à venir. Car oui, c’est bien de là, de ce calme plat et de ces mornes habitudes que proviennent les conduites les plus violentes. Parce que, ce qui est vraiment gore dans le fond, c’est bien ce mode de vie tranquillement cauchemardesque, cette société filmée comme une prison sans murs.</a:t>
            </a:r>
            <a:endParaRPr kumimoji="0" lang="fr-FR" altLang="fr-FR" sz="2000" b="0" i="0" u="none" strike="noStrike" cap="none" normalizeH="0" baseline="0" dirty="0">
              <a:ln>
                <a:noFill/>
              </a:ln>
              <a:solidFill>
                <a:schemeClr val="tx1"/>
              </a:solidFill>
              <a:effectLst/>
            </a:endParaRPr>
          </a:p>
        </p:txBody>
      </p:sp>
      <p:sp>
        <p:nvSpPr>
          <p:cNvPr id="16" name="ZoneTexte 15">
            <a:extLst>
              <a:ext uri="{FF2B5EF4-FFF2-40B4-BE49-F238E27FC236}">
                <a16:creationId xmlns:a16="http://schemas.microsoft.com/office/drawing/2014/main" id="{151843F2-4983-4E66-8497-D056B769F66C}"/>
              </a:ext>
            </a:extLst>
          </p:cNvPr>
          <p:cNvSpPr txBox="1"/>
          <p:nvPr/>
        </p:nvSpPr>
        <p:spPr>
          <a:xfrm>
            <a:off x="9892342" y="6409207"/>
            <a:ext cx="1880558" cy="461665"/>
          </a:xfrm>
          <a:prstGeom prst="rect">
            <a:avLst/>
          </a:prstGeom>
          <a:noFill/>
        </p:spPr>
        <p:txBody>
          <a:bodyPr wrap="square" rtlCol="0">
            <a:spAutoFit/>
          </a:bodyPr>
          <a:lstStyle/>
          <a:p>
            <a:r>
              <a:rPr lang="fr-FR" sz="1200" dirty="0">
                <a:solidFill>
                  <a:schemeClr val="bg1">
                    <a:lumMod val="75000"/>
                  </a:schemeClr>
                </a:solidFill>
              </a:rPr>
              <a:t>Stéphane RAUSER </a:t>
            </a:r>
          </a:p>
          <a:p>
            <a:r>
              <a:rPr lang="fr-FR" sz="1200" dirty="0">
                <a:solidFill>
                  <a:schemeClr val="bg1">
                    <a:lumMod val="75000"/>
                  </a:schemeClr>
                </a:solidFill>
              </a:rPr>
              <a:t>Formateur Cinéma DAAC</a:t>
            </a:r>
          </a:p>
        </p:txBody>
      </p:sp>
    </p:spTree>
    <p:extLst>
      <p:ext uri="{BB962C8B-B14F-4D97-AF65-F5344CB8AC3E}">
        <p14:creationId xmlns:p14="http://schemas.microsoft.com/office/powerpoint/2010/main" val="49890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493556-4801-4016-B4B6-73EF42F20968}"/>
              </a:ext>
            </a:extLst>
          </p:cNvPr>
          <p:cNvSpPr>
            <a:spLocks noGrp="1"/>
          </p:cNvSpPr>
          <p:nvPr>
            <p:ph type="sldNum" sz="quarter" idx="12"/>
          </p:nvPr>
        </p:nvSpPr>
        <p:spPr/>
        <p:txBody>
          <a:bodyPr/>
          <a:lstStyle/>
          <a:p>
            <a:fld id="{E8414ACC-7A6F-4385-A478-1580CF4EF6B4}" type="slidenum">
              <a:rPr lang="fr-FR" smtClean="0"/>
              <a:t>6</a:t>
            </a:fld>
            <a:endParaRPr lang="fr-FR"/>
          </a:p>
        </p:txBody>
      </p:sp>
      <p:sp>
        <p:nvSpPr>
          <p:cNvPr id="5" name="Rectangle 1">
            <a:extLst>
              <a:ext uri="{FF2B5EF4-FFF2-40B4-BE49-F238E27FC236}">
                <a16:creationId xmlns:a16="http://schemas.microsoft.com/office/drawing/2014/main" id="{45F594E2-79D2-4983-94D6-8769BA00B01C}"/>
              </a:ext>
            </a:extLst>
          </p:cNvPr>
          <p:cNvSpPr>
            <a:spLocks noChangeArrowheads="1"/>
          </p:cNvSpPr>
          <p:nvPr/>
        </p:nvSpPr>
        <p:spPr bwMode="auto">
          <a:xfrm>
            <a:off x="0" y="136525"/>
            <a:ext cx="12192000" cy="152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5) Le hasard comme principe scénaristique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Dans les œuvres des frères Coen, une suite de hasards mène souvent au pire. Leur humour noir tient, en effet, à une certaine ironie du sort.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Leur film culte, </a:t>
            </a:r>
            <a:r>
              <a:rPr kumimoji="0" lang="fr-FR" altLang="fr-FR" sz="1400" b="0" i="1" u="none" strike="noStrike" cap="none" normalizeH="0" baseline="0" dirty="0">
                <a:ln>
                  <a:noFill/>
                </a:ln>
                <a:solidFill>
                  <a:schemeClr val="tx1"/>
                </a:solidFill>
                <a:effectLst/>
                <a:ea typeface="Times New Roman" panose="02020603050405020304" pitchFamily="18" charset="0"/>
              </a:rPr>
              <a:t>The Big </a:t>
            </a:r>
            <a:r>
              <a:rPr kumimoji="0" lang="fr-FR" altLang="fr-FR" sz="1400" b="0" i="1" u="none" strike="noStrike" cap="none" normalizeH="0" baseline="0" dirty="0" err="1">
                <a:ln>
                  <a:noFill/>
                </a:ln>
                <a:solidFill>
                  <a:schemeClr val="tx1"/>
                </a:solidFill>
                <a:effectLst/>
                <a:ea typeface="Times New Roman" panose="02020603050405020304" pitchFamily="18" charset="0"/>
              </a:rPr>
              <a:t>Lebowski</a:t>
            </a:r>
            <a:r>
              <a:rPr kumimoji="0" lang="fr-FR" altLang="fr-FR" sz="1400" b="0" i="0" u="none" strike="noStrike" cap="none" normalizeH="0" baseline="0" dirty="0">
                <a:ln>
                  <a:noFill/>
                </a:ln>
                <a:solidFill>
                  <a:schemeClr val="tx1"/>
                </a:solidFill>
                <a:effectLst/>
                <a:ea typeface="Times New Roman" panose="02020603050405020304" pitchFamily="18" charset="0"/>
              </a:rPr>
              <a:t>, est une étonnante parodie de film noir construit sur une suite de rencontres et d’évènements improbables. Le fameux antihéros, « The </a:t>
            </a:r>
            <a:r>
              <a:rPr kumimoji="0" lang="fr-FR" altLang="fr-FR" sz="1400" b="0" i="0" u="none" strike="noStrike" cap="none" normalizeH="0" baseline="0" dirty="0" err="1">
                <a:ln>
                  <a:noFill/>
                </a:ln>
                <a:solidFill>
                  <a:schemeClr val="tx1"/>
                </a:solidFill>
                <a:effectLst/>
                <a:ea typeface="Times New Roman" panose="02020603050405020304" pitchFamily="18" charset="0"/>
              </a:rPr>
              <a:t>Dude</a:t>
            </a:r>
            <a:r>
              <a:rPr kumimoji="0" lang="fr-FR" altLang="fr-FR" sz="1400" b="0" i="0" u="none" strike="noStrike" cap="none" normalizeH="0" baseline="0" dirty="0">
                <a:ln>
                  <a:noFill/>
                </a:ln>
                <a:solidFill>
                  <a:schemeClr val="tx1"/>
                </a:solidFill>
                <a:effectLst/>
                <a:ea typeface="Times New Roman" panose="02020603050405020304" pitchFamily="18" charset="0"/>
              </a:rPr>
              <a:t> », est par son flegme et sa nonchalance le plus sympathique de leur galerie de personnages. Non seulement sa vie entière est régie par les aléas de la drogue, de son inconscience et sa flemmardise, mais le pauvre est un jour embarqué dans une histoire de kidnapping parce qu’il a été pris pour un autre. En gros, la malchance lui tombe dessus, et son laisser-aller fait de lui le pion d’un récit qui le dépasse largement.[…]</a:t>
            </a:r>
            <a:endParaRPr kumimoji="0" lang="fr-FR" altLang="fr-FR" sz="2000" b="0" i="0" u="none" strike="noStrike" cap="none" normalizeH="0" baseline="0" dirty="0">
              <a:ln>
                <a:noFill/>
              </a:ln>
              <a:solidFill>
                <a:schemeClr val="tx1"/>
              </a:solidFill>
              <a:effectLst/>
            </a:endParaRPr>
          </a:p>
        </p:txBody>
      </p:sp>
      <p:sp>
        <p:nvSpPr>
          <p:cNvPr id="6" name="Rectangle 2">
            <a:extLst>
              <a:ext uri="{FF2B5EF4-FFF2-40B4-BE49-F238E27FC236}">
                <a16:creationId xmlns:a16="http://schemas.microsoft.com/office/drawing/2014/main" id="{9C8155B6-BAC5-4140-8E64-0B63F6C3CDEB}"/>
              </a:ext>
            </a:extLst>
          </p:cNvPr>
          <p:cNvSpPr>
            <a:spLocks noChangeArrowheads="1"/>
          </p:cNvSpPr>
          <p:nvPr/>
        </p:nvSpPr>
        <p:spPr bwMode="auto">
          <a:xfrm>
            <a:off x="1" y="1833419"/>
            <a:ext cx="12191999" cy="109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6) Une fatalité cruelle…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Pourtant ce hasard prend systématiquement la forme d’un acharnement du sort contre certains personnages, et de destins bienheureux pour les plus sympathiques. En effet, il y a des gagnants et des perdants dans l’univers des Coen et ce sont les « loosers » officiels, c’est-à-dire ceux considérés comme tel par les normes sociales, qui remportent la mise.[…]</a:t>
            </a:r>
            <a:endParaRPr kumimoji="0" lang="fr-FR" altLang="fr-FR" sz="2000" b="0" i="0" u="none" strike="noStrike" cap="none" normalizeH="0" baseline="0" dirty="0">
              <a:ln>
                <a:noFill/>
              </a:ln>
              <a:solidFill>
                <a:schemeClr val="tx1"/>
              </a:solidFill>
              <a:effectLst/>
            </a:endParaRPr>
          </a:p>
        </p:txBody>
      </p:sp>
      <p:sp>
        <p:nvSpPr>
          <p:cNvPr id="7" name="Rectangle 3">
            <a:extLst>
              <a:ext uri="{FF2B5EF4-FFF2-40B4-BE49-F238E27FC236}">
                <a16:creationId xmlns:a16="http://schemas.microsoft.com/office/drawing/2014/main" id="{5C8F16E4-96BC-4908-9658-5C5F212CD7C8}"/>
              </a:ext>
            </a:extLst>
          </p:cNvPr>
          <p:cNvSpPr>
            <a:spLocks noChangeArrowheads="1"/>
          </p:cNvSpPr>
          <p:nvPr/>
        </p:nvSpPr>
        <p:spPr bwMode="auto">
          <a:xfrm>
            <a:off x="0" y="3099426"/>
            <a:ext cx="12192000" cy="23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7)… car Dieu est mort (ou se fiche de nous)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050" b="0" i="1"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Nos personnages </a:t>
            </a:r>
            <a:r>
              <a:rPr kumimoji="0" lang="fr-FR" altLang="fr-FR" sz="1400" b="0" i="0" u="none" strike="noStrike" cap="none" normalizeH="0" baseline="0" dirty="0" smtClean="0">
                <a:ln>
                  <a:noFill/>
                </a:ln>
                <a:solidFill>
                  <a:schemeClr val="tx1"/>
                </a:solidFill>
                <a:effectLst/>
                <a:ea typeface="Times New Roman" panose="02020603050405020304" pitchFamily="18" charset="0"/>
              </a:rPr>
              <a:t>clownesques </a:t>
            </a:r>
            <a:r>
              <a:rPr kumimoji="0" lang="fr-FR" altLang="fr-FR" sz="1400" b="0" i="0" u="none" strike="noStrike" cap="none" normalizeH="0" baseline="0" dirty="0">
                <a:ln>
                  <a:noFill/>
                </a:ln>
                <a:solidFill>
                  <a:schemeClr val="tx1"/>
                </a:solidFill>
                <a:effectLst/>
                <a:ea typeface="Times New Roman" panose="02020603050405020304" pitchFamily="18" charset="0"/>
              </a:rPr>
              <a:t>préférés, Larry </a:t>
            </a:r>
            <a:r>
              <a:rPr kumimoji="0" lang="fr-FR" altLang="fr-FR" sz="1400" b="0" i="0" u="none" strike="noStrike" cap="none" normalizeH="0" baseline="0" dirty="0" err="1">
                <a:ln>
                  <a:noFill/>
                </a:ln>
                <a:solidFill>
                  <a:schemeClr val="tx1"/>
                </a:solidFill>
                <a:effectLst/>
                <a:ea typeface="Times New Roman" panose="02020603050405020304" pitchFamily="18" charset="0"/>
              </a:rPr>
              <a:t>Gopnik</a:t>
            </a:r>
            <a:r>
              <a:rPr kumimoji="0" lang="fr-FR" altLang="fr-FR" sz="1400" b="0" i="0" u="none" strike="noStrike" cap="none" normalizeH="0" baseline="0" dirty="0">
                <a:ln>
                  <a:noFill/>
                </a:ln>
                <a:solidFill>
                  <a:schemeClr val="tx1"/>
                </a:solidFill>
                <a:effectLst/>
                <a:ea typeface="Times New Roman" panose="02020603050405020304" pitchFamily="18" charset="0"/>
              </a:rPr>
              <a:t> l’homme sérieux (</a:t>
            </a:r>
            <a:r>
              <a:rPr kumimoji="0" lang="fr-FR" altLang="fr-FR" sz="1400" b="0" i="1" u="none" strike="noStrike" cap="none" normalizeH="0" baseline="0" dirty="0">
                <a:ln>
                  <a:noFill/>
                </a:ln>
                <a:solidFill>
                  <a:schemeClr val="tx1"/>
                </a:solidFill>
                <a:effectLst/>
                <a:ea typeface="Times New Roman" panose="02020603050405020304" pitchFamily="18" charset="0"/>
              </a:rPr>
              <a:t>A </a:t>
            </a:r>
            <a:r>
              <a:rPr kumimoji="0" lang="fr-FR" altLang="fr-FR" sz="1400" b="0" i="1" u="none" strike="noStrike" cap="none" normalizeH="0" baseline="0" dirty="0" err="1">
                <a:ln>
                  <a:noFill/>
                </a:ln>
                <a:solidFill>
                  <a:schemeClr val="tx1"/>
                </a:solidFill>
                <a:effectLst/>
                <a:ea typeface="Times New Roman" panose="02020603050405020304" pitchFamily="18" charset="0"/>
              </a:rPr>
              <a:t>Serious</a:t>
            </a:r>
            <a:r>
              <a:rPr kumimoji="0" lang="fr-FR" altLang="fr-FR" sz="1400" b="0" i="1" u="none" strike="noStrike" cap="none" normalizeH="0" baseline="0" dirty="0">
                <a:ln>
                  <a:noFill/>
                </a:ln>
                <a:solidFill>
                  <a:schemeClr val="tx1"/>
                </a:solidFill>
                <a:effectLst/>
                <a:ea typeface="Times New Roman" panose="02020603050405020304" pitchFamily="18" charset="0"/>
              </a:rPr>
              <a:t> Man</a:t>
            </a:r>
            <a:r>
              <a:rPr kumimoji="0" lang="fr-FR" altLang="fr-FR" sz="1400" b="0" i="0" u="none" strike="noStrike" cap="none" normalizeH="0" baseline="0" dirty="0">
                <a:ln>
                  <a:noFill/>
                </a:ln>
                <a:solidFill>
                  <a:schemeClr val="tx1"/>
                </a:solidFill>
                <a:effectLst/>
                <a:ea typeface="Times New Roman" panose="02020603050405020304" pitchFamily="18" charset="0"/>
              </a:rPr>
              <a:t>) et Barton Fink, le dramaturge du film du même nom, sont deux êtres désemparés face à la cruauté de la vie. Que ce soit une crise spirituelle ou un manque d’inspiration, ils se confrontent à un brusque vide. Ils ne sont plus en possession des moyens qui leur permettaient de saisir la réalité, de la comprendre et d’en maîtriser les tenants et les aboutissants. Soudain, il n’y a plus de lien causal, plus de logique pour expliquer les évènements dont ils deviennent de véritables victimes. Contraints de subir passivement les choses, ils perdent pied. Un meurtre brutal et sans raison. Une suite d’évènements bizarres, incompréhensibles, menaçants. Les hommes d’autorité perdent leur valeur et il n’y a plus un seul repère, plus un seul refuge nulle part. Ni la religion, ni la science, ni la culture ne sont plus d’aucune aide pour ces malheureux. Ils errent dans un chaos total.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Times New Roman" panose="02020603050405020304" pitchFamily="18" charset="0"/>
              </a:rPr>
              <a:t>Le cinéma des Coen est essentiellement métaphysique et agnostique. Le héros ne s’en sort que s’il admet son impuissance et l’inaccessibilité de la connaissance des causes. Il doit accepter de ne rien savoir avec certitude, de garder la boîte de Pandore intacte et ne pas céder à la tentation de l’ouvrir puisqu’il n’y a pas de réponse. D’être, simplement, cool.</a:t>
            </a:r>
            <a:endParaRPr kumimoji="0" lang="fr-FR" altLang="fr-FR" sz="2000" b="0" i="0" u="none" strike="noStrike" cap="none" normalizeH="0" baseline="0" dirty="0">
              <a:ln>
                <a:noFill/>
              </a:ln>
              <a:solidFill>
                <a:schemeClr val="tx1"/>
              </a:solidFill>
              <a:effectLst/>
            </a:endParaRPr>
          </a:p>
        </p:txBody>
      </p:sp>
      <p:sp>
        <p:nvSpPr>
          <p:cNvPr id="11" name="ZoneTexte 10">
            <a:extLst>
              <a:ext uri="{FF2B5EF4-FFF2-40B4-BE49-F238E27FC236}">
                <a16:creationId xmlns:a16="http://schemas.microsoft.com/office/drawing/2014/main" id="{587B3289-7353-4DDF-BD71-0FC03330BD58}"/>
              </a:ext>
            </a:extLst>
          </p:cNvPr>
          <p:cNvSpPr txBox="1"/>
          <p:nvPr/>
        </p:nvSpPr>
        <p:spPr>
          <a:xfrm>
            <a:off x="9854242" y="6389538"/>
            <a:ext cx="1880558" cy="461665"/>
          </a:xfrm>
          <a:prstGeom prst="rect">
            <a:avLst/>
          </a:prstGeom>
          <a:noFill/>
        </p:spPr>
        <p:txBody>
          <a:bodyPr wrap="square" rtlCol="0">
            <a:spAutoFit/>
          </a:bodyPr>
          <a:lstStyle/>
          <a:p>
            <a:r>
              <a:rPr lang="fr-FR" sz="1200" dirty="0">
                <a:solidFill>
                  <a:schemeClr val="bg1">
                    <a:lumMod val="75000"/>
                  </a:schemeClr>
                </a:solidFill>
              </a:rPr>
              <a:t>Stéphane RAUSER </a:t>
            </a:r>
          </a:p>
          <a:p>
            <a:r>
              <a:rPr lang="fr-FR" sz="1200" dirty="0">
                <a:solidFill>
                  <a:schemeClr val="bg1">
                    <a:lumMod val="75000"/>
                  </a:schemeClr>
                </a:solidFill>
              </a:rPr>
              <a:t>Formateur Cinéma DAAC</a:t>
            </a:r>
          </a:p>
        </p:txBody>
      </p:sp>
    </p:spTree>
    <p:extLst>
      <p:ext uri="{BB962C8B-B14F-4D97-AF65-F5344CB8AC3E}">
        <p14:creationId xmlns:p14="http://schemas.microsoft.com/office/powerpoint/2010/main" val="34937350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1362</Words>
  <Application>Microsoft Office PowerPoint</Application>
  <PresentationFormat>Grand écran</PresentationFormat>
  <Paragraphs>111</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Arial Black</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steff_rauser@yahoo.fr</dc:creator>
  <cp:lastModifiedBy>edevillers</cp:lastModifiedBy>
  <cp:revision>11</cp:revision>
  <dcterms:created xsi:type="dcterms:W3CDTF">2018-02-21T09:32:18Z</dcterms:created>
  <dcterms:modified xsi:type="dcterms:W3CDTF">2021-10-01T12:40:50Z</dcterms:modified>
</cp:coreProperties>
</file>