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40" autoAdjust="0"/>
  </p:normalViewPr>
  <p:slideViewPr>
    <p:cSldViewPr>
      <p:cViewPr varScale="1">
        <p:scale>
          <a:sx n="74" d="100"/>
          <a:sy n="74"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D60784F-33FB-4AA4-AE2C-0020B929A96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60784F-33FB-4AA4-AE2C-0020B929A96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60784F-33FB-4AA4-AE2C-0020B929A96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E54109E-D9B5-4ACF-8BC3-0AE12D30276F}" type="datetimeFigureOut">
              <a:rPr lang="fr-FR" smtClean="0"/>
              <a:pPr/>
              <a:t>12/10/2014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D60784F-33FB-4AA4-AE2C-0020B929A96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54109E-D9B5-4ACF-8BC3-0AE12D30276F}" type="datetimeFigureOut">
              <a:rPr lang="fr-FR" smtClean="0"/>
              <a:pPr/>
              <a:t>12/10/2014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60784F-33FB-4AA4-AE2C-0020B929A96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6" name="Picture 6" descr="http://image3.evene.fr/img/galerie/4-21137-G7989.jpg"/>
          <p:cNvPicPr>
            <a:picLocks noChangeAspect="1" noChangeArrowheads="1"/>
          </p:cNvPicPr>
          <p:nvPr/>
        </p:nvPicPr>
        <p:blipFill>
          <a:blip r:embed="rId2" cstate="print"/>
          <a:srcRect/>
          <a:stretch>
            <a:fillRect/>
          </a:stretch>
        </p:blipFill>
        <p:spPr bwMode="auto">
          <a:xfrm>
            <a:off x="6372200" y="4149080"/>
            <a:ext cx="2376264" cy="2376264"/>
          </a:xfrm>
          <a:prstGeom prst="rect">
            <a:avLst/>
          </a:prstGeom>
          <a:noFill/>
        </p:spPr>
      </p:pic>
      <p:sp>
        <p:nvSpPr>
          <p:cNvPr id="4" name="Titre 3"/>
          <p:cNvSpPr>
            <a:spLocks noGrp="1"/>
          </p:cNvSpPr>
          <p:nvPr>
            <p:ph type="title"/>
          </p:nvPr>
        </p:nvSpPr>
        <p:spPr>
          <a:xfrm>
            <a:off x="457200" y="704088"/>
            <a:ext cx="8147248" cy="3444992"/>
          </a:xfrm>
        </p:spPr>
        <p:txBody>
          <a:bodyPr>
            <a:normAutofit/>
          </a:bodyPr>
          <a:lstStyle/>
          <a:p>
            <a:pPr algn="ctr"/>
            <a:r>
              <a:rPr lang="fr-FR" dirty="0" smtClean="0">
                <a:latin typeface="Andalus" pitchFamily="18" charset="-78"/>
                <a:cs typeface="Andalus" pitchFamily="18" charset="-78"/>
              </a:rPr>
              <a:t>9</a:t>
            </a:r>
            <a:r>
              <a:rPr lang="fr-FR" baseline="30000" dirty="0" smtClean="0">
                <a:latin typeface="Andalus" pitchFamily="18" charset="-78"/>
                <a:cs typeface="Andalus" pitchFamily="18" charset="-78"/>
              </a:rPr>
              <a:t>e</a:t>
            </a:r>
            <a:r>
              <a:rPr lang="fr-FR" dirty="0" smtClean="0">
                <a:latin typeface="Andalus" pitchFamily="18" charset="-78"/>
                <a:cs typeface="Andalus" pitchFamily="18" charset="-78"/>
              </a:rPr>
              <a:t> prix BD des collégiens Poitou-Charentes</a:t>
            </a:r>
            <a:br>
              <a:rPr lang="fr-FR" dirty="0" smtClean="0">
                <a:latin typeface="Andalus" pitchFamily="18" charset="-78"/>
                <a:cs typeface="Andalus" pitchFamily="18" charset="-78"/>
              </a:rPr>
            </a:br>
            <a:r>
              <a:rPr lang="fr-FR" dirty="0" smtClean="0">
                <a:latin typeface="Andalus" pitchFamily="18" charset="-78"/>
                <a:cs typeface="Andalus" pitchFamily="18" charset="-78"/>
              </a:rPr>
              <a:t> 2014-2015</a:t>
            </a:r>
            <a:endParaRPr lang="fr-FR" dirty="0">
              <a:latin typeface="Andalus" pitchFamily="18" charset="-78"/>
              <a:cs typeface="Andalus" pitchFamily="18" charset="-78"/>
            </a:endParaRPr>
          </a:p>
        </p:txBody>
      </p:sp>
      <p:pic>
        <p:nvPicPr>
          <p:cNvPr id="20482" name="Picture 2" descr="http://image.spreadshirt.net/image-server/v1/compositions/16978571/views/1,width=280,height=280,appearanceId=1.png/le-fauve-qui-lit-sur-quelques-bd_design.png"/>
          <p:cNvPicPr>
            <a:picLocks noChangeAspect="1" noChangeArrowheads="1"/>
          </p:cNvPicPr>
          <p:nvPr/>
        </p:nvPicPr>
        <p:blipFill>
          <a:blip r:embed="rId3" cstate="print"/>
          <a:srcRect/>
          <a:stretch>
            <a:fillRect/>
          </a:stretch>
        </p:blipFill>
        <p:spPr bwMode="auto">
          <a:xfrm>
            <a:off x="179512" y="3717032"/>
            <a:ext cx="2667000" cy="2667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8147248" cy="5677240"/>
          </a:xfrm>
        </p:spPr>
        <p:txBody>
          <a:bodyPr>
            <a:normAutofit fontScale="90000"/>
          </a:bodyPr>
          <a:lstStyle/>
          <a:p>
            <a:pPr algn="ctr"/>
            <a:r>
              <a:rPr lang="fr-FR" dirty="0" smtClean="0">
                <a:latin typeface="Andalus" pitchFamily="18" charset="-78"/>
                <a:cs typeface="Andalus" pitchFamily="18" charset="-78"/>
              </a:rPr>
              <a:t>22 demandes ont été adressées cette année à Claire Simon, responsable du prix des collégiens.</a:t>
            </a:r>
            <a:br>
              <a:rPr lang="fr-FR" dirty="0" smtClean="0">
                <a:latin typeface="Andalus" pitchFamily="18" charset="-78"/>
                <a:cs typeface="Andalus" pitchFamily="18" charset="-78"/>
              </a:rPr>
            </a:br>
            <a:r>
              <a:rPr lang="fr-FR" dirty="0" smtClean="0">
                <a:latin typeface="Andalus" pitchFamily="18" charset="-78"/>
                <a:cs typeface="Andalus" pitchFamily="18" charset="-78"/>
              </a:rPr>
              <a:t>8 établissements ont été retenus</a:t>
            </a:r>
            <a:br>
              <a:rPr lang="fr-FR" dirty="0" smtClean="0">
                <a:latin typeface="Andalus" pitchFamily="18" charset="-78"/>
                <a:cs typeface="Andalus" pitchFamily="18" charset="-78"/>
              </a:rPr>
            </a:br>
            <a:r>
              <a:rPr lang="fr-FR" dirty="0" smtClean="0">
                <a:latin typeface="Andalus" pitchFamily="18" charset="-78"/>
                <a:cs typeface="Andalus" pitchFamily="18" charset="-78"/>
              </a:rPr>
              <a:t>Critères : une équipe; première participation; établissement centre ville ou rustique.</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91264" cy="5893264"/>
          </a:xfrm>
        </p:spPr>
        <p:txBody>
          <a:bodyPr>
            <a:normAutofit fontScale="90000"/>
          </a:bodyPr>
          <a:lstStyle/>
          <a:p>
            <a:pPr algn="ctr"/>
            <a:r>
              <a:rPr lang="fr-FR" dirty="0" smtClean="0">
                <a:latin typeface="Andalus" pitchFamily="18" charset="-78"/>
                <a:cs typeface="Andalus" pitchFamily="18" charset="-78"/>
              </a:rPr>
              <a:t>Le Festival de la BD d’Angoulême existe depuis 1974 </a:t>
            </a:r>
            <a:br>
              <a:rPr lang="fr-FR" dirty="0" smtClean="0">
                <a:latin typeface="Andalus" pitchFamily="18" charset="-78"/>
                <a:cs typeface="Andalus" pitchFamily="18" charset="-78"/>
              </a:rPr>
            </a:br>
            <a:r>
              <a:rPr lang="fr-FR" dirty="0" smtClean="0">
                <a:latin typeface="Andalus" pitchFamily="18" charset="-78"/>
                <a:cs typeface="Andalus" pitchFamily="18" charset="-78"/>
              </a:rPr>
              <a:t>Aujourd’hui une équipe de 6 personnes permanentes assure la préparation du Festival + 300 rencontres, débats, projections …</a:t>
            </a:r>
            <a:br>
              <a:rPr lang="fr-FR" dirty="0" smtClean="0">
                <a:latin typeface="Andalus" pitchFamily="18" charset="-78"/>
                <a:cs typeface="Andalus" pitchFamily="18" charset="-78"/>
              </a:rPr>
            </a:br>
            <a:r>
              <a:rPr lang="fr-FR" dirty="0" smtClean="0">
                <a:latin typeface="Andalus" pitchFamily="18" charset="-78"/>
                <a:cs typeface="Andalus" pitchFamily="18" charset="-78"/>
              </a:rPr>
              <a:t>Sa force : Festival culturel et celui d’une profession.</a:t>
            </a:r>
            <a:endParaRPr lang="fr-FR"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63272" cy="5821256"/>
          </a:xfrm>
        </p:spPr>
        <p:txBody>
          <a:bodyPr>
            <a:normAutofit fontScale="90000"/>
          </a:bodyPr>
          <a:lstStyle/>
          <a:p>
            <a:pPr algn="ctr"/>
            <a:r>
              <a:rPr lang="fr-FR" dirty="0" smtClean="0">
                <a:latin typeface="Andalus" pitchFamily="18" charset="-78"/>
                <a:cs typeface="Andalus" pitchFamily="18" charset="-78"/>
              </a:rPr>
              <a:t>Cette année le Festival fête son 42</a:t>
            </a:r>
            <a:r>
              <a:rPr lang="fr-FR" baseline="30000" dirty="0" smtClean="0">
                <a:latin typeface="Andalus" pitchFamily="18" charset="-78"/>
                <a:cs typeface="Andalus" pitchFamily="18" charset="-78"/>
              </a:rPr>
              <a:t>e</a:t>
            </a:r>
            <a:r>
              <a:rPr lang="fr-FR" dirty="0" smtClean="0">
                <a:latin typeface="Andalus" pitchFamily="18" charset="-78"/>
                <a:cs typeface="Andalus" pitchFamily="18" charset="-78"/>
              </a:rPr>
              <a:t> anniversaire.</a:t>
            </a:r>
            <a:br>
              <a:rPr lang="fr-FR" dirty="0" smtClean="0">
                <a:latin typeface="Andalus" pitchFamily="18" charset="-78"/>
                <a:cs typeface="Andalus" pitchFamily="18" charset="-78"/>
              </a:rPr>
            </a:br>
            <a:r>
              <a:rPr lang="fr-FR" dirty="0" smtClean="0">
                <a:latin typeface="Andalus" pitchFamily="18" charset="-78"/>
                <a:cs typeface="Andalus" pitchFamily="18" charset="-78"/>
              </a:rPr>
              <a:t>Les éditeurs viennent à leurs frais et invitent les auteurs.</a:t>
            </a:r>
            <a:br>
              <a:rPr lang="fr-FR" dirty="0" smtClean="0">
                <a:latin typeface="Andalus" pitchFamily="18" charset="-78"/>
                <a:cs typeface="Andalus" pitchFamily="18" charset="-78"/>
              </a:rPr>
            </a:br>
            <a:r>
              <a:rPr lang="fr-FR" dirty="0" smtClean="0">
                <a:latin typeface="Andalus" pitchFamily="18" charset="-78"/>
                <a:cs typeface="Andalus" pitchFamily="18" charset="-78"/>
              </a:rPr>
              <a:t>Les prix : </a:t>
            </a:r>
            <a:br>
              <a:rPr lang="fr-FR" dirty="0" smtClean="0">
                <a:latin typeface="Andalus" pitchFamily="18" charset="-78"/>
                <a:cs typeface="Andalus" pitchFamily="18" charset="-78"/>
              </a:rPr>
            </a:br>
            <a:r>
              <a:rPr lang="fr-FR" dirty="0" smtClean="0">
                <a:latin typeface="Andalus" pitchFamily="18" charset="-78"/>
                <a:cs typeface="Andalus" pitchFamily="18" charset="-78"/>
              </a:rPr>
              <a:t>- des écoles</a:t>
            </a:r>
            <a:br>
              <a:rPr lang="fr-FR" dirty="0" smtClean="0">
                <a:latin typeface="Andalus" pitchFamily="18" charset="-78"/>
                <a:cs typeface="Andalus" pitchFamily="18" charset="-78"/>
              </a:rPr>
            </a:br>
            <a:r>
              <a:rPr lang="fr-FR" dirty="0" smtClean="0">
                <a:latin typeface="Andalus" pitchFamily="18" charset="-78"/>
                <a:cs typeface="Andalus" pitchFamily="18" charset="-78"/>
              </a:rPr>
              <a:t>- des collégiens</a:t>
            </a:r>
            <a:br>
              <a:rPr lang="fr-FR" dirty="0" smtClean="0">
                <a:latin typeface="Andalus" pitchFamily="18" charset="-78"/>
                <a:cs typeface="Andalus" pitchFamily="18" charset="-78"/>
              </a:rPr>
            </a:br>
            <a:r>
              <a:rPr lang="fr-FR" dirty="0" smtClean="0">
                <a:latin typeface="Andalus" pitchFamily="18" charset="-78"/>
                <a:cs typeface="Andalus" pitchFamily="18" charset="-78"/>
              </a:rPr>
              <a:t>- des lycéens</a:t>
            </a:r>
            <a:endParaRPr lang="fr-FR"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blog.espritbd.fr/wp-content/uploads/2013/07/Logo-Jeunes-Talents.jpg"/>
          <p:cNvPicPr>
            <a:picLocks noChangeAspect="1" noChangeArrowheads="1"/>
          </p:cNvPicPr>
          <p:nvPr/>
        </p:nvPicPr>
        <p:blipFill>
          <a:blip r:embed="rId2" cstate="print"/>
          <a:srcRect/>
          <a:stretch>
            <a:fillRect/>
          </a:stretch>
        </p:blipFill>
        <p:spPr bwMode="auto">
          <a:xfrm>
            <a:off x="0" y="582848"/>
            <a:ext cx="3635896" cy="1725652"/>
          </a:xfrm>
          <a:prstGeom prst="rect">
            <a:avLst/>
          </a:prstGeom>
          <a:noFill/>
        </p:spPr>
      </p:pic>
      <p:sp>
        <p:nvSpPr>
          <p:cNvPr id="2" name="Titre 1"/>
          <p:cNvSpPr>
            <a:spLocks noGrp="1"/>
          </p:cNvSpPr>
          <p:nvPr>
            <p:ph type="title"/>
          </p:nvPr>
        </p:nvSpPr>
        <p:spPr>
          <a:xfrm>
            <a:off x="1187624" y="260648"/>
            <a:ext cx="6768752" cy="5328592"/>
          </a:xfrm>
        </p:spPr>
        <p:txBody>
          <a:bodyPr>
            <a:normAutofit fontScale="90000"/>
          </a:bodyPr>
          <a:lstStyle/>
          <a:p>
            <a:pPr algn="ctr"/>
            <a:r>
              <a:rPr lang="fr-FR" dirty="0" smtClean="0">
                <a:latin typeface="Andalus" pitchFamily="18" charset="-78"/>
                <a:cs typeface="Andalus" pitchFamily="18" charset="-78"/>
              </a:rPr>
              <a:t/>
            </a:r>
            <a:br>
              <a:rPr lang="fr-FR" dirty="0" smtClean="0">
                <a:latin typeface="Andalus" pitchFamily="18" charset="-78"/>
                <a:cs typeface="Andalus" pitchFamily="18" charset="-78"/>
              </a:rPr>
            </a:br>
            <a:r>
              <a:rPr lang="fr-FR" dirty="0" smtClean="0">
                <a:latin typeface="Andalus" pitchFamily="18" charset="-78"/>
                <a:cs typeface="Andalus" pitchFamily="18" charset="-78"/>
              </a:rPr>
              <a:t/>
            </a:r>
            <a:br>
              <a:rPr lang="fr-FR" dirty="0" smtClean="0">
                <a:latin typeface="Andalus" pitchFamily="18" charset="-78"/>
                <a:cs typeface="Andalus" pitchFamily="18" charset="-78"/>
              </a:rPr>
            </a:br>
            <a:r>
              <a:rPr lang="fr-FR" dirty="0" smtClean="0">
                <a:latin typeface="Andalus" pitchFamily="18" charset="-78"/>
                <a:cs typeface="Andalus" pitchFamily="18" charset="-78"/>
              </a:rPr>
              <a:t/>
            </a:r>
            <a:br>
              <a:rPr lang="fr-FR" dirty="0" smtClean="0">
                <a:latin typeface="Andalus" pitchFamily="18" charset="-78"/>
                <a:cs typeface="Andalus" pitchFamily="18" charset="-78"/>
              </a:rPr>
            </a:br>
            <a:r>
              <a:rPr lang="fr-FR" dirty="0" smtClean="0">
                <a:latin typeface="Andalus" pitchFamily="18" charset="-78"/>
                <a:cs typeface="Andalus" pitchFamily="18" charset="-78"/>
              </a:rPr>
              <a:t/>
            </a:r>
            <a:br>
              <a:rPr lang="fr-FR" dirty="0" smtClean="0">
                <a:latin typeface="Andalus" pitchFamily="18" charset="-78"/>
                <a:cs typeface="Andalus" pitchFamily="18" charset="-78"/>
              </a:rPr>
            </a:br>
            <a:r>
              <a:rPr lang="fr-FR" dirty="0" smtClean="0">
                <a:latin typeface="Andalus" pitchFamily="18" charset="-78"/>
                <a:cs typeface="Andalus" pitchFamily="18" charset="-78"/>
              </a:rPr>
              <a:t>Concours de la BD scolaire</a:t>
            </a:r>
            <a:br>
              <a:rPr lang="fr-FR" dirty="0" smtClean="0">
                <a:latin typeface="Andalus" pitchFamily="18" charset="-78"/>
                <a:cs typeface="Andalus" pitchFamily="18" charset="-78"/>
              </a:rPr>
            </a:br>
            <a:r>
              <a:rPr lang="fr-FR" dirty="0" smtClean="0">
                <a:latin typeface="Andalus" pitchFamily="18" charset="-78"/>
                <a:cs typeface="Andalus" pitchFamily="18" charset="-78"/>
              </a:rPr>
              <a:t>Concours Hippocampe</a:t>
            </a:r>
            <a:br>
              <a:rPr lang="fr-FR" dirty="0" smtClean="0">
                <a:latin typeface="Andalus" pitchFamily="18" charset="-78"/>
                <a:cs typeface="Andalus" pitchFamily="18" charset="-78"/>
              </a:rPr>
            </a:br>
            <a:r>
              <a:rPr lang="fr-FR" dirty="0" smtClean="0">
                <a:latin typeface="Andalus" pitchFamily="18" charset="-78"/>
                <a:cs typeface="Andalus" pitchFamily="18" charset="-78"/>
              </a:rPr>
              <a:t>Concours « Jeunes talents »</a:t>
            </a:r>
            <a:br>
              <a:rPr lang="fr-FR" dirty="0" smtClean="0">
                <a:latin typeface="Andalus" pitchFamily="18" charset="-78"/>
                <a:cs typeface="Andalus" pitchFamily="18" charset="-78"/>
              </a:rPr>
            </a:br>
            <a:r>
              <a:rPr lang="fr-FR" dirty="0" smtClean="0"/>
              <a:t/>
            </a:r>
            <a:br>
              <a:rPr lang="fr-FR" dirty="0" smtClean="0"/>
            </a:br>
            <a:endParaRPr lang="fr-FR" dirty="0"/>
          </a:p>
        </p:txBody>
      </p:sp>
      <p:pic>
        <p:nvPicPr>
          <p:cNvPr id="4100" name="Picture 4" descr="http://p7.storage.canalblog.com/77/12/238754/79766070_o.jpg"/>
          <p:cNvPicPr>
            <a:picLocks noChangeAspect="1" noChangeArrowheads="1"/>
          </p:cNvPicPr>
          <p:nvPr/>
        </p:nvPicPr>
        <p:blipFill>
          <a:blip r:embed="rId3" cstate="print"/>
          <a:srcRect/>
          <a:stretch>
            <a:fillRect/>
          </a:stretch>
        </p:blipFill>
        <p:spPr bwMode="auto">
          <a:xfrm>
            <a:off x="5724128" y="4149080"/>
            <a:ext cx="2880320" cy="251127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actualitte.com/images/actualites/fauves_angouleme_jury_2014.png"/>
          <p:cNvPicPr>
            <a:picLocks noChangeAspect="1" noChangeArrowheads="1"/>
          </p:cNvPicPr>
          <p:nvPr/>
        </p:nvPicPr>
        <p:blipFill>
          <a:blip r:embed="rId2" cstate="print"/>
          <a:srcRect/>
          <a:stretch>
            <a:fillRect/>
          </a:stretch>
        </p:blipFill>
        <p:spPr bwMode="auto">
          <a:xfrm>
            <a:off x="5004048" y="4941168"/>
            <a:ext cx="1850378" cy="1677214"/>
          </a:xfrm>
          <a:prstGeom prst="rect">
            <a:avLst/>
          </a:prstGeom>
          <a:noFill/>
        </p:spPr>
      </p:pic>
      <p:sp>
        <p:nvSpPr>
          <p:cNvPr id="2" name="Titre 1"/>
          <p:cNvSpPr>
            <a:spLocks noGrp="1"/>
          </p:cNvSpPr>
          <p:nvPr>
            <p:ph type="title"/>
          </p:nvPr>
        </p:nvSpPr>
        <p:spPr>
          <a:xfrm>
            <a:off x="179512" y="2636912"/>
            <a:ext cx="8784976" cy="5832648"/>
          </a:xfrm>
        </p:spPr>
        <p:txBody>
          <a:bodyPr>
            <a:normAutofit fontScale="90000"/>
          </a:bodyPr>
          <a:lstStyle/>
          <a:p>
            <a:pPr algn="ct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4000" dirty="0" smtClean="0">
                <a:latin typeface="Andalus" pitchFamily="18" charset="-78"/>
                <a:cs typeface="Andalus" pitchFamily="18" charset="-78"/>
              </a:rPr>
              <a:t/>
            </a:r>
            <a:br>
              <a:rPr lang="fr-FR" sz="4000" dirty="0" smtClean="0">
                <a:latin typeface="Andalus" pitchFamily="18" charset="-78"/>
                <a:cs typeface="Andalus" pitchFamily="18" charset="-78"/>
              </a:rPr>
            </a:br>
            <a:r>
              <a:rPr lang="fr-FR" sz="3600" dirty="0" smtClean="0">
                <a:latin typeface="Andalus" pitchFamily="18" charset="-78"/>
                <a:cs typeface="Andalus" pitchFamily="18" charset="-78"/>
              </a:rPr>
              <a:t>Notre programme :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découverte de la sélection des BD de cette année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(13-17 octobre 2014</a:t>
            </a:r>
            <a:r>
              <a:rPr lang="fr-FR" sz="3600" dirty="0" smtClean="0">
                <a:latin typeface="Andalus" pitchFamily="18" charset="-78"/>
                <a:cs typeface="Andalus" pitchFamily="18" charset="-78"/>
              </a:rPr>
              <a:t>)</a:t>
            </a:r>
            <a:r>
              <a:rPr lang="fr-FR" sz="3600" dirty="0" smtClean="0">
                <a:latin typeface="Andalus" pitchFamily="18" charset="-78"/>
                <a:cs typeface="Andalus" pitchFamily="18" charset="-78"/>
              </a:rPr>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lecture et échange autour des </a:t>
            </a:r>
            <a:r>
              <a:rPr lang="fr-FR" sz="3600" dirty="0" smtClean="0">
                <a:latin typeface="Andalus" pitchFamily="18" charset="-78"/>
                <a:cs typeface="Andalus" pitchFamily="18" charset="-78"/>
              </a:rPr>
              <a:t>BD</a:t>
            </a:r>
            <a:r>
              <a:rPr lang="fr-FR" sz="3600" dirty="0" smtClean="0">
                <a:latin typeface="Andalus" pitchFamily="18" charset="-78"/>
                <a:cs typeface="Andalus" pitchFamily="18" charset="-78"/>
              </a:rPr>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(novembre-décembre)</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envoi des votes (au plus tard le 9 janvier 2015)</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travail sur la BD gagnante (9-29 janvier 2015)</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Festival de la BD (jeudi 29 janvier 2015) :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rencontre avec l’auteur (le matin) + visites (après-midi</a:t>
            </a:r>
            <a:r>
              <a:rPr lang="fr-FR" sz="3600" dirty="0" smtClean="0">
                <a:latin typeface="Andalus" pitchFamily="18" charset="-78"/>
                <a:cs typeface="Andalus" pitchFamily="18" charset="-78"/>
              </a:rPr>
              <a:t>)</a:t>
            </a:r>
            <a:r>
              <a:rPr lang="fr-FR" sz="3600" dirty="0" smtClean="0">
                <a:latin typeface="Andalus" pitchFamily="18" charset="-78"/>
                <a:cs typeface="Andalus" pitchFamily="18" charset="-78"/>
              </a:rPr>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a:r>
            <a:br>
              <a:rPr lang="fr-FR" sz="3600" dirty="0" smtClean="0">
                <a:latin typeface="Andalus" pitchFamily="18" charset="-78"/>
                <a:cs typeface="Andalus" pitchFamily="18" charset="-78"/>
              </a:rPr>
            </a:br>
            <a:r>
              <a:rPr lang="fr-FR" sz="3600" dirty="0" smtClean="0">
                <a:latin typeface="Andalus" pitchFamily="18" charset="-78"/>
                <a:cs typeface="Andalus" pitchFamily="18" charset="-78"/>
              </a:rPr>
              <a:t/>
            </a:r>
            <a:br>
              <a:rPr lang="fr-FR" sz="3600" dirty="0" smtClean="0">
                <a:latin typeface="Andalus" pitchFamily="18" charset="-78"/>
                <a:cs typeface="Andalus" pitchFamily="18" charset="-78"/>
              </a:rPr>
            </a:br>
            <a:r>
              <a:rPr lang="fr-FR" sz="4400" dirty="0" smtClean="0"/>
              <a:t/>
            </a:r>
            <a:br>
              <a:rPr lang="fr-FR" sz="4400"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91264" cy="5389208"/>
          </a:xfrm>
        </p:spPr>
        <p:txBody>
          <a:bodyPr>
            <a:normAutofit fontScale="90000"/>
          </a:bodyPr>
          <a:lstStyle/>
          <a:p>
            <a:pPr algn="ctr"/>
            <a:r>
              <a:rPr lang="fr-FR" dirty="0" smtClean="0">
                <a:latin typeface="Andalus" pitchFamily="18" charset="-78"/>
                <a:cs typeface="Andalus" pitchFamily="18" charset="-78"/>
              </a:rPr>
              <a:t>Ce prix étiqueté Angoulême est très important pour les auteurs</a:t>
            </a:r>
            <a:br>
              <a:rPr lang="fr-FR" dirty="0" smtClean="0">
                <a:latin typeface="Andalus" pitchFamily="18" charset="-78"/>
                <a:cs typeface="Andalus" pitchFamily="18" charset="-78"/>
              </a:rPr>
            </a:br>
            <a:r>
              <a:rPr lang="fr-FR" dirty="0" smtClean="0">
                <a:latin typeface="Andalus" pitchFamily="18" charset="-78"/>
                <a:cs typeface="Andalus" pitchFamily="18" charset="-78"/>
              </a:rPr>
              <a:t>(il ne peut pas être remis ailleurs !)</a:t>
            </a:r>
            <a:br>
              <a:rPr lang="fr-FR" dirty="0" smtClean="0">
                <a:latin typeface="Andalus" pitchFamily="18" charset="-78"/>
                <a:cs typeface="Andalus" pitchFamily="18" charset="-78"/>
              </a:rPr>
            </a:br>
            <a:r>
              <a:rPr lang="fr-FR" dirty="0" smtClean="0">
                <a:latin typeface="Andalus" pitchFamily="18" charset="-78"/>
                <a:cs typeface="Andalus" pitchFamily="18" charset="-78"/>
              </a:rPr>
              <a:t>Nous sommes </a:t>
            </a:r>
            <a:r>
              <a:rPr lang="fr-FR" u="sng" dirty="0" smtClean="0">
                <a:latin typeface="Andalus" pitchFamily="18" charset="-78"/>
                <a:cs typeface="Andalus" pitchFamily="18" charset="-78"/>
              </a:rPr>
              <a:t>responsables </a:t>
            </a:r>
            <a:r>
              <a:rPr lang="fr-FR" dirty="0" smtClean="0">
                <a:latin typeface="Andalus" pitchFamily="18" charset="-78"/>
                <a:cs typeface="Andalus" pitchFamily="18" charset="-78"/>
              </a:rPr>
              <a:t>de la mission qui nous est confiée et de son impact.</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8002088" cy="2544312"/>
          </a:xfrm>
        </p:spPr>
        <p:txBody>
          <a:bodyPr/>
          <a:lstStyle/>
          <a:p>
            <a:pPr algn="ctr"/>
            <a:r>
              <a:rPr lang="fr-FR" dirty="0" smtClean="0"/>
              <a:t/>
            </a:r>
            <a:br>
              <a:rPr lang="fr-FR" dirty="0" smtClean="0"/>
            </a:br>
            <a:r>
              <a:rPr lang="fr-FR" dirty="0" smtClean="0"/>
              <a:t/>
            </a:r>
            <a:br>
              <a:rPr lang="fr-FR" dirty="0" smtClean="0"/>
            </a:br>
            <a:r>
              <a:rPr lang="fr-FR" dirty="0" smtClean="0"/>
              <a:t/>
            </a:r>
            <a:br>
              <a:rPr lang="fr-FR" dirty="0" smtClean="0"/>
            </a:br>
            <a:r>
              <a:rPr lang="fr-FR" dirty="0" smtClean="0">
                <a:latin typeface="Andalus" pitchFamily="18" charset="-78"/>
                <a:cs typeface="Andalus" pitchFamily="18" charset="-78"/>
              </a:rPr>
              <a:t>Bonnes lectures et belles découvertes à tous ! </a:t>
            </a:r>
            <a:br>
              <a:rPr lang="fr-FR" dirty="0" smtClean="0">
                <a:latin typeface="Andalus" pitchFamily="18" charset="-78"/>
                <a:cs typeface="Andalus" pitchFamily="18" charset="-78"/>
              </a:rPr>
            </a:br>
            <a:endParaRPr lang="fr-FR" dirty="0">
              <a:latin typeface="Andalus" pitchFamily="18" charset="-78"/>
              <a:cs typeface="Andalus" pitchFamily="18" charset="-78"/>
            </a:endParaRPr>
          </a:p>
        </p:txBody>
      </p:sp>
      <p:sp>
        <p:nvSpPr>
          <p:cNvPr id="3" name="Espace réservé du texte 2"/>
          <p:cNvSpPr>
            <a:spLocks noGrp="1"/>
          </p:cNvSpPr>
          <p:nvPr>
            <p:ph type="body" idx="1"/>
          </p:nvPr>
        </p:nvSpPr>
        <p:spPr>
          <a:xfrm>
            <a:off x="323528" y="2704664"/>
            <a:ext cx="8640960" cy="4540760"/>
          </a:xfrm>
        </p:spPr>
        <p:txBody>
          <a:bodyPr>
            <a:noAutofit/>
          </a:bodyPr>
          <a:lstStyle/>
          <a:p>
            <a:endParaRPr lang="fr-FR" sz="4800" dirty="0" smtClean="0"/>
          </a:p>
          <a:p>
            <a:pPr algn="ctr"/>
            <a:r>
              <a:rPr lang="fr-FR" sz="4000" dirty="0" smtClean="0"/>
              <a:t>Voici la sélection de cette année …</a:t>
            </a:r>
            <a:endParaRPr lang="fr-F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TotalTime>
  <Words>58</Words>
  <Application>Microsoft Office PowerPoint</Application>
  <PresentationFormat>Affichage à l'écran (4:3)</PresentationFormat>
  <Paragraphs>10</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Débit</vt:lpstr>
      <vt:lpstr>9e prix BD des collégiens Poitou-Charentes  2014-2015</vt:lpstr>
      <vt:lpstr>22 demandes ont été adressées cette année à Claire Simon, responsable du prix des collégiens. 8 établissements ont été retenus Critères : une équipe; première participation; établissement centre ville ou rustique. </vt:lpstr>
      <vt:lpstr>Le Festival de la BD d’Angoulême existe depuis 1974  Aujourd’hui une équipe de 6 personnes permanentes assure la préparation du Festival + 300 rencontres, débats, projections … Sa force : Festival culturel et celui d’une profession.</vt:lpstr>
      <vt:lpstr>Cette année le Festival fête son 42e anniversaire. Les éditeurs viennent à leurs frais et invitent les auteurs. Les prix :  - des écoles - des collégiens - des lycéens</vt:lpstr>
      <vt:lpstr>    Concours de la BD scolaire Concours Hippocampe Concours « Jeunes talents »  </vt:lpstr>
      <vt:lpstr>         Notre programme :  - découverte de la sélection des BD de cette année  (13-17 octobre 2014) - lecture et échange autour des BD  (novembre-décembre) - envoi des votes (au plus tard le 9 janvier 2015) - travail sur la BD gagnante (9-29 janvier 2015) - Festival de la BD (jeudi 29 janvier 2015) :  rencontre avec l’auteur (le matin) + visites (après-midi)     </vt:lpstr>
      <vt:lpstr>Ce prix étiqueté Angoulême est très important pour les auteurs (il ne peut pas être remis ailleurs !) Nous sommes responsables de la mission qui nous est confiée et de son impact. </vt:lpstr>
      <vt:lpstr>   Bonnes lectures et belles découvertes à tous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9e prix BD des collégiens Poitou-Charentes  2014-2015</dc:title>
  <dc:creator>victoria</dc:creator>
  <cp:lastModifiedBy>victoria</cp:lastModifiedBy>
  <cp:revision>8</cp:revision>
  <dcterms:created xsi:type="dcterms:W3CDTF">2014-10-12T13:44:17Z</dcterms:created>
  <dcterms:modified xsi:type="dcterms:W3CDTF">2014-10-12T15:09:18Z</dcterms:modified>
</cp:coreProperties>
</file>