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3"/>
  </p:notesMasterIdLst>
  <p:sldIdLst>
    <p:sldId id="256" r:id="rId2"/>
    <p:sldId id="286" r:id="rId3"/>
    <p:sldId id="285" r:id="rId4"/>
    <p:sldId id="260" r:id="rId5"/>
    <p:sldId id="284" r:id="rId6"/>
    <p:sldId id="272" r:id="rId7"/>
    <p:sldId id="269" r:id="rId8"/>
    <p:sldId id="262" r:id="rId9"/>
    <p:sldId id="287" r:id="rId10"/>
    <p:sldId id="289" r:id="rId11"/>
    <p:sldId id="274" r:id="rId12"/>
    <p:sldId id="276" r:id="rId13"/>
    <p:sldId id="283" r:id="rId14"/>
    <p:sldId id="281" r:id="rId15"/>
    <p:sldId id="278" r:id="rId16"/>
    <p:sldId id="259" r:id="rId17"/>
    <p:sldId id="261" r:id="rId18"/>
    <p:sldId id="290" r:id="rId19"/>
    <p:sldId id="292" r:id="rId20"/>
    <p:sldId id="291" r:id="rId21"/>
    <p:sldId id="293" r:id="rId2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38" d="100"/>
          <a:sy n="138" d="100"/>
        </p:scale>
        <p:origin x="-16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68A4D-EEE4-9242-9F0D-86FBAC36526B}" type="datetimeFigureOut">
              <a:rPr lang="fr-FR" smtClean="0"/>
              <a:pPr/>
              <a:t>19/03/14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BAD73D-9644-3740-9BCC-960097FF8D19}"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32525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BAD73D-9644-3740-9BCC-960097FF8D19}" type="slidenum">
              <a:rPr lang="fr-FR" smtClean="0"/>
              <a:pPr/>
              <a:t>1</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4188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6690622F-2886-4428-9227-475DC6DA1737}" type="datetime1">
              <a:rPr smtClean="0"/>
              <a:pPr/>
              <a:t>7/31/2007</a:t>
            </a:fld>
            <a:endParaRPr/>
          </a:p>
        </p:txBody>
      </p:sp>
      <p:sp>
        <p:nvSpPr>
          <p:cNvPr id="17" name="Espace réservé du pied de page 16"/>
          <p:cNvSpPr>
            <a:spLocks noGrp="1"/>
          </p:cNvSpPr>
          <p:nvPr>
            <p:ph type="ftr" sz="quarter" idx="11"/>
          </p:nvPr>
        </p:nvSpPr>
        <p:spPr/>
        <p:txBody>
          <a:bodyPr/>
          <a:lstStyle/>
          <a:p>
            <a:r>
              <a:rPr smtClean="0"/>
              <a:t>
              </a:t>
            </a:r>
            <a:endParaRP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EBF5CD18-686B-47A9-AFD5-66CE5FA52A66}" type="slidenum">
              <a:rPr smtClean="0"/>
              <a:pPr/>
              <a:t>‹#›</a:t>
            </a:fld>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D6049BC-90DD-4F53-902A-0D72503E5497}" type="datetime1">
              <a:rPr smtClean="0"/>
              <a:pPr/>
              <a:t>6/3/2007</a:t>
            </a:fld>
            <a:endParaRPr/>
          </a:p>
        </p:txBody>
      </p:sp>
      <p:sp>
        <p:nvSpPr>
          <p:cNvPr id="5" name="Espace réservé du pied de page 4"/>
          <p:cNvSpPr>
            <a:spLocks noGrp="1"/>
          </p:cNvSpPr>
          <p:nvPr>
            <p:ph type="ftr" sz="quarter" idx="11"/>
          </p:nvPr>
        </p:nvSpPr>
        <p:spPr/>
        <p:txBody>
          <a:bodyPr/>
          <a:lstStyle/>
          <a:p>
            <a:r>
              <a:rPr smtClean="0"/>
              <a:t>
              </a:t>
            </a:r>
            <a:endParaRPr/>
          </a:p>
        </p:txBody>
      </p:sp>
      <p:sp>
        <p:nvSpPr>
          <p:cNvPr id="6" name="Espace réservé du numéro de diapositive 5"/>
          <p:cNvSpPr>
            <a:spLocks noGrp="1"/>
          </p:cNvSpPr>
          <p:nvPr>
            <p:ph type="sldNum" sz="quarter" idx="12"/>
          </p:nvPr>
        </p:nvSpPr>
        <p:spPr/>
        <p:txBody>
          <a:bodyPr/>
          <a:lstStyle/>
          <a:p>
            <a:fld id="{EBF5CD18-686B-47A9-AFD5-66CE5FA52A66}"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2D58EEC-9731-49DD-91E8-494A93B2DEC9}" type="datetime1">
              <a:rPr smtClean="0"/>
              <a:pPr/>
              <a:t>6/3/2007</a:t>
            </a:fld>
            <a:endParaRPr/>
          </a:p>
        </p:txBody>
      </p:sp>
      <p:sp>
        <p:nvSpPr>
          <p:cNvPr id="5" name="Espace réservé du pied de page 4"/>
          <p:cNvSpPr>
            <a:spLocks noGrp="1"/>
          </p:cNvSpPr>
          <p:nvPr>
            <p:ph type="ftr" sz="quarter" idx="11"/>
          </p:nvPr>
        </p:nvSpPr>
        <p:spPr/>
        <p:txBody>
          <a:bodyPr/>
          <a:lstStyle/>
          <a:p>
            <a:r>
              <a:rPr smtClean="0"/>
              <a:t>
              </a:t>
            </a:r>
            <a:endParaRPr/>
          </a:p>
        </p:txBody>
      </p:sp>
      <p:sp>
        <p:nvSpPr>
          <p:cNvPr id="6" name="Espace réservé du numéro de diapositive 5"/>
          <p:cNvSpPr>
            <a:spLocks noGrp="1"/>
          </p:cNvSpPr>
          <p:nvPr>
            <p:ph type="sldNum" sz="quarter" idx="12"/>
          </p:nvPr>
        </p:nvSpPr>
        <p:spPr/>
        <p:txBody>
          <a:bodyPr/>
          <a:lstStyle/>
          <a:p>
            <a:fld id="{EBF5CD18-686B-47A9-AFD5-66CE5FA52A66}" type="slidenum">
              <a:rPr smtClean="0"/>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4" name="Espace réservé de la date 3"/>
          <p:cNvSpPr>
            <a:spLocks noGrp="1"/>
          </p:cNvSpPr>
          <p:nvPr>
            <p:ph type="dt" sz="half" idx="10"/>
          </p:nvPr>
        </p:nvSpPr>
        <p:spPr/>
        <p:txBody>
          <a:bodyPr/>
          <a:lstStyle/>
          <a:p>
            <a:fld id="{7500C05C-B3EA-49FC-922A-1D3FFA7FF7F2}" type="datetime1">
              <a:rPr smtClean="0"/>
              <a:pPr/>
              <a:t>6/3/2007</a:t>
            </a:fld>
            <a:endParaRPr/>
          </a:p>
        </p:txBody>
      </p:sp>
      <p:sp>
        <p:nvSpPr>
          <p:cNvPr id="5" name="Espace réservé du pied de page 4"/>
          <p:cNvSpPr>
            <a:spLocks noGrp="1"/>
          </p:cNvSpPr>
          <p:nvPr>
            <p:ph type="ftr" sz="quarter" idx="11"/>
          </p:nvPr>
        </p:nvSpPr>
        <p:spPr/>
        <p:txBody>
          <a:bodyPr/>
          <a:lstStyle/>
          <a:p>
            <a:r>
              <a:rPr smtClean="0"/>
              <a:t>
              </a:t>
            </a:r>
            <a:endParaRPr/>
          </a:p>
        </p:txBody>
      </p:sp>
      <p:sp>
        <p:nvSpPr>
          <p:cNvPr id="6" name="Espace réservé du numéro de diapositive 5"/>
          <p:cNvSpPr>
            <a:spLocks noGrp="1"/>
          </p:cNvSpPr>
          <p:nvPr>
            <p:ph type="sldNum" sz="quarter" idx="12"/>
          </p:nvPr>
        </p:nvSpPr>
        <p:spPr/>
        <p:txBody>
          <a:bodyPr/>
          <a:lstStyle/>
          <a:p>
            <a:fld id="{EBF5CD18-686B-47A9-AFD5-66CE5FA52A66}" type="slidenum">
              <a:rPr smtClean="0"/>
              <a:pPr/>
              <a:t>‹#›</a:t>
            </a:fld>
            <a:endParaRP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et modifiez le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9D21D778-B565-4D7E-94D7-64010A445B68}" type="datetimeFigureOut">
              <a:rPr lang="en-US" smtClean="0"/>
              <a:pPr/>
              <a:t>19/03/14</a:t>
            </a:fld>
            <a:endParaRPr lang="en-US"/>
          </a:p>
        </p:txBody>
      </p:sp>
      <p:sp>
        <p:nvSpPr>
          <p:cNvPr id="5" name="Espace réservé du pied de page 4"/>
          <p:cNvSpPr>
            <a:spLocks noGrp="1"/>
          </p:cNvSpPr>
          <p:nvPr>
            <p:ph type="ftr" sz="quarter" idx="11"/>
          </p:nvPr>
        </p:nvSpPr>
        <p:spPr>
          <a:xfrm>
            <a:off x="800100" y="6172200"/>
            <a:ext cx="4000500" cy="457200"/>
          </a:xfrm>
        </p:spPr>
        <p:txBody>
          <a:bodyPr/>
          <a:lstStyle/>
          <a:p>
            <a:endParaRPr kumimoji="0"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5" name="Espace réservé de la date 4"/>
          <p:cNvSpPr>
            <a:spLocks noGrp="1"/>
          </p:cNvSpPr>
          <p:nvPr>
            <p:ph type="dt" sz="half" idx="10"/>
          </p:nvPr>
        </p:nvSpPr>
        <p:spPr/>
        <p:txBody>
          <a:bodyPr/>
          <a:lstStyle/>
          <a:p>
            <a:fld id="{EFE21C87-FA30-4C7E-9CC2-3E29C7E6D70C}" type="datetime1">
              <a:rPr smtClean="0"/>
              <a:pPr/>
              <a:t>6/3/2007</a:t>
            </a:fld>
            <a:endParaRPr/>
          </a:p>
        </p:txBody>
      </p:sp>
      <p:sp>
        <p:nvSpPr>
          <p:cNvPr id="6" name="Espace réservé du pied de page 5"/>
          <p:cNvSpPr>
            <a:spLocks noGrp="1"/>
          </p:cNvSpPr>
          <p:nvPr>
            <p:ph type="ftr" sz="quarter" idx="11"/>
          </p:nvPr>
        </p:nvSpPr>
        <p:spPr/>
        <p:txBody>
          <a:bodyPr/>
          <a:lstStyle/>
          <a:p>
            <a:r>
              <a:rPr smtClean="0"/>
              <a:t>
              </a:t>
            </a:r>
            <a:endParaRPr/>
          </a:p>
        </p:txBody>
      </p:sp>
      <p:sp>
        <p:nvSpPr>
          <p:cNvPr id="7" name="Espace réservé du numéro de diapositive 6"/>
          <p:cNvSpPr>
            <a:spLocks noGrp="1"/>
          </p:cNvSpPr>
          <p:nvPr>
            <p:ph type="sldNum" sz="quarter" idx="12"/>
          </p:nvPr>
        </p:nvSpPr>
        <p:spPr/>
        <p:txBody>
          <a:bodyPr/>
          <a:lstStyle/>
          <a:p>
            <a:fld id="{EBF5CD18-686B-47A9-AFD5-66CE5FA52A66}" type="slidenum">
              <a:rPr smtClean="0"/>
              <a:pPr/>
              <a:t>‹#›</a:t>
            </a:fld>
            <a:endParaRP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et modifiez le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FE61A93B-C135-4A78-A62B-B7D890B1D77D}" type="datetime1">
              <a:rPr smtClean="0"/>
              <a:pPr/>
              <a:t>6/3/2007</a:t>
            </a:fld>
            <a:endParaRPr/>
          </a:p>
        </p:txBody>
      </p:sp>
      <p:sp>
        <p:nvSpPr>
          <p:cNvPr id="8" name="Espace réservé du pied de page 7"/>
          <p:cNvSpPr>
            <a:spLocks noGrp="1"/>
          </p:cNvSpPr>
          <p:nvPr>
            <p:ph type="ftr" sz="quarter" idx="11"/>
          </p:nvPr>
        </p:nvSpPr>
        <p:spPr/>
        <p:txBody>
          <a:bodyPr/>
          <a:lstStyle/>
          <a:p>
            <a:r>
              <a:rPr smtClean="0"/>
              <a:t>
              </a:t>
            </a:r>
            <a:endParaRPr/>
          </a:p>
        </p:txBody>
      </p:sp>
      <p:sp>
        <p:nvSpPr>
          <p:cNvPr id="9" name="Espace réservé du numéro de diapositive 8"/>
          <p:cNvSpPr>
            <a:spLocks noGrp="1"/>
          </p:cNvSpPr>
          <p:nvPr>
            <p:ph type="sldNum" sz="quarter" idx="12"/>
          </p:nvPr>
        </p:nvSpPr>
        <p:spPr/>
        <p:txBody>
          <a:bodyPr/>
          <a:lstStyle/>
          <a:p>
            <a:fld id="{EBF5CD18-686B-47A9-AFD5-66CE5FA52A66}" type="slidenum">
              <a:rPr smtClean="0"/>
              <a:pPr/>
              <a:t>‹#›</a:t>
            </a:fld>
            <a:endParaRP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e la date 2"/>
          <p:cNvSpPr>
            <a:spLocks noGrp="1"/>
          </p:cNvSpPr>
          <p:nvPr>
            <p:ph type="dt" sz="half" idx="10"/>
          </p:nvPr>
        </p:nvSpPr>
        <p:spPr/>
        <p:txBody>
          <a:bodyPr/>
          <a:lstStyle/>
          <a:p>
            <a:fld id="{C5D7800F-ED33-4A55-872C-F1E2CF63B167}" type="datetime1">
              <a:rPr smtClean="0"/>
              <a:pPr/>
              <a:t>6/3/2007</a:t>
            </a:fld>
            <a:endParaRPr/>
          </a:p>
        </p:txBody>
      </p:sp>
      <p:sp>
        <p:nvSpPr>
          <p:cNvPr id="4" name="Espace réservé du pied de page 3"/>
          <p:cNvSpPr>
            <a:spLocks noGrp="1"/>
          </p:cNvSpPr>
          <p:nvPr>
            <p:ph type="ftr" sz="quarter" idx="11"/>
          </p:nvPr>
        </p:nvSpPr>
        <p:spPr/>
        <p:txBody>
          <a:bodyPr/>
          <a:lstStyle/>
          <a:p>
            <a:r>
              <a:rPr smtClean="0"/>
              <a:t>
              </a:t>
            </a:r>
            <a:endParaRPr/>
          </a:p>
        </p:txBody>
      </p:sp>
      <p:sp>
        <p:nvSpPr>
          <p:cNvPr id="5" name="Espace réservé du numéro de diapositive 4"/>
          <p:cNvSpPr>
            <a:spLocks noGrp="1"/>
          </p:cNvSpPr>
          <p:nvPr>
            <p:ph type="sldNum" sz="quarter" idx="12"/>
          </p:nvPr>
        </p:nvSpPr>
        <p:spPr/>
        <p:txBody>
          <a:bodyPr/>
          <a:lstStyle/>
          <a:p>
            <a:fld id="{EBF5CD18-686B-47A9-AFD5-66CE5FA52A66}"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789F90-FBE0-40FF-ACC1-F9FEE7C4DE13}" type="datetime1">
              <a:rPr smtClean="0"/>
              <a:pPr/>
              <a:t>6/3/2007</a:t>
            </a:fld>
            <a:endParaRPr/>
          </a:p>
        </p:txBody>
      </p:sp>
      <p:sp>
        <p:nvSpPr>
          <p:cNvPr id="3" name="Espace réservé du pied de page 2"/>
          <p:cNvSpPr>
            <a:spLocks noGrp="1"/>
          </p:cNvSpPr>
          <p:nvPr>
            <p:ph type="ftr" sz="quarter" idx="11"/>
          </p:nvPr>
        </p:nvSpPr>
        <p:spPr/>
        <p:txBody>
          <a:bodyPr/>
          <a:lstStyle/>
          <a:p>
            <a:r>
              <a:rPr smtClean="0"/>
              <a:t>
              </a:t>
            </a:r>
            <a:endParaRPr/>
          </a:p>
        </p:txBody>
      </p:sp>
      <p:sp>
        <p:nvSpPr>
          <p:cNvPr id="4" name="Espace réservé du numéro de diapositive 3"/>
          <p:cNvSpPr>
            <a:spLocks noGrp="1"/>
          </p:cNvSpPr>
          <p:nvPr>
            <p:ph type="sldNum" sz="quarter" idx="12"/>
          </p:nvPr>
        </p:nvSpPr>
        <p:spPr/>
        <p:txBody>
          <a:bodyPr/>
          <a:lstStyle/>
          <a:p>
            <a:fld id="{EBF5CD18-686B-47A9-AFD5-66CE5FA52A66}"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et modifiez le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44C6E4D-6501-4890-AD5C-63A441F7EFF6}" type="datetime1">
              <a:rPr smtClean="0"/>
              <a:pPr/>
              <a:t>6/3/2007</a:t>
            </a:fld>
            <a:endParaRPr/>
          </a:p>
        </p:txBody>
      </p:sp>
      <p:sp>
        <p:nvSpPr>
          <p:cNvPr id="6" name="Espace réservé du pied de page 5"/>
          <p:cNvSpPr>
            <a:spLocks noGrp="1"/>
          </p:cNvSpPr>
          <p:nvPr>
            <p:ph type="ftr" sz="quarter" idx="11"/>
          </p:nvPr>
        </p:nvSpPr>
        <p:spPr/>
        <p:txBody>
          <a:bodyPr/>
          <a:lstStyle/>
          <a:p>
            <a:r>
              <a:rPr smtClean="0"/>
              <a:t>
              </a:t>
            </a:r>
            <a:endParaRPr/>
          </a:p>
        </p:txBody>
      </p:sp>
      <p:sp>
        <p:nvSpPr>
          <p:cNvPr id="7" name="Espace réservé du numéro de diapositive 6"/>
          <p:cNvSpPr>
            <a:spLocks noGrp="1"/>
          </p:cNvSpPr>
          <p:nvPr>
            <p:ph type="sldNum" sz="quarter" idx="12"/>
          </p:nvPr>
        </p:nvSpPr>
        <p:spPr/>
        <p:txBody>
          <a:bodyPr/>
          <a:lstStyle/>
          <a:p>
            <a:fld id="{EBF5CD18-686B-47A9-AFD5-66CE5FA52A66}" type="slidenum">
              <a:rPr smtClean="0"/>
              <a:pPr/>
              <a:t>‹#›</a:t>
            </a:fld>
            <a:endParaRP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et modifiez le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6BD7A5A-4508-41A3-A542-021284F44FD2}" type="datetime1">
              <a:rPr smtClean="0"/>
              <a:pPr/>
              <a:t>6/3/2007</a:t>
            </a:fld>
            <a:endParaRPr/>
          </a:p>
        </p:txBody>
      </p:sp>
      <p:sp>
        <p:nvSpPr>
          <p:cNvPr id="6" name="Espace réservé du pied de page 5"/>
          <p:cNvSpPr>
            <a:spLocks noGrp="1"/>
          </p:cNvSpPr>
          <p:nvPr>
            <p:ph type="ftr" sz="quarter" idx="11"/>
          </p:nvPr>
        </p:nvSpPr>
        <p:spPr>
          <a:xfrm>
            <a:off x="914400" y="6172200"/>
            <a:ext cx="3886200" cy="457200"/>
          </a:xfrm>
        </p:spPr>
        <p:txBody>
          <a:bodyPr/>
          <a:lstStyle/>
          <a:p>
            <a:r>
              <a:rPr smtClean="0"/>
              <a:t>
              </a:t>
            </a:r>
            <a:endParaRPr/>
          </a:p>
        </p:txBody>
      </p:sp>
      <p:sp>
        <p:nvSpPr>
          <p:cNvPr id="7" name="Espace réservé du numéro de diapositive 6"/>
          <p:cNvSpPr>
            <a:spLocks noGrp="1"/>
          </p:cNvSpPr>
          <p:nvPr>
            <p:ph type="sldNum" sz="quarter" idx="12"/>
          </p:nvPr>
        </p:nvSpPr>
        <p:spPr>
          <a:xfrm>
            <a:off x="146304" y="6208776"/>
            <a:ext cx="457200" cy="457200"/>
          </a:xfrm>
        </p:spPr>
        <p:txBody>
          <a:bodyPr/>
          <a:lstStyle/>
          <a:p>
            <a:fld id="{EBF5CD18-686B-47A9-AFD5-66CE5FA52A66}" type="slidenum">
              <a:rPr smtClean="0"/>
              <a:pPr/>
              <a:t>‹#›</a:t>
            </a:fld>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et modifiez le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690622F-2886-4428-9227-475DC6DA1737}" type="datetime1">
              <a:rPr smtClean="0"/>
              <a:pPr/>
              <a:t>6/3/2007</a:t>
            </a:fld>
            <a:endParaRP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BF5CD18-686B-47A9-AFD5-66CE5FA52A66}"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4648200"/>
            <a:ext cx="6400800" cy="990600"/>
          </a:xfrm>
        </p:spPr>
        <p:txBody>
          <a:bodyPr>
            <a:normAutofit lnSpcReduction="10000"/>
          </a:bodyPr>
          <a:lstStyle/>
          <a:p>
            <a:r>
              <a:rPr lang="fr-FR" sz="2800" dirty="0" smtClean="0"/>
              <a:t>Evelyne Bevort, mars 2014</a:t>
            </a:r>
          </a:p>
          <a:p>
            <a:r>
              <a:rPr lang="fr-FR" sz="2800" dirty="0" err="1" smtClean="0"/>
              <a:t>e.bevort@clemi.fr</a:t>
            </a:r>
            <a:endParaRPr lang="fr-FR" sz="2800" dirty="0"/>
          </a:p>
        </p:txBody>
      </p:sp>
      <p:sp>
        <p:nvSpPr>
          <p:cNvPr id="2" name="Titre 1"/>
          <p:cNvSpPr>
            <a:spLocks noGrp="1"/>
          </p:cNvSpPr>
          <p:nvPr>
            <p:ph type="ctrTitle"/>
          </p:nvPr>
        </p:nvSpPr>
        <p:spPr/>
        <p:txBody>
          <a:bodyPr>
            <a:normAutofit fontScale="90000"/>
          </a:bodyPr>
          <a:lstStyle/>
          <a:p>
            <a:r>
              <a:rPr lang="fr-FR" dirty="0" smtClean="0"/>
              <a:t>Éduquer aux médias et à l’information:</a:t>
            </a:r>
            <a:br>
              <a:rPr lang="fr-FR" dirty="0" smtClean="0"/>
            </a:br>
            <a:r>
              <a:rPr lang="fr-FR" sz="3111" dirty="0" smtClean="0"/>
              <a:t>Que faire à l’école? Quelles sont les urgences? </a:t>
            </a:r>
            <a:r>
              <a:rPr lang="fr-FR" dirty="0" smtClean="0"/>
              <a:t/>
            </a:r>
            <a:br>
              <a:rPr lang="fr-FR" dirty="0" smtClean="0"/>
            </a:br>
            <a:r>
              <a:rPr lang="fr-FR" dirty="0" smtClean="0"/>
              <a:t>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Place et impact des médias</a:t>
            </a:r>
            <a:endParaRPr lang="fr-FR" dirty="0"/>
          </a:p>
        </p:txBody>
      </p:sp>
      <p:sp>
        <p:nvSpPr>
          <p:cNvPr id="3" name="Espace réservé du contenu 2"/>
          <p:cNvSpPr>
            <a:spLocks noGrp="1"/>
          </p:cNvSpPr>
          <p:nvPr>
            <p:ph sz="quarter" idx="1"/>
          </p:nvPr>
        </p:nvSpPr>
        <p:spPr/>
        <p:txBody>
          <a:bodyPr>
            <a:normAutofit lnSpcReduction="10000"/>
          </a:bodyPr>
          <a:lstStyle/>
          <a:p>
            <a:r>
              <a:rPr lang="fr-FR" dirty="0" smtClean="0"/>
              <a:t>Des médias en baisse dans leurs formes classiques: presse écrite (- 15% en kiosques), cinéma (- 5% places en salles), radios d’information; préservés sous leur forme numérique: journaux/tablettes , téléchargements, VOD; stables pour la télé (4-14ans, 2h09; +de 4 ans, 3h46 en 2013)</a:t>
            </a:r>
          </a:p>
          <a:p>
            <a:r>
              <a:rPr lang="fr-FR" dirty="0" smtClean="0"/>
              <a:t>Place très importante du numérique dans les équipements et les pratiques: 80% des + 12 ans et 99% des 12-24ans sont Internautes.</a:t>
            </a:r>
          </a:p>
          <a:p>
            <a:r>
              <a:rPr lang="fr-FR" dirty="0" smtClean="0"/>
              <a:t>En 2012, les </a:t>
            </a:r>
            <a:r>
              <a:rPr lang="fr-FR" dirty="0"/>
              <a:t>Français ont eu en moyenne 42,5 contacts médias et </a:t>
            </a:r>
            <a:r>
              <a:rPr lang="fr-FR" dirty="0" smtClean="0"/>
              <a:t>multimédias </a:t>
            </a:r>
            <a:r>
              <a:rPr lang="fr-FR" dirty="0"/>
              <a:t>par jour, soit près de 4% de plus qu’en 2010, et plus de 10% par rapport à 2008</a:t>
            </a:r>
            <a:r>
              <a:rPr lang="fr-FR" dirty="0" smtClean="0"/>
              <a:t>.(étude </a:t>
            </a:r>
            <a:r>
              <a:rPr lang="fr-FR" dirty="0"/>
              <a:t>Media in Life de </a:t>
            </a:r>
            <a:r>
              <a:rPr lang="fr-FR" dirty="0" smtClean="0"/>
              <a:t>Médiamétrie)</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116632"/>
            <a:ext cx="8147248" cy="576064"/>
          </a:xfrm>
        </p:spPr>
        <p:txBody>
          <a:bodyPr>
            <a:normAutofit fontScale="90000"/>
          </a:bodyPr>
          <a:lstStyle/>
          <a:p>
            <a:r>
              <a:rPr lang="fr-FR" sz="3200" b="1" dirty="0" smtClean="0"/>
              <a:t>Des médias sociaux de plus en plus nombreux</a:t>
            </a:r>
            <a:endParaRPr lang="fr-FR" sz="3200" b="1" dirty="0"/>
          </a:p>
        </p:txBody>
      </p:sp>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79513" y="620688"/>
            <a:ext cx="8280920" cy="626906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275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latin typeface="Bodoni MT Black" pitchFamily="18" charset="0"/>
              </a:rPr>
              <a:t>L’info à tout moment et n’importe où ?</a:t>
            </a:r>
            <a:endParaRPr lang="fr-FR" sz="2800" dirty="0">
              <a:latin typeface="Bodoni MT Black" pitchFamily="18" charset="0"/>
            </a:endParaRPr>
          </a:p>
        </p:txBody>
      </p:sp>
      <p:sp>
        <p:nvSpPr>
          <p:cNvPr id="4" name="Espace réservé du texte 3"/>
          <p:cNvSpPr>
            <a:spLocks noGrp="1"/>
          </p:cNvSpPr>
          <p:nvPr>
            <p:ph type="body" idx="2"/>
          </p:nvPr>
        </p:nvSpPr>
        <p:spPr>
          <a:xfrm>
            <a:off x="457200" y="5589240"/>
            <a:ext cx="3008313" cy="536923"/>
          </a:xfrm>
        </p:spPr>
        <p:txBody>
          <a:bodyPr>
            <a:normAutofit/>
          </a:bodyPr>
          <a:lstStyle/>
          <a:p>
            <a:r>
              <a:rPr lang="fr-FR" sz="2200" b="1" dirty="0" smtClean="0"/>
              <a:t>29 novembre 2007</a:t>
            </a:r>
            <a:endParaRPr lang="fr-FR" sz="2200" b="1" dirty="0"/>
          </a:p>
        </p:txBody>
      </p:sp>
      <p:pic>
        <p:nvPicPr>
          <p:cNvPr id="5" name="Espace réservé du contenu 4"/>
          <p:cNvPicPr>
            <a:picLocks noGrp="1" noChangeAspect="1"/>
          </p:cNvPicPr>
          <p:nvPr>
            <p:ph sz="quarter"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000375" y="2133600"/>
            <a:ext cx="5657850" cy="3429000"/>
          </a:xfrm>
        </p:spPr>
      </p:pic>
      <p:pic>
        <p:nvPicPr>
          <p:cNvPr id="1026"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7748" y="1796205"/>
            <a:ext cx="4762500" cy="34671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80822" y="260647"/>
            <a:ext cx="1686463" cy="309634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2468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644008" y="273050"/>
            <a:ext cx="4104456" cy="995710"/>
          </a:xfrm>
        </p:spPr>
        <p:txBody>
          <a:bodyPr>
            <a:noAutofit/>
          </a:bodyPr>
          <a:lstStyle/>
          <a:p>
            <a:r>
              <a:rPr lang="fr-FR" sz="2800" dirty="0" smtClean="0">
                <a:latin typeface="Bodoni MT Black" pitchFamily="18" charset="0"/>
              </a:rPr>
              <a:t>Chacun peut-il être journaliste ?</a:t>
            </a:r>
            <a:endParaRPr lang="fr-FR" sz="2800" dirty="0">
              <a:latin typeface="Bodoni MT Black" pitchFamily="18" charset="0"/>
            </a:endParaRPr>
          </a:p>
        </p:txBody>
      </p:sp>
      <p:sp>
        <p:nvSpPr>
          <p:cNvPr id="4" name="Espace réservé du texte 3"/>
          <p:cNvSpPr>
            <a:spLocks noGrp="1"/>
          </p:cNvSpPr>
          <p:nvPr>
            <p:ph type="body" idx="2"/>
          </p:nvPr>
        </p:nvSpPr>
        <p:spPr>
          <a:xfrm>
            <a:off x="6084168" y="5805264"/>
            <a:ext cx="2736304" cy="504056"/>
          </a:xfrm>
        </p:spPr>
        <p:txBody>
          <a:bodyPr>
            <a:normAutofit/>
          </a:bodyPr>
          <a:lstStyle/>
          <a:p>
            <a:pPr algn="r"/>
            <a:r>
              <a:rPr lang="fr-FR" sz="2200" b="1" dirty="0" smtClean="0"/>
              <a:t>13 novembre 2005</a:t>
            </a:r>
            <a:endParaRPr lang="fr-FR" sz="2200" b="1" dirty="0"/>
          </a:p>
        </p:txBody>
      </p:sp>
      <p:pic>
        <p:nvPicPr>
          <p:cNvPr id="5" name="Espace réservé du contenu 4"/>
          <p:cNvPicPr>
            <a:picLocks noGrp="1" noChangeAspect="1"/>
          </p:cNvPicPr>
          <p:nvPr>
            <p:ph sz="quarter"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51520" y="404664"/>
            <a:ext cx="4354996" cy="3483997"/>
          </a:xfrm>
        </p:spPr>
      </p:pic>
      <p:pic>
        <p:nvPicPr>
          <p:cNvPr id="3" name="Picture 2" descr="http://www.blog-geolid.com/wp-content/uploads/Capture-commentaires1.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79512" y="3933056"/>
            <a:ext cx="4824536" cy="246036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24131" y="1556792"/>
            <a:ext cx="3314149" cy="424096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1463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203848" y="188640"/>
            <a:ext cx="5760640" cy="936104"/>
          </a:xfrm>
        </p:spPr>
        <p:txBody>
          <a:bodyPr>
            <a:noAutofit/>
          </a:bodyPr>
          <a:lstStyle/>
          <a:p>
            <a:r>
              <a:rPr lang="fr-FR" sz="2800" dirty="0" smtClean="0">
                <a:latin typeface="Bodoni MT Black" pitchFamily="18" charset="0"/>
              </a:rPr>
              <a:t>Peut-on faire une information sans les journalistes ?</a:t>
            </a:r>
            <a:endParaRPr lang="fr-FR" sz="2800" dirty="0">
              <a:latin typeface="Bodoni MT Black" pitchFamily="18" charset="0"/>
            </a:endParaRPr>
          </a:p>
        </p:txBody>
      </p:sp>
      <p:sp>
        <p:nvSpPr>
          <p:cNvPr id="4" name="Espace réservé du texte 3"/>
          <p:cNvSpPr>
            <a:spLocks noGrp="1"/>
          </p:cNvSpPr>
          <p:nvPr>
            <p:ph type="body" idx="2"/>
          </p:nvPr>
        </p:nvSpPr>
        <p:spPr>
          <a:xfrm>
            <a:off x="395536" y="548680"/>
            <a:ext cx="3456384" cy="576063"/>
          </a:xfrm>
        </p:spPr>
        <p:txBody>
          <a:bodyPr>
            <a:normAutofit/>
          </a:bodyPr>
          <a:lstStyle/>
          <a:p>
            <a:r>
              <a:rPr lang="fr-FR" sz="2200" b="1" dirty="0" smtClean="0"/>
              <a:t>14 mai 2009</a:t>
            </a:r>
            <a:endParaRPr lang="fr-FR" sz="2200" b="1" dirty="0"/>
          </a:p>
        </p:txBody>
      </p:sp>
      <p:pic>
        <p:nvPicPr>
          <p:cNvPr id="5" name="Espace réservé du contenu 4"/>
          <p:cNvPicPr>
            <a:picLocks noGrp="1" noChangeAspect="1"/>
          </p:cNvPicPr>
          <p:nvPr>
            <p:ph sz="quarter"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79512" y="1613629"/>
            <a:ext cx="4464496" cy="2951108"/>
          </a:xfrm>
        </p:spPr>
      </p:pic>
      <p:pic>
        <p:nvPicPr>
          <p:cNvPr id="2050" name="Picture 2" descr="C:\Documents and Settings\Loic Jofredo\Mes documents\Clemi\Stages\Interventions CE Air France\Google-News_logo.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95536" y="4850599"/>
            <a:ext cx="8151561" cy="1728192"/>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724128" y="1566001"/>
            <a:ext cx="2376264" cy="356796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7109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5724128" y="188640"/>
            <a:ext cx="3168352" cy="2664296"/>
          </a:xfrm>
        </p:spPr>
        <p:txBody>
          <a:bodyPr>
            <a:noAutofit/>
          </a:bodyPr>
          <a:lstStyle/>
          <a:p>
            <a:r>
              <a:rPr lang="fr-FR" sz="2800" dirty="0" smtClean="0">
                <a:latin typeface="Bodoni MT Black" pitchFamily="18" charset="0"/>
              </a:rPr>
              <a:t>Quelles frontières </a:t>
            </a:r>
            <a:r>
              <a:rPr lang="fr-FR" sz="2800" smtClean="0">
                <a:latin typeface="Bodoni MT Black" pitchFamily="18" charset="0"/>
              </a:rPr>
              <a:t>entre l’information</a:t>
            </a:r>
            <a:br>
              <a:rPr lang="fr-FR" sz="2800" smtClean="0">
                <a:latin typeface="Bodoni MT Black" pitchFamily="18" charset="0"/>
              </a:rPr>
            </a:br>
            <a:r>
              <a:rPr lang="fr-FR" sz="2800" smtClean="0">
                <a:latin typeface="Bodoni MT Black" pitchFamily="18" charset="0"/>
              </a:rPr>
              <a:t>et </a:t>
            </a:r>
            <a:r>
              <a:rPr lang="fr-FR" sz="2800" dirty="0" smtClean="0">
                <a:latin typeface="Bodoni MT Black" pitchFamily="18" charset="0"/>
              </a:rPr>
              <a:t>la communication?</a:t>
            </a:r>
            <a:endParaRPr lang="fr-FR" sz="2800" dirty="0">
              <a:latin typeface="Bodoni MT Black" pitchFamily="18" charset="0"/>
            </a:endParaRPr>
          </a:p>
        </p:txBody>
      </p:sp>
      <p:sp>
        <p:nvSpPr>
          <p:cNvPr id="4" name="Espace réservé du texte 3"/>
          <p:cNvSpPr>
            <a:spLocks noGrp="1"/>
          </p:cNvSpPr>
          <p:nvPr>
            <p:ph type="body" idx="2"/>
          </p:nvPr>
        </p:nvSpPr>
        <p:spPr>
          <a:xfrm>
            <a:off x="457200" y="404663"/>
            <a:ext cx="3008313" cy="576065"/>
          </a:xfrm>
        </p:spPr>
        <p:txBody>
          <a:bodyPr>
            <a:normAutofit/>
          </a:bodyPr>
          <a:lstStyle/>
          <a:p>
            <a:r>
              <a:rPr lang="fr-FR" sz="2200" b="1" dirty="0" smtClean="0"/>
              <a:t>14 octobre 2012</a:t>
            </a:r>
            <a:endParaRPr lang="fr-FR" sz="2200" b="1" dirty="0"/>
          </a:p>
        </p:txBody>
      </p:sp>
      <p:pic>
        <p:nvPicPr>
          <p:cNvPr id="7" name="Espace réservé du contenu 6"/>
          <p:cNvPicPr>
            <a:picLocks noGrp="1" noChangeAspect="1"/>
          </p:cNvPicPr>
          <p:nvPr>
            <p:ph sz="quarter"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4212" y="4902929"/>
            <a:ext cx="2807668" cy="1876704"/>
          </a:xfrm>
        </p:spPr>
      </p:pic>
      <p:pic>
        <p:nvPicPr>
          <p:cNvPr id="4099"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1520" y="1270087"/>
            <a:ext cx="5328592" cy="3789221"/>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139952" y="3429000"/>
            <a:ext cx="4464496" cy="297051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0951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évolution profonde des pratiques</a:t>
            </a:r>
            <a:endParaRPr lang="fr-FR" dirty="0"/>
          </a:p>
        </p:txBody>
      </p:sp>
      <p:sp>
        <p:nvSpPr>
          <p:cNvPr id="3" name="Espace réservé du contenu 2"/>
          <p:cNvSpPr>
            <a:spLocks noGrp="1"/>
          </p:cNvSpPr>
          <p:nvPr>
            <p:ph sz="quarter" idx="1"/>
          </p:nvPr>
        </p:nvSpPr>
        <p:spPr/>
        <p:txBody>
          <a:bodyPr>
            <a:normAutofit/>
          </a:bodyPr>
          <a:lstStyle/>
          <a:p>
            <a:r>
              <a:rPr lang="fr-FR" dirty="0" smtClean="0"/>
              <a:t>Accélération des évolutions, obsolescence de + en + rapide</a:t>
            </a:r>
          </a:p>
          <a:p>
            <a:r>
              <a:rPr lang="fr-FR" dirty="0" smtClean="0"/>
              <a:t>Consommateur/spectateur de tout: produits, culture, paysages, événements, savoirs…Economie de l’attention, Internet de l’éphémère</a:t>
            </a:r>
          </a:p>
          <a:p>
            <a:r>
              <a:rPr lang="fr-FR" dirty="0" smtClean="0"/>
              <a:t>Canaux de la citoyenneté en mouvements: démocratie numérique? Confiance, défiance? (Baromètre TNS </a:t>
            </a:r>
            <a:r>
              <a:rPr lang="fr-FR" dirty="0" err="1" smtClean="0"/>
              <a:t>Sofres-La</a:t>
            </a:r>
            <a:r>
              <a:rPr lang="fr-FR" dirty="0" smtClean="0"/>
              <a:t> Croix)</a:t>
            </a:r>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besoin accru</a:t>
            </a:r>
            <a:endParaRPr lang="fr-FR" dirty="0"/>
          </a:p>
        </p:txBody>
      </p:sp>
      <p:sp>
        <p:nvSpPr>
          <p:cNvPr id="3" name="Espace réservé du contenu 2"/>
          <p:cNvSpPr>
            <a:spLocks noGrp="1"/>
          </p:cNvSpPr>
          <p:nvPr>
            <p:ph sz="quarter" idx="1"/>
          </p:nvPr>
        </p:nvSpPr>
        <p:spPr/>
        <p:txBody>
          <a:bodyPr>
            <a:normAutofit fontScale="92500" lnSpcReduction="20000"/>
          </a:bodyPr>
          <a:lstStyle/>
          <a:p>
            <a:r>
              <a:rPr lang="fr-FR" dirty="0" smtClean="0"/>
              <a:t>Informations et connaissances passent de plus en plus par le canal des médias et du numérique</a:t>
            </a:r>
          </a:p>
          <a:p>
            <a:r>
              <a:rPr lang="fr-FR" dirty="0" smtClean="0"/>
              <a:t>Nouveaux besoins, nouvelles compétences pour lire et écrire les différents langages (médiatiques) et leurs combinaisons, pour archiver et réutiliser, pour construire un jugement autonome et un esprit critique</a:t>
            </a:r>
          </a:p>
          <a:p>
            <a:r>
              <a:rPr lang="fr-FR" dirty="0" smtClean="0"/>
              <a:t>L’Apprentissage tout au long de la vie renforce cette dimension. La remise à jour des connaissances se fait surtout par les médias et la gestion de l’information</a:t>
            </a:r>
          </a:p>
          <a:p>
            <a:r>
              <a:rPr lang="fr-FR" dirty="0" smtClean="0"/>
              <a:t>Échapper à l’individualisation croissante des pratiques voire à l’</a:t>
            </a:r>
            <a:r>
              <a:rPr lang="fr-FR" dirty="0" err="1" smtClean="0"/>
              <a:t>égo-centration</a:t>
            </a:r>
            <a:r>
              <a:rPr lang="fr-FR" dirty="0" smtClean="0"/>
              <a:t> (« Bourse globale du moi »), éloge de la retenue</a:t>
            </a:r>
          </a:p>
          <a:p>
            <a:r>
              <a:rPr lang="fr-FR" dirty="0" smtClean="0"/>
              <a:t>Maitriser les nouveaux canaux d’expression démocratique (respect d’autrui, participation à une communauté, au débat public)</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Quelle place pour l’école?</a:t>
            </a:r>
            <a:endParaRPr lang="fr-FR" dirty="0"/>
          </a:p>
        </p:txBody>
      </p:sp>
      <p:sp>
        <p:nvSpPr>
          <p:cNvPr id="3" name="Espace réservé du contenu 2"/>
          <p:cNvSpPr>
            <a:spLocks noGrp="1"/>
          </p:cNvSpPr>
          <p:nvPr>
            <p:ph sz="quarter" idx="1"/>
          </p:nvPr>
        </p:nvSpPr>
        <p:spPr/>
        <p:txBody>
          <a:bodyPr>
            <a:normAutofit/>
          </a:bodyPr>
          <a:lstStyle/>
          <a:p>
            <a:r>
              <a:rPr lang="fr-FR" dirty="0" smtClean="0"/>
              <a:t>Double entrée de l’EMI: prise en compte de la culture médiatique des jeunes: discerner, comprendre, évaluer les infos, identifier les valeurs à l’œuvre, le  modèle économique</a:t>
            </a:r>
          </a:p>
          <a:p>
            <a:r>
              <a:rPr lang="fr-FR" dirty="0" smtClean="0"/>
              <a:t> et ancrage dans les apprentissages scolaires fondamentaux (redonner du sens aux savoirs scolaires)</a:t>
            </a:r>
          </a:p>
          <a:p>
            <a:r>
              <a:rPr lang="fr-FR" dirty="0" smtClean="0"/>
              <a:t>Pont entre l’école et l’école parallèle ou entre « à l’école » et « hors l’école »</a:t>
            </a:r>
          </a:p>
          <a:p>
            <a:r>
              <a:rPr lang="fr-FR" dirty="0" smtClean="0"/>
              <a:t>Déjà des traces sérieuses de sa présence renforcées par la Loi de 2013 avec des contenus et des dispositifs à venir</a:t>
            </a:r>
          </a:p>
          <a:p>
            <a:r>
              <a:rPr lang="fr-FR" dirty="0" err="1" smtClean="0"/>
              <a:t>CSProgrammes</a:t>
            </a:r>
            <a:r>
              <a:rPr lang="fr-FR" dirty="0" smtClean="0"/>
              <a:t>, socle et disciplines </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Quelles modalités pour le système éducatif?</a:t>
            </a:r>
            <a:endParaRPr lang="fr-FR" dirty="0"/>
          </a:p>
        </p:txBody>
      </p:sp>
      <p:sp>
        <p:nvSpPr>
          <p:cNvPr id="3" name="Espace réservé du contenu 2"/>
          <p:cNvSpPr>
            <a:spLocks noGrp="1"/>
          </p:cNvSpPr>
          <p:nvPr>
            <p:ph sz="quarter" idx="1"/>
          </p:nvPr>
        </p:nvSpPr>
        <p:spPr/>
        <p:txBody>
          <a:bodyPr>
            <a:normAutofit/>
          </a:bodyPr>
          <a:lstStyle/>
          <a:p>
            <a:r>
              <a:rPr lang="fr-FR" dirty="0" smtClean="0"/>
              <a:t>L’EMI, comme « une éducation à… »</a:t>
            </a:r>
          </a:p>
          <a:p>
            <a:endParaRPr lang="fr-FR" dirty="0" smtClean="0"/>
          </a:p>
          <a:p>
            <a:r>
              <a:rPr lang="fr-FR" dirty="0" smtClean="0"/>
              <a:t>L’EMI, comme une activité transversale</a:t>
            </a:r>
          </a:p>
          <a:p>
            <a:endParaRPr lang="fr-FR" dirty="0" smtClean="0"/>
          </a:p>
          <a:p>
            <a:r>
              <a:rPr lang="fr-FR" dirty="0" smtClean="0"/>
              <a:t>L’EMI, comme un enseignement partagé</a:t>
            </a:r>
          </a:p>
          <a:p>
            <a:endParaRPr lang="fr-FR" dirty="0" smtClean="0"/>
          </a:p>
          <a:p>
            <a:r>
              <a:rPr lang="fr-FR" dirty="0" smtClean="0"/>
              <a:t>L’EMI, comme une discipline: programmes, méthodes, …</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Des points de départ de référence</a:t>
            </a:r>
            <a:endParaRPr lang="fr-FR" dirty="0"/>
          </a:p>
        </p:txBody>
      </p:sp>
      <p:sp>
        <p:nvSpPr>
          <p:cNvPr id="3" name="Espace réservé du contenu 2"/>
          <p:cNvSpPr>
            <a:spLocks noGrp="1"/>
          </p:cNvSpPr>
          <p:nvPr>
            <p:ph sz="quarter" idx="1"/>
          </p:nvPr>
        </p:nvSpPr>
        <p:spPr/>
        <p:txBody>
          <a:bodyPr/>
          <a:lstStyle/>
          <a:p>
            <a:r>
              <a:rPr lang="fr-FR" dirty="0" smtClean="0"/>
              <a:t>Article 19 de la Déclaration universelle des droits de l’homme:</a:t>
            </a:r>
          </a:p>
          <a:p>
            <a:pPr>
              <a:buNone/>
            </a:pPr>
            <a:r>
              <a:rPr lang="fr-FR" dirty="0" smtClean="0"/>
              <a:t>« Tout individu a droit à la liberté d’opinion et d’expression; ce qui implique le droit de ne pas être inquiété pour ses opinions et celui de chercher, de recevoir et de répandre, sans considération de frontières, les informations et les idées par quelque moyen d’expression que ce soit. »</a:t>
            </a:r>
          </a:p>
          <a:p>
            <a:r>
              <a:rPr lang="fr-FR" dirty="0" smtClean="0"/>
              <a:t>L’école parallèle</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Quelles urgences ?</a:t>
            </a:r>
            <a:endParaRPr lang="fr-FR" dirty="0"/>
          </a:p>
        </p:txBody>
      </p:sp>
      <p:sp>
        <p:nvSpPr>
          <p:cNvPr id="3" name="Espace réservé du contenu 2"/>
          <p:cNvSpPr>
            <a:spLocks noGrp="1"/>
          </p:cNvSpPr>
          <p:nvPr>
            <p:ph sz="quarter" idx="1"/>
          </p:nvPr>
        </p:nvSpPr>
        <p:spPr/>
        <p:txBody>
          <a:bodyPr>
            <a:normAutofit fontScale="92500"/>
          </a:bodyPr>
          <a:lstStyle/>
          <a:p>
            <a:r>
              <a:rPr lang="fr-FR" dirty="0" smtClean="0"/>
              <a:t>« Hâtez vous lentement! ». Ne pas céder aux urgences mais envisager les évolutions avec profondeur</a:t>
            </a:r>
          </a:p>
          <a:p>
            <a:r>
              <a:rPr lang="fr-FR" dirty="0" smtClean="0"/>
              <a:t>Ne pas tomber dans le technicisme mais être en veille sur les phénomènes de fond qui traduisent des mutations</a:t>
            </a:r>
          </a:p>
          <a:p>
            <a:r>
              <a:rPr lang="fr-FR" dirty="0" smtClean="0"/>
              <a:t>La complexité de ces questions et des savoirs qu’ils nécessitent demande souplesse, adaptabilité des contenus et des formes et rien de trop figé. Laisser ouvert</a:t>
            </a:r>
          </a:p>
          <a:p>
            <a:r>
              <a:rPr lang="fr-FR" dirty="0" smtClean="0"/>
              <a:t>Pousser encore plus loin la dimension </a:t>
            </a:r>
            <a:r>
              <a:rPr lang="fr-FR" dirty="0" err="1" smtClean="0"/>
              <a:t>litératie</a:t>
            </a:r>
            <a:r>
              <a:rPr lang="fr-FR" dirty="0" smtClean="0"/>
              <a:t> (vs apprentissage technique)</a:t>
            </a:r>
          </a:p>
          <a:p>
            <a:r>
              <a:rPr lang="fr-FR" dirty="0" smtClean="0"/>
              <a:t>S’interroger toujours sur le sens profond des apprentissages auxquels on se consacre, sur les valeurs auxquelles ils se rattachent</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r>
              <a:rPr lang="fr-FR" dirty="0" smtClean="0"/>
              <a:t>Se poser dans le dialogue avec les élèves, avec les autres enseignants, avec les parents</a:t>
            </a:r>
          </a:p>
          <a:p>
            <a:r>
              <a:rPr lang="fr-FR" dirty="0" smtClean="0"/>
              <a:t>Faire remonter des propositions concrètes </a:t>
            </a:r>
          </a:p>
          <a:p>
            <a:r>
              <a:rPr lang="fr-FR" dirty="0" smtClean="0"/>
              <a:t>…</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EAM,MI: Deux histoires parallèles</a:t>
            </a:r>
            <a:endParaRPr lang="fr-FR" dirty="0"/>
          </a:p>
        </p:txBody>
      </p:sp>
      <p:sp>
        <p:nvSpPr>
          <p:cNvPr id="3" name="Espace réservé du contenu 2"/>
          <p:cNvSpPr>
            <a:spLocks noGrp="1"/>
          </p:cNvSpPr>
          <p:nvPr>
            <p:ph sz="quarter" idx="1"/>
          </p:nvPr>
        </p:nvSpPr>
        <p:spPr/>
        <p:txBody>
          <a:bodyPr>
            <a:normAutofit lnSpcReduction="10000"/>
          </a:bodyPr>
          <a:lstStyle/>
          <a:p>
            <a:r>
              <a:rPr lang="fr-FR" dirty="0" smtClean="0"/>
              <a:t>Des points communs:</a:t>
            </a:r>
          </a:p>
          <a:p>
            <a:pPr marL="514350" indent="-514350">
              <a:buFont typeface="+mj-lt"/>
              <a:buAutoNum type="arabicPeriod"/>
            </a:pPr>
            <a:r>
              <a:rPr lang="fr-FR" dirty="0" smtClean="0"/>
              <a:t>dates: années 60, 80/(1982 </a:t>
            </a:r>
            <a:r>
              <a:rPr lang="fr-FR" dirty="0" err="1" smtClean="0"/>
              <a:t>Grünwald</a:t>
            </a:r>
            <a:r>
              <a:rPr lang="fr-FR" dirty="0" smtClean="0"/>
              <a:t>, 2005 Alexandrie)</a:t>
            </a:r>
          </a:p>
          <a:p>
            <a:pPr marL="514350" indent="-514350">
              <a:buFont typeface="+mj-lt"/>
              <a:buAutoNum type="arabicPeriod"/>
            </a:pPr>
            <a:r>
              <a:rPr lang="fr-FR" dirty="0" smtClean="0"/>
              <a:t>Un catalyseur commun: l’UNESCO</a:t>
            </a:r>
          </a:p>
          <a:p>
            <a:pPr marL="514350" indent="-514350">
              <a:buFont typeface="+mj-lt"/>
              <a:buAutoNum type="arabicPeriod"/>
            </a:pPr>
            <a:r>
              <a:rPr lang="fr-FR" dirty="0" smtClean="0"/>
              <a:t>Des acteurs impliqués</a:t>
            </a:r>
          </a:p>
          <a:p>
            <a:pPr marL="514350" indent="-514350">
              <a:buFont typeface="+mj-lt"/>
              <a:buAutoNum type="arabicPeriod"/>
            </a:pPr>
            <a:r>
              <a:rPr lang="fr-FR" dirty="0" smtClean="0"/>
              <a:t>Des objectifs assez partagés: « </a:t>
            </a:r>
            <a:r>
              <a:rPr lang="fr-FR" dirty="0" err="1" smtClean="0"/>
              <a:t>empowerment</a:t>
            </a:r>
            <a:r>
              <a:rPr lang="fr-FR" dirty="0" smtClean="0"/>
              <a:t> », centrés sur les compétences</a:t>
            </a:r>
          </a:p>
          <a:p>
            <a:r>
              <a:rPr lang="fr-FR" dirty="0" smtClean="0"/>
              <a:t>Mais des différences significatives:</a:t>
            </a:r>
          </a:p>
          <a:p>
            <a:pPr marL="514350" indent="-514350">
              <a:buFont typeface="+mj-lt"/>
              <a:buAutoNum type="arabicPeriod"/>
            </a:pPr>
            <a:r>
              <a:rPr lang="fr-FR" dirty="0" smtClean="0"/>
              <a:t>Le niveau d’intervention, champs différents (opinion, citoyenneté)</a:t>
            </a:r>
          </a:p>
          <a:p>
            <a:pPr marL="514350" indent="-514350">
              <a:buFont typeface="+mj-lt"/>
              <a:buAutoNum type="arabicPeriod"/>
            </a:pPr>
            <a:r>
              <a:rPr lang="fr-FR" dirty="0" smtClean="0"/>
              <a:t>La reconnaissance institutionnelle</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De quoi s’agit il ? EAM</a:t>
            </a:r>
            <a:endParaRPr lang="fr-FR" dirty="0"/>
          </a:p>
        </p:txBody>
      </p:sp>
      <p:sp>
        <p:nvSpPr>
          <p:cNvPr id="3" name="Espace réservé du contenu 2"/>
          <p:cNvSpPr>
            <a:spLocks noGrp="1"/>
          </p:cNvSpPr>
          <p:nvPr>
            <p:ph sz="quarter" idx="1"/>
          </p:nvPr>
        </p:nvSpPr>
        <p:spPr/>
        <p:txBody>
          <a:bodyPr>
            <a:normAutofit/>
          </a:bodyPr>
          <a:lstStyle/>
          <a:p>
            <a:r>
              <a:rPr lang="fr-FR" sz="2800" i="1" dirty="0" smtClean="0"/>
              <a:t>«…</a:t>
            </a:r>
            <a:r>
              <a:rPr lang="fr-FR" sz="2800" i="1" dirty="0" err="1" smtClean="0"/>
              <a:t>développer</a:t>
            </a:r>
            <a:r>
              <a:rPr lang="fr-FR" sz="2800" i="1" dirty="0" smtClean="0"/>
              <a:t> </a:t>
            </a:r>
            <a:r>
              <a:rPr lang="fr-FR" sz="2800" i="1" dirty="0"/>
              <a:t>une appropriation critique </a:t>
            </a:r>
            <a:r>
              <a:rPr lang="fr-FR" sz="2800" i="1" dirty="0" smtClean="0"/>
              <a:t>des </a:t>
            </a:r>
            <a:r>
              <a:rPr lang="fr-FR" sz="2800" i="1" dirty="0" err="1" smtClean="0"/>
              <a:t>médias</a:t>
            </a:r>
            <a:r>
              <a:rPr lang="fr-FR" sz="2800" i="1" dirty="0" smtClean="0"/>
              <a:t>, qui permette d’en apprécier toutes les richesses et d’en </a:t>
            </a:r>
            <a:r>
              <a:rPr lang="fr-FR" sz="2800" i="1" dirty="0"/>
              <a:t>faire un usage </a:t>
            </a:r>
            <a:r>
              <a:rPr lang="fr-FR" sz="2800" i="1" dirty="0" smtClean="0"/>
              <a:t>responsable tout en percevant avec justesse les limites et les travers.»  </a:t>
            </a:r>
            <a:r>
              <a:rPr lang="fr-FR" sz="2800" dirty="0" smtClean="0"/>
              <a:t>Université de Louvain, 2013</a:t>
            </a:r>
          </a:p>
          <a:p>
            <a:r>
              <a:rPr lang="fr-FR" sz="2800" i="1" dirty="0" smtClean="0"/>
              <a:t>« rendre </a:t>
            </a:r>
            <a:r>
              <a:rPr lang="fr-FR" sz="2800" i="1" dirty="0"/>
              <a:t>chaque citoyen actif, autonome, critique envers tout document ou dispositif </a:t>
            </a:r>
            <a:r>
              <a:rPr lang="fr-FR" sz="2800" i="1" dirty="0" err="1"/>
              <a:t>médiatique</a:t>
            </a:r>
            <a:r>
              <a:rPr lang="fr-FR" sz="2800" i="1" dirty="0"/>
              <a:t> dont il est destinataire ou </a:t>
            </a:r>
            <a:r>
              <a:rPr lang="fr-FR" sz="2800" i="1" dirty="0" smtClean="0"/>
              <a:t>usager »  </a:t>
            </a:r>
            <a:endParaRPr lang="fr-FR" sz="2800" i="1" dirty="0"/>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quoi s’agit-il ? EMI</a:t>
            </a:r>
            <a:endParaRPr lang="fr-FR" dirty="0"/>
          </a:p>
        </p:txBody>
      </p:sp>
      <p:sp>
        <p:nvSpPr>
          <p:cNvPr id="3" name="Espace réservé du contenu 2"/>
          <p:cNvSpPr>
            <a:spLocks noGrp="1"/>
          </p:cNvSpPr>
          <p:nvPr>
            <p:ph sz="quarter" idx="1"/>
          </p:nvPr>
        </p:nvSpPr>
        <p:spPr/>
        <p:txBody>
          <a:bodyPr>
            <a:normAutofit lnSpcReduction="10000"/>
          </a:bodyPr>
          <a:lstStyle/>
          <a:p>
            <a:r>
              <a:rPr lang="fr-FR" dirty="0" smtClean="0"/>
              <a:t>« </a:t>
            </a:r>
            <a:r>
              <a:rPr lang="fr-FR" i="1" dirty="0" smtClean="0"/>
              <a:t>(l’EMI) permet aux personnes de tous horizons de chercher, d’évaluer, d’utiliser et de créer l’information pour atteindre leurs objectifs personnels, sociaux, professionnels et éducatifs.</a:t>
            </a:r>
            <a:r>
              <a:rPr lang="fr-FR" dirty="0" smtClean="0"/>
              <a:t> » Unesco</a:t>
            </a:r>
          </a:p>
          <a:p>
            <a:r>
              <a:rPr lang="fr-FR" dirty="0" smtClean="0"/>
              <a:t>« </a:t>
            </a:r>
            <a:r>
              <a:rPr lang="fr-FR" i="1" dirty="0" smtClean="0"/>
              <a:t>Développer chez les élèves une compréhension des médias ainsi que des phénomènes informationnels dans lesquels ils sont immergés par le biais de différents canaux…, une démystification des objets et des systèmes numériques…,une créativité permettant de devenir des acteurs autonomes et conscients et pas simplement des consommateurs de la société numérique.</a:t>
            </a:r>
            <a:r>
              <a:rPr lang="fr-FR" dirty="0" smtClean="0"/>
              <a:t> »C Bizot-Becchetti,11/2013</a:t>
            </a:r>
          </a:p>
          <a:p>
            <a:r>
              <a:rPr lang="fr-FR" dirty="0" smtClean="0"/>
              <a:t>Synthèse élargie de deux domaines proches que le numérique rapproche encore à travers diverses manifestations.</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du triangle pédagogique (</a:t>
            </a:r>
            <a:r>
              <a:rPr lang="fr-FR" dirty="0" err="1" smtClean="0"/>
              <a:t>J.Houssaye</a:t>
            </a:r>
            <a:r>
              <a:rPr lang="fr-FR" dirty="0" smtClean="0"/>
              <a:t>)…    </a:t>
            </a:r>
            <a:endParaRPr lang="fr-FR" dirty="0"/>
          </a:p>
        </p:txBody>
      </p:sp>
      <p:pic>
        <p:nvPicPr>
          <p:cNvPr id="4" name="Espace réservé du contenu 3" descr="triangle pédagogique.tiff"/>
          <p:cNvPicPr>
            <a:picLocks noGrp="1" noChangeAspect="1"/>
          </p:cNvPicPr>
          <p:nvPr>
            <p:ph sz="quarter" idx="1"/>
          </p:nvPr>
        </p:nvPicPr>
        <p:blipFill>
          <a:blip r:embed="rId2"/>
          <a:stretch>
            <a:fillRect/>
          </a:stretch>
        </p:blipFill>
        <p:spPr>
          <a:xfrm>
            <a:off x="2146300" y="2057400"/>
            <a:ext cx="5308600" cy="3352800"/>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4453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dirty="0" smtClean="0"/>
              <a:t>  …</a:t>
            </a:r>
            <a:r>
              <a:rPr lang="fr-FR" dirty="0" smtClean="0"/>
              <a:t>à la Couronne de l’éducation aux médias et à l’information (Unesco)</a:t>
            </a:r>
            <a:endParaRPr lang="fr-FR" dirty="0"/>
          </a:p>
        </p:txBody>
      </p:sp>
      <p:pic>
        <p:nvPicPr>
          <p:cNvPr id="4" name="Espace réservé du contenu 3" descr="Capture d’écran 2012-11-12 à 17.44.46.png"/>
          <p:cNvPicPr>
            <a:picLocks noGrp="1" noChangeAspect="1"/>
          </p:cNvPicPr>
          <p:nvPr>
            <p:ph sz="quarter" idx="1"/>
          </p:nvPr>
        </p:nvPicPr>
        <p:blipFill>
          <a:blip r:embed="rId2"/>
          <a:stretch>
            <a:fillRect/>
          </a:stretch>
        </p:blipFill>
        <p:spPr>
          <a:xfrm>
            <a:off x="2630017" y="1447800"/>
            <a:ext cx="4341166" cy="4572000"/>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19490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Quelques principes de l’EAM/EMI</a:t>
            </a:r>
            <a:endParaRPr lang="fr-FR" dirty="0"/>
          </a:p>
        </p:txBody>
      </p:sp>
      <p:sp>
        <p:nvSpPr>
          <p:cNvPr id="3" name="Espace réservé du contenu 2"/>
          <p:cNvSpPr>
            <a:spLocks noGrp="1"/>
          </p:cNvSpPr>
          <p:nvPr>
            <p:ph sz="quarter" idx="1"/>
          </p:nvPr>
        </p:nvSpPr>
        <p:spPr/>
        <p:txBody>
          <a:bodyPr>
            <a:normAutofit/>
          </a:bodyPr>
          <a:lstStyle/>
          <a:p>
            <a:r>
              <a:rPr lang="fr-FR" dirty="0" smtClean="0"/>
              <a:t>L’EMI concerne tous les médias et supports d’information</a:t>
            </a:r>
          </a:p>
          <a:p>
            <a:r>
              <a:rPr lang="fr-FR" dirty="0" smtClean="0"/>
              <a:t>L’EMI est en évolution permanente</a:t>
            </a:r>
          </a:p>
          <a:p>
            <a:r>
              <a:rPr lang="fr-FR" dirty="0" smtClean="0"/>
              <a:t>L’EMI est une éducation à la citoyenneté (éthique, liberté d’expression et droit à l’information) et à la responsabilité</a:t>
            </a:r>
          </a:p>
          <a:p>
            <a:r>
              <a:rPr lang="fr-FR" dirty="0" smtClean="0"/>
              <a:t>L’EAM prend en compte la réception des médias, leur analyse et leur production</a:t>
            </a:r>
          </a:p>
          <a:p>
            <a:r>
              <a:rPr lang="fr-FR" smtClean="0"/>
              <a:t>L’EMI </a:t>
            </a:r>
            <a:r>
              <a:rPr lang="fr-FR" dirty="0" smtClean="0"/>
              <a:t>s’appuie sur l’idée que tout message </a:t>
            </a:r>
            <a:r>
              <a:rPr lang="fr-FR" smtClean="0"/>
              <a:t>médiatique /informationnel </a:t>
            </a:r>
            <a:r>
              <a:rPr lang="fr-FR" dirty="0" smtClean="0"/>
              <a:t>est construit</a:t>
            </a:r>
          </a:p>
          <a:p>
            <a:r>
              <a:rPr lang="fr-FR" dirty="0" smtClean="0"/>
              <a:t>L’EAM/EMI intègre que chaque usager élabore son propre sens en fonction de son expérience personnelle…</a:t>
            </a:r>
          </a:p>
          <a:p>
            <a:endParaRPr lang="fr-FR" dirty="0" smtClean="0"/>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Médias et information au centre du</a:t>
            </a:r>
            <a:br>
              <a:rPr lang="fr-FR" dirty="0" smtClean="0"/>
            </a:br>
            <a:r>
              <a:rPr lang="fr-FR" dirty="0" smtClean="0"/>
              <a:t>               questionnement          </a:t>
            </a:r>
            <a:endParaRPr lang="fr-FR" dirty="0"/>
          </a:p>
        </p:txBody>
      </p:sp>
      <p:sp>
        <p:nvSpPr>
          <p:cNvPr id="4" name="Espace réservé du contenu 2"/>
          <p:cNvSpPr txBox="1">
            <a:spLocks/>
          </p:cNvSpPr>
          <p:nvPr/>
        </p:nvSpPr>
        <p:spPr>
          <a:xfrm>
            <a:off x="914400" y="1447800"/>
            <a:ext cx="7772400" cy="457200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fr-FR" sz="2600" b="0" i="0" u="none" strike="noStrike" kern="1200" cap="none" spc="0" normalizeH="0" baseline="0" noProof="0" dirty="0" smtClean="0">
                <a:ln>
                  <a:noFill/>
                </a:ln>
                <a:solidFill>
                  <a:schemeClr val="tx1"/>
                </a:solidFill>
                <a:effectLst/>
                <a:uLnTx/>
                <a:uFillTx/>
                <a:latin typeface="+mn-lt"/>
                <a:ea typeface="+mn-ea"/>
                <a:cs typeface="+mn-cs"/>
              </a:rPr>
              <a:t>Information,</a:t>
            </a:r>
            <a:r>
              <a:rPr kumimoji="0" lang="fr-FR" sz="2600" b="0" i="0" u="none" strike="noStrike" kern="1200" cap="none" spc="0" normalizeH="0" noProof="0" dirty="0" smtClean="0">
                <a:ln>
                  <a:noFill/>
                </a:ln>
                <a:solidFill>
                  <a:schemeClr val="tx1"/>
                </a:solidFill>
                <a:effectLst/>
                <a:uLnTx/>
                <a:uFillTx/>
                <a:latin typeface="+mn-lt"/>
                <a:ea typeface="+mn-ea"/>
                <a:cs typeface="+mn-cs"/>
              </a:rPr>
              <a:t> notion ambiguë en français (actualité, données, nouvelles, événements, renseignements..)</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fr-FR" sz="2600" b="0" i="0" u="none" strike="noStrike" kern="1200" cap="none" spc="0" normalizeH="0" noProof="0" dirty="0" smtClean="0">
                <a:ln>
                  <a:noFill/>
                </a:ln>
                <a:solidFill>
                  <a:schemeClr val="tx1"/>
                </a:solidFill>
                <a:effectLst/>
                <a:uLnTx/>
                <a:uFillTx/>
                <a:latin typeface="+mn-lt"/>
                <a:ea typeface="+mn-ea"/>
                <a:cs typeface="+mn-cs"/>
              </a:rPr>
              <a:t>Évolution rapide de l’information, médiatique en particulier</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lang="fr-FR" sz="2600" dirty="0" err="1" smtClean="0"/>
              <a:t>Co-existence</a:t>
            </a:r>
            <a:r>
              <a:rPr lang="fr-FR" sz="2600" dirty="0" smtClean="0"/>
              <a:t> de formes anciennes et nouvelles (dia 10)</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lang="fr-FR" sz="2600" dirty="0" smtClean="0"/>
              <a:t>C</a:t>
            </a:r>
            <a:r>
              <a:rPr kumimoji="0" lang="fr-FR" sz="2600" b="0" i="0" u="none" strike="noStrike" kern="1200" cap="none" spc="0" normalizeH="0" baseline="0" noProof="0" dirty="0" err="1" smtClean="0">
                <a:ln>
                  <a:noFill/>
                </a:ln>
                <a:solidFill>
                  <a:schemeClr val="tx1"/>
                </a:solidFill>
                <a:effectLst/>
                <a:uLnTx/>
                <a:uFillTx/>
                <a:latin typeface="+mn-lt"/>
                <a:ea typeface="+mn-ea"/>
                <a:cs typeface="+mn-cs"/>
              </a:rPr>
              <a:t>onvergence</a:t>
            </a:r>
            <a:r>
              <a:rPr kumimoji="0" lang="fr-FR" sz="2600" b="0" i="0" u="none" strike="noStrike" kern="1200" cap="none" spc="0" normalizeH="0" baseline="0" noProof="0" dirty="0" smtClean="0">
                <a:ln>
                  <a:noFill/>
                </a:ln>
                <a:solidFill>
                  <a:schemeClr val="tx1"/>
                </a:solidFill>
                <a:effectLst/>
                <a:uLnTx/>
                <a:uFillTx/>
                <a:latin typeface="+mn-lt"/>
                <a:ea typeface="+mn-ea"/>
                <a:cs typeface="+mn-cs"/>
              </a:rPr>
              <a:t> numérique, réseaux sociaux(dia 11),</a:t>
            </a:r>
            <a:r>
              <a:rPr kumimoji="0" lang="fr-FR" sz="2600" b="0" i="0" u="none" strike="noStrike" kern="1200" cap="none" spc="0" normalizeH="0" noProof="0" dirty="0" smtClean="0">
                <a:ln>
                  <a:noFill/>
                </a:ln>
                <a:solidFill>
                  <a:schemeClr val="tx1"/>
                </a:solidFill>
                <a:effectLst/>
                <a:uLnTx/>
                <a:uFillTx/>
                <a:latin typeface="+mn-lt"/>
                <a:ea typeface="+mn-ea"/>
                <a:cs typeface="+mn-cs"/>
              </a:rPr>
              <a:t> </a:t>
            </a:r>
            <a:r>
              <a:rPr kumimoji="0" lang="fr-FR" sz="2600" b="0" i="0" u="none" strike="noStrike" kern="1200" cap="none" spc="0" normalizeH="0" noProof="0" dirty="0" err="1" smtClean="0">
                <a:ln>
                  <a:noFill/>
                </a:ln>
                <a:solidFill>
                  <a:schemeClr val="tx1"/>
                </a:solidFill>
                <a:effectLst/>
                <a:uLnTx/>
                <a:uFillTx/>
                <a:latin typeface="+mn-lt"/>
                <a:ea typeface="+mn-ea"/>
                <a:cs typeface="+mn-cs"/>
              </a:rPr>
              <a:t>individualisatio</a:t>
            </a:r>
            <a:r>
              <a:rPr lang="fr-FR" sz="2600" dirty="0" smtClean="0"/>
              <a:t>n(dia 12), sources variables(dia13 et 14), le trouble de la communication(dia15), économie des médias </a:t>
            </a:r>
            <a:endParaRPr kumimoji="0" lang="fr-FR" sz="26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lang="fr-FR" sz="2600" baseline="0" dirty="0" smtClean="0"/>
              <a:t>Usagers , triple responsabilité de récepteur, de producteur et de diffuseur. Notion d’autorité en débat.</a:t>
            </a:r>
            <a:r>
              <a:rPr kumimoji="0" lang="fr-FR"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Équité">
  <a:themeElements>
    <a:clrScheme name="Personnalisé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Équité">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Équit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Équité.thmx</Template>
  <TotalTime>736</TotalTime>
  <Words>1230</Words>
  <Application>Microsoft Macintosh PowerPoint</Application>
  <PresentationFormat>Présentation à l'écran (4:3)</PresentationFormat>
  <Paragraphs>85</Paragraphs>
  <Slides>21</Slides>
  <Notes>1</Notes>
  <HiddenSlides>0</HiddenSlides>
  <MMClips>0</MMClips>
  <ScaleCrop>false</ScaleCrop>
  <HeadingPairs>
    <vt:vector size="4" baseType="variant">
      <vt:variant>
        <vt:lpstr>Modèle de conception</vt:lpstr>
      </vt:variant>
      <vt:variant>
        <vt:i4>1</vt:i4>
      </vt:variant>
      <vt:variant>
        <vt:lpstr>Titres des diapositives</vt:lpstr>
      </vt:variant>
      <vt:variant>
        <vt:i4>21</vt:i4>
      </vt:variant>
    </vt:vector>
  </HeadingPairs>
  <TitlesOfParts>
    <vt:vector size="22" baseType="lpstr">
      <vt:lpstr>Équité</vt:lpstr>
      <vt:lpstr>Éduquer aux médias et à l’information: Que faire à l’école? Quelles sont les urgences?   </vt:lpstr>
      <vt:lpstr>Des points de départ de référence</vt:lpstr>
      <vt:lpstr>        EAM,MI: Deux histoires parallèles</vt:lpstr>
      <vt:lpstr>        De quoi s’agit il ? EAM</vt:lpstr>
      <vt:lpstr>De quoi s’agit-il ? EMI</vt:lpstr>
      <vt:lpstr>du triangle pédagogique (J.Houssaye)…    </vt:lpstr>
      <vt:lpstr>  …à la Couronne de l’éducation aux médias et à l’information (Unesco)</vt:lpstr>
      <vt:lpstr>Quelques principes de l’EAM/EMI</vt:lpstr>
      <vt:lpstr>      Médias et information au centre du                questionnement          </vt:lpstr>
      <vt:lpstr>Place et impact des médias</vt:lpstr>
      <vt:lpstr>Des médias sociaux de plus en plus nombreux</vt:lpstr>
      <vt:lpstr>L’info à tout moment et n’importe où ?</vt:lpstr>
      <vt:lpstr>Chacun peut-il être journaliste ?</vt:lpstr>
      <vt:lpstr>Peut-on faire une information sans les journalistes ?</vt:lpstr>
      <vt:lpstr>Quelles frontières entre l’information et la communication?</vt:lpstr>
      <vt:lpstr>Une évolution profonde des pratiques</vt:lpstr>
      <vt:lpstr>Un besoin accru</vt:lpstr>
      <vt:lpstr>     Quelle place pour l’école?</vt:lpstr>
      <vt:lpstr>Quelles modalités pour le système éducatif?</vt:lpstr>
      <vt:lpstr>          Quelles urgences ?</vt:lpstr>
      <vt:lpstr>Diapositive 21</vt:lpstr>
    </vt:vector>
  </TitlesOfParts>
  <Company>CLEMI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Éduquer aux médias ?</dc:title>
  <dc:creator>Evelyne BEVORT</dc:creator>
  <cp:lastModifiedBy>Evelyne BEVORT</cp:lastModifiedBy>
  <cp:revision>83</cp:revision>
  <cp:lastPrinted>2014-03-19T09:34:15Z</cp:lastPrinted>
  <dcterms:created xsi:type="dcterms:W3CDTF">2014-03-19T17:30:04Z</dcterms:created>
  <dcterms:modified xsi:type="dcterms:W3CDTF">2014-03-19T17:30:37Z</dcterms:modified>
</cp:coreProperties>
</file>