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2B59-DA63-400A-BCF4-F0B097AFF24D}" type="datetimeFigureOut">
              <a:rPr lang="fr-FR"/>
              <a:t>23/01/2017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3FC0-039C-4DC5-8A42-39ED9745F43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0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13FC0-039C-4DC5-8A42-39ED9745F434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1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8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1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5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54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2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09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62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9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7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4BFB-056F-42F6-BD5E-F8BB4EAEB5DE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1A14-5576-40D6-BBDE-E623F3EC0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itbart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books/2016/nov/15/post-truth-named-word-of-the-year-by-oxford-dictionaries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ivg.net/" TargetMode="Externa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bwbx.io/images/users/iqjWHBFdfxIU/iBRkLSTIiWjg/v1/800x-1.pn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twitter.com/realDonaldTrump/status/8231511248155074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9855771979/?fref=t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hoaxbust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padlet.com/clemi1/ojszrhpiwu5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acrimed.org/IMG/png/7_-_medias_francais_v7.png" TargetMode="External"/><Relationship Id="rId4" Type="http://schemas.openxmlformats.org/officeDocument/2006/relationships/hyperlink" Target="http://reutersinstitute.politics.ox.ac.uk/sites/default/files/Digital-News-Report-2016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rofile.php?id=100011335395424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moins.bfmtv.com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afp.com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meta-media.fr/2016/11/13/comment-parler-a-la-generation-no-bullshi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utersinstitute.politics.ox.ac.uk/sites/default/files/Digital-News-Report-2016.pdf" TargetMode="External"/><Relationship Id="rId5" Type="http://schemas.openxmlformats.org/officeDocument/2006/relationships/hyperlink" Target="http://www.adweek.com/lostremote/study-social-media-overtakes-tv-as-main-source-of-news-for-18-24/56685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riteperdue.files.wordpress.com/2016/02/la-complosphc3a8re-sauto-confirme.jpg" TargetMode="External"/><Relationship Id="rId5" Type="http://schemas.openxmlformats.org/officeDocument/2006/relationships/hyperlink" Target="http://www.monde-diplomatique.fr/2015/06/BREVILLE/53077" TargetMode="External"/><Relationship Id="rId4" Type="http://schemas.openxmlformats.org/officeDocument/2006/relationships/hyperlink" Target="https://twitter.com/Guillaume_HB/status/80241122794309222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fr/search?q=danger+vaccins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10452243039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ici.radio-canada.ca/nouvelle/1010265/obama-met-en-garde-contre-les-bulles-de-filtres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3" y="1164157"/>
            <a:ext cx="2793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présentation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Hoaxbuster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Historique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Fonctionnement</a:t>
            </a:r>
          </a:p>
          <a:p>
            <a:pPr marL="285750" indent="-285750">
              <a:buFontTx/>
              <a:buChar char="-"/>
            </a:pPr>
            <a:r>
              <a:rPr lang="fr-FR" dirty="0"/>
              <a:t>Objectifs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77188" y="2376566"/>
            <a:ext cx="6002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</a:t>
            </a:r>
            <a:r>
              <a:rPr lang="fr-FR" dirty="0">
                <a:hlinkClick r:id="rId3" action="ppaction://hlinksldjump"/>
              </a:rPr>
              <a:t>L’information sur le web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Pluralité et diversité du monde médiatique « </a:t>
            </a:r>
            <a:r>
              <a:rPr lang="fr-FR" dirty="0" err="1"/>
              <a:t>mainstream</a:t>
            </a:r>
            <a:r>
              <a:rPr lang="fr-FR" dirty="0"/>
              <a:t> »</a:t>
            </a:r>
          </a:p>
          <a:p>
            <a:pPr marL="285750" indent="-285750">
              <a:buFontTx/>
              <a:buChar char="-"/>
            </a:pPr>
            <a:r>
              <a:rPr lang="fr-FR" dirty="0"/>
              <a:t>Principes de diffusion de l’information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Transmission de l’information dans les publics jeunes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7623" y="3576895"/>
            <a:ext cx="5424177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FR" dirty="0"/>
              <a:t>3 </a:t>
            </a:r>
            <a:r>
              <a:rPr lang="FR-FR" dirty="0">
                <a:hlinkClick r:id="rId4" action="ppaction://hlinksldjump"/>
              </a:rPr>
              <a:t>La désinformation sur le web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Principes de fonctionnement de la « </a:t>
            </a:r>
            <a:r>
              <a:rPr lang="FR-FR" dirty="0" err="1"/>
              <a:t>complosphère</a:t>
            </a:r>
            <a:r>
              <a:rPr lang="FR-FR" dirty="0"/>
              <a:t> »</a:t>
            </a:r>
          </a:p>
          <a:p>
            <a:pPr marL="285750" indent="-285750">
              <a:buFontTx/>
              <a:buChar char="-"/>
            </a:pPr>
            <a:r>
              <a:rPr lang="FR-FR" dirty="0"/>
              <a:t>Le rôle prépondérant des réseaux sociaux</a:t>
            </a:r>
          </a:p>
          <a:p>
            <a:pPr marL="285750" indent="-285750">
              <a:buFontTx/>
              <a:buChar char="-"/>
            </a:pPr>
            <a:r>
              <a:rPr lang="FR-FR" dirty="0"/>
              <a:t>Post-</a:t>
            </a:r>
            <a:r>
              <a:rPr lang="FR-FR" dirty="0" err="1"/>
              <a:t>truth</a:t>
            </a:r>
            <a:r>
              <a:rPr lang="FR-FR" dirty="0"/>
              <a:t> </a:t>
            </a:r>
            <a:r>
              <a:rPr lang="FR-FR" dirty="0" err="1"/>
              <a:t>Era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Idéologie vs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checking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3" y="5064556"/>
            <a:ext cx="6840761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dirty="0"/>
              <a:t>4 En pratique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Principes de déconstruction d’une pensée « </a:t>
            </a:r>
            <a:r>
              <a:rPr lang="FR-FR" dirty="0" err="1"/>
              <a:t>complotiste</a:t>
            </a:r>
            <a:r>
              <a:rPr lang="FR-FR" dirty="0"/>
              <a:t> »</a:t>
            </a:r>
          </a:p>
          <a:p>
            <a:pPr marL="285750" indent="-285750">
              <a:buFontTx/>
              <a:buChar char="-"/>
            </a:pPr>
            <a:r>
              <a:rPr lang="FR-FR" dirty="0"/>
              <a:t>Contre-argumentation vs Esprit critique</a:t>
            </a:r>
          </a:p>
          <a:p>
            <a:pPr marL="285750" indent="-285750">
              <a:buFontTx/>
              <a:buChar char="-"/>
            </a:pPr>
            <a:r>
              <a:rPr lang="FR-FR" dirty="0"/>
              <a:t>Comment rechercher sur le web</a:t>
            </a:r>
          </a:p>
          <a:p>
            <a:pPr marL="285750" indent="-285750">
              <a:buFontTx/>
              <a:buChar char="-"/>
            </a:pPr>
            <a:r>
              <a:rPr lang="FR-FR" dirty="0"/>
              <a:t>Propositions de solutions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7"/>
            <a:ext cx="2627784" cy="13088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</p:spTree>
    <p:extLst>
      <p:ext uri="{BB962C8B-B14F-4D97-AF65-F5344CB8AC3E}">
        <p14:creationId xmlns:p14="http://schemas.microsoft.com/office/powerpoint/2010/main" val="380516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DESINFORMATION SUR LE WEB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3" y="1822714"/>
            <a:ext cx="7919864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Post Truth </a:t>
            </a:r>
            <a:r>
              <a:rPr lang="FR-FR" dirty="0" err="1"/>
              <a:t>Era</a:t>
            </a:r>
            <a:r>
              <a:rPr lang="FR-FR" dirty="0"/>
              <a:t> (exemples </a:t>
            </a:r>
            <a:r>
              <a:rPr lang="FR-FR" dirty="0" err="1"/>
              <a:t>Brexit</a:t>
            </a:r>
            <a:r>
              <a:rPr lang="FR-FR" dirty="0"/>
              <a:t> | Donald </a:t>
            </a:r>
            <a:r>
              <a:rPr lang="FR-FR" dirty="0" err="1"/>
              <a:t>Trump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Au-delà du </a:t>
            </a:r>
            <a:r>
              <a:rPr lang="FR-FR" dirty="0" err="1"/>
              <a:t>conspirationnisme</a:t>
            </a:r>
            <a:r>
              <a:rPr lang="FR-FR" dirty="0"/>
              <a:t>, la désinformation devient une norme et  est de plus en plus revendiquée comme une information légitime</a:t>
            </a:r>
          </a:p>
          <a:p>
            <a:pPr lvl="2"/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Post Truth nommé « mot de l’année 2016 » par le dictionnaire OXFORD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Les mouvements « pro life » s’opposent à ce que les sites de désinformation soient interdits en France (Loi sur le délit d’entrave)</a:t>
            </a:r>
          </a:p>
          <a:p>
            <a:pPr lvl="2"/>
            <a:endParaRPr lang="fr-FR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 err="1"/>
              <a:t>Breitbart</a:t>
            </a:r>
            <a:r>
              <a:rPr lang="FR-FR" dirty="0"/>
              <a:t>, site de l’Alt-Right revendique son droit à l’information « idéologique » (et entre au gouvernement US)</a:t>
            </a:r>
          </a:p>
        </p:txBody>
      </p:sp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14534"/>
            <a:ext cx="2555776" cy="1839027"/>
          </a:xfrm>
          <a:prstGeom prst="rect">
            <a:avLst/>
          </a:prstGeom>
        </p:spPr>
      </p:pic>
      <p:pic>
        <p:nvPicPr>
          <p:cNvPr id="7" name="Image 6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38" y="4962034"/>
            <a:ext cx="2530719" cy="1808782"/>
          </a:xfrm>
          <a:prstGeom prst="rect">
            <a:avLst/>
          </a:prstGeom>
        </p:spPr>
      </p:pic>
      <p:pic>
        <p:nvPicPr>
          <p:cNvPr id="12" name="Image 11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78" y="4962034"/>
            <a:ext cx="2449461" cy="18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DESINFORMATION SUR LE WEB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3" y="1822714"/>
            <a:ext cx="791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dirty="0"/>
              <a:t>IDEOLOGIE vs FACT CHECKING</a:t>
            </a:r>
          </a:p>
        </p:txBody>
      </p:sp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45" y="2780928"/>
            <a:ext cx="4291551" cy="268306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428390" y="2611651"/>
            <a:ext cx="364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Post Truth zone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6093296"/>
            <a:ext cx="795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Post Truth = un soupçon de factuel pour faire passer des kilos de </a:t>
            </a:r>
            <a:r>
              <a:rPr lang="fr-FR" sz="2000" b="1" dirty="0" err="1"/>
              <a:t>désinfo</a:t>
            </a:r>
            <a:r>
              <a:rPr lang="fr-FR" sz="2000" b="1" dirty="0"/>
              <a:t> </a:t>
            </a:r>
          </a:p>
        </p:txBody>
      </p:sp>
      <p:pic>
        <p:nvPicPr>
          <p:cNvPr id="4" name="Image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96" y="3125870"/>
            <a:ext cx="3625423" cy="177041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446854" y="2632502"/>
            <a:ext cx="364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Fact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checking</a:t>
            </a:r>
            <a:endParaRPr lang="fr-F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3600" b="1" dirty="0"/>
              <a:t>EN PRATIQUE</a:t>
            </a:r>
            <a:endParaRPr lang="fr-FR" sz="36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226314" y="1811776"/>
            <a:ext cx="7889638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Principes de déconstruction d’une conviction «</a:t>
            </a:r>
            <a:r>
              <a:rPr lang="FR-FR" dirty="0" err="1"/>
              <a:t>complotiste</a:t>
            </a:r>
            <a:r>
              <a:rPr lang="FR-FR" dirty="0"/>
              <a:t>»​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Essayer de faire penser différemment un </a:t>
            </a:r>
            <a:r>
              <a:rPr lang="FR-FR" dirty="0" err="1"/>
              <a:t>complotiste</a:t>
            </a:r>
            <a:r>
              <a:rPr lang="FR-FR" dirty="0"/>
              <a:t> = </a:t>
            </a:r>
            <a:r>
              <a:rPr lang="FR-FR" dirty="0" err="1"/>
              <a:t>déradicalisation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Envisager le point de vue global comme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Engager une discussion et non un combat à coups d'arguments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Entendre les différents points soulevés, ne pas les nier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57461" y="3390900"/>
            <a:ext cx="7889638" cy="1477328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dirty="0"/>
              <a:t>Contre argumentation vs développer l'esprit critique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Avoir l'esprit critique c'est apprendre à douter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Savoir douter = accepter de douter de ses propres certitudes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contre argumentation = combat dialectique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26314" y="4743450"/>
            <a:ext cx="7889638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dirty="0"/>
              <a:t>Comment rechercher sur le web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Savoir identifier les mots clés pertinents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Accepter de se confronter au "non visible" (sites anti / </a:t>
            </a:r>
            <a:r>
              <a:rPr lang="FR-FR" dirty="0" err="1"/>
              <a:t>dark</a:t>
            </a:r>
            <a:r>
              <a:rPr lang="FR-FR" dirty="0"/>
              <a:t> web)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35987" y="5829300"/>
            <a:ext cx="7889638" cy="92333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dirty="0"/>
              <a:t>Solutions</a:t>
            </a:r>
            <a:endParaRPr lang="FR-FR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Propositions ouvertes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05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7"/>
            <a:ext cx="2627784" cy="13088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7000" dirty="0"/>
              <a:t>APRES-MIDI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TRAVAIL EN ATELIERS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2980" y="1810488"/>
            <a:ext cx="79563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Mise en œuvre concrètes des solutions vues en matinée</a:t>
            </a:r>
          </a:p>
          <a:p>
            <a:pPr algn="ctr"/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Diviser les participants en groupes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Subdivision en 2 sous-groupes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Travail sur théories du complot existantes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Recherches web d’arguments « convaincus » / « septiques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portes paroles de chaque sous-groupe débattent autour des théories en défendant leur « point de vue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Objectif : permettre aux participants d’emmagasiner de l’expérience en vue de dégager les bonnes / mauvaises pratiques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Discussion en plénière / Réponses aux questions</a:t>
            </a:r>
          </a:p>
        </p:txBody>
      </p:sp>
    </p:spTree>
    <p:extLst>
      <p:ext uri="{BB962C8B-B14F-4D97-AF65-F5344CB8AC3E}">
        <p14:creationId xmlns:p14="http://schemas.microsoft.com/office/powerpoint/2010/main" val="274879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HOAXBUSTER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9399" y="1628800"/>
            <a:ext cx="2017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Historique</a:t>
            </a:r>
          </a:p>
          <a:p>
            <a:r>
              <a:rPr lang="fr-FR" dirty="0"/>
              <a:t>Création mars 2000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9265" y="2275131"/>
            <a:ext cx="6848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Fonctionnement</a:t>
            </a:r>
          </a:p>
          <a:p>
            <a:r>
              <a:rPr lang="fr-FR" dirty="0"/>
              <a:t>Participatif, communautaire et bénévole (</a:t>
            </a:r>
            <a:r>
              <a:rPr lang="fr-FR" dirty="0" err="1"/>
              <a:t>cf</a:t>
            </a:r>
            <a:r>
              <a:rPr lang="fr-FR" dirty="0"/>
              <a:t>, groupe </a:t>
            </a:r>
            <a:r>
              <a:rPr lang="fr-FR" dirty="0" err="1"/>
              <a:t>facebook</a:t>
            </a:r>
            <a:r>
              <a:rPr lang="fr-FR" dirty="0"/>
              <a:t> / forums)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3" y="2921462"/>
            <a:ext cx="60894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Objectifs</a:t>
            </a:r>
          </a:p>
          <a:p>
            <a:r>
              <a:rPr lang="fr-FR" dirty="0"/>
              <a:t>Fact </a:t>
            </a:r>
            <a:r>
              <a:rPr lang="fr-FR" dirty="0" err="1"/>
              <a:t>checking</a:t>
            </a:r>
            <a:endParaRPr lang="fr-FR" dirty="0"/>
          </a:p>
          <a:p>
            <a:r>
              <a:rPr lang="fr-FR" dirty="0"/>
              <a:t>Développer l’esprit critique individuel</a:t>
            </a:r>
          </a:p>
          <a:p>
            <a:r>
              <a:rPr lang="fr-FR" dirty="0"/>
              <a:t>Donner des clés de décodage de l’info en circulation sur le web</a:t>
            </a:r>
          </a:p>
        </p:txBody>
      </p:sp>
      <p:pic>
        <p:nvPicPr>
          <p:cNvPr id="12" name="Image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2697950" cy="2132856"/>
          </a:xfrm>
          <a:prstGeom prst="rect">
            <a:avLst/>
          </a:prstGeom>
        </p:spPr>
      </p:pic>
      <p:pic>
        <p:nvPicPr>
          <p:cNvPr id="13" name="Image 1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82" y="4292845"/>
            <a:ext cx="2975659" cy="2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2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4136" y="2132856"/>
            <a:ext cx="7919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 monde médiatique « </a:t>
            </a:r>
            <a:r>
              <a:rPr lang="fr-FR" dirty="0" err="1"/>
              <a:t>mainstream</a:t>
            </a:r>
            <a:r>
              <a:rPr lang="fr-FR" dirty="0"/>
              <a:t> »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De </a:t>
            </a:r>
            <a:r>
              <a:rPr lang="fr-FR" dirty="0" err="1"/>
              <a:t>Médiapart</a:t>
            </a:r>
            <a:r>
              <a:rPr lang="fr-FR" dirty="0"/>
              <a:t> à Valeurs Actuelles, des lignes différentes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La confiance dans les médias, </a:t>
            </a:r>
            <a:r>
              <a:rPr lang="fr-FR" dirty="0">
                <a:hlinkClick r:id="rId4"/>
              </a:rPr>
              <a:t>une des plus faibles d’Europe </a:t>
            </a:r>
            <a:r>
              <a:rPr lang="fr-FR" dirty="0"/>
              <a:t>(25 %)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Les sources de financement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algn="ctr"/>
            <a:r>
              <a:rPr lang="fr-FR" dirty="0"/>
              <a:t>Publicités | Abonnements | Groupes financiers | Subventions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L’INFORMATION SUR LE WEB</a:t>
            </a:r>
          </a:p>
        </p:txBody>
      </p:sp>
      <p:pic>
        <p:nvPicPr>
          <p:cNvPr id="17" name="Image 1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2520887" cy="1504504"/>
          </a:xfrm>
          <a:prstGeom prst="rect">
            <a:avLst/>
          </a:prstGeom>
        </p:spPr>
      </p:pic>
      <p:pic>
        <p:nvPicPr>
          <p:cNvPr id="18" name="Image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7" y="4635213"/>
            <a:ext cx="2286942" cy="150450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835696" y="4283804"/>
            <a:ext cx="2520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Presse &amp; groupes financiers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88424" y="4266927"/>
            <a:ext cx="2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Subventions état (2017)</a:t>
            </a:r>
          </a:p>
        </p:txBody>
      </p:sp>
    </p:spTree>
    <p:extLst>
      <p:ext uri="{BB962C8B-B14F-4D97-AF65-F5344CB8AC3E}">
        <p14:creationId xmlns:p14="http://schemas.microsoft.com/office/powerpoint/2010/main" val="334237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4136" y="2132856"/>
            <a:ext cx="7919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Principes de diffusion de l’information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algn="ctr"/>
            <a:r>
              <a:rPr lang="fr-FR" dirty="0"/>
              <a:t>3 principes à la loupe</a:t>
            </a:r>
          </a:p>
          <a:p>
            <a:pPr algn="ctr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Descendante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Montante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Transversale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L’INFORMATION SUR LE WEB</a:t>
            </a:r>
          </a:p>
        </p:txBody>
      </p:sp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653137"/>
            <a:ext cx="2195736" cy="1776326"/>
          </a:xfrm>
          <a:prstGeom prst="rect">
            <a:avLst/>
          </a:prstGeom>
        </p:spPr>
      </p:pic>
      <p:pic>
        <p:nvPicPr>
          <p:cNvPr id="3" name="Image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99" y="4653136"/>
            <a:ext cx="2621356" cy="1776328"/>
          </a:xfrm>
          <a:prstGeom prst="rect">
            <a:avLst/>
          </a:prstGeom>
        </p:spPr>
      </p:pic>
      <p:pic>
        <p:nvPicPr>
          <p:cNvPr id="4" name="Image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2038233" cy="193321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24137" y="4314582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Descendante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53919" y="4314583"/>
            <a:ext cx="262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Montante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09472" y="4314128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Transversale</a:t>
            </a:r>
          </a:p>
        </p:txBody>
      </p:sp>
    </p:spTree>
    <p:extLst>
      <p:ext uri="{BB962C8B-B14F-4D97-AF65-F5344CB8AC3E}">
        <p14:creationId xmlns:p14="http://schemas.microsoft.com/office/powerpoint/2010/main" val="206416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4136" y="2132856"/>
            <a:ext cx="7919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Transmission de l’information dans les publics jeunes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Fossé générationnel : né avant Internet | né avec Internet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Essentiellement </a:t>
            </a:r>
            <a:r>
              <a:rPr lang="fr-FR" dirty="0" err="1"/>
              <a:t>tranversale</a:t>
            </a:r>
            <a:r>
              <a:rPr lang="fr-FR" dirty="0"/>
              <a:t> (partages YT, SC, TW, etc…)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Moyenne d’âge  TF1 : 51 ans | JT 20h00 : 65 ans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L’INFORMATION SUR LE WEB</a:t>
            </a:r>
          </a:p>
        </p:txBody>
      </p:sp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0" y="4437112"/>
            <a:ext cx="2784006" cy="22048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30886" y="4098558"/>
            <a:ext cx="276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Interview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dir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prospective FT</a:t>
            </a:r>
          </a:p>
        </p:txBody>
      </p:sp>
    </p:spTree>
    <p:extLst>
      <p:ext uri="{BB962C8B-B14F-4D97-AF65-F5344CB8AC3E}">
        <p14:creationId xmlns:p14="http://schemas.microsoft.com/office/powerpoint/2010/main" val="206416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4136" y="2132856"/>
            <a:ext cx="7919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Internet et les réseaux sociaux, première source d’info chez les jeunes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L’INFORMATION SUR LE WEB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570"/>
            <a:ext cx="9144000" cy="312982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24136" y="6048396"/>
            <a:ext cx="791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Sources :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adweek.com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Reuters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/ Oxford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</a:rPr>
              <a:t>University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5073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DESINFORMATION SUR LE WEB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3" y="1822714"/>
            <a:ext cx="7919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Principes de fonctionnement de la </a:t>
            </a:r>
            <a:r>
              <a:rPr lang="fr-FR" dirty="0" err="1"/>
              <a:t>complosphère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Définition de «</a:t>
            </a:r>
            <a:r>
              <a:rPr lang="fr-FR" dirty="0" err="1"/>
              <a:t>complosphère</a:t>
            </a:r>
            <a:r>
              <a:rPr lang="fr-FR" dirty="0"/>
              <a:t>»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Théorie du complot vs Complot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>
                <a:hlinkClick r:id="rId4"/>
              </a:rPr>
              <a:t>Complotiste vs Lanceur d’alerte</a:t>
            </a: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Organisation de la </a:t>
            </a:r>
            <a:r>
              <a:rPr lang="fr-FR" dirty="0" err="1"/>
              <a:t>complosphère</a:t>
            </a: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>
                <a:hlinkClick r:id="rId5"/>
              </a:rPr>
              <a:t>Mécanique conspirationniste </a:t>
            </a:r>
            <a:r>
              <a:rPr lang="fr-FR" dirty="0"/>
              <a:t>(points communs)</a:t>
            </a:r>
          </a:p>
          <a:p>
            <a:r>
              <a:rPr lang="fr-FR" dirty="0"/>
              <a:t>Non-utilisation «complot» | Avant-gardiste | Science et raison |Crime ? |Pointer les détails troublants| Refuser le hasard |Références historiques |Forces des pouvoirs | Failles des pouvoirs | Refuser la contradiction | Pro Poutine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La «french </a:t>
            </a:r>
            <a:r>
              <a:rPr lang="fr-FR" dirty="0" err="1"/>
              <a:t>complosphère</a:t>
            </a:r>
            <a:r>
              <a:rPr lang="fr-FR" dirty="0"/>
              <a:t>» (principaux relais)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Image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229200"/>
            <a:ext cx="276763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138"/>
            <a:ext cx="2339752" cy="11653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6" y="167246"/>
            <a:ext cx="3810000" cy="99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164157"/>
            <a:ext cx="1187623" cy="5693843"/>
          </a:xfrm>
          <a:prstGeom prst="rect">
            <a:avLst/>
          </a:prstGeom>
          <a:solidFill>
            <a:schemeClr val="tx1">
              <a:lumMod val="95000"/>
              <a:lumOff val="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500" dirty="0"/>
              <a:t>MATIN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7623" y="1164157"/>
            <a:ext cx="795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DESINFORMATION SUR LE WEB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7623" y="1822714"/>
            <a:ext cx="7919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Le rôle </a:t>
            </a:r>
            <a:r>
              <a:rPr lang="fr-FR" dirty="0" err="1"/>
              <a:t>préponderant</a:t>
            </a:r>
            <a:r>
              <a:rPr lang="fr-FR" dirty="0"/>
              <a:t> des réseaux sociaux</a:t>
            </a:r>
          </a:p>
          <a:p>
            <a:pPr lvl="1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Les réseaux sociaux favorisent la dissémination de la </a:t>
            </a:r>
            <a:r>
              <a:rPr lang="fr-FR" dirty="0" err="1"/>
              <a:t>désinfo</a:t>
            </a:r>
            <a:endParaRPr lang="fr-FR" dirty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Partage ultra facilité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Non vérification préalable | Aucune censure | Liberté d’expression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L’émotion est systématiquement préférée à la raison</a:t>
            </a:r>
          </a:p>
          <a:p>
            <a:pPr lvl="2"/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Principe des bulles de filtres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L’ouverture vers l’autre et la diversité des sources sont des leurres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Exemple via un profil fictif (</a:t>
            </a:r>
            <a:r>
              <a:rPr lang="fr-FR" dirty="0" err="1"/>
              <a:t>facebook</a:t>
            </a:r>
            <a:r>
              <a:rPr lang="fr-FR" dirty="0"/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dirty="0"/>
              <a:t>Les algorithmes favorisent cet «isolement» par les filtres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2214847" cy="1556198"/>
          </a:xfrm>
          <a:prstGeom prst="rect">
            <a:avLst/>
          </a:prstGeom>
        </p:spPr>
      </p:pic>
      <p:pic>
        <p:nvPicPr>
          <p:cNvPr id="3" name="Image 2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63" y="5085184"/>
            <a:ext cx="1834183" cy="1772816"/>
          </a:xfrm>
          <a:prstGeom prst="rect">
            <a:avLst/>
          </a:prstGeom>
        </p:spPr>
      </p:pic>
      <p:pic>
        <p:nvPicPr>
          <p:cNvPr id="5" name="Image 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62548"/>
            <a:ext cx="1976429" cy="17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9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482</Words>
  <Application>Microsoft Office PowerPoint</Application>
  <PresentationFormat>Affichage à l'écran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Brossard Guillaume</dc:creator>
  <cp:lastModifiedBy>Brossard Guillaume</cp:lastModifiedBy>
  <cp:revision>32</cp:revision>
  <dcterms:created xsi:type="dcterms:W3CDTF">2017-01-17T10:17:25Z</dcterms:created>
  <dcterms:modified xsi:type="dcterms:W3CDTF">2017-01-23T22:05:19Z</dcterms:modified>
</cp:coreProperties>
</file>