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8" r:id="rId4"/>
    <p:sldId id="269" r:id="rId5"/>
    <p:sldId id="270" r:id="rId6"/>
    <p:sldId id="271" r:id="rId7"/>
    <p:sldId id="272" r:id="rId8"/>
    <p:sldId id="258" r:id="rId9"/>
    <p:sldId id="259" r:id="rId10"/>
    <p:sldId id="307" r:id="rId11"/>
    <p:sldId id="308" r:id="rId12"/>
    <p:sldId id="260" r:id="rId13"/>
    <p:sldId id="261" r:id="rId14"/>
    <p:sldId id="276" r:id="rId15"/>
    <p:sldId id="275" r:id="rId16"/>
    <p:sldId id="273" r:id="rId17"/>
    <p:sldId id="277" r:id="rId18"/>
    <p:sldId id="278" r:id="rId19"/>
    <p:sldId id="279" r:id="rId20"/>
    <p:sldId id="281" r:id="rId21"/>
    <p:sldId id="283" r:id="rId22"/>
    <p:sldId id="284" r:id="rId23"/>
    <p:sldId id="310" r:id="rId24"/>
    <p:sldId id="286" r:id="rId25"/>
    <p:sldId id="309" r:id="rId26"/>
    <p:sldId id="287" r:id="rId27"/>
    <p:sldId id="285" r:id="rId28"/>
    <p:sldId id="319" r:id="rId29"/>
    <p:sldId id="322" r:id="rId30"/>
    <p:sldId id="289" r:id="rId31"/>
    <p:sldId id="290" r:id="rId32"/>
    <p:sldId id="320" r:id="rId33"/>
    <p:sldId id="318" r:id="rId34"/>
    <p:sldId id="291" r:id="rId35"/>
    <p:sldId id="316" r:id="rId36"/>
    <p:sldId id="292" r:id="rId37"/>
    <p:sldId id="317" r:id="rId38"/>
    <p:sldId id="293" r:id="rId39"/>
    <p:sldId id="294" r:id="rId40"/>
    <p:sldId id="295" r:id="rId41"/>
    <p:sldId id="321" r:id="rId42"/>
    <p:sldId id="296" r:id="rId43"/>
    <p:sldId id="297" r:id="rId44"/>
    <p:sldId id="298" r:id="rId45"/>
    <p:sldId id="300" r:id="rId46"/>
    <p:sldId id="299" r:id="rId47"/>
    <p:sldId id="263" r:id="rId48"/>
    <p:sldId id="303" r:id="rId49"/>
    <p:sldId id="266" r:id="rId50"/>
    <p:sldId id="302" r:id="rId5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9999"/>
    <a:srgbClr val="4CB7B7"/>
    <a:srgbClr val="FFFFFF"/>
    <a:srgbClr val="969696"/>
    <a:srgbClr val="CC0066"/>
    <a:srgbClr val="FF6699"/>
    <a:srgbClr val="CC66FF"/>
    <a:srgbClr val="CC3300"/>
    <a:srgbClr val="FFCCFF"/>
    <a:srgbClr val="FF9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68" autoAdjust="0"/>
    <p:restoredTop sz="94660"/>
  </p:normalViewPr>
  <p:slideViewPr>
    <p:cSldViewPr snapToGrid="0">
      <p:cViewPr varScale="1">
        <p:scale>
          <a:sx n="57" d="100"/>
          <a:sy n="57" d="100"/>
        </p:scale>
        <p:origin x="-660"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9ED19171-0863-4011-B2C8-0D8C5032A0D3}" type="datetimeFigureOut">
              <a:rPr lang="fr-FR" smtClean="0"/>
              <a:pPr/>
              <a:t>03/01/2017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FE0B32-5BD4-4909-A5CC-52CF602F9D2D}" type="slidenum">
              <a:rPr lang="fr-FR" smtClean="0"/>
              <a:pPr/>
              <a:t>‹N°›</a:t>
            </a:fld>
            <a:endParaRPr lang="fr-FR"/>
          </a:p>
        </p:txBody>
      </p:sp>
    </p:spTree>
    <p:extLst>
      <p:ext uri="{BB962C8B-B14F-4D97-AF65-F5344CB8AC3E}">
        <p14:creationId xmlns:p14="http://schemas.microsoft.com/office/powerpoint/2010/main" xmlns="" val="3268942414"/>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ED19171-0863-4011-B2C8-0D8C5032A0D3}" type="datetimeFigureOut">
              <a:rPr lang="fr-FR" smtClean="0"/>
              <a:pPr/>
              <a:t>03/01/2017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FE0B32-5BD4-4909-A5CC-52CF602F9D2D}" type="slidenum">
              <a:rPr lang="fr-FR" smtClean="0"/>
              <a:pPr/>
              <a:t>‹N°›</a:t>
            </a:fld>
            <a:endParaRPr lang="fr-FR"/>
          </a:p>
        </p:txBody>
      </p:sp>
    </p:spTree>
    <p:extLst>
      <p:ext uri="{BB962C8B-B14F-4D97-AF65-F5344CB8AC3E}">
        <p14:creationId xmlns:p14="http://schemas.microsoft.com/office/powerpoint/2010/main" xmlns="" val="43780846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ED19171-0863-4011-B2C8-0D8C5032A0D3}" type="datetimeFigureOut">
              <a:rPr lang="fr-FR" smtClean="0"/>
              <a:pPr/>
              <a:t>03/01/2017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FE0B32-5BD4-4909-A5CC-52CF602F9D2D}" type="slidenum">
              <a:rPr lang="fr-FR" smtClean="0"/>
              <a:pPr/>
              <a:t>‹N°›</a:t>
            </a:fld>
            <a:endParaRPr lang="fr-FR"/>
          </a:p>
        </p:txBody>
      </p:sp>
    </p:spTree>
    <p:extLst>
      <p:ext uri="{BB962C8B-B14F-4D97-AF65-F5344CB8AC3E}">
        <p14:creationId xmlns:p14="http://schemas.microsoft.com/office/powerpoint/2010/main" xmlns="" val="161212542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ED19171-0863-4011-B2C8-0D8C5032A0D3}" type="datetimeFigureOut">
              <a:rPr lang="fr-FR" smtClean="0"/>
              <a:pPr/>
              <a:t>03/01/2017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FE0B32-5BD4-4909-A5CC-52CF602F9D2D}" type="slidenum">
              <a:rPr lang="fr-FR" smtClean="0"/>
              <a:pPr/>
              <a:t>‹N°›</a:t>
            </a:fld>
            <a:endParaRPr lang="fr-FR"/>
          </a:p>
        </p:txBody>
      </p:sp>
    </p:spTree>
    <p:extLst>
      <p:ext uri="{BB962C8B-B14F-4D97-AF65-F5344CB8AC3E}">
        <p14:creationId xmlns:p14="http://schemas.microsoft.com/office/powerpoint/2010/main" xmlns="" val="103454056"/>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ED19171-0863-4011-B2C8-0D8C5032A0D3}" type="datetimeFigureOut">
              <a:rPr lang="fr-FR" smtClean="0"/>
              <a:pPr/>
              <a:t>03/01/2017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AFE0B32-5BD4-4909-A5CC-52CF602F9D2D}" type="slidenum">
              <a:rPr lang="fr-FR" smtClean="0"/>
              <a:pPr/>
              <a:t>‹N°›</a:t>
            </a:fld>
            <a:endParaRPr lang="fr-FR"/>
          </a:p>
        </p:txBody>
      </p:sp>
    </p:spTree>
    <p:extLst>
      <p:ext uri="{BB962C8B-B14F-4D97-AF65-F5344CB8AC3E}">
        <p14:creationId xmlns:p14="http://schemas.microsoft.com/office/powerpoint/2010/main" xmlns="" val="3711695776"/>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ED19171-0863-4011-B2C8-0D8C5032A0D3}" type="datetimeFigureOut">
              <a:rPr lang="fr-FR" smtClean="0"/>
              <a:pPr/>
              <a:t>03/01/2017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AFE0B32-5BD4-4909-A5CC-52CF602F9D2D}" type="slidenum">
              <a:rPr lang="fr-FR" smtClean="0"/>
              <a:pPr/>
              <a:t>‹N°›</a:t>
            </a:fld>
            <a:endParaRPr lang="fr-FR"/>
          </a:p>
        </p:txBody>
      </p:sp>
    </p:spTree>
    <p:extLst>
      <p:ext uri="{BB962C8B-B14F-4D97-AF65-F5344CB8AC3E}">
        <p14:creationId xmlns:p14="http://schemas.microsoft.com/office/powerpoint/2010/main" xmlns="" val="314313347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ED19171-0863-4011-B2C8-0D8C5032A0D3}" type="datetimeFigureOut">
              <a:rPr lang="fr-FR" smtClean="0"/>
              <a:pPr/>
              <a:t>03/01/2017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AFE0B32-5BD4-4909-A5CC-52CF602F9D2D}" type="slidenum">
              <a:rPr lang="fr-FR" smtClean="0"/>
              <a:pPr/>
              <a:t>‹N°›</a:t>
            </a:fld>
            <a:endParaRPr lang="fr-FR"/>
          </a:p>
        </p:txBody>
      </p:sp>
    </p:spTree>
    <p:extLst>
      <p:ext uri="{BB962C8B-B14F-4D97-AF65-F5344CB8AC3E}">
        <p14:creationId xmlns:p14="http://schemas.microsoft.com/office/powerpoint/2010/main" xmlns="" val="255045831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ED19171-0863-4011-B2C8-0D8C5032A0D3}" type="datetimeFigureOut">
              <a:rPr lang="fr-FR" smtClean="0"/>
              <a:pPr/>
              <a:t>03/01/2017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AFE0B32-5BD4-4909-A5CC-52CF602F9D2D}" type="slidenum">
              <a:rPr lang="fr-FR" smtClean="0"/>
              <a:pPr/>
              <a:t>‹N°›</a:t>
            </a:fld>
            <a:endParaRPr lang="fr-FR"/>
          </a:p>
        </p:txBody>
      </p:sp>
    </p:spTree>
    <p:extLst>
      <p:ext uri="{BB962C8B-B14F-4D97-AF65-F5344CB8AC3E}">
        <p14:creationId xmlns:p14="http://schemas.microsoft.com/office/powerpoint/2010/main" xmlns="" val="401704076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ED19171-0863-4011-B2C8-0D8C5032A0D3}" type="datetimeFigureOut">
              <a:rPr lang="fr-FR" smtClean="0"/>
              <a:pPr/>
              <a:t>03/01/2017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AFE0B32-5BD4-4909-A5CC-52CF602F9D2D}" type="slidenum">
              <a:rPr lang="fr-FR" smtClean="0"/>
              <a:pPr/>
              <a:t>‹N°›</a:t>
            </a:fld>
            <a:endParaRPr lang="fr-FR"/>
          </a:p>
        </p:txBody>
      </p:sp>
    </p:spTree>
    <p:extLst>
      <p:ext uri="{BB962C8B-B14F-4D97-AF65-F5344CB8AC3E}">
        <p14:creationId xmlns:p14="http://schemas.microsoft.com/office/powerpoint/2010/main" xmlns="" val="4209651836"/>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ED19171-0863-4011-B2C8-0D8C5032A0D3}" type="datetimeFigureOut">
              <a:rPr lang="fr-FR" smtClean="0"/>
              <a:pPr/>
              <a:t>03/01/2017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AFE0B32-5BD4-4909-A5CC-52CF602F9D2D}" type="slidenum">
              <a:rPr lang="fr-FR" smtClean="0"/>
              <a:pPr/>
              <a:t>‹N°›</a:t>
            </a:fld>
            <a:endParaRPr lang="fr-FR"/>
          </a:p>
        </p:txBody>
      </p:sp>
    </p:spTree>
    <p:extLst>
      <p:ext uri="{BB962C8B-B14F-4D97-AF65-F5344CB8AC3E}">
        <p14:creationId xmlns:p14="http://schemas.microsoft.com/office/powerpoint/2010/main" xmlns="" val="20935536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ED19171-0863-4011-B2C8-0D8C5032A0D3}" type="datetimeFigureOut">
              <a:rPr lang="fr-FR" smtClean="0"/>
              <a:pPr/>
              <a:t>03/01/2017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AFE0B32-5BD4-4909-A5CC-52CF602F9D2D}" type="slidenum">
              <a:rPr lang="fr-FR" smtClean="0"/>
              <a:pPr/>
              <a:t>‹N°›</a:t>
            </a:fld>
            <a:endParaRPr lang="fr-FR"/>
          </a:p>
        </p:txBody>
      </p:sp>
    </p:spTree>
    <p:extLst>
      <p:ext uri="{BB962C8B-B14F-4D97-AF65-F5344CB8AC3E}">
        <p14:creationId xmlns:p14="http://schemas.microsoft.com/office/powerpoint/2010/main" xmlns="" val="323281297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CB7B7">
            <a:alpha val="15000"/>
          </a:srgb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19171-0863-4011-B2C8-0D8C5032A0D3}" type="datetimeFigureOut">
              <a:rPr lang="fr-FR" smtClean="0"/>
              <a:pPr/>
              <a:t>03/01/2017</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E0B32-5BD4-4909-A5CC-52CF602F9D2D}" type="slidenum">
              <a:rPr lang="fr-FR" smtClean="0"/>
              <a:pPr/>
              <a:t>‹N°›</a:t>
            </a:fld>
            <a:endParaRPr lang="fr-FR"/>
          </a:p>
        </p:txBody>
      </p:sp>
    </p:spTree>
    <p:extLst>
      <p:ext uri="{BB962C8B-B14F-4D97-AF65-F5344CB8AC3E}">
        <p14:creationId xmlns:p14="http://schemas.microsoft.com/office/powerpoint/2010/main" xmlns="" val="2137260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3.jpeg"/><Relationship Id="rId12" Type="http://schemas.openxmlformats.org/officeDocument/2006/relationships/slide" Target="slide38.xml"/><Relationship Id="rId2" Type="http://schemas.openxmlformats.org/officeDocument/2006/relationships/slide" Target="slide49.xml"/><Relationship Id="rId16"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slide" Target="slide8.xml"/><Relationship Id="rId11" Type="http://schemas.openxmlformats.org/officeDocument/2006/relationships/image" Target="../media/image5.jpeg"/><Relationship Id="rId5" Type="http://schemas.openxmlformats.org/officeDocument/2006/relationships/image" Target="../media/image2.jpeg"/><Relationship Id="rId15" Type="http://schemas.openxmlformats.org/officeDocument/2006/relationships/image" Target="../media/image7.jpeg"/><Relationship Id="rId10" Type="http://schemas.openxmlformats.org/officeDocument/2006/relationships/slide" Target="slide12.xml"/><Relationship Id="rId4" Type="http://schemas.openxmlformats.org/officeDocument/2006/relationships/slide" Target="slide2.xml"/><Relationship Id="rId9" Type="http://schemas.openxmlformats.org/officeDocument/2006/relationships/image" Target="../media/image4.jpeg"/><Relationship Id="rId14" Type="http://schemas.openxmlformats.org/officeDocument/2006/relationships/slide" Target="slide47.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hyperlink" Target="https://www.lpo.fr/images/Refuges_LPO/Refuges_personnes_Morales/RefugesCollectivite_finale.pdf" TargetMode="External"/><Relationship Id="rId5" Type="http://schemas.openxmlformats.org/officeDocument/2006/relationships/hyperlink" Target="mailto:refuges@lpo.fr" TargetMode="External"/><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hyperlink" Target="mailto:adhesion@lpo.fr" TargetMode="External"/><Relationship Id="rId2" Type="http://schemas.openxmlformats.org/officeDocument/2006/relationships/hyperlink" Target="https://www.lpo.fr/revues/l-oiseau-mag-junior"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35.jpeg"/><Relationship Id="rId4" Type="http://schemas.openxmlformats.org/officeDocument/2006/relationships/slide" Target="slide21.xml"/><Relationship Id="rId9"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image" Target="../media/image39.jpeg"/><Relationship Id="rId2"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slide" Target="slide14.xml"/><Relationship Id="rId4" Type="http://schemas.openxmlformats.org/officeDocument/2006/relationships/slide" Target="slide16.xml"/></Relationships>
</file>

<file path=ppt/slides/_rels/slide14.xml.rels><?xml version="1.0" encoding="UTF-8" standalone="yes"?>
<Relationships xmlns="http://schemas.openxmlformats.org/package/2006/relationships"><Relationship Id="rId3" Type="http://schemas.openxmlformats.org/officeDocument/2006/relationships/hyperlink" Target="https://www.lpo.fr/campagnes/2016/e3wHgbBJfTEF/mdf_decouvertedulittoral_c1.pdf" TargetMode="External"/><Relationship Id="rId7" Type="http://schemas.openxmlformats.org/officeDocument/2006/relationships/hyperlink" Target="https://www.lpo.fr/campagnes/2016/e3wHgbBJfTEF/mdf_delaplagealaforet_c1.pdf" TargetMode="External"/><Relationship Id="rId2" Type="http://schemas.openxmlformats.org/officeDocument/2006/relationships/slide" Target="slide13.xml"/><Relationship Id="rId1" Type="http://schemas.openxmlformats.org/officeDocument/2006/relationships/slideLayout" Target="../slideLayouts/slideLayout2.xml"/><Relationship Id="rId6" Type="http://schemas.openxmlformats.org/officeDocument/2006/relationships/hyperlink" Target="https://www.lpo.fr/campagnes/2016/e3wHgbBJfTEF/rnny_jexplorelevivant_c1.pdf" TargetMode="External"/><Relationship Id="rId5" Type="http://schemas.openxmlformats.org/officeDocument/2006/relationships/hyperlink" Target="https://www.lpo.fr/campagnes/2016/e3wHgbBJfTEF/rnnmo_leborddemerapetitspas_c1.pdf" TargetMode="External"/><Relationship Id="rId4" Type="http://schemas.openxmlformats.org/officeDocument/2006/relationships/hyperlink" Target="https://www.lpo.fr/campagnes/2016/e3wHgbBJfTEF/mdf_lesoiseauxetlesplantesdelareserve_c1.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lpo.fr/campagnes/2016/e3wHgbBJfTEF/mdf_decouvertedulittoral_c1.pdf" TargetMode="External"/><Relationship Id="rId7" Type="http://schemas.openxmlformats.org/officeDocument/2006/relationships/hyperlink" Target="https://www.lpo.fr/campagnes/2016/e3wHgbBJfTEF/mdf_lesoiseauxetlesplantesdelareserve_c1.pdf" TargetMode="External"/><Relationship Id="rId2" Type="http://schemas.openxmlformats.org/officeDocument/2006/relationships/slide" Target="slide13.xml"/><Relationship Id="rId1" Type="http://schemas.openxmlformats.org/officeDocument/2006/relationships/slideLayout" Target="../slideLayouts/slideLayout2.xml"/><Relationship Id="rId6" Type="http://schemas.openxmlformats.org/officeDocument/2006/relationships/hyperlink" Target="https://www.lpo.fr/campagnes/2016/e3wHgbBJfTEF/mdf_delaplagealaforet_c1.pdf" TargetMode="External"/><Relationship Id="rId5" Type="http://schemas.openxmlformats.org/officeDocument/2006/relationships/hyperlink" Target="https://www.lpo.fr/campagnes/2016/e3wHgbBJfTEF/rnny_jexplorelevivant_c1.pdf" TargetMode="External"/><Relationship Id="rId4" Type="http://schemas.openxmlformats.org/officeDocument/2006/relationships/hyperlink" Target="https://www.lpo.fr/campagnes/2016/e3wHgbBJfTEF/rnnmo_leborddemerapetitspas_c1.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lpo.fr/campagnes/2016/e3wHgbBJfTEF/mdf_lesoiseauxetlesplantesdelareserve_c1.pdf" TargetMode="External"/><Relationship Id="rId2" Type="http://schemas.openxmlformats.org/officeDocument/2006/relationships/slide" Target="slide13.xml"/><Relationship Id="rId1" Type="http://schemas.openxmlformats.org/officeDocument/2006/relationships/slideLayout" Target="../slideLayouts/slideLayout2.xml"/><Relationship Id="rId4" Type="http://schemas.openxmlformats.org/officeDocument/2006/relationships/hyperlink" Target="https://www.lpo.fr/campagnes/2016/e3wHgbBJfTEF/rnnmo_leborddemerapetitspas_c1.pdf" TargetMode="External"/></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image" Target="../media/image41.jpeg"/><Relationship Id="rId2"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slide" Target="slide20.xml"/><Relationship Id="rId4" Type="http://schemas.openxmlformats.org/officeDocument/2006/relationships/slide" Target="slide19.xml"/></Relationships>
</file>

<file path=ppt/slides/_rels/slide18.xml.rels><?xml version="1.0" encoding="UTF-8" standalone="yes"?>
<Relationships xmlns="http://schemas.openxmlformats.org/package/2006/relationships"><Relationship Id="rId8" Type="http://schemas.openxmlformats.org/officeDocument/2006/relationships/hyperlink" Target="https://www.lpo.fr/campagnes/2016/e3wHgbBJfTEF/rnny_jexplorelevivant_c2.pdf" TargetMode="External"/><Relationship Id="rId3" Type="http://schemas.openxmlformats.org/officeDocument/2006/relationships/hyperlink" Target="https://www.lpo.fr/campagnes/2016/e3wHgbBJfTEF/mdf_lesoiseauxetlesplantesdelareserve_c2.pdf" TargetMode="External"/><Relationship Id="rId7" Type="http://schemas.openxmlformats.org/officeDocument/2006/relationships/hyperlink" Target="https://www.lpo.fr/campagnes/2016/e3wHgbBJfTEF/mdf_lesoiseauxdelarn_c2.pdf" TargetMode="External"/><Relationship Id="rId12" Type="http://schemas.openxmlformats.org/officeDocument/2006/relationships/hyperlink" Target="https://www.lpo.fr/campagnes/2016/e3wHgbBJfTEF/lpo17_laissedemer_c2.pdf" TargetMode="External"/><Relationship Id="rId2"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hyperlink" Target="https://www.lpo.fr/campagnes/2016/e3wHgbBJfTEF/mdf_lesforetslittorales_c2.pdf" TargetMode="External"/><Relationship Id="rId11" Type="http://schemas.openxmlformats.org/officeDocument/2006/relationships/hyperlink" Target="https://www.lpo.fr/campagnes/2016/e3wHgbBJfTEF/sl_traitementdeleauetbiodiversite_c2.pdf" TargetMode="External"/><Relationship Id="rId5" Type="http://schemas.openxmlformats.org/officeDocument/2006/relationships/hyperlink" Target="https://www.lpo.fr/campagnes/2016/e3wHgbBJfTEF/mdf_decouvertedulittoral_c2.pdf" TargetMode="External"/><Relationship Id="rId10" Type="http://schemas.openxmlformats.org/officeDocument/2006/relationships/hyperlink" Target="https://www.lpo.fr/campagnes/2016/e3wHgbBJfTEF/rnnmo_leborddemeretlesoiseaux_c2.pdf" TargetMode="External"/><Relationship Id="rId4" Type="http://schemas.openxmlformats.org/officeDocument/2006/relationships/hyperlink" Target="https://www.lpo.fr/campagnes/2016/e3wHgbBJfTEF/mdf_deladunealaforet_c2.pdf" TargetMode="External"/><Relationship Id="rId9" Type="http://schemas.openxmlformats.org/officeDocument/2006/relationships/hyperlink" Target="https://www.lpo.fr/campagnes/2016/e3wHgbBJfTEF/rnny_lesoiseauxdelareserve_c2.pdf"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lpo.fr/campagnes/2016/e3wHgbBJfTEF/rnny_lesoiseauxdelareserve_c2.pdf" TargetMode="External"/><Relationship Id="rId3" Type="http://schemas.openxmlformats.org/officeDocument/2006/relationships/hyperlink" Target="https://www.lpo.fr/campagnes/2016/e3wHgbBJfTEF/mdf_lesoiseauxetlesplantesdelareserve_c2.pdf" TargetMode="External"/><Relationship Id="rId7" Type="http://schemas.openxmlformats.org/officeDocument/2006/relationships/hyperlink" Target="https://www.lpo.fr/campagnes/2016/e3wHgbBJfTEF/rnny_jexplorelevivant_c2.pdf" TargetMode="External"/><Relationship Id="rId2"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hyperlink" Target="https://www.lpo.fr/campagnes/2016/e3wHgbBJfTEF/mdf_deladunealaforet_c2.pdf" TargetMode="External"/><Relationship Id="rId5" Type="http://schemas.openxmlformats.org/officeDocument/2006/relationships/hyperlink" Target="https://www.lpo.fr/campagnes/2016/e3wHgbBJfTEF/mdf_decouvertedulittoral_c2.pdf" TargetMode="External"/><Relationship Id="rId4" Type="http://schemas.openxmlformats.org/officeDocument/2006/relationships/hyperlink" Target="https://www.lpo.fr/campagnes/2016/e3wHgbBJfTEF/mdf_lesoiseauxdelarn_c2.pdf"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12" Type="http://schemas.openxmlformats.org/officeDocument/2006/relationships/slide" Target="slide6.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slide" Target="slide3.xml"/><Relationship Id="rId10" Type="http://schemas.openxmlformats.org/officeDocument/2006/relationships/slide" Target="slide5.xml"/><Relationship Id="rId4" Type="http://schemas.openxmlformats.org/officeDocument/2006/relationships/slide" Target="slide7.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hyperlink" Target="https://www.lpo.fr/campagnes/2016/e3wHgbBJfTEF/rnnmo_leborddemeretlesoiseaux_c2.pdf" TargetMode="External"/><Relationship Id="rId3" Type="http://schemas.openxmlformats.org/officeDocument/2006/relationships/hyperlink" Target="https://www.lpo.fr/campagnes/2016/e3wHgbBJfTEF/mdf_lesoiseauxetlesplantesdelareserve_c2.pdf" TargetMode="External"/><Relationship Id="rId7" Type="http://schemas.openxmlformats.org/officeDocument/2006/relationships/hyperlink" Target="https://www.lpo.fr/campagnes/2016/e3wHgbBJfTEF/rnny_lesoiseauxdelareserve_c2.pdf" TargetMode="External"/><Relationship Id="rId2"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hyperlink" Target="https://www.lpo.fr/campagnes/2016/e3wHgbBJfTEF/rnny_jexplorelevivant_c2.pdf" TargetMode="External"/><Relationship Id="rId5" Type="http://schemas.openxmlformats.org/officeDocument/2006/relationships/hyperlink" Target="https://www.lpo.fr/campagnes/2016/e3wHgbBJfTEF/sl_traitementdeleauetbiodiversite_c2.pdf" TargetMode="External"/><Relationship Id="rId4" Type="http://schemas.openxmlformats.org/officeDocument/2006/relationships/hyperlink" Target="https://www.lpo.fr/campagnes/2016/e3wHgbBJfTEF/mdf_lesoiseauxdelarn_c2.pdf" TargetMode="External"/><Relationship Id="rId9" Type="http://schemas.openxmlformats.org/officeDocument/2006/relationships/hyperlink" Target="https://www.lpo.fr/campagnes/2016/e3wHgbBJfTEF/lpo17_laissedemer_c2.pdf"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 Target="slide22.xml"/><Relationship Id="rId7" Type="http://schemas.openxmlformats.org/officeDocument/2006/relationships/slide" Target="slide25.xml"/><Relationship Id="rId2"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27.xml"/><Relationship Id="rId10" Type="http://schemas.openxmlformats.org/officeDocument/2006/relationships/slide" Target="slide29.xml"/><Relationship Id="rId4" Type="http://schemas.openxmlformats.org/officeDocument/2006/relationships/slide" Target="slide24.xml"/><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openxmlformats.org/officeDocument/2006/relationships/hyperlink" Target="https://www.lpo.fr/campagnes/2016/e3wHgbBJfTEF/rnny_desetresvivantsdansleurenvironnement_c3.pdf" TargetMode="External"/><Relationship Id="rId3" Type="http://schemas.openxmlformats.org/officeDocument/2006/relationships/slide" Target="slide23.xml"/><Relationship Id="rId7" Type="http://schemas.openxmlformats.org/officeDocument/2006/relationships/hyperlink" Target="https://www.lpo.fr/campagnes/2016/e3wHgbBJfTEF/mdf_lesforetslittorales_c3.pdf" TargetMode="External"/><Relationship Id="rId2"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hyperlink" Target="https://www.lpo.fr/campagnes/2016/e3wHgbBJfTEF/mdf_lesduneslittorales_c3.pdf" TargetMode="External"/><Relationship Id="rId5" Type="http://schemas.openxmlformats.org/officeDocument/2006/relationships/hyperlink" Target="https://www.lpo.fr/campagnes/2016/e3wHgbBJfTEF/mdf_decouvertedelestran_c3.pdf" TargetMode="External"/><Relationship Id="rId10" Type="http://schemas.openxmlformats.org/officeDocument/2006/relationships/hyperlink" Target="https://www.lpo.fr/campagnes/2016/e3wHgbBJfTEF/sl_traitementdeleauetbiodiversite_c3.pdf" TargetMode="External"/><Relationship Id="rId4" Type="http://schemas.openxmlformats.org/officeDocument/2006/relationships/hyperlink" Target="https://www.lpo.fr/campagnes/2016/e3wHgbBJfTEF/mdf_deladunealaforet_c3.pdf" TargetMode="External"/><Relationship Id="rId9" Type="http://schemas.openxmlformats.org/officeDocument/2006/relationships/hyperlink" Target="https://www.lpo.fr/campagnes/2016/e3wHgbBJfTEF/rnny_lesoiseauxdelareserve_c3.pdf"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lpo.fr/campagnes/2016/e3wHgbBJfTEF/lpo17_larbreenmilieuurbain_c3.pdf" TargetMode="External"/><Relationship Id="rId13" Type="http://schemas.openxmlformats.org/officeDocument/2006/relationships/hyperlink" Target="https://www.lpo.fr/campagnes/2016/e3wHgbBJfTEF/mdf_lesoiseauxetlesplantesdelareserve_c4.pdf" TargetMode="External"/><Relationship Id="rId3" Type="http://schemas.openxmlformats.org/officeDocument/2006/relationships/hyperlink" Target="https://www.lpo.fr/campagnes/2016/e3wHgbBJfTEF/mdf_lesoiseauxdelarn_C3.pdf" TargetMode="External"/><Relationship Id="rId7" Type="http://schemas.openxmlformats.org/officeDocument/2006/relationships/hyperlink" Target="https://www.lpo.fr/campagnes/2016/e3wHgbBJfTEF/rnnmo_coursedorientationnature_c3.pdf" TargetMode="External"/><Relationship Id="rId12" Type="http://schemas.openxmlformats.org/officeDocument/2006/relationships/hyperlink" Target="https://www.lpo.fr/campagnes/2016/e3wHgbBJfTEF/lpo17_lesrapacesnocturnes_c3.pdf" TargetMode="Externa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hyperlink" Target="https://www.lpo.fr/campagnes/2016/e3wHgbBJfTEF/rnnmo_biodiversiteetcitoyennete_c3.pdf" TargetMode="External"/><Relationship Id="rId11" Type="http://schemas.openxmlformats.org/officeDocument/2006/relationships/hyperlink" Target="https://www.lpo.fr/campagnes/2016/e3wHgbBJfTEF/lpo17_delaplumealoiseau_c3.pdf" TargetMode="External"/><Relationship Id="rId5" Type="http://schemas.openxmlformats.org/officeDocument/2006/relationships/hyperlink" Target="https://www.lpo.fr/campagnes/2016/e3wHgbBJfTEF/rnny_geologiegeomorphologiealafalaisedyves_c3.pdf" TargetMode="External"/><Relationship Id="rId10" Type="http://schemas.openxmlformats.org/officeDocument/2006/relationships/hyperlink" Target="https://www.lpo.fr/campagnes/2016/e3wHgbBJfTEF/lpo17_lesoiseauxforestiers_c3.pdf" TargetMode="External"/><Relationship Id="rId4" Type="http://schemas.openxmlformats.org/officeDocument/2006/relationships/hyperlink" Target="https://www.lpo.fr/campagnes/2016/e3wHgbBJfTEF/rnny_desetresvivantsdansleurenvironnement_c3.pdf" TargetMode="External"/><Relationship Id="rId9" Type="http://schemas.openxmlformats.org/officeDocument/2006/relationships/hyperlink" Target="https://www.lpo.fr/campagnes/2016/e3wHgbBJfTEF/lpo17_laissedemer_c3.pdf"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lpo.fr/campagnes/2016/e3wHgbBJfTEF/mdf_decouvertedelestran_c3.pdf" TargetMode="External"/><Relationship Id="rId13" Type="http://schemas.openxmlformats.org/officeDocument/2006/relationships/hyperlink" Target="https://www.lpo.fr/campagnes/2016/e3wHgbBJfTEF/rnnmo_biodiversiteetcitoyennete_c3.pdf" TargetMode="External"/><Relationship Id="rId3" Type="http://schemas.openxmlformats.org/officeDocument/2006/relationships/hyperlink" Target="https://www.lpo.fr/campagnes/2016/e3wHgbBJfTEF/lpo17_lesoiseauxforestiers_c3.pdf" TargetMode="External"/><Relationship Id="rId7" Type="http://schemas.openxmlformats.org/officeDocument/2006/relationships/hyperlink" Target="https://www.lpo.fr/campagnes/2016/e3wHgbBJfTEF/mdf_deladunealaforet_c3.pdf" TargetMode="External"/><Relationship Id="rId12" Type="http://schemas.openxmlformats.org/officeDocument/2006/relationships/hyperlink" Target="https://www.lpo.fr/campagnes/2016/e3wHgbBJfTEF/rnny_desetresvivantsdansleurenvironnement_c3.pdf" TargetMode="External"/><Relationship Id="rId2"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hyperlink" Target="https://www.lpo.fr/campagnes/2016/e3wHgbBJfTEF/rnny_lesoiseauxdelareserve_c3.pdf" TargetMode="External"/><Relationship Id="rId11" Type="http://schemas.openxmlformats.org/officeDocument/2006/relationships/hyperlink" Target="https://www.lpo.fr/campagnes/2016/e3wHgbBJfTEF/mdf_lesoiseauxetlesplantesdelareserve_c3.pdf" TargetMode="External"/><Relationship Id="rId5" Type="http://schemas.openxmlformats.org/officeDocument/2006/relationships/hyperlink" Target="https://www.lpo.fr/campagnes/2016/e3wHgbBJfTEF/mdf_lesoiseauxdelarn_C3.pdf" TargetMode="External"/><Relationship Id="rId10" Type="http://schemas.openxmlformats.org/officeDocument/2006/relationships/hyperlink" Target="https://www.lpo.fr/campagnes/2016/e3wHgbBJfTEF/mdf_lesforetslittorales_c3.pdf" TargetMode="External"/><Relationship Id="rId4" Type="http://schemas.openxmlformats.org/officeDocument/2006/relationships/hyperlink" Target="https://www.lpo.fr/campagnes/2016/e3wHgbBJfTEF/lpo17_lesrapacesnocturnes_c3.pdf" TargetMode="External"/><Relationship Id="rId9" Type="http://schemas.openxmlformats.org/officeDocument/2006/relationships/hyperlink" Target="https://www.lpo.fr/campagnes/2016/e3wHgbBJfTEF/mdf_lesduneslittorales_c3.pdf" TargetMode="External"/><Relationship Id="rId14" Type="http://schemas.openxmlformats.org/officeDocument/2006/relationships/hyperlink" Target="https://www.lpo.fr/campagnes/2016/e3wHgbBJfTEF/rnnmo_coursedorientationnature_c3.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lpo.fr/campagnes/2016/e3wHgbBJfTEF/lpo17_delaplumealoiseau_c3.pdf" TargetMode="External"/><Relationship Id="rId2" Type="http://schemas.openxmlformats.org/officeDocument/2006/relationships/slide" Target="slide21.xml"/><Relationship Id="rId1" Type="http://schemas.openxmlformats.org/officeDocument/2006/relationships/slideLayout" Target="../slideLayouts/slideLayout2.xml"/><Relationship Id="rId4" Type="http://schemas.openxmlformats.org/officeDocument/2006/relationships/hyperlink" Target="https://www.lpo.fr/campagnes/2016/e3wHgbBJfTEF/sl_traitementdeleauetbiodiversite_c3.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lpo.fr/campagnes/2016/e3wHgbBJfTEF/lpo17_lesoiseauxforestiers_c3.pdf" TargetMode="External"/><Relationship Id="rId2" Type="http://schemas.openxmlformats.org/officeDocument/2006/relationships/slide" Target="slide21.xml"/><Relationship Id="rId1" Type="http://schemas.openxmlformats.org/officeDocument/2006/relationships/slideLayout" Target="../slideLayouts/slideLayout2.xml"/><Relationship Id="rId5" Type="http://schemas.openxmlformats.org/officeDocument/2006/relationships/hyperlink" Target="https://www.lpo.fr/campagnes/2016/e3wHgbBJfTEF/lpo17_lesrapacesnocturnes_c3.pdf" TargetMode="External"/><Relationship Id="rId4" Type="http://schemas.openxmlformats.org/officeDocument/2006/relationships/hyperlink" Target="https://www.lpo.fr/campagnes/2016/e3wHgbBJfTEF/lpo17_delaplumealoiseau_c3.pdf"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lpo.fr/campagnes/2016/e3wHgbBJfTEF/rnnmo_coursedorientationnature_c3.pdf" TargetMode="External"/><Relationship Id="rId3" Type="http://schemas.openxmlformats.org/officeDocument/2006/relationships/slide" Target="slide28.xml"/><Relationship Id="rId7" Type="http://schemas.openxmlformats.org/officeDocument/2006/relationships/hyperlink" Target="https://www.lpo.fr/campagnes/2016/e3wHgbBJfTEF/rnny_lesoiseauxdelareserve_c3.pdf" TargetMode="External"/><Relationship Id="rId2"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hyperlink" Target="https://www.lpo.fr/campagnes/2016/e3wHgbBJfTEF/rnny_desetresvivantsdansleurenvironnement_c3.pdf" TargetMode="External"/><Relationship Id="rId5" Type="http://schemas.openxmlformats.org/officeDocument/2006/relationships/hyperlink" Target="https://www.lpo.fr/campagnes/2016/e3wHgbBJfTEF/mdf_lesforetslittorales_c3.pdf" TargetMode="External"/><Relationship Id="rId4" Type="http://schemas.openxmlformats.org/officeDocument/2006/relationships/hyperlink" Target="https://www.lpo.fr/campagnes/2016/e3wHgbBJfTEF/mdf_deladunealaforet_c3.pdf" TargetMode="External"/><Relationship Id="rId9" Type="http://schemas.openxmlformats.org/officeDocument/2006/relationships/hyperlink" Target="https://www.lpo.fr/campagnes/2016/e3wHgbBJfTEF/sl_traitementdeleauetbiodiversite_c3.pdf"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lpo.fr/campagnes/2016/e3wHgbBJfTEF/lpo17_laissedemer_c3.pdf" TargetMode="External"/><Relationship Id="rId3" Type="http://schemas.openxmlformats.org/officeDocument/2006/relationships/hyperlink" Target="https://www.lpo.fr/campagnes/2016/e3wHgbBJfTEF/mdf_lesoiseauxdelarn_C3.pdf" TargetMode="External"/><Relationship Id="rId7" Type="http://schemas.openxmlformats.org/officeDocument/2006/relationships/hyperlink" Target="https://www.lpo.fr/campagnes/2016/e3wHgbBJfTEF/rnnmo_lesoiseauxduborddemer_c3.pdf" TargetMode="External"/><Relationship Id="rId2" Type="http://schemas.openxmlformats.org/officeDocument/2006/relationships/slide" Target="slide27.xml"/><Relationship Id="rId1" Type="http://schemas.openxmlformats.org/officeDocument/2006/relationships/slideLayout" Target="../slideLayouts/slideLayout2.xml"/><Relationship Id="rId6" Type="http://schemas.openxmlformats.org/officeDocument/2006/relationships/hyperlink" Target="https://www.lpo.fr/campagnes/2016/e3wHgbBJfTEF/rnnmo_biodiversiteetcitoyennete_c3.pdf" TargetMode="External"/><Relationship Id="rId5" Type="http://schemas.openxmlformats.org/officeDocument/2006/relationships/hyperlink" Target="https://www.lpo.fr/campagnes/2016/e3wHgbBJfTEF/mdf_lesoiseauxetlesplantesdelareserve_c3.pdf" TargetMode="External"/><Relationship Id="rId10" Type="http://schemas.openxmlformats.org/officeDocument/2006/relationships/hyperlink" Target="https://www.lpo.fr/campagnes/2016/e3wHgbBJfTEF/lpo17_larbreenmilieuurbain_c3.pdf" TargetMode="External"/><Relationship Id="rId4" Type="http://schemas.openxmlformats.org/officeDocument/2006/relationships/hyperlink" Target="https://www.lpo.fr/campagnes/2016/e3wHgbBJfTEF/mdf_decouvertedelestran_c3.pdf" TargetMode="External"/><Relationship Id="rId9" Type="http://schemas.openxmlformats.org/officeDocument/2006/relationships/hyperlink" Target="https://www.lpo.fr/campagnes/2016/e3wHgbBJfTEF/rnny_geologiegeomorphologiealafalaisedyves_c3.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lpo.fr/campagnes/2016/e3wHgbBJfTEF/lpo17_larbreenmilieuurbain_c3.pdf" TargetMode="External"/><Relationship Id="rId2" Type="http://schemas.openxmlformats.org/officeDocument/2006/relationships/slide" Target="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hyperlink" Target="mailto:nathalie.bourret@lpo.fr" TargetMode="External"/><Relationship Id="rId5" Type="http://schemas.openxmlformats.org/officeDocument/2006/relationships/image" Target="../media/image16.pn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 Target="slide31.xml"/><Relationship Id="rId7" Type="http://schemas.openxmlformats.org/officeDocument/2006/relationships/image" Target="../media/image44.jpeg"/><Relationship Id="rId2"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slide" Target="slide36.xml"/><Relationship Id="rId4" Type="http://schemas.openxmlformats.org/officeDocument/2006/relationships/slide" Target="slide33.xml"/></Relationships>
</file>

<file path=ppt/slides/_rels/slide31.xml.rels><?xml version="1.0" encoding="UTF-8" standalone="yes"?>
<Relationships xmlns="http://schemas.openxmlformats.org/package/2006/relationships"><Relationship Id="rId8" Type="http://schemas.openxmlformats.org/officeDocument/2006/relationships/hyperlink" Target="https://www.lpo.fr/campagnes/2016/e3wHgbBJfTEF/rnny_lesoiseauxdelareserve_c4.pdf" TargetMode="External"/><Relationship Id="rId3" Type="http://schemas.openxmlformats.org/officeDocument/2006/relationships/slide" Target="slide32.xml"/><Relationship Id="rId7" Type="http://schemas.openxmlformats.org/officeDocument/2006/relationships/hyperlink" Target="https://www.lpo.fr/campagnes/2016/e3wHgbBJfTEF/mdf_ecosystemeforestierdunaire_c4.pdf" TargetMode="External"/><Relationship Id="rId2"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hyperlink" Target="https://www.lpo.fr/campagnes/2016/e3wHgbBJfTEF/mdf_dynamiquedelecosystemedunairelittoral_c4.pdf" TargetMode="External"/><Relationship Id="rId5" Type="http://schemas.openxmlformats.org/officeDocument/2006/relationships/hyperlink" Target="https://www.lpo.fr/campagnes/2016/e3wHgbBJfTEF/mdf_lesspecificitesdelestran_c4.pdf" TargetMode="External"/><Relationship Id="rId4" Type="http://schemas.openxmlformats.org/officeDocument/2006/relationships/hyperlink" Target="https://www.lpo.fr/campagnes/2016/e3wHgbBJfTEF/mdf_lesoiseauxdelarn_c4.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lpo.fr/campagnes/2016/e3wHgbBJfTEF/mdf_lesoiseauxdelarn_c4.pdf" TargetMode="External"/><Relationship Id="rId7" Type="http://schemas.openxmlformats.org/officeDocument/2006/relationships/hyperlink" Target="https://www.lpo.fr/campagnes/2016/e3wHgbBJfTEF/sl_traitementdeleauetbiodiversite_c4.pdf" TargetMode="External"/><Relationship Id="rId2" Type="http://schemas.openxmlformats.org/officeDocument/2006/relationships/slide" Target="slide31.xml"/><Relationship Id="rId1" Type="http://schemas.openxmlformats.org/officeDocument/2006/relationships/slideLayout" Target="../slideLayouts/slideLayout2.xml"/><Relationship Id="rId6" Type="http://schemas.openxmlformats.org/officeDocument/2006/relationships/hyperlink" Target="https://www.lpo.fr/campagnes/2016/e3wHgbBJfTEF/rnny_questcequunereserve_c4.pdf" TargetMode="External"/><Relationship Id="rId5" Type="http://schemas.openxmlformats.org/officeDocument/2006/relationships/hyperlink" Target="https://www.lpo.fr/campagnes/2016/e3wHgbBJfTEF/rnny_geologiegeomorphologiealafalaisedyves_c4.pdf" TargetMode="External"/><Relationship Id="rId4" Type="http://schemas.openxmlformats.org/officeDocument/2006/relationships/hyperlink" Target="https://www.lpo.fr/campagnes/2016/e3wHgbBJfTEF/rnnmo_lelittoralunerichesse_c4.pdf"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lpo.fr/campagnes/2016/e3wHgbBJfTEF/sl_traitementdeleauetbiodiversite_c4.pdf" TargetMode="External"/><Relationship Id="rId3" Type="http://schemas.openxmlformats.org/officeDocument/2006/relationships/hyperlink" Target="https://www.lpo.fr/campagnes/2016/e3wHgbBJfTEF/mdf_lesoiseauxdelarn_c4.pdf" TargetMode="External"/><Relationship Id="rId7" Type="http://schemas.openxmlformats.org/officeDocument/2006/relationships/hyperlink" Target="https://www.lpo.fr/campagnes/2016/e3wHgbBJfTEF/rnny_lesoiseauxdelareserve_c4.pdf" TargetMode="External"/><Relationship Id="rId2"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hyperlink" Target="https://www.lpo.fr/campagnes/2016/e3wHgbBJfTEF/mdf_ecosystemeforestierdunaire_c4.pdf" TargetMode="External"/><Relationship Id="rId5" Type="http://schemas.openxmlformats.org/officeDocument/2006/relationships/hyperlink" Target="https://www.lpo.fr/campagnes/2016/e3wHgbBJfTEF/mdf_dynamiquedelecosystemedunairelittoral_c4.pdf" TargetMode="External"/><Relationship Id="rId4" Type="http://schemas.openxmlformats.org/officeDocument/2006/relationships/hyperlink" Target="https://www.lpo.fr/campagnes/2016/e3wHgbBJfTEF/mdf_lesspecificitesdelestran_c4.pdf" TargetMode="External"/><Relationship Id="rId9"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hyperlink" Target="https://www.lpo.fr/campagnes/2016/e3wHgbBJfTEF/rnnmo_lelittoralunerichesse_c4.pdf" TargetMode="External"/><Relationship Id="rId2" Type="http://schemas.openxmlformats.org/officeDocument/2006/relationships/slide" Target="slide33.xml"/><Relationship Id="rId1" Type="http://schemas.openxmlformats.org/officeDocument/2006/relationships/slideLayout" Target="../slideLayouts/slideLayout2.xml"/><Relationship Id="rId4" Type="http://schemas.openxmlformats.org/officeDocument/2006/relationships/hyperlink" Target="https://www.lpo.fr/campagnes/2016/e3wHgbBJfTEF/rnny_questcequunereserve_c4.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lpo.fr/campagnes/2016/e3wHgbBJfTEF/sl_traitementdeleauetbiodiversite_c4.pdf" TargetMode="External"/><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7" Type="http://schemas.openxmlformats.org/officeDocument/2006/relationships/hyperlink" Target="https://www.lpo.fr/campagnes/2016/e3wHgbBJfTEF/rnny_lesoiseauxdelareserve_c4.pdf" TargetMode="External"/><Relationship Id="rId2"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hyperlink" Target="https://www.lpo.fr/campagnes/2016/e3wHgbBJfTEF/mdf_ecosystemeforestierdunaire_c4.pdf" TargetMode="External"/><Relationship Id="rId5" Type="http://schemas.openxmlformats.org/officeDocument/2006/relationships/hyperlink" Target="https://www.lpo.fr/campagnes/2016/e3wHgbBJfTEF/mdf_dynamiquedelecosystemedunairelittoral_c4.pdf" TargetMode="External"/><Relationship Id="rId4" Type="http://schemas.openxmlformats.org/officeDocument/2006/relationships/hyperlink" Target="https://www.lpo.fr/campagnes/2016/e3wHgbBJfTEF/mdf_lesoiseauxetlesplantesdelareserve_c4.pdf"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lpo.fr/campagnes/2016/e3wHgbBJfTEF/mdf_lesoiseauxdelarn_c4.pdf" TargetMode="External"/><Relationship Id="rId2" Type="http://schemas.openxmlformats.org/officeDocument/2006/relationships/slide" Target="slide36.xml"/><Relationship Id="rId1" Type="http://schemas.openxmlformats.org/officeDocument/2006/relationships/slideLayout" Target="../slideLayouts/slideLayout2.xml"/><Relationship Id="rId6" Type="http://schemas.openxmlformats.org/officeDocument/2006/relationships/hyperlink" Target="https://www.lpo.fr/campagnes/2016/e3wHgbBJfTEF/sl_traitementdeleauetbiodiversite_c4.pdf" TargetMode="External"/><Relationship Id="rId5" Type="http://schemas.openxmlformats.org/officeDocument/2006/relationships/hyperlink" Target="https://www.lpo.fr/campagnes/2016/e3wHgbBJfTEF/rnny_questcequunereserve_c4.pdf" TargetMode="External"/><Relationship Id="rId4" Type="http://schemas.openxmlformats.org/officeDocument/2006/relationships/hyperlink" Target="https://www.lpo.fr/campagnes/2016/e3wHgbBJfTEF/rnnmo_lelittoralunerichesse_c4.pdf" TargetMode="External"/></Relationships>
</file>

<file path=ppt/slides/_rels/slide38.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48.jpeg"/><Relationship Id="rId12" Type="http://schemas.openxmlformats.org/officeDocument/2006/relationships/slide" Target="slide46.xml"/><Relationship Id="rId17" Type="http://schemas.openxmlformats.org/officeDocument/2006/relationships/image" Target="../media/image52.jpeg"/><Relationship Id="rId2" Type="http://schemas.openxmlformats.org/officeDocument/2006/relationships/slide" Target="slide39.xml"/><Relationship Id="rId16"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3.xml"/><Relationship Id="rId11" Type="http://schemas.openxmlformats.org/officeDocument/2006/relationships/image" Target="../media/image50.jpeg"/><Relationship Id="rId5" Type="http://schemas.openxmlformats.org/officeDocument/2006/relationships/image" Target="../media/image47.jpeg"/><Relationship Id="rId15" Type="http://schemas.openxmlformats.org/officeDocument/2006/relationships/image" Target="../media/image19.jpeg"/><Relationship Id="rId10" Type="http://schemas.openxmlformats.org/officeDocument/2006/relationships/slide" Target="slide42.xml"/><Relationship Id="rId4" Type="http://schemas.openxmlformats.org/officeDocument/2006/relationships/slide" Target="slide40.xml"/><Relationship Id="rId9" Type="http://schemas.openxmlformats.org/officeDocument/2006/relationships/image" Target="../media/image49.png"/><Relationship Id="rId14" Type="http://schemas.openxmlformats.org/officeDocument/2006/relationships/slide" Target="slide45.xml"/></Relationships>
</file>

<file path=ppt/slides/_rels/slide39.xml.rels><?xml version="1.0" encoding="UTF-8" standalone="yes"?>
<Relationships xmlns="http://schemas.openxmlformats.org/package/2006/relationships"><Relationship Id="rId8" Type="http://schemas.openxmlformats.org/officeDocument/2006/relationships/hyperlink" Target="https://www.lpo.fr/campagnes/2016/e3wHgbBJfTEF/mdf_lesoiseauxdelarn_c2.pdf" TargetMode="External"/><Relationship Id="rId13" Type="http://schemas.openxmlformats.org/officeDocument/2006/relationships/hyperlink" Target="https://www.lpo.fr/campagnes/2016/e3wHgbBJfTEF/lpo17_lesrapacesnocturnes_c3.pdf" TargetMode="External"/><Relationship Id="rId18" Type="http://schemas.openxmlformats.org/officeDocument/2006/relationships/hyperlink" Target="https://www.lpo.fr/campagnes/2016/e3wHgbBJfTEF/rnny_lesoiseauxdelareserve_c2.pdf" TargetMode="External"/><Relationship Id="rId3" Type="http://schemas.openxmlformats.org/officeDocument/2006/relationships/hyperlink" Target="https://www.lpo.fr/campagnes/2016/e3wHgbBJfTEF/rnny_jexplorelevivant_c1.pdf" TargetMode="External"/><Relationship Id="rId21" Type="http://schemas.openxmlformats.org/officeDocument/2006/relationships/image" Target="../media/image53.jpeg"/><Relationship Id="rId7" Type="http://schemas.openxmlformats.org/officeDocument/2006/relationships/hyperlink" Target="https://www.lpo.fr/campagnes/2016/e3wHgbBJfTEF/mdf_lesoiseauxetlesplantesdelareserve_c4.pdf" TargetMode="External"/><Relationship Id="rId12" Type="http://schemas.openxmlformats.org/officeDocument/2006/relationships/hyperlink" Target="https://www.lpo.fr/campagnes/2016/e3wHgbBJfTEF/lpo17_delaplumealoiseau_c3.pdf" TargetMode="External"/><Relationship Id="rId17" Type="http://schemas.openxmlformats.org/officeDocument/2006/relationships/hyperlink" Target="https://www.lpo.fr/campagnes/2016/e3wHgbBJfTEF/rnnmo_lesoiseauxduborddemer_c3.pdf" TargetMode="External"/><Relationship Id="rId2" Type="http://schemas.openxmlformats.org/officeDocument/2006/relationships/slide" Target="slide38.xml"/><Relationship Id="rId16" Type="http://schemas.openxmlformats.org/officeDocument/2006/relationships/hyperlink" Target="https://www.lpo.fr/campagnes/2016/e3wHgbBJfTEF/rnnmo_coursedorientationnature_c3.pdf" TargetMode="External"/><Relationship Id="rId20" Type="http://schemas.openxmlformats.org/officeDocument/2006/relationships/hyperlink" Target="https://www.lpo.fr/campagnes/2016/e3wHgbBJfTEF/rnny_lesoiseauxdelareserve_c4.pdf" TargetMode="External"/><Relationship Id="rId1" Type="http://schemas.openxmlformats.org/officeDocument/2006/relationships/slideLayout" Target="../slideLayouts/slideLayout2.xml"/><Relationship Id="rId6" Type="http://schemas.openxmlformats.org/officeDocument/2006/relationships/hyperlink" Target="https://www.lpo.fr/campagnes/2016/e3wHgbBJfTEF/mdf_lesoiseauxetlesplantesdelareserve_c3.pdf" TargetMode="External"/><Relationship Id="rId11" Type="http://schemas.openxmlformats.org/officeDocument/2006/relationships/hyperlink" Target="https://www.lpo.fr/campagnes/2016/e3wHgbBJfTEF/lpo17_lesoiseauxforestiers_c3.pdf" TargetMode="External"/><Relationship Id="rId5" Type="http://schemas.openxmlformats.org/officeDocument/2006/relationships/hyperlink" Target="https://www.lpo.fr/campagnes/2016/e3wHgbBJfTEF/mdf_lesoiseauxetlesplantesdelareserve_c2.pdf" TargetMode="External"/><Relationship Id="rId15" Type="http://schemas.openxmlformats.org/officeDocument/2006/relationships/hyperlink" Target="https://www.lpo.fr/campagnes/2016/e3wHgbBJfTEF/rnnmo_leborddemeretlesoiseaux_c2.pdf" TargetMode="External"/><Relationship Id="rId10" Type="http://schemas.openxmlformats.org/officeDocument/2006/relationships/hyperlink" Target="https://www.lpo.fr/campagnes/2016/e3wHgbBJfTEF/mdf_lesoiseauxdelarn_c4.pdf" TargetMode="External"/><Relationship Id="rId19" Type="http://schemas.openxmlformats.org/officeDocument/2006/relationships/hyperlink" Target="https://www.lpo.fr/campagnes/2016/e3wHgbBJfTEF/rnny_lesoiseauxdelareserve_c3.pdf" TargetMode="External"/><Relationship Id="rId4" Type="http://schemas.openxmlformats.org/officeDocument/2006/relationships/hyperlink" Target="https://www.lpo.fr/campagnes/2016/e3wHgbBJfTEF/mdf_lesoiseauxetlesplantesdelareserve_c1.pdf" TargetMode="External"/><Relationship Id="rId9" Type="http://schemas.openxmlformats.org/officeDocument/2006/relationships/hyperlink" Target="https://www.lpo.fr/campagnes/2016/e3wHgbBJfTEF/mdf_lesoiseauxdelarn_C3.pdf" TargetMode="External"/><Relationship Id="rId14" Type="http://schemas.openxmlformats.org/officeDocument/2006/relationships/hyperlink" Target="https://www.lpo.fr/campagnes/2016/e3wHgbBJfTEF/rnnmo_leborddemerapetitspas_c1.pdf" TargetMode="External"/></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hyperlink" Target="mailto:espace.nature@lpo.fr" TargetMode="Externa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hyperlink" Target="https://www.lpo.fr/campagnes/2016/e3wHgbBJfTEF/sl_traitementdeleauetbiodiversite_c2.pdf" TargetMode="External"/><Relationship Id="rId2" Type="http://schemas.openxmlformats.org/officeDocument/2006/relationships/slide" Target="slide38.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hyperlink" Target="https://www.lpo.fr/campagnes/2016/e3wHgbBJfTEF/sl_traitementdeleauetbiodiversite_c4.pdf" TargetMode="External"/><Relationship Id="rId4" Type="http://schemas.openxmlformats.org/officeDocument/2006/relationships/hyperlink" Target="https://www.lpo.fr/campagnes/2016/e3wHgbBJfTEF/sl_traitementdeleauetbiodiversite_c3.pdf"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lpo.fr/campagnes/2016/e3wHgbBJfTEF/lpo17_larbreenmilieuurbain_c3.pdf" TargetMode="External"/><Relationship Id="rId2" Type="http://schemas.openxmlformats.org/officeDocument/2006/relationships/slide" Target="slide3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8" Type="http://schemas.openxmlformats.org/officeDocument/2006/relationships/hyperlink" Target="https://www.lpo.fr/campagnes/2016/e3wHgbBJfTEF/mdf_deladunealaforet_c3.pdf" TargetMode="External"/><Relationship Id="rId13" Type="http://schemas.openxmlformats.org/officeDocument/2006/relationships/hyperlink" Target="https://www.lpo.fr/campagnes/2016/e3wHgbBJfTEF/rnnmo_leborddemeretlesoiseaux_c2.pdf" TargetMode="External"/><Relationship Id="rId18" Type="http://schemas.openxmlformats.org/officeDocument/2006/relationships/hyperlink" Target="https://www.lpo.fr/campagnes/2016/e3wHgbBJfTEF/lpo17_laissedemer_c3.pdf" TargetMode="External"/><Relationship Id="rId3" Type="http://schemas.openxmlformats.org/officeDocument/2006/relationships/hyperlink" Target="https://www.lpo.fr/campagnes/2016/e3wHgbBJfTEF/mdf_delaplagealaforet_c1.pdf" TargetMode="External"/><Relationship Id="rId7" Type="http://schemas.openxmlformats.org/officeDocument/2006/relationships/hyperlink" Target="https://www.lpo.fr/campagnes/2016/e3wHgbBJfTEF/mdf_deladunealaforet_c2.pdf" TargetMode="External"/><Relationship Id="rId12" Type="http://schemas.openxmlformats.org/officeDocument/2006/relationships/hyperlink" Target="https://www.lpo.fr/campagnes/2016/e3wHgbBJfTEF/rnnmo_leborddemerapetitspas_c1.pdf" TargetMode="External"/><Relationship Id="rId17" Type="http://schemas.openxmlformats.org/officeDocument/2006/relationships/hyperlink" Target="https://www.lpo.fr/campagnes/2016/e3wHgbBJfTEF/rnnmo_lelittoralunerichesse_c4.pdf" TargetMode="External"/><Relationship Id="rId2" Type="http://schemas.openxmlformats.org/officeDocument/2006/relationships/slide" Target="slide38.xml"/><Relationship Id="rId16" Type="http://schemas.openxmlformats.org/officeDocument/2006/relationships/hyperlink" Target="https://www.lpo.fr/campagnes/2016/e3wHgbBJfTEF/rnny_desetresvivantsdansleurenvironnement_c3.pdf" TargetMode="External"/><Relationship Id="rId20"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hyperlink" Target="https://www.lpo.fr/campagnes/2016/e3wHgbBJfTEF/mdf_decouvertedelestran_c3.pdf" TargetMode="External"/><Relationship Id="rId11" Type="http://schemas.openxmlformats.org/officeDocument/2006/relationships/hyperlink" Target="https://www.lpo.fr/campagnes/2016/e3wHgbBJfTEF/mdf_dynamiquedelecosystemedunairelittoral_c4.pdf" TargetMode="External"/><Relationship Id="rId5" Type="http://schemas.openxmlformats.org/officeDocument/2006/relationships/hyperlink" Target="https://www.lpo.fr/campagnes/2016/e3wHgbBJfTEF/mdf_decouvertedulittoral_c2.pdf" TargetMode="External"/><Relationship Id="rId15" Type="http://schemas.openxmlformats.org/officeDocument/2006/relationships/hyperlink" Target="https://www.lpo.fr/campagnes/2016/e3wHgbBJfTEF/rnnmo_lesoiseauxduborddemer_c3.pdf" TargetMode="External"/><Relationship Id="rId10" Type="http://schemas.openxmlformats.org/officeDocument/2006/relationships/hyperlink" Target="https://www.lpo.fr/campagnes/2016/e3wHgbBJfTEF/mdf_lesspecificitesdelestran_c4.pdf" TargetMode="External"/><Relationship Id="rId19" Type="http://schemas.openxmlformats.org/officeDocument/2006/relationships/hyperlink" Target="https://www.lpo.fr/campagnes/2016/e3wHgbBJfTEF/lpo17_laissedemer_c2.pdf" TargetMode="External"/><Relationship Id="rId4" Type="http://schemas.openxmlformats.org/officeDocument/2006/relationships/hyperlink" Target="https://www.lpo.fr/campagnes/2016/e3wHgbBJfTEF/mdf_decouvertedulittoral_c1.pdf" TargetMode="External"/><Relationship Id="rId9" Type="http://schemas.openxmlformats.org/officeDocument/2006/relationships/hyperlink" Target="https://www.lpo.fr/campagnes/2016/e3wHgbBJfTEF/mdf_lesduneslittorales_c3.pdf" TargetMode="External"/><Relationship Id="rId14" Type="http://schemas.openxmlformats.org/officeDocument/2006/relationships/hyperlink" Target="https://www.lpo.fr/campagnes/2016/e3wHgbBJfTEF/rnnmo_biodiversiteetcitoyennete_c3.pdf"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lpo.fr/campagnes/2016/e3wHgbBJfTEF/rnnmo_lelittoralunerichesse_c4.pdf" TargetMode="External"/><Relationship Id="rId3" Type="http://schemas.openxmlformats.org/officeDocument/2006/relationships/hyperlink" Target="https://www.lpo.fr/campagnes/2016/e3wHgbBJfTEF/mdf_lesoiseauxetlesplantesdelareserve_c1.pdf" TargetMode="External"/><Relationship Id="rId7" Type="http://schemas.openxmlformats.org/officeDocument/2006/relationships/hyperlink" Target="https://www.lpo.fr/campagnes/2016/e3wHgbBJfTEF/rnnmo_coursedorientationnature_c3.pdf" TargetMode="External"/><Relationship Id="rId2" Type="http://schemas.openxmlformats.org/officeDocument/2006/relationships/slide" Target="slide38.xml"/><Relationship Id="rId1" Type="http://schemas.openxmlformats.org/officeDocument/2006/relationships/slideLayout" Target="../slideLayouts/slideLayout2.xml"/><Relationship Id="rId6" Type="http://schemas.openxmlformats.org/officeDocument/2006/relationships/hyperlink" Target="https://www.lpo.fr/campagnes/2016/e3wHgbBJfTEF/mdf_lesoiseauxetlesplantesdelareserve_c4.pdf" TargetMode="External"/><Relationship Id="rId5" Type="http://schemas.openxmlformats.org/officeDocument/2006/relationships/hyperlink" Target="https://www.lpo.fr/campagnes/2016/e3wHgbBJfTEF/mdf_lesoiseauxetlesplantesdelareserve_c3.pdf" TargetMode="External"/><Relationship Id="rId10" Type="http://schemas.openxmlformats.org/officeDocument/2006/relationships/image" Target="../media/image48.jpeg"/><Relationship Id="rId4" Type="http://schemas.openxmlformats.org/officeDocument/2006/relationships/hyperlink" Target="https://www.lpo.fr/campagnes/2016/e3wHgbBJfTEF/mdf_lesoiseauxetlesplantesdelareserve_c2.pdf" TargetMode="External"/><Relationship Id="rId9" Type="http://schemas.openxmlformats.org/officeDocument/2006/relationships/hyperlink" Target="https://www.lpo.fr/campagnes/2016/e3wHgbBJfTEF/rnny_questcequunereserve_c4.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lpo.fr/campagnes/2016/e3wHgbBJfTEF/rnny_geologiegeomorphologiealafalaisedyves_c3.pdf" TargetMode="External"/><Relationship Id="rId2" Type="http://schemas.openxmlformats.org/officeDocument/2006/relationships/slide" Target="slide3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www.lpo.fr/campagnes/2016/e3wHgbBJfTEF/rnny_geologiegeomorphologiealafalaisedyves_c4.pdf"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lpo.fr/campagnes/2016/e3wHgbBJfTEF/sl_traitementdeleauetbiodiversite_c2.pdf" TargetMode="External"/><Relationship Id="rId3" Type="http://schemas.openxmlformats.org/officeDocument/2006/relationships/hyperlink" Target="https://www.lpo.fr/campagnes/2016/e3wHgbBJfTEF/rnnmo_coursedorientationnature_c3.pdf" TargetMode="External"/><Relationship Id="rId7" Type="http://schemas.openxmlformats.org/officeDocument/2006/relationships/hyperlink" Target="https://www.lpo.fr/campagnes/2016/e3wHgbBJfTEF/rnny_lesoiseauxdelareserve_c4.pdf" TargetMode="External"/><Relationship Id="rId2" Type="http://schemas.openxmlformats.org/officeDocument/2006/relationships/slide" Target="slide38.xml"/><Relationship Id="rId1" Type="http://schemas.openxmlformats.org/officeDocument/2006/relationships/slideLayout" Target="../slideLayouts/slideLayout2.xml"/><Relationship Id="rId6" Type="http://schemas.openxmlformats.org/officeDocument/2006/relationships/hyperlink" Target="https://www.lpo.fr/campagnes/2016/e3wHgbBJfTEF/rnny_lesoiseauxdelareserve_c3.pdf" TargetMode="External"/><Relationship Id="rId11" Type="http://schemas.openxmlformats.org/officeDocument/2006/relationships/image" Target="../media/image19.jpeg"/><Relationship Id="rId5" Type="http://schemas.openxmlformats.org/officeDocument/2006/relationships/hyperlink" Target="https://www.lpo.fr/campagnes/2016/e3wHgbBJfTEF/rnny_lesoiseauxdelareserve_c2.pdf" TargetMode="External"/><Relationship Id="rId10" Type="http://schemas.openxmlformats.org/officeDocument/2006/relationships/hyperlink" Target="https://www.lpo.fr/campagnes/2016/e3wHgbBJfTEF/sl_traitementdeleauetbiodiversite_c4.pdf" TargetMode="External"/><Relationship Id="rId4" Type="http://schemas.openxmlformats.org/officeDocument/2006/relationships/hyperlink" Target="https://www.lpo.fr/campagnes/2016/e3wHgbBJfTEF/rnny_jexplorelevivant_c2.pdf" TargetMode="External"/><Relationship Id="rId9" Type="http://schemas.openxmlformats.org/officeDocument/2006/relationships/hyperlink" Target="https://www.lpo.fr/campagnes/2016/e3wHgbBJfTEF/sl_traitementdeleauetbiodiversite_c3.pdf"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lpo.fr/campagnes/2016/e3wHgbBJfTEF/mdf_deladunealaforet_c3.pdf" TargetMode="External"/><Relationship Id="rId3" Type="http://schemas.openxmlformats.org/officeDocument/2006/relationships/hyperlink" Target="https://www.lpo.fr/campagnes/2016/e3wHgbBJfTEF/lpo17_lesoiseauxforestiers_c3.pdf" TargetMode="External"/><Relationship Id="rId7" Type="http://schemas.openxmlformats.org/officeDocument/2006/relationships/hyperlink" Target="https://www.lpo.fr/campagnes/2016/e3wHgbBJfTEF/mdf_deladunealaforet_c2.pdf" TargetMode="External"/><Relationship Id="rId2" Type="http://schemas.openxmlformats.org/officeDocument/2006/relationships/slide" Target="slide38.xml"/><Relationship Id="rId1" Type="http://schemas.openxmlformats.org/officeDocument/2006/relationships/slideLayout" Target="../slideLayouts/slideLayout2.xml"/><Relationship Id="rId6" Type="http://schemas.openxmlformats.org/officeDocument/2006/relationships/hyperlink" Target="https://www.lpo.fr/campagnes/2016/e3wHgbBJfTEF/mdf_lesforetslittorales_c3.pdf" TargetMode="External"/><Relationship Id="rId5" Type="http://schemas.openxmlformats.org/officeDocument/2006/relationships/hyperlink" Target="https://www.lpo.fr/campagnes/2016/e3wHgbBJfTEF/mdf_lesforetslittorales_c2.pdf" TargetMode="External"/><Relationship Id="rId10" Type="http://schemas.openxmlformats.org/officeDocument/2006/relationships/image" Target="../media/image51.jpeg"/><Relationship Id="rId4" Type="http://schemas.openxmlformats.org/officeDocument/2006/relationships/hyperlink" Target="https://www.lpo.fr/campagnes/2016/e3wHgbBJfTEF/mdf_delaplagealaforet_c1.pdf" TargetMode="External"/><Relationship Id="rId9" Type="http://schemas.openxmlformats.org/officeDocument/2006/relationships/hyperlink" Target="https://www.lpo.fr/campagnes/2016/e3wHgbBJfTEF/mdf_ecosystemeforestierdunaire_c4.pdf" TargetMode="External"/></Relationships>
</file>

<file path=ppt/slides/_rels/slide47.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unarbrepourleclimat.fr/IMG/pdf/plaquette_changement_climatique.pdf" TargetMode="External"/><Relationship Id="rId2" Type="http://schemas.openxmlformats.org/officeDocument/2006/relationships/slide" Target="slide4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lpo.fr/" TargetMode="External"/><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mailto:marais.yves@espaces-naturels.fr" TargetMode="Externa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mailto:lilleau.niges@espaces-naturels.fr"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mailto:lucie.langlade@lpo.fr" TargetMode="Externa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hyperlink" Target="https://www.lpo.fr/index.php?option=com_activites_pedagogiques&amp;view=outils&amp;Itemid=223" TargetMode="External"/><Relationship Id="rId7" Type="http://schemas.openxmlformats.org/officeDocument/2006/relationships/image" Target="../media/image31.png"/><Relationship Id="rId2" Type="http://schemas.openxmlformats.org/officeDocument/2006/relationships/hyperlink" Target="mailto:manuella.grimault@lpo.fr" TargetMode="Externa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hlinkClick r:id="" action="ppaction://hlinkshowjump?jump=firstslide" highlightClick="1"/>
          </p:cNvPr>
          <p:cNvSpPr>
            <a:spLocks noGrp="1"/>
          </p:cNvSpPr>
          <p:nvPr>
            <p:ph type="ctrTitle"/>
          </p:nvPr>
        </p:nvSpPr>
        <p:spPr>
          <a:xfrm>
            <a:off x="2024743" y="-1"/>
            <a:ext cx="10167257" cy="2650068"/>
          </a:xfrm>
          <a:prstGeom prst="rect">
            <a:avLst/>
          </a:prstGeom>
          <a:solidFill>
            <a:srgbClr val="009999">
              <a:alpha val="70000"/>
            </a:srgbClr>
          </a:solidFill>
          <a:ln w="57150">
            <a:noFill/>
          </a:ln>
        </p:spPr>
        <p:txBody>
          <a:bodyPr>
            <a:normAutofit fontScale="90000"/>
          </a:bodyPr>
          <a:lstStyle/>
          <a:p>
            <a:pPr algn="l"/>
            <a:r>
              <a:rPr lang="fr-FR" dirty="0" smtClean="0">
                <a:ln w="0"/>
                <a:solidFill>
                  <a:schemeClr val="bg1"/>
                </a:solidFill>
                <a:latin typeface="Arial Rounded MT Bold" panose="020F0704030504030204" pitchFamily="34" charset="0"/>
              </a:rPr>
              <a:t>Offre pédagogique LPO en Charente-Maritime</a:t>
            </a:r>
            <a:r>
              <a:rPr lang="fr-FR" dirty="0">
                <a:ln w="0"/>
                <a:solidFill>
                  <a:schemeClr val="bg1"/>
                </a:solidFill>
                <a:latin typeface="Arial Rounded MT Bold" panose="020F0704030504030204" pitchFamily="34" charset="0"/>
              </a:rPr>
              <a:t/>
            </a:r>
            <a:br>
              <a:rPr lang="fr-FR" dirty="0">
                <a:ln w="0"/>
                <a:solidFill>
                  <a:schemeClr val="bg1"/>
                </a:solidFill>
                <a:latin typeface="Arial Rounded MT Bold" panose="020F0704030504030204" pitchFamily="34" charset="0"/>
              </a:rPr>
            </a:br>
            <a:r>
              <a:rPr lang="fr-FR" sz="1800" dirty="0" smtClean="0">
                <a:ln w="0"/>
                <a:solidFill>
                  <a:schemeClr val="bg1"/>
                </a:solidFill>
                <a:latin typeface="Arial Rounded MT Bold" panose="020F0704030504030204" pitchFamily="34" charset="0"/>
              </a:rPr>
              <a:t/>
            </a:r>
            <a:br>
              <a:rPr lang="fr-FR" sz="1800" dirty="0" smtClean="0">
                <a:ln w="0"/>
                <a:solidFill>
                  <a:schemeClr val="bg1"/>
                </a:solidFill>
                <a:latin typeface="Arial Rounded MT Bold" panose="020F0704030504030204" pitchFamily="34" charset="0"/>
              </a:rPr>
            </a:br>
            <a:r>
              <a:rPr lang="fr-FR" sz="3100" dirty="0">
                <a:ln w="0"/>
                <a:solidFill>
                  <a:schemeClr val="bg1"/>
                </a:solidFill>
                <a:latin typeface="Arial Rounded MT Bold" panose="020F0704030504030204" pitchFamily="34" charset="0"/>
              </a:rPr>
              <a:t>N</a:t>
            </a:r>
            <a:r>
              <a:rPr lang="fr-FR" sz="3100" dirty="0" smtClean="0">
                <a:ln w="0"/>
                <a:solidFill>
                  <a:schemeClr val="bg1"/>
                </a:solidFill>
                <a:latin typeface="Arial Rounded MT Bold" panose="020F0704030504030204" pitchFamily="34" charset="0"/>
              </a:rPr>
              <a:t>os </a:t>
            </a:r>
            <a:r>
              <a:rPr lang="fr-FR" sz="3100" dirty="0">
                <a:ln w="0"/>
                <a:solidFill>
                  <a:schemeClr val="bg1"/>
                </a:solidFill>
                <a:latin typeface="Arial Rounded MT Bold" panose="020F0704030504030204" pitchFamily="34" charset="0"/>
              </a:rPr>
              <a:t>animateurs </a:t>
            </a:r>
            <a:r>
              <a:rPr lang="fr-FR" sz="3100" dirty="0" smtClean="0">
                <a:ln w="0"/>
                <a:solidFill>
                  <a:schemeClr val="bg1"/>
                </a:solidFill>
                <a:latin typeface="Arial Rounded MT Bold" panose="020F0704030504030204" pitchFamily="34" charset="0"/>
              </a:rPr>
              <a:t>nature LPO </a:t>
            </a:r>
            <a:r>
              <a:rPr lang="fr-FR" sz="3100" dirty="0">
                <a:ln w="0"/>
                <a:solidFill>
                  <a:schemeClr val="bg1"/>
                </a:solidFill>
                <a:latin typeface="Arial Rounded MT Bold" panose="020F0704030504030204" pitchFamily="34" charset="0"/>
              </a:rPr>
              <a:t>vous </a:t>
            </a:r>
            <a:r>
              <a:rPr lang="fr-FR" sz="3100" dirty="0" smtClean="0">
                <a:ln w="0"/>
                <a:solidFill>
                  <a:schemeClr val="bg1"/>
                </a:solidFill>
                <a:latin typeface="Arial Rounded MT Bold" panose="020F0704030504030204" pitchFamily="34" charset="0"/>
              </a:rPr>
              <a:t>proposent </a:t>
            </a:r>
            <a:r>
              <a:rPr lang="fr-FR" sz="3100" dirty="0">
                <a:ln w="0"/>
                <a:solidFill>
                  <a:schemeClr val="bg1"/>
                </a:solidFill>
                <a:latin typeface="Arial Rounded MT Bold" panose="020F0704030504030204" pitchFamily="34" charset="0"/>
              </a:rPr>
              <a:t>des activités pédagogiques sur nos sites et dans vos classes. </a:t>
            </a:r>
          </a:p>
        </p:txBody>
      </p:sp>
      <p:pic>
        <p:nvPicPr>
          <p:cNvPr id="14" name="Image 1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031" t="2403" r="2925" b="3970"/>
          <a:stretch/>
        </p:blipFill>
        <p:spPr>
          <a:xfrm>
            <a:off x="1001402" y="5671141"/>
            <a:ext cx="1192158" cy="1186859"/>
          </a:xfrm>
          <a:prstGeom prst="rect">
            <a:avLst/>
          </a:prstGeom>
          <a:ln w="38100">
            <a:noFill/>
          </a:ln>
        </p:spPr>
      </p:pic>
      <p:grpSp>
        <p:nvGrpSpPr>
          <p:cNvPr id="6" name="Groupe 5"/>
          <p:cNvGrpSpPr/>
          <p:nvPr/>
        </p:nvGrpSpPr>
        <p:grpSpPr>
          <a:xfrm>
            <a:off x="2459394" y="5038785"/>
            <a:ext cx="7273213" cy="1809690"/>
            <a:chOff x="2739858" y="5038785"/>
            <a:chExt cx="7273213" cy="1809690"/>
          </a:xfrm>
        </p:grpSpPr>
        <p:pic>
          <p:nvPicPr>
            <p:cNvPr id="5" name="Image 4">
              <a:hlinkClick r:id="rId4" action="ppaction://hlinksldjump"/>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739858" y="5038785"/>
              <a:ext cx="2676433" cy="1783853"/>
            </a:xfrm>
            <a:prstGeom prst="rect">
              <a:avLst/>
            </a:prstGeom>
            <a:ln w="38100">
              <a:solidFill>
                <a:srgbClr val="009999"/>
              </a:solidFill>
            </a:ln>
          </p:spPr>
        </p:pic>
        <p:pic>
          <p:nvPicPr>
            <p:cNvPr id="7" name="Image 6">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xmlns="" val="0"/>
                </a:ext>
              </a:extLst>
            </a:blip>
            <a:srcRect l="15751" t="11427" r="15751" b="11080"/>
            <a:stretch/>
          </p:blipFill>
          <p:spPr>
            <a:xfrm>
              <a:off x="7906565" y="5041523"/>
              <a:ext cx="2106506" cy="1787338"/>
            </a:xfrm>
            <a:prstGeom prst="rect">
              <a:avLst/>
            </a:prstGeom>
            <a:ln w="38100">
              <a:solidFill>
                <a:srgbClr val="009999"/>
              </a:solidFill>
            </a:ln>
          </p:spPr>
        </p:pic>
        <p:pic>
          <p:nvPicPr>
            <p:cNvPr id="9" name="Image 8">
              <a:hlinkClick r:id="rId8" action="ppaction://hlinksldjump"/>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473938" y="5041732"/>
              <a:ext cx="2374980" cy="1781235"/>
            </a:xfrm>
            <a:prstGeom prst="rect">
              <a:avLst/>
            </a:prstGeom>
            <a:ln w="38100">
              <a:solidFill>
                <a:srgbClr val="009999"/>
              </a:solidFill>
            </a:ln>
          </p:spPr>
        </p:pic>
        <p:sp>
          <p:nvSpPr>
            <p:cNvPr id="15" name="ZoneTexte 14">
              <a:hlinkClick r:id="rId4" action="ppaction://hlinksldjump"/>
            </p:cNvPr>
            <p:cNvSpPr txBox="1"/>
            <p:nvPr/>
          </p:nvSpPr>
          <p:spPr>
            <a:xfrm>
              <a:off x="2739858" y="6440266"/>
              <a:ext cx="1252151" cy="369332"/>
            </a:xfrm>
            <a:prstGeom prst="rect">
              <a:avLst/>
            </a:prstGeom>
            <a:solidFill>
              <a:schemeClr val="bg1">
                <a:lumMod val="50000"/>
                <a:alpha val="30000"/>
              </a:schemeClr>
            </a:solidFill>
          </p:spPr>
          <p:txBody>
            <a:bodyPr wrap="square" rtlCol="0">
              <a:spAutoFit/>
            </a:bodyPr>
            <a:lstStyle/>
            <a:p>
              <a:r>
                <a:rPr lang="fr-FR" dirty="0" smtClean="0">
                  <a:solidFill>
                    <a:schemeClr val="bg1"/>
                  </a:solidFill>
                </a:rPr>
                <a:t>Nos sites</a:t>
              </a:r>
              <a:endParaRPr lang="fr-FR" dirty="0">
                <a:solidFill>
                  <a:schemeClr val="bg1"/>
                </a:solidFill>
              </a:endParaRPr>
            </a:p>
          </p:txBody>
        </p:sp>
        <p:sp>
          <p:nvSpPr>
            <p:cNvPr id="17" name="ZoneTexte 16">
              <a:hlinkClick r:id="rId6" action="ppaction://hlinksldjump"/>
            </p:cNvPr>
            <p:cNvSpPr txBox="1"/>
            <p:nvPr/>
          </p:nvSpPr>
          <p:spPr>
            <a:xfrm>
              <a:off x="7916090" y="6479143"/>
              <a:ext cx="1812744" cy="369332"/>
            </a:xfrm>
            <a:prstGeom prst="rect">
              <a:avLst/>
            </a:prstGeom>
            <a:solidFill>
              <a:schemeClr val="bg1">
                <a:lumMod val="50000"/>
                <a:alpha val="30000"/>
              </a:schemeClr>
            </a:solidFill>
          </p:spPr>
          <p:txBody>
            <a:bodyPr wrap="square" rtlCol="0">
              <a:spAutoFit/>
            </a:bodyPr>
            <a:lstStyle/>
            <a:p>
              <a:r>
                <a:rPr lang="fr-FR" dirty="0" smtClean="0">
                  <a:solidFill>
                    <a:schemeClr val="bg1"/>
                  </a:solidFill>
                </a:rPr>
                <a:t>Les Pôles-Nature</a:t>
              </a:r>
              <a:endParaRPr lang="fr-FR" dirty="0">
                <a:solidFill>
                  <a:schemeClr val="bg1"/>
                </a:solidFill>
              </a:endParaRPr>
            </a:p>
          </p:txBody>
        </p:sp>
        <p:sp>
          <p:nvSpPr>
            <p:cNvPr id="18" name="ZoneTexte 17">
              <a:hlinkClick r:id="rId8" action="ppaction://hlinksldjump"/>
            </p:cNvPr>
            <p:cNvSpPr txBox="1"/>
            <p:nvPr/>
          </p:nvSpPr>
          <p:spPr>
            <a:xfrm>
              <a:off x="5482873" y="6176636"/>
              <a:ext cx="1812744" cy="646331"/>
            </a:xfrm>
            <a:prstGeom prst="rect">
              <a:avLst/>
            </a:prstGeom>
            <a:solidFill>
              <a:schemeClr val="bg1">
                <a:lumMod val="50000"/>
                <a:alpha val="30000"/>
              </a:schemeClr>
            </a:solidFill>
          </p:spPr>
          <p:txBody>
            <a:bodyPr wrap="square" rtlCol="0">
              <a:spAutoFit/>
            </a:bodyPr>
            <a:lstStyle/>
            <a:p>
              <a:r>
                <a:rPr lang="fr-FR" dirty="0" smtClean="0">
                  <a:solidFill>
                    <a:schemeClr val="bg1"/>
                  </a:solidFill>
                </a:rPr>
                <a:t>Nos outils pédagogiques</a:t>
              </a:r>
              <a:endParaRPr lang="fr-FR" dirty="0">
                <a:solidFill>
                  <a:schemeClr val="bg1"/>
                </a:solidFill>
              </a:endParaRPr>
            </a:p>
          </p:txBody>
        </p:sp>
      </p:grpSp>
      <p:grpSp>
        <p:nvGrpSpPr>
          <p:cNvPr id="3" name="Groupe 2"/>
          <p:cNvGrpSpPr/>
          <p:nvPr/>
        </p:nvGrpSpPr>
        <p:grpSpPr>
          <a:xfrm>
            <a:off x="1598556" y="2683149"/>
            <a:ext cx="9035228" cy="2284532"/>
            <a:chOff x="3065577" y="2674516"/>
            <a:chExt cx="9035228" cy="2284532"/>
          </a:xfrm>
        </p:grpSpPr>
        <p:pic>
          <p:nvPicPr>
            <p:cNvPr id="10" name="Image 9">
              <a:hlinkClick r:id="rId10" action="ppaction://hlinksldjump"/>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177436" y="2678776"/>
              <a:ext cx="3044052" cy="2280272"/>
            </a:xfrm>
            <a:prstGeom prst="rect">
              <a:avLst/>
            </a:prstGeom>
            <a:ln w="38100">
              <a:solidFill>
                <a:srgbClr val="009999"/>
              </a:solidFill>
            </a:ln>
          </p:spPr>
        </p:pic>
        <p:pic>
          <p:nvPicPr>
            <p:cNvPr id="11" name="Image 10">
              <a:hlinkClick r:id="rId12" action="ppaction://hlinksldjump"/>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3065577" y="2674517"/>
              <a:ext cx="3046041" cy="2284530"/>
            </a:xfrm>
            <a:prstGeom prst="rect">
              <a:avLst/>
            </a:prstGeom>
            <a:ln w="38100">
              <a:solidFill>
                <a:srgbClr val="009999"/>
              </a:solidFill>
            </a:ln>
          </p:spPr>
        </p:pic>
        <p:pic>
          <p:nvPicPr>
            <p:cNvPr id="1028" name="Picture 4">
              <a:hlinkClick r:id="rId14" action="ppaction://hlinksldjump"/>
            </p:cNvPr>
            <p:cNvPicPr>
              <a:picLocks noChangeAspect="1" noChangeArrowheads="1"/>
            </p:cNvPicPr>
            <p:nvPr/>
          </p:nvPicPr>
          <p:blipFill rotWithShape="1">
            <a:blip r:embed="rId15" cstate="print">
              <a:extLst>
                <a:ext uri="{28A0092B-C50C-407E-A947-70E740481C1C}">
                  <a14:useLocalDpi xmlns:a14="http://schemas.microsoft.com/office/drawing/2010/main" xmlns="" val="0"/>
                </a:ext>
              </a:extLst>
            </a:blip>
            <a:srcRect l="1172"/>
            <a:stretch/>
          </p:blipFill>
          <p:spPr bwMode="auto">
            <a:xfrm>
              <a:off x="9284729" y="2674516"/>
              <a:ext cx="2816076" cy="2284529"/>
            </a:xfrm>
            <a:prstGeom prst="rect">
              <a:avLst/>
            </a:prstGeom>
            <a:noFill/>
            <a:ln w="38100">
              <a:solidFill>
                <a:srgbClr val="009999"/>
              </a:solidFill>
            </a:ln>
            <a:extLst>
              <a:ext uri="{909E8E84-426E-40DD-AFC4-6F175D3DCCD1}">
                <a14:hiddenFill xmlns:a14="http://schemas.microsoft.com/office/drawing/2010/main" xmlns="">
                  <a:solidFill>
                    <a:srgbClr val="FFFFFF"/>
                  </a:solidFill>
                </a14:hiddenFill>
              </a:ext>
            </a:extLst>
          </p:spPr>
        </p:pic>
        <p:sp>
          <p:nvSpPr>
            <p:cNvPr id="19" name="ZoneTexte 18">
              <a:hlinkClick r:id="rId10" action="ppaction://hlinksldjump"/>
            </p:cNvPr>
            <p:cNvSpPr txBox="1"/>
            <p:nvPr/>
          </p:nvSpPr>
          <p:spPr>
            <a:xfrm>
              <a:off x="6121144" y="4312716"/>
              <a:ext cx="1812744" cy="646331"/>
            </a:xfrm>
            <a:prstGeom prst="rect">
              <a:avLst/>
            </a:prstGeom>
            <a:solidFill>
              <a:schemeClr val="bg1">
                <a:lumMod val="50000"/>
                <a:alpha val="30000"/>
              </a:schemeClr>
            </a:solidFill>
          </p:spPr>
          <p:txBody>
            <a:bodyPr wrap="square" rtlCol="0">
              <a:spAutoFit/>
            </a:bodyPr>
            <a:lstStyle/>
            <a:p>
              <a:r>
                <a:rPr lang="fr-FR" dirty="0" smtClean="0">
                  <a:solidFill>
                    <a:schemeClr val="bg1"/>
                  </a:solidFill>
                </a:rPr>
                <a:t>Nos animations : entrée par cycle</a:t>
              </a:r>
              <a:endParaRPr lang="fr-FR" dirty="0">
                <a:solidFill>
                  <a:schemeClr val="bg1"/>
                </a:solidFill>
              </a:endParaRPr>
            </a:p>
          </p:txBody>
        </p:sp>
        <p:sp>
          <p:nvSpPr>
            <p:cNvPr id="20" name="ZoneTexte 19">
              <a:hlinkClick r:id="rId12" action="ppaction://hlinksldjump"/>
            </p:cNvPr>
            <p:cNvSpPr txBox="1"/>
            <p:nvPr/>
          </p:nvSpPr>
          <p:spPr>
            <a:xfrm>
              <a:off x="3066428" y="4312717"/>
              <a:ext cx="2324244" cy="646331"/>
            </a:xfrm>
            <a:prstGeom prst="rect">
              <a:avLst/>
            </a:prstGeom>
            <a:solidFill>
              <a:schemeClr val="bg1">
                <a:lumMod val="50000"/>
                <a:alpha val="30000"/>
              </a:schemeClr>
            </a:solidFill>
          </p:spPr>
          <p:txBody>
            <a:bodyPr wrap="square" rtlCol="0">
              <a:spAutoFit/>
            </a:bodyPr>
            <a:lstStyle/>
            <a:p>
              <a:r>
                <a:rPr lang="fr-FR" dirty="0" smtClean="0">
                  <a:solidFill>
                    <a:schemeClr val="bg1"/>
                  </a:solidFill>
                </a:rPr>
                <a:t>Nos animations : entrée par thématique</a:t>
              </a:r>
              <a:endParaRPr lang="fr-FR" dirty="0">
                <a:solidFill>
                  <a:schemeClr val="bg1"/>
                </a:solidFill>
              </a:endParaRPr>
            </a:p>
          </p:txBody>
        </p:sp>
        <p:sp>
          <p:nvSpPr>
            <p:cNvPr id="21" name="ZoneTexte 20">
              <a:hlinkClick r:id="rId14" action="ppaction://hlinksldjump"/>
            </p:cNvPr>
            <p:cNvSpPr txBox="1"/>
            <p:nvPr/>
          </p:nvSpPr>
          <p:spPr>
            <a:xfrm>
              <a:off x="9267825" y="4312715"/>
              <a:ext cx="2324244" cy="646331"/>
            </a:xfrm>
            <a:prstGeom prst="rect">
              <a:avLst/>
            </a:prstGeom>
            <a:solidFill>
              <a:schemeClr val="bg1">
                <a:lumMod val="50000"/>
                <a:alpha val="30000"/>
              </a:schemeClr>
            </a:solidFill>
          </p:spPr>
          <p:txBody>
            <a:bodyPr wrap="square" rtlCol="0">
              <a:spAutoFit/>
            </a:bodyPr>
            <a:lstStyle/>
            <a:p>
              <a:r>
                <a:rPr lang="fr-FR" dirty="0" smtClean="0">
                  <a:solidFill>
                    <a:schemeClr val="bg1"/>
                  </a:solidFill>
                </a:rPr>
                <a:t>EPI</a:t>
              </a:r>
            </a:p>
            <a:p>
              <a:r>
                <a:rPr lang="fr-FR" dirty="0" smtClean="0">
                  <a:solidFill>
                    <a:schemeClr val="bg1"/>
                  </a:solidFill>
                </a:rPr>
                <a:t>Démarche scientifique </a:t>
              </a:r>
              <a:endParaRPr lang="fr-FR" dirty="0">
                <a:solidFill>
                  <a:schemeClr val="bg1"/>
                </a:solidFill>
              </a:endParaRPr>
            </a:p>
          </p:txBody>
        </p:sp>
      </p:grpSp>
      <p:pic>
        <p:nvPicPr>
          <p:cNvPr id="4" name="Image 3"/>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2874" y="5661665"/>
            <a:ext cx="987800" cy="1196335"/>
          </a:xfrm>
          <a:prstGeom prst="rect">
            <a:avLst/>
          </a:prstGeom>
        </p:spPr>
      </p:pic>
    </p:spTree>
    <p:extLst>
      <p:ext uri="{BB962C8B-B14F-4D97-AF65-F5344CB8AC3E}">
        <p14:creationId xmlns:p14="http://schemas.microsoft.com/office/powerpoint/2010/main" xmlns="" val="265728624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hlinkClick r:id="" action="ppaction://noaction" highlightClick="1"/>
          </p:cNvPr>
          <p:cNvSpPr txBox="1">
            <a:spLocks/>
          </p:cNvSpPr>
          <p:nvPr/>
        </p:nvSpPr>
        <p:spPr>
          <a:xfrm>
            <a:off x="0" y="-3"/>
            <a:ext cx="9327501" cy="1087398"/>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Nos outils pédagogiques</a:t>
            </a:r>
          </a:p>
        </p:txBody>
      </p:sp>
      <p:sp>
        <p:nvSpPr>
          <p:cNvPr id="7" name="Bouton d'action : Accueil 6">
            <a:hlinkClick r:id="" action="ppaction://hlinkshowjump?jump=firstslide" highlightClick="1"/>
          </p:cNvPr>
          <p:cNvSpPr/>
          <p:nvPr/>
        </p:nvSpPr>
        <p:spPr>
          <a:xfrm>
            <a:off x="11607282" y="6276743"/>
            <a:ext cx="461655" cy="444254"/>
          </a:xfrm>
          <a:prstGeom prst="actionButtonHome">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21" name="Rectangle à coins arrondis 20"/>
          <p:cNvSpPr/>
          <p:nvPr/>
        </p:nvSpPr>
        <p:spPr>
          <a:xfrm>
            <a:off x="189470" y="1526449"/>
            <a:ext cx="11186985" cy="5194548"/>
          </a:xfrm>
          <a:prstGeom prst="roundRect">
            <a:avLst>
              <a:gd name="adj" fmla="val 6516"/>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189470" y="2060204"/>
            <a:ext cx="11186985" cy="3970318"/>
          </a:xfrm>
          <a:prstGeom prst="rect">
            <a:avLst/>
          </a:prstGeom>
          <a:noFill/>
        </p:spPr>
        <p:txBody>
          <a:bodyPr wrap="square" rtlCol="0">
            <a:spAutoFit/>
          </a:bodyPr>
          <a:lstStyle/>
          <a:p>
            <a:r>
              <a:rPr lang="fr-FR" sz="1600" b="1" dirty="0" smtClean="0"/>
              <a:t>Un kit Refuges LPO « mon établissement »</a:t>
            </a:r>
          </a:p>
          <a:p>
            <a:endParaRPr lang="fr-FR" sz="1600" dirty="0" smtClean="0"/>
          </a:p>
          <a:p>
            <a:pPr marL="285750" indent="-285750" algn="just">
              <a:buFont typeface="Arial" panose="020B0604020202020204" pitchFamily="34" charset="0"/>
              <a:buChar char="•"/>
            </a:pPr>
            <a:r>
              <a:rPr lang="fr-FR" sz="1600" dirty="0" smtClean="0"/>
              <a:t>Améliorer </a:t>
            </a:r>
            <a:r>
              <a:rPr lang="fr-FR" sz="1600" dirty="0"/>
              <a:t>le cadre de vie de l'établissement.</a:t>
            </a:r>
          </a:p>
          <a:p>
            <a:pPr marL="285750" indent="-285750" algn="just">
              <a:buFont typeface="Arial" panose="020B0604020202020204" pitchFamily="34" charset="0"/>
              <a:buChar char="•"/>
            </a:pPr>
            <a:r>
              <a:rPr lang="fr-FR" sz="1600" dirty="0"/>
              <a:t>Renforcer le lien social entre les membres de votre établissement.</a:t>
            </a:r>
          </a:p>
          <a:p>
            <a:pPr marL="285750" indent="-285750" algn="just">
              <a:buFont typeface="Arial" panose="020B0604020202020204" pitchFamily="34" charset="0"/>
              <a:buChar char="•"/>
            </a:pPr>
            <a:r>
              <a:rPr lang="fr-FR" sz="1600" dirty="0"/>
              <a:t>Créer un environnement sain sans produits chimiques, protégeant la santé des utilisateurs.</a:t>
            </a:r>
          </a:p>
          <a:p>
            <a:pPr marL="285750" indent="-285750" algn="just">
              <a:buFont typeface="Arial" panose="020B0604020202020204" pitchFamily="34" charset="0"/>
              <a:buChar char="•"/>
            </a:pPr>
            <a:r>
              <a:rPr lang="fr-FR" sz="1600" dirty="0"/>
              <a:t>Créer une zone refuge pour la biodiversité (aider les oiseaux en hiver, créer des sites de nidification ou de reproduction, planter des espèces indigènes, diversifier les milieux, créer une mare pédagogique…).</a:t>
            </a:r>
          </a:p>
          <a:p>
            <a:pPr marL="285750" indent="-285750">
              <a:buFont typeface="Arial" panose="020B0604020202020204" pitchFamily="34" charset="0"/>
              <a:buChar char="•"/>
            </a:pPr>
            <a:r>
              <a:rPr lang="fr-FR" sz="1600" dirty="0"/>
              <a:t>Privilégier l'ouverture vers l'extérieur et échanger avec d'autres établissements</a:t>
            </a:r>
            <a:r>
              <a:rPr lang="fr-FR" sz="1600" dirty="0" smtClean="0"/>
              <a:t>.</a:t>
            </a:r>
            <a:r>
              <a:rPr lang="fr-FR" sz="1600" b="1" dirty="0"/>
              <a:t> </a:t>
            </a:r>
            <a:endParaRPr lang="fr-FR" sz="1600" b="1" dirty="0" smtClean="0"/>
          </a:p>
          <a:p>
            <a:endParaRPr lang="fr-FR" sz="1600" b="1" dirty="0" smtClean="0"/>
          </a:p>
          <a:p>
            <a:endParaRPr lang="fr-FR" sz="1600" b="1" dirty="0" smtClean="0"/>
          </a:p>
          <a:p>
            <a:r>
              <a:rPr lang="fr-FR" sz="1600" b="1" dirty="0" smtClean="0"/>
              <a:t>Comment </a:t>
            </a:r>
            <a:r>
              <a:rPr lang="fr-FR" sz="1600" b="1" dirty="0"/>
              <a:t>créer votre Refuge LPO ?</a:t>
            </a:r>
          </a:p>
          <a:p>
            <a:pPr>
              <a:buFont typeface="Arial" panose="020B0604020202020204" pitchFamily="34" charset="0"/>
              <a:buChar char="•"/>
            </a:pPr>
            <a:r>
              <a:rPr lang="fr-FR" sz="1600" dirty="0" smtClean="0"/>
              <a:t> Il </a:t>
            </a:r>
            <a:r>
              <a:rPr lang="fr-FR" sz="1600" dirty="0"/>
              <a:t>suffit de vous engager à respecter la charte des Refuges LPO.</a:t>
            </a:r>
          </a:p>
          <a:p>
            <a:pPr>
              <a:buFont typeface="Arial" panose="020B0604020202020204" pitchFamily="34" charset="0"/>
              <a:buChar char="•"/>
            </a:pPr>
            <a:r>
              <a:rPr lang="fr-FR" sz="1600" dirty="0" smtClean="0"/>
              <a:t> Formaliser </a:t>
            </a:r>
            <a:r>
              <a:rPr lang="fr-FR" sz="1600" dirty="0"/>
              <a:t>votre engagement (signature d'une convention pour une durée de 3 ans) et nous adresser votre règlement de 75</a:t>
            </a:r>
            <a:r>
              <a:rPr lang="fr-FR" sz="1600" dirty="0" smtClean="0"/>
              <a:t>€.</a:t>
            </a:r>
            <a:endParaRPr lang="fr-FR" sz="1600" dirty="0"/>
          </a:p>
          <a:p>
            <a:pPr>
              <a:buFont typeface="Arial" panose="020B0604020202020204" pitchFamily="34" charset="0"/>
              <a:buChar char="•"/>
            </a:pPr>
            <a:r>
              <a:rPr lang="fr-FR" sz="1600" dirty="0" smtClean="0"/>
              <a:t> Vous </a:t>
            </a:r>
            <a:r>
              <a:rPr lang="fr-FR" sz="1600" dirty="0"/>
              <a:t>recevrez votre coffret contenant les éléments indispensables à la création de votre Refuge LPO </a:t>
            </a:r>
            <a:r>
              <a:rPr lang="fr-FR" sz="1400" dirty="0"/>
              <a:t>: 1 panneau « Mon établissement est un Refuge LPO </a:t>
            </a:r>
            <a:r>
              <a:rPr lang="fr-FR" sz="1400" dirty="0" smtClean="0"/>
              <a:t>», 1 </a:t>
            </a:r>
            <a:r>
              <a:rPr lang="fr-FR" sz="1400" dirty="0"/>
              <a:t>nichoir à </a:t>
            </a:r>
            <a:r>
              <a:rPr lang="fr-FR" sz="1400" dirty="0" smtClean="0"/>
              <a:t>mésanges, 3 </a:t>
            </a:r>
            <a:r>
              <a:rPr lang="fr-FR" sz="1400" dirty="0"/>
              <a:t>livrets mini-guides : « Les aménagements naturels au jardin » ; « Les oiseaux des jardins » ; « Un refuge sans chasse pour la biodiversité </a:t>
            </a:r>
            <a:r>
              <a:rPr lang="fr-FR" sz="1400" dirty="0" smtClean="0"/>
              <a:t>» ainsi qu’un abonnement trimestriel </a:t>
            </a:r>
            <a:r>
              <a:rPr lang="fr-FR" sz="1400" dirty="0"/>
              <a:t>au bulletin </a:t>
            </a:r>
            <a:r>
              <a:rPr lang="fr-FR" sz="1400" dirty="0" smtClean="0"/>
              <a:t>Refuges </a:t>
            </a:r>
            <a:r>
              <a:rPr lang="fr-FR" sz="1400" dirty="0"/>
              <a:t>LPO </a:t>
            </a:r>
            <a:r>
              <a:rPr lang="fr-FR" sz="1400" dirty="0" smtClean="0"/>
              <a:t>Info </a:t>
            </a:r>
            <a:r>
              <a:rPr lang="fr-FR" sz="1400" dirty="0"/>
              <a:t>destiné aux propriétaires.</a:t>
            </a:r>
          </a:p>
        </p:txBody>
      </p:sp>
      <p:pic>
        <p:nvPicPr>
          <p:cNvPr id="1026" name="Picture 2" descr="Refuges établissement - Crédit photo : LPO Héraul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94233" y="1621150"/>
            <a:ext cx="3642518" cy="1391239"/>
          </a:xfrm>
          <a:prstGeom prst="roundRect">
            <a:avLst>
              <a:gd name="adj" fmla="val 8594"/>
            </a:avLst>
          </a:prstGeom>
          <a:solidFill>
            <a:srgbClr val="FFFFFF">
              <a:shade val="85000"/>
            </a:srgbClr>
          </a:solidFill>
          <a:ln>
            <a:noFill/>
          </a:ln>
          <a:effectLst/>
          <a:extLst/>
        </p:spPr>
      </p:pic>
      <p:sp>
        <p:nvSpPr>
          <p:cNvPr id="30" name="Flèche droite 29">
            <a:hlinkClick r:id="rId3" action="ppaction://hlinksldjump"/>
          </p:cNvPr>
          <p:cNvSpPr/>
          <p:nvPr/>
        </p:nvSpPr>
        <p:spPr>
          <a:xfrm>
            <a:off x="11607282" y="3243263"/>
            <a:ext cx="461655" cy="371475"/>
          </a:xfrm>
          <a:prstGeom prst="rightArrow">
            <a:avLst/>
          </a:prstGeom>
          <a:solidFill>
            <a:srgbClr val="FFFFFF">
              <a:alpha val="50196"/>
            </a:srgbClr>
          </a:solidFill>
          <a:ln w="57150">
            <a:solidFill>
              <a:srgbClr val="4CB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Bouton d'action : Retour 31">
            <a:hlinkClick r:id="rId4" action="ppaction://hlinksldjump" highlightClick="1"/>
          </p:cNvPr>
          <p:cNvSpPr/>
          <p:nvPr/>
        </p:nvSpPr>
        <p:spPr>
          <a:xfrm>
            <a:off x="11607282" y="5754228"/>
            <a:ext cx="461655" cy="444254"/>
          </a:xfrm>
          <a:prstGeom prst="actionButtonReturn">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9327502" y="0"/>
            <a:ext cx="2861729" cy="1077218"/>
          </a:xfrm>
          <a:prstGeom prst="rect">
            <a:avLst/>
          </a:prstGeom>
          <a:noFill/>
          <a:ln w="3175">
            <a:solidFill>
              <a:srgbClr val="009999"/>
            </a:solidFill>
          </a:ln>
        </p:spPr>
        <p:txBody>
          <a:bodyPr wrap="square" rtlCol="0">
            <a:spAutoFit/>
          </a:bodyPr>
          <a:lstStyle/>
          <a:p>
            <a:r>
              <a:rPr lang="fr-FR" sz="1600" dirty="0" smtClean="0"/>
              <a:t>Contactez la </a:t>
            </a:r>
            <a:r>
              <a:rPr lang="fr-FR" sz="1600" dirty="0" smtClean="0">
                <a:hlinkClick r:id="rId5"/>
              </a:rPr>
              <a:t>LPO France</a:t>
            </a:r>
            <a:endParaRPr lang="fr-FR" sz="1600" dirty="0" smtClean="0"/>
          </a:p>
          <a:p>
            <a:r>
              <a:rPr lang="fr-FR" sz="1600" dirty="0" smtClean="0"/>
              <a:t>05 46 82 12 34 </a:t>
            </a:r>
          </a:p>
          <a:p>
            <a:endParaRPr lang="fr-FR" sz="1600" dirty="0" smtClean="0"/>
          </a:p>
          <a:p>
            <a:r>
              <a:rPr lang="fr-FR" sz="1600" dirty="0" smtClean="0"/>
              <a:t>Brochure à consulter </a:t>
            </a:r>
            <a:r>
              <a:rPr lang="fr-FR" sz="1600" dirty="0" smtClean="0">
                <a:hlinkClick r:id="rId6"/>
              </a:rPr>
              <a:t>ici</a:t>
            </a:r>
            <a:endParaRPr lang="fr-FR" sz="1600" dirty="0" smtClean="0"/>
          </a:p>
        </p:txBody>
      </p:sp>
    </p:spTree>
    <p:extLst>
      <p:ext uri="{BB962C8B-B14F-4D97-AF65-F5344CB8AC3E}">
        <p14:creationId xmlns:p14="http://schemas.microsoft.com/office/powerpoint/2010/main" xmlns="" val="187457536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hlinkClick r:id="" action="ppaction://noaction" highlightClick="1"/>
          </p:cNvPr>
          <p:cNvSpPr txBox="1">
            <a:spLocks/>
          </p:cNvSpPr>
          <p:nvPr/>
        </p:nvSpPr>
        <p:spPr>
          <a:xfrm>
            <a:off x="0" y="-3"/>
            <a:ext cx="9327501" cy="1087398"/>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Nos outils pédagogiques</a:t>
            </a:r>
          </a:p>
        </p:txBody>
      </p:sp>
      <p:sp>
        <p:nvSpPr>
          <p:cNvPr id="7" name="Bouton d'action : Accueil 6">
            <a:hlinkClick r:id="" action="ppaction://hlinkshowjump?jump=firstslide" highlightClick="1"/>
          </p:cNvPr>
          <p:cNvSpPr/>
          <p:nvPr/>
        </p:nvSpPr>
        <p:spPr>
          <a:xfrm>
            <a:off x="11607282" y="6276743"/>
            <a:ext cx="461655" cy="444254"/>
          </a:xfrm>
          <a:prstGeom prst="actionButtonHome">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grpSp>
        <p:nvGrpSpPr>
          <p:cNvPr id="28" name="Groupe 27"/>
          <p:cNvGrpSpPr/>
          <p:nvPr/>
        </p:nvGrpSpPr>
        <p:grpSpPr>
          <a:xfrm>
            <a:off x="203588" y="1816315"/>
            <a:ext cx="6606922" cy="4682555"/>
            <a:chOff x="1335028" y="2476017"/>
            <a:chExt cx="3492000" cy="4319762"/>
          </a:xfrm>
          <a:noFill/>
        </p:grpSpPr>
        <p:sp>
          <p:nvSpPr>
            <p:cNvPr id="24" name="Rectangle à coins arrondis 23"/>
            <p:cNvSpPr/>
            <p:nvPr/>
          </p:nvSpPr>
          <p:spPr>
            <a:xfrm>
              <a:off x="1335028" y="2476017"/>
              <a:ext cx="3492000" cy="4106681"/>
            </a:xfrm>
            <a:prstGeom prst="roundRect">
              <a:avLst>
                <a:gd name="adj" fmla="val 5247"/>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1335028" y="2548462"/>
              <a:ext cx="3492000" cy="4247317"/>
            </a:xfrm>
            <a:prstGeom prst="rect">
              <a:avLst/>
            </a:prstGeom>
            <a:grpFill/>
          </p:spPr>
          <p:txBody>
            <a:bodyPr wrap="square">
              <a:spAutoFit/>
            </a:bodyPr>
            <a:lstStyle/>
            <a:p>
              <a:pPr algn="just"/>
              <a:r>
                <a:rPr lang="fr-FR" b="1" dirty="0"/>
                <a:t>L’OISEAU MAG Junior la revue nature LPO pour les 7-12 </a:t>
              </a:r>
              <a:r>
                <a:rPr lang="fr-FR" b="1" dirty="0" smtClean="0"/>
                <a:t>ans</a:t>
              </a:r>
            </a:p>
            <a:p>
              <a:pPr algn="just"/>
              <a:r>
                <a:rPr lang="fr-FR" dirty="0"/>
                <a:t>Apprendre la nature de manière ludique et </a:t>
              </a:r>
              <a:r>
                <a:rPr lang="fr-FR" dirty="0" smtClean="0"/>
                <a:t>scientifique, </a:t>
              </a:r>
              <a:r>
                <a:rPr lang="fr-FR" dirty="0"/>
                <a:t>et participer à une aventure journalistique </a:t>
              </a:r>
              <a:r>
                <a:rPr lang="fr-FR" dirty="0" smtClean="0"/>
                <a:t>en devenant « </a:t>
              </a:r>
              <a:r>
                <a:rPr lang="fr-FR" dirty="0"/>
                <a:t>Reporters en herbe </a:t>
              </a:r>
              <a:r>
                <a:rPr lang="fr-FR" dirty="0" smtClean="0"/>
                <a:t>».</a:t>
              </a:r>
            </a:p>
            <a:p>
              <a:pPr algn="just"/>
              <a:endParaRPr lang="fr-FR" dirty="0"/>
            </a:p>
            <a:p>
              <a:pPr algn="just"/>
              <a:r>
                <a:rPr lang="fr-FR" dirty="0"/>
                <a:t>Tous les trimestres, des découvertes passionnantes sur les oiseaux et la nature, des jeux, des bricolages…</a:t>
              </a:r>
            </a:p>
            <a:p>
              <a:pPr algn="just"/>
              <a:r>
                <a:rPr lang="fr-FR" dirty="0"/>
                <a:t>Consultez tout un numéro complet gratuitement et découvrez les sommaires des anciens numéros sur :</a:t>
              </a:r>
            </a:p>
            <a:p>
              <a:pPr algn="just"/>
              <a:r>
                <a:rPr lang="fr-FR" u="sng" dirty="0">
                  <a:hlinkClick r:id="rId2"/>
                </a:rPr>
                <a:t>https://www.lpo.fr/revues/l-oiseau-mag-junior</a:t>
              </a:r>
              <a:endParaRPr lang="fr-FR" dirty="0"/>
            </a:p>
            <a:p>
              <a:pPr algn="just"/>
              <a:r>
                <a:rPr lang="fr-FR" dirty="0"/>
                <a:t> </a:t>
              </a:r>
            </a:p>
            <a:p>
              <a:pPr algn="just"/>
              <a:r>
                <a:rPr lang="fr-FR" dirty="0"/>
                <a:t>Offre spéciale : 20 € au lieu de 24 </a:t>
              </a:r>
              <a:r>
                <a:rPr lang="fr-FR" dirty="0" smtClean="0"/>
                <a:t>€ les 4 numéros</a:t>
              </a:r>
            </a:p>
            <a:p>
              <a:pPr algn="just"/>
              <a:endParaRPr lang="fr-FR" dirty="0"/>
            </a:p>
            <a:p>
              <a:pPr algn="just"/>
              <a:r>
                <a:rPr lang="fr-FR" dirty="0" smtClean="0"/>
                <a:t>Pour </a:t>
              </a:r>
              <a:r>
                <a:rPr lang="fr-FR" dirty="0"/>
                <a:t>profiter de cette offre, envoyez votre demande d’abonnement à </a:t>
              </a:r>
              <a:r>
                <a:rPr lang="fr-FR" u="sng" dirty="0">
                  <a:hlinkClick r:id="rId3"/>
                </a:rPr>
                <a:t>adhesion@lpo.fr</a:t>
              </a:r>
              <a:r>
                <a:rPr lang="fr-FR" dirty="0"/>
                <a:t> en précisant le code OMJEMEN16 dans l’objet de votre mail.</a:t>
              </a:r>
              <a:endParaRPr lang="fr-FR" sz="2000" dirty="0" smtClean="0"/>
            </a:p>
          </p:txBody>
        </p:sp>
      </p:grpSp>
      <p:sp>
        <p:nvSpPr>
          <p:cNvPr id="20" name="Bouton d'action : Retour 19">
            <a:hlinkClick r:id="rId4" action="ppaction://hlinksldjump" highlightClick="1"/>
          </p:cNvPr>
          <p:cNvSpPr/>
          <p:nvPr/>
        </p:nvSpPr>
        <p:spPr>
          <a:xfrm>
            <a:off x="11607282" y="5754228"/>
            <a:ext cx="461655" cy="444254"/>
          </a:xfrm>
          <a:prstGeom prst="actionButtonReturn">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508376" y="2393324"/>
            <a:ext cx="5683624" cy="3526709"/>
          </a:xfrm>
          <a:prstGeom prst="rect">
            <a:avLst/>
          </a:prstGeom>
        </p:spPr>
      </p:pic>
      <p:sp>
        <p:nvSpPr>
          <p:cNvPr id="10" name="ZoneTexte 9"/>
          <p:cNvSpPr txBox="1"/>
          <p:nvPr/>
        </p:nvSpPr>
        <p:spPr>
          <a:xfrm>
            <a:off x="9327502" y="0"/>
            <a:ext cx="2861729" cy="1077218"/>
          </a:xfrm>
          <a:prstGeom prst="rect">
            <a:avLst/>
          </a:prstGeom>
          <a:noFill/>
          <a:ln w="3175">
            <a:solidFill>
              <a:srgbClr val="009999"/>
            </a:solidFill>
          </a:ln>
        </p:spPr>
        <p:txBody>
          <a:bodyPr wrap="square" rtlCol="0">
            <a:spAutoFit/>
          </a:bodyPr>
          <a:lstStyle/>
          <a:p>
            <a:r>
              <a:rPr lang="fr-FR" sz="1600" dirty="0" smtClean="0"/>
              <a:t>Contactez la </a:t>
            </a:r>
            <a:r>
              <a:rPr lang="fr-FR" sz="1600" dirty="0" smtClean="0">
                <a:hlinkClick r:id="rId3"/>
              </a:rPr>
              <a:t>LPO France</a:t>
            </a:r>
            <a:endParaRPr lang="fr-FR" sz="1600" dirty="0" smtClean="0"/>
          </a:p>
          <a:p>
            <a:r>
              <a:rPr lang="fr-FR" sz="1600" dirty="0" smtClean="0"/>
              <a:t>05 46 82 12 34 </a:t>
            </a:r>
          </a:p>
          <a:p>
            <a:endParaRPr lang="fr-FR" sz="1600" dirty="0" smtClean="0"/>
          </a:p>
          <a:p>
            <a:endParaRPr lang="fr-FR" sz="1600" dirty="0" smtClean="0"/>
          </a:p>
        </p:txBody>
      </p:sp>
    </p:spTree>
    <p:extLst>
      <p:ext uri="{BB962C8B-B14F-4D97-AF65-F5344CB8AC3E}">
        <p14:creationId xmlns:p14="http://schemas.microsoft.com/office/powerpoint/2010/main" xmlns="" val="62641976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uton d'action : Accueil 10">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6" name="Ellipse 15">
            <a:hlinkClick r:id="rId2" action="ppaction://hlinksldjump"/>
          </p:cNvPr>
          <p:cNvSpPr/>
          <p:nvPr/>
        </p:nvSpPr>
        <p:spPr>
          <a:xfrm>
            <a:off x="3178369" y="2703450"/>
            <a:ext cx="2865990" cy="2692989"/>
          </a:xfrm>
          <a:prstGeom prst="ellipse">
            <a:avLst/>
          </a:pr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17" name="Ellipse 16">
            <a:hlinkClick r:id="rId4" action="ppaction://hlinksldjump"/>
          </p:cNvPr>
          <p:cNvSpPr/>
          <p:nvPr/>
        </p:nvSpPr>
        <p:spPr>
          <a:xfrm>
            <a:off x="6110805" y="3296279"/>
            <a:ext cx="2865990" cy="2692989"/>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18" name="Ellipse 17">
            <a:hlinkClick r:id="rId6" action="ppaction://hlinksldjump"/>
          </p:cNvPr>
          <p:cNvSpPr/>
          <p:nvPr/>
        </p:nvSpPr>
        <p:spPr>
          <a:xfrm>
            <a:off x="9088083" y="2703450"/>
            <a:ext cx="2865990" cy="2692989"/>
          </a:xfrm>
          <a:prstGeom prst="ellipse">
            <a:avLst/>
          </a:prstGeom>
          <a:blipFill dpi="0" rotWithShape="1">
            <a:blip r:embed="rId7"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p:txBody>
      </p:sp>
      <p:sp>
        <p:nvSpPr>
          <p:cNvPr id="12" name="Espace réservé du contenu 2"/>
          <p:cNvSpPr>
            <a:spLocks noGrp="1"/>
          </p:cNvSpPr>
          <p:nvPr>
            <p:ph idx="1"/>
          </p:nvPr>
        </p:nvSpPr>
        <p:spPr>
          <a:xfrm>
            <a:off x="1" y="1378297"/>
            <a:ext cx="11607282" cy="776280"/>
          </a:xfrm>
          <a:noFill/>
          <a:ln>
            <a:noFill/>
          </a:ln>
        </p:spPr>
        <p:txBody>
          <a:bodyPr>
            <a:normAutofit/>
          </a:bodyPr>
          <a:lstStyle/>
          <a:p>
            <a:pPr marL="0" indent="0" algn="just">
              <a:buNone/>
            </a:pPr>
            <a:r>
              <a:rPr lang="fr-FR" sz="1800" dirty="0" smtClean="0"/>
              <a:t>Nous vous proposons une sélection d’animations à retrouver en fonction du cycle scolaire de vos élèves (du cycle 1 au cycle 4) puis organisée par champs disciplinaires. Nos animations sont ajustables et adaptables en fonction de vos besoins.</a:t>
            </a:r>
          </a:p>
        </p:txBody>
      </p:sp>
      <p:grpSp>
        <p:nvGrpSpPr>
          <p:cNvPr id="3" name="Groupe 2"/>
          <p:cNvGrpSpPr/>
          <p:nvPr/>
        </p:nvGrpSpPr>
        <p:grpSpPr>
          <a:xfrm>
            <a:off x="174511" y="2874217"/>
            <a:ext cx="2865990" cy="3115050"/>
            <a:chOff x="174511" y="3581232"/>
            <a:chExt cx="2865990" cy="3115050"/>
          </a:xfrm>
        </p:grpSpPr>
        <p:sp>
          <p:nvSpPr>
            <p:cNvPr id="4" name="Ellipse 3">
              <a:hlinkClick r:id="rId8" action="ppaction://hlinksldjump"/>
            </p:cNvPr>
            <p:cNvSpPr/>
            <p:nvPr/>
          </p:nvSpPr>
          <p:spPr>
            <a:xfrm>
              <a:off x="174511" y="4003293"/>
              <a:ext cx="2865990" cy="2692989"/>
            </a:xfrm>
            <a:prstGeom prst="ellipse">
              <a:avLst/>
            </a:prstGeom>
            <a:blipFill>
              <a:blip r:embed="rId9"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tx1"/>
                </a:solidFill>
              </a:endParaRPr>
            </a:p>
          </p:txBody>
        </p:sp>
        <p:sp>
          <p:nvSpPr>
            <p:cNvPr id="2" name="ZoneTexte 1">
              <a:hlinkClick r:id="rId8" action="ppaction://hlinksldjump"/>
            </p:cNvPr>
            <p:cNvSpPr txBox="1"/>
            <p:nvPr/>
          </p:nvSpPr>
          <p:spPr>
            <a:xfrm>
              <a:off x="1143353" y="3581232"/>
              <a:ext cx="928305" cy="400110"/>
            </a:xfrm>
            <a:prstGeom prst="rect">
              <a:avLst/>
            </a:prstGeom>
            <a:noFill/>
          </p:spPr>
          <p:txBody>
            <a:bodyPr wrap="square" rtlCol="0">
              <a:spAutoFit/>
            </a:bodyPr>
            <a:lstStyle/>
            <a:p>
              <a:r>
                <a:rPr lang="fr-FR" sz="2000" dirty="0" smtClean="0"/>
                <a:t>Cycle 1</a:t>
              </a:r>
              <a:endParaRPr lang="fr-FR" sz="2000" dirty="0"/>
            </a:p>
          </p:txBody>
        </p:sp>
      </p:grpSp>
      <p:sp>
        <p:nvSpPr>
          <p:cNvPr id="14" name="ZoneTexte 13"/>
          <p:cNvSpPr txBox="1"/>
          <p:nvPr/>
        </p:nvSpPr>
        <p:spPr>
          <a:xfrm>
            <a:off x="4147211" y="2284530"/>
            <a:ext cx="928305" cy="400110"/>
          </a:xfrm>
          <a:prstGeom prst="rect">
            <a:avLst/>
          </a:prstGeom>
          <a:noFill/>
        </p:spPr>
        <p:txBody>
          <a:bodyPr wrap="square" rtlCol="0">
            <a:spAutoFit/>
          </a:bodyPr>
          <a:lstStyle/>
          <a:p>
            <a:r>
              <a:rPr lang="fr-FR" sz="2000" dirty="0" smtClean="0"/>
              <a:t>Cycle 2</a:t>
            </a:r>
            <a:endParaRPr lang="fr-FR" sz="2000" dirty="0"/>
          </a:p>
        </p:txBody>
      </p:sp>
      <p:sp>
        <p:nvSpPr>
          <p:cNvPr id="15" name="ZoneTexte 14"/>
          <p:cNvSpPr txBox="1"/>
          <p:nvPr/>
        </p:nvSpPr>
        <p:spPr>
          <a:xfrm>
            <a:off x="7102068" y="2879407"/>
            <a:ext cx="928305" cy="400110"/>
          </a:xfrm>
          <a:prstGeom prst="rect">
            <a:avLst/>
          </a:prstGeom>
          <a:noFill/>
        </p:spPr>
        <p:txBody>
          <a:bodyPr wrap="square" rtlCol="0">
            <a:spAutoFit/>
          </a:bodyPr>
          <a:lstStyle/>
          <a:p>
            <a:r>
              <a:rPr lang="fr-FR" sz="2000" dirty="0" smtClean="0"/>
              <a:t>Cycle 3</a:t>
            </a:r>
            <a:endParaRPr lang="fr-FR" sz="2000" dirty="0"/>
          </a:p>
        </p:txBody>
      </p:sp>
      <p:sp>
        <p:nvSpPr>
          <p:cNvPr id="19" name="ZoneTexte 18"/>
          <p:cNvSpPr txBox="1"/>
          <p:nvPr/>
        </p:nvSpPr>
        <p:spPr>
          <a:xfrm>
            <a:off x="10056925" y="2284530"/>
            <a:ext cx="928305" cy="400110"/>
          </a:xfrm>
          <a:prstGeom prst="rect">
            <a:avLst/>
          </a:prstGeom>
          <a:noFill/>
        </p:spPr>
        <p:txBody>
          <a:bodyPr wrap="square" rtlCol="0">
            <a:spAutoFit/>
          </a:bodyPr>
          <a:lstStyle/>
          <a:p>
            <a:r>
              <a:rPr lang="fr-FR" sz="2000" dirty="0" smtClean="0"/>
              <a:t>Cycle 4</a:t>
            </a:r>
            <a:endParaRPr lang="fr-FR" sz="2000" dirty="0"/>
          </a:p>
        </p:txBody>
      </p:sp>
      <p:sp>
        <p:nvSpPr>
          <p:cNvPr id="20"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scolaires par cycle</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417385056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à coins arrondis 15">
            <a:hlinkClick r:id="rId3" action="ppaction://hlinksldjump"/>
          </p:cNvPr>
          <p:cNvSpPr/>
          <p:nvPr/>
        </p:nvSpPr>
        <p:spPr>
          <a:xfrm>
            <a:off x="4710141" y="2503918"/>
            <a:ext cx="6623911" cy="872631"/>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ea typeface="Times New Roman" panose="02020603050405020304" pitchFamily="18" charset="0"/>
              </a:rPr>
              <a:t>Mobiliser le langage dans toutes ses </a:t>
            </a:r>
            <a:r>
              <a:rPr lang="fr-FR" sz="2000" dirty="0" smtClean="0">
                <a:solidFill>
                  <a:schemeClr val="bg1"/>
                </a:solidFill>
                <a:ea typeface="Times New Roman" panose="02020603050405020304" pitchFamily="18" charset="0"/>
              </a:rPr>
              <a:t>dimensions</a:t>
            </a:r>
            <a:endParaRPr lang="fr-FR" sz="2000" dirty="0">
              <a:solidFill>
                <a:schemeClr val="bg1"/>
              </a:solidFill>
            </a:endParaRPr>
          </a:p>
        </p:txBody>
      </p:sp>
      <p:sp>
        <p:nvSpPr>
          <p:cNvPr id="17" name="Rectangle à coins arrondis 16">
            <a:hlinkClick r:id="rId3" action="ppaction://hlinksldjump"/>
          </p:cNvPr>
          <p:cNvSpPr/>
          <p:nvPr/>
        </p:nvSpPr>
        <p:spPr>
          <a:xfrm>
            <a:off x="4710141" y="3571133"/>
            <a:ext cx="6623911" cy="872631"/>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Agir, s'exprimer, comprendre à travers l'activité physique</a:t>
            </a:r>
          </a:p>
        </p:txBody>
      </p:sp>
      <p:sp>
        <p:nvSpPr>
          <p:cNvPr id="18" name="Rectangle à coins arrondis 17">
            <a:hlinkClick r:id="rId4" action="ppaction://hlinksldjump"/>
          </p:cNvPr>
          <p:cNvSpPr/>
          <p:nvPr/>
        </p:nvSpPr>
        <p:spPr>
          <a:xfrm>
            <a:off x="4710141" y="4638348"/>
            <a:ext cx="6623911" cy="872631"/>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Agir, s'exprimer, comprendre à travers les activités </a:t>
            </a:r>
            <a:r>
              <a:rPr lang="fr-FR" sz="2000" dirty="0" smtClean="0"/>
              <a:t>artistiques</a:t>
            </a:r>
            <a:endParaRPr lang="fr-FR" sz="2000" dirty="0"/>
          </a:p>
        </p:txBody>
      </p:sp>
      <p:sp>
        <p:nvSpPr>
          <p:cNvPr id="14" name="Rectangle à coins arrondis 13">
            <a:hlinkClick r:id="rId5" action="ppaction://hlinksldjump"/>
          </p:cNvPr>
          <p:cNvSpPr/>
          <p:nvPr/>
        </p:nvSpPr>
        <p:spPr>
          <a:xfrm>
            <a:off x="4710141" y="1436703"/>
            <a:ext cx="6623911" cy="872631"/>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cs typeface="Arial" panose="020B0604020202020204" pitchFamily="34" charset="0"/>
              </a:rPr>
              <a:t>Explorer le monde</a:t>
            </a:r>
          </a:p>
        </p:txBody>
      </p:sp>
      <p:sp>
        <p:nvSpPr>
          <p:cNvPr id="9" name="Rectangle à coins arrondis 8">
            <a:hlinkClick r:id="rId4" action="ppaction://hlinksldjump"/>
          </p:cNvPr>
          <p:cNvSpPr/>
          <p:nvPr/>
        </p:nvSpPr>
        <p:spPr>
          <a:xfrm>
            <a:off x="4710141" y="5705563"/>
            <a:ext cx="6623911" cy="872631"/>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cs typeface="Arial" panose="020B0604020202020204" pitchFamily="34" charset="0"/>
              </a:rPr>
              <a:t>Construire les premiers outils pour structurer sa pensée</a:t>
            </a:r>
          </a:p>
        </p:txBody>
      </p:sp>
      <p:pic>
        <p:nvPicPr>
          <p:cNvPr id="2" name="Image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77465" y="1436703"/>
            <a:ext cx="3464001" cy="2309334"/>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4" name="Image 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77465" y="3980194"/>
            <a:ext cx="3464001" cy="259800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15"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1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169851693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85016" y="3146939"/>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solidFill>
                  <a:schemeClr val="tx1"/>
                </a:solidFill>
              </a:rPr>
              <a:t>Découvrir le monde vivant</a:t>
            </a:r>
          </a:p>
        </p:txBody>
      </p:sp>
      <p:sp>
        <p:nvSpPr>
          <p:cNvPr id="2" name="ZoneTexte 1"/>
          <p:cNvSpPr txBox="1"/>
          <p:nvPr/>
        </p:nvSpPr>
        <p:spPr>
          <a:xfrm>
            <a:off x="3616410" y="5741719"/>
            <a:ext cx="7402678" cy="923330"/>
          </a:xfrm>
          <a:prstGeom prst="rect">
            <a:avLst/>
          </a:prstGeom>
          <a:noFill/>
        </p:spPr>
        <p:txBody>
          <a:bodyPr wrap="square" rtlCol="0">
            <a:spAutoFit/>
          </a:bodyPr>
          <a:lstStyle/>
          <a:p>
            <a:pPr marL="285750" indent="-285750">
              <a:buFont typeface="Arial" panose="020B0604020202020204" pitchFamily="34" charset="0"/>
              <a:buChar char="•"/>
            </a:pPr>
            <a:r>
              <a:rPr lang="fr-FR" dirty="0" smtClean="0">
                <a:hlinkClick r:id="rId3"/>
              </a:rPr>
              <a:t>Découverte du littoral - Maison du Fier</a:t>
            </a:r>
            <a:endParaRPr lang="fr-FR" dirty="0" smtClean="0"/>
          </a:p>
          <a:p>
            <a:pPr marL="285750" indent="-285750">
              <a:buFont typeface="Arial" panose="020B0604020202020204" pitchFamily="34" charset="0"/>
              <a:buChar char="•"/>
            </a:pPr>
            <a:r>
              <a:rPr lang="fr-FR" dirty="0">
                <a:hlinkClick r:id="rId4"/>
              </a:rPr>
              <a:t>O</a:t>
            </a:r>
            <a:r>
              <a:rPr lang="fr-FR" dirty="0" smtClean="0">
                <a:hlinkClick r:id="rId4"/>
              </a:rPr>
              <a:t>iseaux et plantes de la réserve naturelle - Maison du Fier</a:t>
            </a:r>
            <a:endParaRPr lang="fr-FR" dirty="0" smtClean="0"/>
          </a:p>
          <a:p>
            <a:pPr marL="285750" indent="-285750">
              <a:buFont typeface="Arial" panose="020B0604020202020204" pitchFamily="34" charset="0"/>
              <a:buChar char="•"/>
            </a:pPr>
            <a:r>
              <a:rPr lang="fr-FR" dirty="0">
                <a:hlinkClick r:id="rId5"/>
              </a:rPr>
              <a:t>Le bord de mer à petits pas, réserve naturelle nationale de </a:t>
            </a:r>
            <a:r>
              <a:rPr lang="fr-FR" dirty="0" smtClean="0">
                <a:hlinkClick r:id="rId5"/>
              </a:rPr>
              <a:t>Moëze-Oléron</a:t>
            </a:r>
            <a:endParaRPr lang="fr-FR" dirty="0"/>
          </a:p>
        </p:txBody>
      </p:sp>
      <p:sp>
        <p:nvSpPr>
          <p:cNvPr id="10" name="Rectangle à coins arrondis 9"/>
          <p:cNvSpPr/>
          <p:nvPr/>
        </p:nvSpPr>
        <p:spPr>
          <a:xfrm>
            <a:off x="85016" y="4479947"/>
            <a:ext cx="3531395"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solidFill>
                  <a:schemeClr val="tx1"/>
                </a:solidFill>
              </a:rPr>
              <a:t>Se </a:t>
            </a:r>
            <a:r>
              <a:rPr lang="fr-FR" sz="1850" dirty="0">
                <a:solidFill>
                  <a:schemeClr val="tx1"/>
                </a:solidFill>
              </a:rPr>
              <a:t>repérer dans </a:t>
            </a:r>
            <a:r>
              <a:rPr lang="fr-FR" sz="1850" dirty="0" smtClean="0">
                <a:solidFill>
                  <a:schemeClr val="tx1"/>
                </a:solidFill>
              </a:rPr>
              <a:t>l'espace</a:t>
            </a:r>
          </a:p>
        </p:txBody>
      </p:sp>
      <p:sp>
        <p:nvSpPr>
          <p:cNvPr id="15" name="Rectangle à coins arrondis 14"/>
          <p:cNvSpPr/>
          <p:nvPr/>
        </p:nvSpPr>
        <p:spPr>
          <a:xfrm>
            <a:off x="85016" y="5812955"/>
            <a:ext cx="3531395"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solidFill>
                  <a:schemeClr val="tx1"/>
                </a:solidFill>
              </a:rPr>
              <a:t>Découvrir </a:t>
            </a:r>
            <a:r>
              <a:rPr lang="fr-FR" sz="1850" dirty="0">
                <a:solidFill>
                  <a:schemeClr val="tx1"/>
                </a:solidFill>
              </a:rPr>
              <a:t>et manipuler des </a:t>
            </a:r>
            <a:r>
              <a:rPr lang="fr-FR" sz="1850" dirty="0" smtClean="0">
                <a:solidFill>
                  <a:schemeClr val="tx1"/>
                </a:solidFill>
              </a:rPr>
              <a:t>objets</a:t>
            </a:r>
          </a:p>
        </p:txBody>
      </p:sp>
      <p:sp>
        <p:nvSpPr>
          <p:cNvPr id="19" name="ZoneTexte 18"/>
          <p:cNvSpPr txBox="1"/>
          <p:nvPr/>
        </p:nvSpPr>
        <p:spPr>
          <a:xfrm>
            <a:off x="3616410" y="4547210"/>
            <a:ext cx="7430531" cy="646331"/>
          </a:xfrm>
          <a:prstGeom prst="rect">
            <a:avLst/>
          </a:prstGeom>
          <a:noFill/>
        </p:spPr>
        <p:txBody>
          <a:bodyPr wrap="square" rtlCol="0">
            <a:spAutoFit/>
          </a:bodyPr>
          <a:lstStyle/>
          <a:p>
            <a:pPr marL="285750" indent="-285750">
              <a:buFont typeface="Arial" panose="020B0604020202020204" pitchFamily="34" charset="0"/>
              <a:buChar char="•"/>
            </a:pPr>
            <a:r>
              <a:rPr lang="fr-FR" dirty="0" smtClean="0">
                <a:hlinkClick r:id="rId4"/>
              </a:rPr>
              <a:t>Oiseaux et plantes de la réserve naturelle - Maison du Fier</a:t>
            </a:r>
            <a:endParaRPr lang="fr-FR" dirty="0" smtClean="0"/>
          </a:p>
          <a:p>
            <a:pPr marL="285750" indent="-285750">
              <a:buFont typeface="Arial" panose="020B0604020202020204" pitchFamily="34" charset="0"/>
              <a:buChar char="•"/>
            </a:pPr>
            <a:r>
              <a:rPr lang="fr-FR" dirty="0">
                <a:hlinkClick r:id="rId5"/>
              </a:rPr>
              <a:t>Le bord de mer à petits </a:t>
            </a:r>
            <a:r>
              <a:rPr lang="fr-FR" dirty="0" smtClean="0">
                <a:hlinkClick r:id="rId5"/>
              </a:rPr>
              <a:t>pas - </a:t>
            </a:r>
            <a:r>
              <a:rPr lang="fr-FR" dirty="0">
                <a:hlinkClick r:id="rId5"/>
              </a:rPr>
              <a:t>réserve naturelle nationale de </a:t>
            </a:r>
            <a:r>
              <a:rPr lang="fr-FR" dirty="0" smtClean="0">
                <a:hlinkClick r:id="rId5"/>
              </a:rPr>
              <a:t>Moëze-Oléron</a:t>
            </a:r>
            <a:endParaRPr lang="fr-FR" dirty="0"/>
          </a:p>
        </p:txBody>
      </p:sp>
      <p:sp>
        <p:nvSpPr>
          <p:cNvPr id="20" name="ZoneTexte 19"/>
          <p:cNvSpPr txBox="1"/>
          <p:nvPr/>
        </p:nvSpPr>
        <p:spPr>
          <a:xfrm>
            <a:off x="3616410" y="3075702"/>
            <a:ext cx="7672677" cy="923330"/>
          </a:xfrm>
          <a:prstGeom prst="rect">
            <a:avLst/>
          </a:prstGeom>
          <a:noFill/>
        </p:spPr>
        <p:txBody>
          <a:bodyPr wrap="square" rtlCol="0">
            <a:spAutoFit/>
          </a:bodyPr>
          <a:lstStyle/>
          <a:p>
            <a:pPr marL="285750" indent="-285750">
              <a:buFont typeface="Arial" panose="020B0604020202020204" pitchFamily="34" charset="0"/>
              <a:buChar char="•"/>
            </a:pPr>
            <a:r>
              <a:rPr lang="fr-FR" dirty="0" smtClean="0">
                <a:hlinkClick r:id="rId4"/>
              </a:rPr>
              <a:t>Oiseaux et plantes de la réserve naturelle - Maison du Fier</a:t>
            </a:r>
            <a:endParaRPr lang="fr-FR" dirty="0" smtClean="0"/>
          </a:p>
          <a:p>
            <a:pPr marL="285750" indent="-285750">
              <a:buFont typeface="Arial" panose="020B0604020202020204" pitchFamily="34" charset="0"/>
              <a:buChar char="•"/>
            </a:pPr>
            <a:r>
              <a:rPr lang="fr-FR" dirty="0">
                <a:hlinkClick r:id="rId5"/>
              </a:rPr>
              <a:t>Le bord de mer à petits </a:t>
            </a:r>
            <a:r>
              <a:rPr lang="fr-FR" dirty="0" smtClean="0">
                <a:hlinkClick r:id="rId5"/>
              </a:rPr>
              <a:t>pas - </a:t>
            </a:r>
            <a:r>
              <a:rPr lang="fr-FR" dirty="0">
                <a:hlinkClick r:id="rId5"/>
              </a:rPr>
              <a:t>réserve naturelle nationale de </a:t>
            </a:r>
            <a:r>
              <a:rPr lang="fr-FR" dirty="0" smtClean="0">
                <a:hlinkClick r:id="rId5"/>
              </a:rPr>
              <a:t>Moëze-Oléron</a:t>
            </a:r>
            <a:endParaRPr lang="fr-FR" dirty="0" smtClean="0"/>
          </a:p>
          <a:p>
            <a:pPr marL="285750" indent="-285750">
              <a:buFont typeface="Arial" panose="020B0604020202020204" pitchFamily="34" charset="0"/>
              <a:buChar char="•"/>
            </a:pPr>
            <a:r>
              <a:rPr lang="fr-FR" dirty="0" smtClean="0">
                <a:hlinkClick r:id="rId6"/>
              </a:rPr>
              <a:t>J’explore du monde du vivant – réserve naturelle nationale des marais d’Yves</a:t>
            </a:r>
            <a:endParaRPr lang="fr-FR" dirty="0"/>
          </a:p>
        </p:txBody>
      </p:sp>
      <p:sp>
        <p:nvSpPr>
          <p:cNvPr id="16" name="Rectangle à coins arrondis 15"/>
          <p:cNvSpPr/>
          <p:nvPr/>
        </p:nvSpPr>
        <p:spPr>
          <a:xfrm>
            <a:off x="2784045" y="1339503"/>
            <a:ext cx="6623911" cy="872631"/>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ea typeface="Times New Roman" panose="02020603050405020304" pitchFamily="18" charset="0"/>
              </a:rPr>
              <a:t>Explorer le </a:t>
            </a:r>
            <a:r>
              <a:rPr lang="fr-FR" sz="2000" dirty="0" smtClean="0">
                <a:solidFill>
                  <a:schemeClr val="bg1"/>
                </a:solidFill>
                <a:ea typeface="Times New Roman" panose="02020603050405020304" pitchFamily="18" charset="0"/>
              </a:rPr>
              <a:t>monde</a:t>
            </a:r>
            <a:endParaRPr lang="fr-FR" sz="2000" dirty="0">
              <a:solidFill>
                <a:schemeClr val="bg1"/>
              </a:solidFill>
              <a:ea typeface="Times New Roman" panose="02020603050405020304" pitchFamily="18" charset="0"/>
            </a:endParaRPr>
          </a:p>
        </p:txBody>
      </p:sp>
      <p:sp>
        <p:nvSpPr>
          <p:cNvPr id="17"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1 </a:t>
            </a:r>
            <a:endParaRPr lang="fr-FR" sz="2900" dirty="0">
              <a:ln w="0"/>
              <a:solidFill>
                <a:schemeClr val="bg1"/>
              </a:solidFill>
              <a:latin typeface="Arial Rounded MT Bold" panose="020F0704030504030204" pitchFamily="34" charset="0"/>
            </a:endParaRPr>
          </a:p>
        </p:txBody>
      </p:sp>
      <p:sp>
        <p:nvSpPr>
          <p:cNvPr id="3" name="Rectangle 2"/>
          <p:cNvSpPr/>
          <p:nvPr/>
        </p:nvSpPr>
        <p:spPr>
          <a:xfrm>
            <a:off x="0" y="2291796"/>
            <a:ext cx="4141583" cy="646331"/>
          </a:xfrm>
          <a:prstGeom prst="rect">
            <a:avLst/>
          </a:prstGeom>
        </p:spPr>
        <p:txBody>
          <a:bodyPr wrap="none">
            <a:spAutoFit/>
          </a:bodyPr>
          <a:lstStyle/>
          <a:p>
            <a:pPr marL="285750" indent="-285750">
              <a:buFont typeface="Arial" panose="020B0604020202020204" pitchFamily="34" charset="0"/>
              <a:buChar char="•"/>
            </a:pPr>
            <a:r>
              <a:rPr lang="fr-FR" dirty="0" smtClean="0">
                <a:hlinkClick r:id="rId7"/>
              </a:rPr>
              <a:t>De la plage à la forêt – Maison du Fier</a:t>
            </a:r>
            <a:endParaRPr lang="fr-FR" dirty="0" smtClean="0"/>
          </a:p>
          <a:p>
            <a:pPr marL="285750" indent="-285750">
              <a:buFont typeface="Arial" panose="020B0604020202020204" pitchFamily="34" charset="0"/>
              <a:buChar char="•"/>
            </a:pPr>
            <a:r>
              <a:rPr lang="fr-FR" dirty="0" smtClean="0">
                <a:hlinkClick r:id="rId3"/>
              </a:rPr>
              <a:t>Découverte du littoral – Maison du Fier</a:t>
            </a:r>
            <a:endParaRPr lang="fr-FR" dirty="0"/>
          </a:p>
        </p:txBody>
      </p:sp>
    </p:spTree>
    <p:extLst>
      <p:ext uri="{BB962C8B-B14F-4D97-AF65-F5344CB8AC3E}">
        <p14:creationId xmlns:p14="http://schemas.microsoft.com/office/powerpoint/2010/main" xmlns="" val="303651741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1" y="3025511"/>
            <a:ext cx="8896865" cy="1200329"/>
          </a:xfrm>
          <a:prstGeom prst="rect">
            <a:avLst/>
          </a:prstGeom>
          <a:noFill/>
        </p:spPr>
        <p:txBody>
          <a:bodyPr wrap="square" rtlCol="0">
            <a:spAutoFit/>
          </a:bodyPr>
          <a:lstStyle/>
          <a:p>
            <a:pPr marL="285750" indent="-285750">
              <a:buFont typeface="Arial" panose="020B0604020202020204" pitchFamily="34" charset="0"/>
              <a:buChar char="•"/>
            </a:pPr>
            <a:r>
              <a:rPr lang="fr-FR" dirty="0">
                <a:hlinkClick r:id="rId3"/>
              </a:rPr>
              <a:t>D</a:t>
            </a:r>
            <a:r>
              <a:rPr lang="fr-FR" dirty="0" smtClean="0">
                <a:hlinkClick r:id="rId3"/>
              </a:rPr>
              <a:t>écouverte du littoral - Maison du Fier</a:t>
            </a:r>
            <a:endParaRPr lang="fr-FR" dirty="0" smtClean="0"/>
          </a:p>
          <a:p>
            <a:pPr marL="285750" indent="-285750">
              <a:buFont typeface="Arial" panose="020B0604020202020204" pitchFamily="34" charset="0"/>
              <a:buChar char="•"/>
            </a:pPr>
            <a:r>
              <a:rPr lang="fr-FR" dirty="0">
                <a:hlinkClick r:id="rId4"/>
              </a:rPr>
              <a:t>Le bord de mer à petits </a:t>
            </a:r>
            <a:r>
              <a:rPr lang="fr-FR" dirty="0" smtClean="0">
                <a:hlinkClick r:id="rId4"/>
              </a:rPr>
              <a:t>pas - </a:t>
            </a:r>
            <a:r>
              <a:rPr lang="fr-FR" dirty="0">
                <a:hlinkClick r:id="rId4"/>
              </a:rPr>
              <a:t>réserve naturelle nationale de </a:t>
            </a:r>
            <a:r>
              <a:rPr lang="fr-FR" dirty="0" smtClean="0">
                <a:hlinkClick r:id="rId4"/>
              </a:rPr>
              <a:t>Moëze-Oléron</a:t>
            </a:r>
            <a:endParaRPr lang="fr-FR" dirty="0" smtClean="0"/>
          </a:p>
          <a:p>
            <a:pPr marL="285750" indent="-285750">
              <a:buFont typeface="Arial" panose="020B0604020202020204" pitchFamily="34" charset="0"/>
              <a:buChar char="•"/>
            </a:pPr>
            <a:r>
              <a:rPr lang="fr-FR" dirty="0">
                <a:hlinkClick r:id="rId5"/>
              </a:rPr>
              <a:t>J’explore du monde du vivant – réserve naturelle nationale des marais d’Yves</a:t>
            </a:r>
            <a:endParaRPr lang="fr-FR" dirty="0"/>
          </a:p>
          <a:p>
            <a:pPr marL="285750" indent="-285750">
              <a:buFont typeface="Arial" panose="020B0604020202020204" pitchFamily="34" charset="0"/>
              <a:buChar char="•"/>
            </a:pPr>
            <a:endParaRPr lang="fr-FR" dirty="0"/>
          </a:p>
        </p:txBody>
      </p:sp>
      <p:sp>
        <p:nvSpPr>
          <p:cNvPr id="6" name="Rectangle à coins arrondis 5"/>
          <p:cNvSpPr/>
          <p:nvPr/>
        </p:nvSpPr>
        <p:spPr>
          <a:xfrm>
            <a:off x="2784045" y="1729271"/>
            <a:ext cx="6623911" cy="872631"/>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bg1"/>
                </a:solidFill>
                <a:ea typeface="Times New Roman" panose="02020603050405020304" pitchFamily="18" charset="0"/>
              </a:rPr>
              <a:t>Mobiliser le langage dans toutes ses </a:t>
            </a:r>
            <a:r>
              <a:rPr lang="fr-FR" sz="2000" dirty="0" smtClean="0">
                <a:solidFill>
                  <a:schemeClr val="bg1"/>
                </a:solidFill>
                <a:ea typeface="Times New Roman" panose="02020603050405020304" pitchFamily="18" charset="0"/>
              </a:rPr>
              <a:t>dimensions</a:t>
            </a:r>
            <a:endParaRPr lang="fr-FR" sz="2000" dirty="0">
              <a:solidFill>
                <a:schemeClr val="bg1"/>
              </a:solidFill>
            </a:endParaRPr>
          </a:p>
        </p:txBody>
      </p:sp>
      <p:sp>
        <p:nvSpPr>
          <p:cNvPr id="7" name="Rectangle à coins arrondis 6"/>
          <p:cNvSpPr/>
          <p:nvPr/>
        </p:nvSpPr>
        <p:spPr>
          <a:xfrm>
            <a:off x="2784045" y="4280255"/>
            <a:ext cx="6623911" cy="872631"/>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Agir, s'exprimer, comprendre à travers l'activité physique</a:t>
            </a:r>
          </a:p>
        </p:txBody>
      </p:sp>
      <p:sp>
        <p:nvSpPr>
          <p:cNvPr id="10" name="ZoneTexte 9"/>
          <p:cNvSpPr txBox="1"/>
          <p:nvPr/>
        </p:nvSpPr>
        <p:spPr>
          <a:xfrm>
            <a:off x="-1" y="5552151"/>
            <a:ext cx="8270789" cy="1200329"/>
          </a:xfrm>
          <a:prstGeom prst="rect">
            <a:avLst/>
          </a:prstGeom>
          <a:noFill/>
        </p:spPr>
        <p:txBody>
          <a:bodyPr wrap="square" rtlCol="0">
            <a:spAutoFit/>
          </a:bodyPr>
          <a:lstStyle/>
          <a:p>
            <a:pPr marL="285750" indent="-285750">
              <a:buFont typeface="Arial" panose="020B0604020202020204" pitchFamily="34" charset="0"/>
              <a:buChar char="•"/>
            </a:pPr>
            <a:r>
              <a:rPr lang="fr-FR" dirty="0" smtClean="0">
                <a:hlinkClick r:id="rId3"/>
              </a:rPr>
              <a:t>Découverte du littoral - Maison du Fier</a:t>
            </a:r>
            <a:endParaRPr lang="fr-FR" dirty="0" smtClean="0"/>
          </a:p>
          <a:p>
            <a:pPr marL="285750" indent="-285750">
              <a:buFont typeface="Arial" panose="020B0604020202020204" pitchFamily="34" charset="0"/>
              <a:buChar char="•"/>
            </a:pPr>
            <a:r>
              <a:rPr lang="fr-FR" dirty="0" smtClean="0">
                <a:hlinkClick r:id="rId6"/>
              </a:rPr>
              <a:t>De la plage à la forêt – Maison du Fier</a:t>
            </a:r>
            <a:endParaRPr lang="fr-FR" dirty="0" smtClean="0"/>
          </a:p>
          <a:p>
            <a:pPr marL="285750" indent="-285750">
              <a:buFont typeface="Arial" panose="020B0604020202020204" pitchFamily="34" charset="0"/>
              <a:buChar char="•"/>
            </a:pPr>
            <a:r>
              <a:rPr lang="fr-FR" dirty="0" smtClean="0">
                <a:hlinkClick r:id="rId7"/>
              </a:rPr>
              <a:t>Oiseaux et plantes de la réserve naturelle - Maison du Fier</a:t>
            </a:r>
            <a:endParaRPr lang="fr-FR" dirty="0" smtClean="0"/>
          </a:p>
          <a:p>
            <a:pPr marL="285750" indent="-285750">
              <a:buFont typeface="Arial" panose="020B0604020202020204" pitchFamily="34" charset="0"/>
              <a:buChar char="•"/>
            </a:pPr>
            <a:r>
              <a:rPr lang="fr-FR" dirty="0">
                <a:hlinkClick r:id="rId5"/>
              </a:rPr>
              <a:t>J’explore du monde du vivant – réserve naturelle nationale des marais </a:t>
            </a:r>
            <a:r>
              <a:rPr lang="fr-FR" dirty="0" smtClean="0">
                <a:hlinkClick r:id="rId5"/>
              </a:rPr>
              <a:t>d’Yves</a:t>
            </a:r>
            <a:endParaRPr lang="fr-FR" dirty="0"/>
          </a:p>
        </p:txBody>
      </p:sp>
      <p:sp>
        <p:nvSpPr>
          <p:cNvPr id="14"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1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356296658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0" y="2849973"/>
            <a:ext cx="7370597" cy="646331"/>
          </a:xfrm>
          <a:prstGeom prst="rect">
            <a:avLst/>
          </a:prstGeom>
          <a:noFill/>
        </p:spPr>
        <p:txBody>
          <a:bodyPr wrap="square" rtlCol="0">
            <a:spAutoFit/>
          </a:bodyPr>
          <a:lstStyle/>
          <a:p>
            <a:pPr marL="285750" indent="-285750">
              <a:buFont typeface="Arial" panose="020B0604020202020204" pitchFamily="34" charset="0"/>
              <a:buChar char="•"/>
            </a:pPr>
            <a:r>
              <a:rPr lang="fr-FR" dirty="0" smtClean="0">
                <a:hlinkClick r:id="rId3"/>
              </a:rPr>
              <a:t>Oiseaux et plantes de la réserve naturelle - Maison du Fier</a:t>
            </a:r>
            <a:endParaRPr lang="fr-FR" dirty="0" smtClean="0"/>
          </a:p>
          <a:p>
            <a:pPr marL="285750" indent="-285750">
              <a:buFont typeface="Arial" panose="020B0604020202020204" pitchFamily="34" charset="0"/>
              <a:buChar char="•"/>
            </a:pPr>
            <a:r>
              <a:rPr lang="fr-FR" dirty="0" smtClean="0">
                <a:hlinkClick r:id="rId4"/>
              </a:rPr>
              <a:t>Le bord de mer à petits pas - réserve naturelle nationale de Moëze-Oléron</a:t>
            </a:r>
            <a:endParaRPr lang="fr-FR" dirty="0"/>
          </a:p>
        </p:txBody>
      </p:sp>
      <p:sp>
        <p:nvSpPr>
          <p:cNvPr id="6" name="Rectangle à coins arrondis 5"/>
          <p:cNvSpPr/>
          <p:nvPr/>
        </p:nvSpPr>
        <p:spPr>
          <a:xfrm>
            <a:off x="2784045" y="1636262"/>
            <a:ext cx="6623911" cy="872631"/>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Agir, s'exprimer, comprendre à travers les activités </a:t>
            </a:r>
            <a:r>
              <a:rPr lang="fr-FR" sz="2000" dirty="0" smtClean="0"/>
              <a:t>artistiques</a:t>
            </a:r>
            <a:endParaRPr lang="fr-FR" sz="2000" dirty="0"/>
          </a:p>
        </p:txBody>
      </p:sp>
      <p:sp>
        <p:nvSpPr>
          <p:cNvPr id="7" name="Rectangle à coins arrondis 6"/>
          <p:cNvSpPr/>
          <p:nvPr/>
        </p:nvSpPr>
        <p:spPr>
          <a:xfrm>
            <a:off x="2784044" y="4414031"/>
            <a:ext cx="6623911" cy="872631"/>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cs typeface="Arial" panose="020B0604020202020204" pitchFamily="34" charset="0"/>
              </a:rPr>
              <a:t>Construire les premiers outils pour structurer sa pensée</a:t>
            </a:r>
          </a:p>
        </p:txBody>
      </p:sp>
      <p:sp>
        <p:nvSpPr>
          <p:cNvPr id="8" name="ZoneTexte 7"/>
          <p:cNvSpPr txBox="1"/>
          <p:nvPr/>
        </p:nvSpPr>
        <p:spPr>
          <a:xfrm>
            <a:off x="0" y="5627742"/>
            <a:ext cx="7523014" cy="369332"/>
          </a:xfrm>
          <a:prstGeom prst="rect">
            <a:avLst/>
          </a:prstGeom>
          <a:noFill/>
        </p:spPr>
        <p:txBody>
          <a:bodyPr wrap="square" rtlCol="0">
            <a:spAutoFit/>
          </a:bodyPr>
          <a:lstStyle/>
          <a:p>
            <a:pPr marL="285750" indent="-285750">
              <a:buFont typeface="Arial" panose="020B0604020202020204" pitchFamily="34" charset="0"/>
              <a:buChar char="•"/>
            </a:pPr>
            <a:r>
              <a:rPr lang="fr-FR" dirty="0" smtClean="0">
                <a:hlinkClick r:id="rId4"/>
              </a:rPr>
              <a:t>Le bord de mer à petits pas - réserve naturelle nationale de Moëze-Oléron</a:t>
            </a:r>
            <a:endParaRPr lang="fr-FR" dirty="0"/>
          </a:p>
        </p:txBody>
      </p:sp>
      <p:sp>
        <p:nvSpPr>
          <p:cNvPr id="10"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1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103511436"/>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a:hlinkClick r:id="rId3" action="ppaction://hlinksldjump"/>
          </p:cNvPr>
          <p:cNvSpPr/>
          <p:nvPr/>
        </p:nvSpPr>
        <p:spPr>
          <a:xfrm>
            <a:off x="4738410" y="1371656"/>
            <a:ext cx="6623911"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a:t>Questionner le monde </a:t>
            </a:r>
            <a:endParaRPr lang="fr-FR" sz="1850" dirty="0" smtClean="0"/>
          </a:p>
        </p:txBody>
      </p:sp>
      <p:sp>
        <p:nvSpPr>
          <p:cNvPr id="16" name="Rectangle à coins arrondis 15">
            <a:hlinkClick r:id="rId4" action="ppaction://hlinksldjump"/>
          </p:cNvPr>
          <p:cNvSpPr/>
          <p:nvPr/>
        </p:nvSpPr>
        <p:spPr>
          <a:xfrm>
            <a:off x="4738406" y="5616665"/>
            <a:ext cx="6623913" cy="575009"/>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Éducation musicale</a:t>
            </a:r>
            <a:endParaRPr lang="fr-FR" sz="1850" dirty="0"/>
          </a:p>
        </p:txBody>
      </p:sp>
      <p:sp>
        <p:nvSpPr>
          <p:cNvPr id="17" name="Rectangle à coins arrondis 16">
            <a:hlinkClick r:id="rId4" action="ppaction://hlinksldjump"/>
          </p:cNvPr>
          <p:cNvSpPr/>
          <p:nvPr/>
        </p:nvSpPr>
        <p:spPr>
          <a:xfrm>
            <a:off x="4738406" y="4773998"/>
            <a:ext cx="6623912" cy="576575"/>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Enseignement </a:t>
            </a:r>
            <a:r>
              <a:rPr lang="fr-FR" sz="1850" dirty="0"/>
              <a:t>Moral et Civique</a:t>
            </a:r>
          </a:p>
        </p:txBody>
      </p:sp>
      <p:sp>
        <p:nvSpPr>
          <p:cNvPr id="18" name="Rectangle à coins arrondis 17">
            <a:hlinkClick r:id="rId5" action="ppaction://hlinksldjump"/>
          </p:cNvPr>
          <p:cNvSpPr/>
          <p:nvPr/>
        </p:nvSpPr>
        <p:spPr>
          <a:xfrm>
            <a:off x="4738407" y="3920773"/>
            <a:ext cx="6623914"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Mathématiques</a:t>
            </a:r>
            <a:endParaRPr lang="fr-FR" sz="1850" dirty="0"/>
          </a:p>
        </p:txBody>
      </p:sp>
      <p:sp>
        <p:nvSpPr>
          <p:cNvPr id="10" name="Rectangle à coins arrondis 9">
            <a:hlinkClick r:id="rId5" action="ppaction://hlinksldjump"/>
          </p:cNvPr>
          <p:cNvSpPr/>
          <p:nvPr/>
        </p:nvSpPr>
        <p:spPr>
          <a:xfrm>
            <a:off x="4738406" y="3067548"/>
            <a:ext cx="6623915"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Français</a:t>
            </a:r>
            <a:endParaRPr lang="fr-FR" sz="1850" dirty="0"/>
          </a:p>
        </p:txBody>
      </p:sp>
      <p:sp>
        <p:nvSpPr>
          <p:cNvPr id="21" name="Rectangle à coins arrondis 20">
            <a:hlinkClick r:id="rId3" action="ppaction://hlinksldjump"/>
          </p:cNvPr>
          <p:cNvSpPr/>
          <p:nvPr/>
        </p:nvSpPr>
        <p:spPr>
          <a:xfrm>
            <a:off x="4738410" y="2224881"/>
            <a:ext cx="6623911" cy="576575"/>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a:t>Enseignements artistiques</a:t>
            </a:r>
          </a:p>
        </p:txBody>
      </p:sp>
      <p:pic>
        <p:nvPicPr>
          <p:cNvPr id="2" name="Image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40159" y="1371656"/>
            <a:ext cx="3290819" cy="2193344"/>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3" name="Image 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40159" y="3997795"/>
            <a:ext cx="3290819" cy="2193879"/>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19"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2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268025374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0" y="2250903"/>
            <a:ext cx="8043526" cy="2862322"/>
          </a:xfrm>
          <a:prstGeom prst="rect">
            <a:avLst/>
          </a:prstGeom>
          <a:noFill/>
        </p:spPr>
        <p:txBody>
          <a:bodyPr wrap="square" rtlCol="0">
            <a:spAutoFit/>
          </a:bodyPr>
          <a:lstStyle/>
          <a:p>
            <a:pPr marL="285750" indent="-285750">
              <a:buFont typeface="Arial" panose="020B0604020202020204" pitchFamily="34" charset="0"/>
              <a:buChar char="•"/>
            </a:pPr>
            <a:r>
              <a:rPr lang="fr-FR" dirty="0" smtClean="0">
                <a:hlinkClick r:id="rId3"/>
              </a:rPr>
              <a:t>Oiseaux et plantes de la réserve naturelle - Maison du Fier</a:t>
            </a:r>
            <a:endParaRPr lang="fr-FR" dirty="0" smtClean="0"/>
          </a:p>
          <a:p>
            <a:pPr marL="285750" indent="-285750">
              <a:buFont typeface="Arial" panose="020B0604020202020204" pitchFamily="34" charset="0"/>
              <a:buChar char="•"/>
            </a:pPr>
            <a:r>
              <a:rPr lang="fr-FR" dirty="0" smtClean="0">
                <a:hlinkClick r:id="rId4"/>
              </a:rPr>
              <a:t>De la dune à la forêt – Maison du Fier</a:t>
            </a:r>
            <a:endParaRPr lang="fr-FR" dirty="0" smtClean="0"/>
          </a:p>
          <a:p>
            <a:pPr marL="285750" indent="-285750">
              <a:buFont typeface="Arial" panose="020B0604020202020204" pitchFamily="34" charset="0"/>
              <a:buChar char="•"/>
            </a:pPr>
            <a:r>
              <a:rPr lang="fr-FR" dirty="0">
                <a:hlinkClick r:id="rId5"/>
              </a:rPr>
              <a:t>Découverte du littoral – Maison du </a:t>
            </a:r>
            <a:r>
              <a:rPr lang="fr-FR" dirty="0" smtClean="0">
                <a:hlinkClick r:id="rId5"/>
              </a:rPr>
              <a:t>Fier</a:t>
            </a:r>
            <a:endParaRPr lang="fr-FR" dirty="0" smtClean="0"/>
          </a:p>
          <a:p>
            <a:pPr marL="285750" indent="-285750">
              <a:buFont typeface="Arial" panose="020B0604020202020204" pitchFamily="34" charset="0"/>
              <a:buChar char="•"/>
            </a:pPr>
            <a:r>
              <a:rPr lang="fr-FR" dirty="0">
                <a:hlinkClick r:id="rId6"/>
              </a:rPr>
              <a:t>Les </a:t>
            </a:r>
            <a:r>
              <a:rPr lang="fr-FR" dirty="0" smtClean="0">
                <a:hlinkClick r:id="rId6"/>
              </a:rPr>
              <a:t>forêts </a:t>
            </a:r>
            <a:r>
              <a:rPr lang="fr-FR" dirty="0">
                <a:hlinkClick r:id="rId6"/>
              </a:rPr>
              <a:t>littorales – Maison du </a:t>
            </a:r>
            <a:r>
              <a:rPr lang="fr-FR" dirty="0" smtClean="0">
                <a:hlinkClick r:id="rId6"/>
              </a:rPr>
              <a:t>Fier</a:t>
            </a:r>
            <a:endParaRPr lang="fr-FR" dirty="0" smtClean="0"/>
          </a:p>
          <a:p>
            <a:pPr marL="285750" indent="-285750">
              <a:buFont typeface="Arial" panose="020B0604020202020204" pitchFamily="34" charset="0"/>
              <a:buChar char="•"/>
            </a:pPr>
            <a:r>
              <a:rPr lang="fr-FR" dirty="0" smtClean="0">
                <a:hlinkClick r:id="rId7"/>
              </a:rPr>
              <a:t>Les oiseaux de la réserve naturelle – Maison du Fier</a:t>
            </a:r>
            <a:endParaRPr lang="fr-FR" dirty="0" smtClean="0"/>
          </a:p>
          <a:p>
            <a:pPr marL="285750" indent="-285750">
              <a:buFont typeface="Arial" panose="020B0604020202020204" pitchFamily="34" charset="0"/>
              <a:buChar char="•"/>
            </a:pPr>
            <a:r>
              <a:rPr lang="fr-FR" dirty="0" smtClean="0">
                <a:hlinkClick r:id="rId8"/>
              </a:rPr>
              <a:t>J’explore le vivant - réserve naturelle nationale du </a:t>
            </a:r>
            <a:r>
              <a:rPr lang="fr-FR" dirty="0">
                <a:hlinkClick r:id="rId8"/>
              </a:rPr>
              <a:t>m</a:t>
            </a:r>
            <a:r>
              <a:rPr lang="fr-FR" dirty="0" smtClean="0">
                <a:hlinkClick r:id="rId8"/>
              </a:rPr>
              <a:t>arais d’Yves</a:t>
            </a:r>
            <a:endParaRPr lang="fr-FR" dirty="0" smtClean="0"/>
          </a:p>
          <a:p>
            <a:pPr marL="285750" indent="-285750">
              <a:buFont typeface="Arial" panose="020B0604020202020204" pitchFamily="34" charset="0"/>
              <a:buChar char="•"/>
            </a:pPr>
            <a:r>
              <a:rPr lang="fr-FR" dirty="0">
                <a:hlinkClick r:id="rId9"/>
              </a:rPr>
              <a:t>Les oiseaux de la réserve </a:t>
            </a:r>
            <a:r>
              <a:rPr lang="fr-FR" dirty="0" smtClean="0">
                <a:hlinkClick r:id="rId9"/>
              </a:rPr>
              <a:t>naturelle - réserve naturelle nationale </a:t>
            </a:r>
            <a:r>
              <a:rPr lang="fr-FR" dirty="0">
                <a:hlinkClick r:id="rId9"/>
              </a:rPr>
              <a:t>du </a:t>
            </a:r>
            <a:r>
              <a:rPr lang="fr-FR" dirty="0" smtClean="0">
                <a:hlinkClick r:id="rId9"/>
              </a:rPr>
              <a:t>marais d’Yves</a:t>
            </a:r>
            <a:endParaRPr lang="fr-FR" dirty="0" smtClean="0"/>
          </a:p>
          <a:p>
            <a:pPr marL="285750" indent="-285750">
              <a:buFont typeface="Arial" panose="020B0604020202020204" pitchFamily="34" charset="0"/>
              <a:buChar char="•"/>
            </a:pPr>
            <a:r>
              <a:rPr lang="fr-FR" dirty="0" smtClean="0">
                <a:hlinkClick r:id="rId10"/>
              </a:rPr>
              <a:t>Le bord de mer et les oiseaux - réserve naturelle nationale de Moëze-Oléron</a:t>
            </a:r>
            <a:endParaRPr lang="fr-FR" dirty="0" smtClean="0"/>
          </a:p>
          <a:p>
            <a:pPr marL="285750" indent="-285750">
              <a:buFont typeface="Arial" panose="020B0604020202020204" pitchFamily="34" charset="0"/>
              <a:buChar char="•"/>
            </a:pPr>
            <a:r>
              <a:rPr lang="fr-FR" dirty="0" smtClean="0">
                <a:hlinkClick r:id="rId11"/>
              </a:rPr>
              <a:t>Traitement de l’eau et biodiversité - station de lagunage</a:t>
            </a:r>
            <a:endParaRPr lang="fr-FR" dirty="0" smtClean="0"/>
          </a:p>
          <a:p>
            <a:pPr marL="285750" indent="-285750">
              <a:buFont typeface="Arial" panose="020B0604020202020204" pitchFamily="34" charset="0"/>
              <a:buChar char="•"/>
            </a:pPr>
            <a:r>
              <a:rPr lang="fr-FR" dirty="0" smtClean="0">
                <a:hlinkClick r:id="rId12"/>
              </a:rPr>
              <a:t>Les petits habitants des plages – LPO 17</a:t>
            </a:r>
            <a:endParaRPr lang="fr-FR" dirty="0"/>
          </a:p>
        </p:txBody>
      </p:sp>
      <p:sp>
        <p:nvSpPr>
          <p:cNvPr id="6" name="Rectangle à coins arrondis 5"/>
          <p:cNvSpPr/>
          <p:nvPr/>
        </p:nvSpPr>
        <p:spPr>
          <a:xfrm>
            <a:off x="2784045" y="1385265"/>
            <a:ext cx="6623911"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a:t>Questionner le monde </a:t>
            </a:r>
            <a:endParaRPr lang="fr-FR" sz="1850" dirty="0" smtClean="0"/>
          </a:p>
        </p:txBody>
      </p:sp>
      <p:sp>
        <p:nvSpPr>
          <p:cNvPr id="7" name="Rectangle à coins arrondis 6"/>
          <p:cNvSpPr/>
          <p:nvPr/>
        </p:nvSpPr>
        <p:spPr>
          <a:xfrm>
            <a:off x="2784045" y="5024879"/>
            <a:ext cx="6623911" cy="576575"/>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a:t>Enseignements artistiques</a:t>
            </a:r>
          </a:p>
        </p:txBody>
      </p:sp>
      <p:sp>
        <p:nvSpPr>
          <p:cNvPr id="8" name="ZoneTexte 7"/>
          <p:cNvSpPr txBox="1"/>
          <p:nvPr/>
        </p:nvSpPr>
        <p:spPr>
          <a:xfrm>
            <a:off x="0" y="5874699"/>
            <a:ext cx="7718005" cy="369332"/>
          </a:xfrm>
          <a:prstGeom prst="rect">
            <a:avLst/>
          </a:prstGeom>
          <a:noFill/>
        </p:spPr>
        <p:txBody>
          <a:bodyPr wrap="square" rtlCol="0">
            <a:spAutoFit/>
          </a:bodyPr>
          <a:lstStyle/>
          <a:p>
            <a:pPr marL="285750" indent="-285750">
              <a:buFont typeface="Arial" panose="020B0604020202020204" pitchFamily="34" charset="0"/>
              <a:buChar char="•"/>
            </a:pPr>
            <a:r>
              <a:rPr lang="fr-FR" dirty="0">
                <a:hlinkClick r:id="rId10"/>
              </a:rPr>
              <a:t>Le bord de mer et les </a:t>
            </a:r>
            <a:r>
              <a:rPr lang="fr-FR" dirty="0" smtClean="0">
                <a:hlinkClick r:id="rId10"/>
              </a:rPr>
              <a:t>oiseaux - </a:t>
            </a:r>
            <a:r>
              <a:rPr lang="fr-FR" dirty="0">
                <a:hlinkClick r:id="rId10"/>
              </a:rPr>
              <a:t>réserve naturelle nationale de Moëze-Oléron</a:t>
            </a:r>
            <a:endParaRPr lang="fr-FR" dirty="0"/>
          </a:p>
        </p:txBody>
      </p:sp>
      <p:sp>
        <p:nvSpPr>
          <p:cNvPr id="10"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2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156446932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0" y="5630412"/>
            <a:ext cx="7125730" cy="646331"/>
          </a:xfrm>
          <a:prstGeom prst="rect">
            <a:avLst/>
          </a:prstGeom>
          <a:noFill/>
        </p:spPr>
        <p:txBody>
          <a:bodyPr wrap="square" rtlCol="0">
            <a:spAutoFit/>
          </a:bodyPr>
          <a:lstStyle/>
          <a:p>
            <a:pPr marL="285750" indent="-285750">
              <a:buFont typeface="Arial" panose="020B0604020202020204" pitchFamily="34" charset="0"/>
              <a:buChar char="•"/>
            </a:pPr>
            <a:r>
              <a:rPr lang="fr-FR" dirty="0" smtClean="0">
                <a:hlinkClick r:id="rId3"/>
              </a:rPr>
              <a:t>Oiseaux et plantes de la réserve naturelle - Maison du Fier</a:t>
            </a:r>
            <a:endParaRPr lang="fr-FR" dirty="0" smtClean="0"/>
          </a:p>
          <a:p>
            <a:pPr marL="285750" indent="-285750">
              <a:buFont typeface="Arial" panose="020B0604020202020204" pitchFamily="34" charset="0"/>
              <a:buChar char="•"/>
            </a:pPr>
            <a:r>
              <a:rPr lang="fr-FR" dirty="0">
                <a:hlinkClick r:id="rId4"/>
              </a:rPr>
              <a:t>Les oiseaux de la réserve naturelle – Maison du </a:t>
            </a:r>
            <a:r>
              <a:rPr lang="fr-FR" dirty="0" smtClean="0">
                <a:hlinkClick r:id="rId4"/>
              </a:rPr>
              <a:t>Fier</a:t>
            </a:r>
            <a:endParaRPr lang="fr-FR" dirty="0"/>
          </a:p>
        </p:txBody>
      </p:sp>
      <p:sp>
        <p:nvSpPr>
          <p:cNvPr id="6" name="Rectangle à coins arrondis 5"/>
          <p:cNvSpPr/>
          <p:nvPr/>
        </p:nvSpPr>
        <p:spPr>
          <a:xfrm>
            <a:off x="2784044" y="4962798"/>
            <a:ext cx="6623913" cy="575009"/>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Éducation musicale</a:t>
            </a:r>
            <a:endParaRPr lang="fr-FR" sz="1850" dirty="0"/>
          </a:p>
        </p:txBody>
      </p:sp>
      <p:sp>
        <p:nvSpPr>
          <p:cNvPr id="7" name="Rectangle à coins arrondis 6"/>
          <p:cNvSpPr/>
          <p:nvPr/>
        </p:nvSpPr>
        <p:spPr>
          <a:xfrm>
            <a:off x="2784044" y="1778019"/>
            <a:ext cx="6623912" cy="576575"/>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Enseignement </a:t>
            </a:r>
            <a:r>
              <a:rPr lang="fr-FR" sz="1850" dirty="0"/>
              <a:t>Moral et Civique</a:t>
            </a:r>
          </a:p>
        </p:txBody>
      </p:sp>
      <p:sp>
        <p:nvSpPr>
          <p:cNvPr id="8" name="ZoneTexte 7"/>
          <p:cNvSpPr txBox="1"/>
          <p:nvPr/>
        </p:nvSpPr>
        <p:spPr>
          <a:xfrm>
            <a:off x="0" y="2430549"/>
            <a:ext cx="7989684" cy="1754326"/>
          </a:xfrm>
          <a:prstGeom prst="rect">
            <a:avLst/>
          </a:prstGeom>
          <a:noFill/>
        </p:spPr>
        <p:txBody>
          <a:bodyPr wrap="square" rtlCol="0">
            <a:spAutoFit/>
          </a:bodyPr>
          <a:lstStyle/>
          <a:p>
            <a:pPr marL="285750" indent="-285750">
              <a:buFont typeface="Arial" panose="020B0604020202020204" pitchFamily="34" charset="0"/>
              <a:buChar char="•"/>
            </a:pPr>
            <a:r>
              <a:rPr lang="fr-FR" dirty="0" smtClean="0">
                <a:hlinkClick r:id="rId3"/>
              </a:rPr>
              <a:t>Oiseaux et plantes de la réserve naturelle - Maison du Fier</a:t>
            </a:r>
            <a:endParaRPr lang="fr-FR" dirty="0" smtClean="0"/>
          </a:p>
          <a:p>
            <a:pPr marL="285750" indent="-285750">
              <a:buFont typeface="Arial" panose="020B0604020202020204" pitchFamily="34" charset="0"/>
              <a:buChar char="•"/>
            </a:pPr>
            <a:r>
              <a:rPr lang="fr-FR" dirty="0">
                <a:hlinkClick r:id="rId5"/>
              </a:rPr>
              <a:t>Découverte du littoral – Maison du </a:t>
            </a:r>
            <a:r>
              <a:rPr lang="fr-FR" dirty="0" smtClean="0">
                <a:hlinkClick r:id="rId5"/>
              </a:rPr>
              <a:t>Fier</a:t>
            </a:r>
            <a:endParaRPr lang="fr-FR" dirty="0" smtClean="0"/>
          </a:p>
          <a:p>
            <a:pPr marL="285750" indent="-285750">
              <a:buFont typeface="Arial" panose="020B0604020202020204" pitchFamily="34" charset="0"/>
              <a:buChar char="•"/>
            </a:pPr>
            <a:r>
              <a:rPr lang="fr-FR" dirty="0">
                <a:hlinkClick r:id="rId6"/>
              </a:rPr>
              <a:t>De la dune à la forêt – Maison du </a:t>
            </a:r>
            <a:r>
              <a:rPr lang="fr-FR" dirty="0" smtClean="0">
                <a:hlinkClick r:id="rId6"/>
              </a:rPr>
              <a:t>Fier</a:t>
            </a:r>
            <a:endParaRPr lang="fr-FR" dirty="0" smtClean="0"/>
          </a:p>
          <a:p>
            <a:pPr marL="285750" indent="-285750">
              <a:buFont typeface="Arial" panose="020B0604020202020204" pitchFamily="34" charset="0"/>
              <a:buChar char="•"/>
            </a:pPr>
            <a:r>
              <a:rPr lang="fr-FR" dirty="0">
                <a:hlinkClick r:id="rId4"/>
              </a:rPr>
              <a:t>Les oiseaux de la réserve naturelle – Maison du Fier</a:t>
            </a:r>
            <a:endParaRPr lang="fr-FR" dirty="0"/>
          </a:p>
          <a:p>
            <a:pPr marL="285750" indent="-285750">
              <a:buFont typeface="Arial" panose="020B0604020202020204" pitchFamily="34" charset="0"/>
              <a:buChar char="•"/>
            </a:pPr>
            <a:r>
              <a:rPr lang="fr-FR" dirty="0" smtClean="0">
                <a:hlinkClick r:id="rId7"/>
              </a:rPr>
              <a:t>J’explore </a:t>
            </a:r>
            <a:r>
              <a:rPr lang="fr-FR" dirty="0">
                <a:hlinkClick r:id="rId7"/>
              </a:rPr>
              <a:t>le </a:t>
            </a:r>
            <a:r>
              <a:rPr lang="fr-FR" dirty="0" smtClean="0">
                <a:hlinkClick r:id="rId7"/>
              </a:rPr>
              <a:t>vivant - réserve naturelle nationale du </a:t>
            </a:r>
            <a:r>
              <a:rPr lang="fr-FR" dirty="0">
                <a:hlinkClick r:id="rId7"/>
              </a:rPr>
              <a:t>m</a:t>
            </a:r>
            <a:r>
              <a:rPr lang="fr-FR" dirty="0" smtClean="0">
                <a:hlinkClick r:id="rId7"/>
              </a:rPr>
              <a:t>arais d’Yves</a:t>
            </a:r>
            <a:endParaRPr lang="fr-FR" dirty="0" smtClean="0"/>
          </a:p>
          <a:p>
            <a:pPr marL="285750" indent="-285750">
              <a:buFont typeface="Arial" panose="020B0604020202020204" pitchFamily="34" charset="0"/>
              <a:buChar char="•"/>
            </a:pPr>
            <a:r>
              <a:rPr lang="fr-FR" dirty="0">
                <a:hlinkClick r:id="rId8"/>
              </a:rPr>
              <a:t>Les oiseaux de la réserve </a:t>
            </a:r>
            <a:r>
              <a:rPr lang="fr-FR" dirty="0" smtClean="0">
                <a:hlinkClick r:id="rId8"/>
              </a:rPr>
              <a:t>naturelle - réserve naturelle nationale </a:t>
            </a:r>
            <a:r>
              <a:rPr lang="fr-FR" dirty="0">
                <a:hlinkClick r:id="rId8"/>
              </a:rPr>
              <a:t>du </a:t>
            </a:r>
            <a:r>
              <a:rPr lang="fr-FR" dirty="0" smtClean="0">
                <a:hlinkClick r:id="rId8"/>
              </a:rPr>
              <a:t>marais d’Yves</a:t>
            </a:r>
            <a:endParaRPr lang="fr-FR" dirty="0"/>
          </a:p>
        </p:txBody>
      </p:sp>
      <p:sp>
        <p:nvSpPr>
          <p:cNvPr id="10"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2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333364769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outon d'action : Accueil 13">
            <a:hlinkClick r:id="rId2" action="ppaction://hlinksldjump" highlightClick="1"/>
          </p:cNvPr>
          <p:cNvSpPr/>
          <p:nvPr/>
        </p:nvSpPr>
        <p:spPr>
          <a:xfrm>
            <a:off x="11532637" y="6335486"/>
            <a:ext cx="461655" cy="444254"/>
          </a:xfrm>
          <a:prstGeom prst="actionButtonHome">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Titre 1">
            <a:hlinkClick r:id="" action="ppaction://noaction" highlightClick="1"/>
          </p:cNvPr>
          <p:cNvSpPr txBox="1">
            <a:spLocks/>
          </p:cNvSpPr>
          <p:nvPr/>
        </p:nvSpPr>
        <p:spPr>
          <a:xfrm>
            <a:off x="0" y="0"/>
            <a:ext cx="10167257" cy="1382902"/>
          </a:xfrm>
          <a:prstGeom prst="rect">
            <a:avLst/>
          </a:prstGeom>
          <a:solidFill>
            <a:srgbClr val="009999">
              <a:alpha val="70000"/>
            </a:srgbClr>
          </a:solidFill>
          <a:ln w="57150">
            <a:no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Nos sites</a:t>
            </a:r>
          </a:p>
          <a:p>
            <a:r>
              <a:rPr lang="fr-FR" sz="2900" dirty="0" smtClean="0">
                <a:ln w="0"/>
                <a:solidFill>
                  <a:schemeClr val="bg1"/>
                </a:solidFill>
                <a:latin typeface="Arial Rounded MT Bold" panose="020F0704030504030204" pitchFamily="34" charset="0"/>
              </a:rPr>
              <a:t>En toute saison, venez découvrir avec vos élèves nos lieux remarquables de Charente-Maritime</a:t>
            </a:r>
            <a:endParaRPr lang="fr-FR" sz="2900" dirty="0">
              <a:ln w="0"/>
              <a:solidFill>
                <a:schemeClr val="bg1"/>
              </a:solidFill>
              <a:latin typeface="Arial Rounded MT Bold" panose="020F0704030504030204" pitchFamily="34" charset="0"/>
            </a:endParaRP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xmlns="" val="0"/>
              </a:ext>
            </a:extLst>
          </a:blip>
          <a:srcRect r="41726"/>
          <a:stretch/>
        </p:blipFill>
        <p:spPr>
          <a:xfrm>
            <a:off x="3826342" y="1382902"/>
            <a:ext cx="4539317" cy="5475097"/>
          </a:xfrm>
          <a:prstGeom prst="rect">
            <a:avLst/>
          </a:prstGeom>
        </p:spPr>
      </p:pic>
      <p:grpSp>
        <p:nvGrpSpPr>
          <p:cNvPr id="7" name="Groupe 6"/>
          <p:cNvGrpSpPr/>
          <p:nvPr/>
        </p:nvGrpSpPr>
        <p:grpSpPr>
          <a:xfrm>
            <a:off x="230659" y="3089189"/>
            <a:ext cx="3650546" cy="646331"/>
            <a:chOff x="230659" y="3089189"/>
            <a:chExt cx="3650546" cy="646331"/>
          </a:xfrm>
        </p:grpSpPr>
        <p:sp>
          <p:nvSpPr>
            <p:cNvPr id="5" name="ZoneTexte 4">
              <a:hlinkClick r:id="rId4" action="ppaction://hlinksldjump"/>
            </p:cNvPr>
            <p:cNvSpPr txBox="1"/>
            <p:nvPr/>
          </p:nvSpPr>
          <p:spPr>
            <a:xfrm>
              <a:off x="624555" y="3089189"/>
              <a:ext cx="3256650" cy="646331"/>
            </a:xfrm>
            <a:prstGeom prst="rect">
              <a:avLst/>
            </a:prstGeom>
            <a:noFill/>
          </p:spPr>
          <p:txBody>
            <a:bodyPr wrap="square" rtlCol="0">
              <a:spAutoFit/>
            </a:bodyPr>
            <a:lstStyle/>
            <a:p>
              <a:r>
                <a:rPr lang="fr-FR" dirty="0" smtClean="0"/>
                <a:t>Réserve naturelle nationale de la baie de l’aiguillon</a:t>
              </a:r>
              <a:endParaRPr lang="fr-FR" dirty="0"/>
            </a:p>
          </p:txBody>
        </p:sp>
        <p:sp>
          <p:nvSpPr>
            <p:cNvPr id="6" name="Rectangle 5">
              <a:hlinkClick r:id="rId4" action="ppaction://hlinksldjump"/>
            </p:cNvPr>
            <p:cNvSpPr/>
            <p:nvPr/>
          </p:nvSpPr>
          <p:spPr>
            <a:xfrm>
              <a:off x="230659" y="3089189"/>
              <a:ext cx="362465" cy="37894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1</a:t>
              </a:r>
              <a:endParaRPr lang="fr-FR" dirty="0">
                <a:solidFill>
                  <a:schemeClr val="tx1"/>
                </a:solidFill>
              </a:endParaRPr>
            </a:p>
          </p:txBody>
        </p:sp>
      </p:grpSp>
      <p:grpSp>
        <p:nvGrpSpPr>
          <p:cNvPr id="27" name="Groupe 26"/>
          <p:cNvGrpSpPr/>
          <p:nvPr/>
        </p:nvGrpSpPr>
        <p:grpSpPr>
          <a:xfrm>
            <a:off x="230658" y="3826475"/>
            <a:ext cx="3685355" cy="378942"/>
            <a:chOff x="230658" y="3826475"/>
            <a:chExt cx="3685355" cy="378942"/>
          </a:xfrm>
        </p:grpSpPr>
        <p:sp>
          <p:nvSpPr>
            <p:cNvPr id="17" name="Rectangle 16">
              <a:hlinkClick r:id="rId4" action="ppaction://hlinksldjump"/>
            </p:cNvPr>
            <p:cNvSpPr/>
            <p:nvPr/>
          </p:nvSpPr>
          <p:spPr>
            <a:xfrm>
              <a:off x="230658" y="3826476"/>
              <a:ext cx="362465" cy="37894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2</a:t>
              </a:r>
            </a:p>
          </p:txBody>
        </p:sp>
        <p:sp>
          <p:nvSpPr>
            <p:cNvPr id="22" name="ZoneTexte 21">
              <a:hlinkClick r:id="rId4" action="ppaction://hlinksldjump"/>
            </p:cNvPr>
            <p:cNvSpPr txBox="1"/>
            <p:nvPr/>
          </p:nvSpPr>
          <p:spPr>
            <a:xfrm>
              <a:off x="659363" y="3826475"/>
              <a:ext cx="3256650" cy="369332"/>
            </a:xfrm>
            <a:prstGeom prst="rect">
              <a:avLst/>
            </a:prstGeom>
            <a:noFill/>
          </p:spPr>
          <p:txBody>
            <a:bodyPr wrap="square" rtlCol="0">
              <a:spAutoFit/>
            </a:bodyPr>
            <a:lstStyle/>
            <a:p>
              <a:r>
                <a:rPr lang="fr-FR" dirty="0" smtClean="0"/>
                <a:t>LPO Charente-Maritime</a:t>
              </a:r>
              <a:endParaRPr lang="fr-FR" dirty="0"/>
            </a:p>
          </p:txBody>
        </p:sp>
      </p:grpSp>
      <p:grpSp>
        <p:nvGrpSpPr>
          <p:cNvPr id="3" name="Groupe 2"/>
          <p:cNvGrpSpPr/>
          <p:nvPr/>
        </p:nvGrpSpPr>
        <p:grpSpPr>
          <a:xfrm>
            <a:off x="230657" y="4329979"/>
            <a:ext cx="3676782" cy="880115"/>
            <a:chOff x="230657" y="4329979"/>
            <a:chExt cx="3676782" cy="880115"/>
          </a:xfrm>
        </p:grpSpPr>
        <p:grpSp>
          <p:nvGrpSpPr>
            <p:cNvPr id="28" name="Groupe 27"/>
            <p:cNvGrpSpPr/>
            <p:nvPr/>
          </p:nvGrpSpPr>
          <p:grpSpPr>
            <a:xfrm>
              <a:off x="230657" y="4563763"/>
              <a:ext cx="3676782" cy="646331"/>
              <a:chOff x="230657" y="4563763"/>
              <a:chExt cx="3676782" cy="646331"/>
            </a:xfrm>
          </p:grpSpPr>
          <p:sp>
            <p:nvSpPr>
              <p:cNvPr id="18" name="Rectangle 17">
                <a:hlinkClick r:id="rId5" action="ppaction://hlinksldjump"/>
              </p:cNvPr>
              <p:cNvSpPr/>
              <p:nvPr/>
            </p:nvSpPr>
            <p:spPr>
              <a:xfrm>
                <a:off x="230657" y="4563763"/>
                <a:ext cx="362465" cy="378941"/>
              </a:xfrm>
              <a:prstGeom prst="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3</a:t>
                </a:r>
              </a:p>
            </p:txBody>
          </p:sp>
          <p:sp>
            <p:nvSpPr>
              <p:cNvPr id="23" name="ZoneTexte 22">
                <a:hlinkClick r:id="rId5" action="ppaction://hlinksldjump"/>
              </p:cNvPr>
              <p:cNvSpPr txBox="1"/>
              <p:nvPr/>
            </p:nvSpPr>
            <p:spPr>
              <a:xfrm>
                <a:off x="650789" y="4563763"/>
                <a:ext cx="3256650" cy="646331"/>
              </a:xfrm>
              <a:prstGeom prst="rect">
                <a:avLst/>
              </a:prstGeom>
              <a:noFill/>
            </p:spPr>
            <p:txBody>
              <a:bodyPr wrap="square" rtlCol="0">
                <a:spAutoFit/>
              </a:bodyPr>
              <a:lstStyle/>
              <a:p>
                <a:r>
                  <a:rPr lang="fr-FR" dirty="0" smtClean="0"/>
                  <a:t>Réserve naturelle nationale de Moëze-Oléron</a:t>
                </a:r>
                <a:endParaRPr lang="fr-FR" dirty="0"/>
              </a:p>
            </p:txBody>
          </p:sp>
        </p:grpSp>
        <p:pic>
          <p:nvPicPr>
            <p:cNvPr id="32" name="Image 31"/>
            <p:cNvPicPr>
              <a:picLocks noChangeAspect="1"/>
            </p:cNvPicPr>
            <p:nvPr/>
          </p:nvPicPr>
          <p:blipFill>
            <a:blip r:embed="rId6" cstate="print">
              <a:extLst>
                <a:ext uri="{BEBA8EAE-BF5A-486C-A8C5-ECC9F3942E4B}">
                  <a14:imgProps xmlns:a14="http://schemas.microsoft.com/office/drawing/2010/main" xmlns="">
                    <a14:imgLayer r:embed="rId7">
                      <a14:imgEffect>
                        <a14:backgroundRemoval t="1205" b="100000" l="0" r="100000">
                          <a14:foregroundMark x1="6024" y1="48193" x2="6024" y2="48193"/>
                          <a14:foregroundMark x1="49398" y1="95181" x2="49398" y2="95181"/>
                        </a14:backgroundRemoval>
                      </a14:imgEffect>
                    </a14:imgLayer>
                  </a14:imgProps>
                </a:ext>
                <a:ext uri="{28A0092B-C50C-407E-A947-70E740481C1C}">
                  <a14:useLocalDpi xmlns:a14="http://schemas.microsoft.com/office/drawing/2010/main" xmlns="" val="0"/>
                </a:ext>
              </a:extLst>
            </a:blip>
            <a:stretch>
              <a:fillRect/>
            </a:stretch>
          </p:blipFill>
          <p:spPr>
            <a:xfrm>
              <a:off x="3435995" y="4329979"/>
              <a:ext cx="343206" cy="343206"/>
            </a:xfrm>
            <a:prstGeom prst="rect">
              <a:avLst/>
            </a:prstGeom>
          </p:spPr>
        </p:pic>
      </p:grpSp>
      <p:grpSp>
        <p:nvGrpSpPr>
          <p:cNvPr id="4" name="Groupe 3"/>
          <p:cNvGrpSpPr/>
          <p:nvPr/>
        </p:nvGrpSpPr>
        <p:grpSpPr>
          <a:xfrm>
            <a:off x="8538518" y="2871505"/>
            <a:ext cx="3653482" cy="864015"/>
            <a:chOff x="8538518" y="2871505"/>
            <a:chExt cx="3653482" cy="864015"/>
          </a:xfrm>
        </p:grpSpPr>
        <p:grpSp>
          <p:nvGrpSpPr>
            <p:cNvPr id="29" name="Groupe 28"/>
            <p:cNvGrpSpPr/>
            <p:nvPr/>
          </p:nvGrpSpPr>
          <p:grpSpPr>
            <a:xfrm>
              <a:off x="8538518" y="3089189"/>
              <a:ext cx="3653482" cy="646331"/>
              <a:chOff x="8538518" y="3089189"/>
              <a:chExt cx="3653482" cy="646331"/>
            </a:xfrm>
          </p:grpSpPr>
          <p:sp>
            <p:nvSpPr>
              <p:cNvPr id="19" name="Rectangle 18">
                <a:hlinkClick r:id="rId8" action="ppaction://hlinksldjump"/>
              </p:cNvPr>
              <p:cNvSpPr/>
              <p:nvPr/>
            </p:nvSpPr>
            <p:spPr>
              <a:xfrm>
                <a:off x="8538518" y="3089189"/>
                <a:ext cx="362465" cy="37894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4</a:t>
                </a:r>
              </a:p>
            </p:txBody>
          </p:sp>
          <p:sp>
            <p:nvSpPr>
              <p:cNvPr id="24" name="ZoneTexte 23">
                <a:hlinkClick r:id="rId8" action="ppaction://hlinksldjump"/>
              </p:cNvPr>
              <p:cNvSpPr txBox="1"/>
              <p:nvPr/>
            </p:nvSpPr>
            <p:spPr>
              <a:xfrm>
                <a:off x="8935350" y="3089189"/>
                <a:ext cx="3256650" cy="646331"/>
              </a:xfrm>
              <a:prstGeom prst="rect">
                <a:avLst/>
              </a:prstGeom>
              <a:noFill/>
            </p:spPr>
            <p:txBody>
              <a:bodyPr wrap="square" rtlCol="0">
                <a:spAutoFit/>
              </a:bodyPr>
              <a:lstStyle/>
              <a:p>
                <a:r>
                  <a:rPr lang="fr-FR" dirty="0" smtClean="0"/>
                  <a:t>Station de lagunage de Rochefort</a:t>
                </a:r>
                <a:endParaRPr lang="fr-FR" dirty="0"/>
              </a:p>
            </p:txBody>
          </p:sp>
        </p:grpSp>
        <p:pic>
          <p:nvPicPr>
            <p:cNvPr id="33" name="Image 3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1651086" y="2871505"/>
              <a:ext cx="343206" cy="343206"/>
            </a:xfrm>
            <a:prstGeom prst="rect">
              <a:avLst/>
            </a:prstGeom>
          </p:spPr>
        </p:pic>
      </p:grpSp>
      <p:grpSp>
        <p:nvGrpSpPr>
          <p:cNvPr id="8" name="Groupe 7"/>
          <p:cNvGrpSpPr/>
          <p:nvPr/>
        </p:nvGrpSpPr>
        <p:grpSpPr>
          <a:xfrm>
            <a:off x="8538518" y="3570760"/>
            <a:ext cx="3653482" cy="902046"/>
            <a:chOff x="8538518" y="3570760"/>
            <a:chExt cx="3653482" cy="902046"/>
          </a:xfrm>
        </p:grpSpPr>
        <p:grpSp>
          <p:nvGrpSpPr>
            <p:cNvPr id="30" name="Groupe 29"/>
            <p:cNvGrpSpPr/>
            <p:nvPr/>
          </p:nvGrpSpPr>
          <p:grpSpPr>
            <a:xfrm>
              <a:off x="8538518" y="3826475"/>
              <a:ext cx="3653482" cy="646331"/>
              <a:chOff x="8538518" y="3826475"/>
              <a:chExt cx="3653482" cy="646331"/>
            </a:xfrm>
          </p:grpSpPr>
          <p:sp>
            <p:nvSpPr>
              <p:cNvPr id="20" name="Rectangle 19">
                <a:hlinkClick r:id="rId10" action="ppaction://hlinksldjump"/>
              </p:cNvPr>
              <p:cNvSpPr/>
              <p:nvPr/>
            </p:nvSpPr>
            <p:spPr>
              <a:xfrm>
                <a:off x="8538518" y="3826475"/>
                <a:ext cx="362465" cy="37894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5</a:t>
                </a:r>
              </a:p>
            </p:txBody>
          </p:sp>
          <p:sp>
            <p:nvSpPr>
              <p:cNvPr id="25" name="ZoneTexte 24">
                <a:hlinkClick r:id="rId10" action="ppaction://hlinksldjump"/>
              </p:cNvPr>
              <p:cNvSpPr txBox="1"/>
              <p:nvPr/>
            </p:nvSpPr>
            <p:spPr>
              <a:xfrm>
                <a:off x="8935350" y="3826475"/>
                <a:ext cx="3256650" cy="646331"/>
              </a:xfrm>
              <a:prstGeom prst="rect">
                <a:avLst/>
              </a:prstGeom>
              <a:noFill/>
            </p:spPr>
            <p:txBody>
              <a:bodyPr wrap="square" rtlCol="0">
                <a:spAutoFit/>
              </a:bodyPr>
              <a:lstStyle/>
              <a:p>
                <a:r>
                  <a:rPr lang="fr-FR" dirty="0" smtClean="0"/>
                  <a:t>Réserve naturelle nationale du marais d’Yves</a:t>
                </a:r>
                <a:endParaRPr lang="fr-FR" dirty="0"/>
              </a:p>
            </p:txBody>
          </p:sp>
        </p:grpSp>
        <p:pic>
          <p:nvPicPr>
            <p:cNvPr id="34" name="Image 33"/>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1651086" y="3570760"/>
              <a:ext cx="343206" cy="343206"/>
            </a:xfrm>
            <a:prstGeom prst="rect">
              <a:avLst/>
            </a:prstGeom>
          </p:spPr>
        </p:pic>
      </p:grpSp>
      <p:grpSp>
        <p:nvGrpSpPr>
          <p:cNvPr id="9" name="Groupe 8"/>
          <p:cNvGrpSpPr/>
          <p:nvPr/>
        </p:nvGrpSpPr>
        <p:grpSpPr>
          <a:xfrm>
            <a:off x="8538517" y="4346456"/>
            <a:ext cx="3653483" cy="1134287"/>
            <a:chOff x="8538517" y="4346456"/>
            <a:chExt cx="3653483" cy="1134287"/>
          </a:xfrm>
        </p:grpSpPr>
        <p:grpSp>
          <p:nvGrpSpPr>
            <p:cNvPr id="31" name="Groupe 30"/>
            <p:cNvGrpSpPr/>
            <p:nvPr/>
          </p:nvGrpSpPr>
          <p:grpSpPr>
            <a:xfrm>
              <a:off x="8538517" y="4557413"/>
              <a:ext cx="3653483" cy="923330"/>
              <a:chOff x="8538517" y="4557413"/>
              <a:chExt cx="3653483" cy="923330"/>
            </a:xfrm>
          </p:grpSpPr>
          <p:sp>
            <p:nvSpPr>
              <p:cNvPr id="21" name="Rectangle 20">
                <a:hlinkClick r:id="rId12" action="ppaction://hlinksldjump"/>
              </p:cNvPr>
              <p:cNvSpPr/>
              <p:nvPr/>
            </p:nvSpPr>
            <p:spPr>
              <a:xfrm>
                <a:off x="8538517" y="4563763"/>
                <a:ext cx="362465" cy="378941"/>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6</a:t>
                </a:r>
              </a:p>
            </p:txBody>
          </p:sp>
          <p:sp>
            <p:nvSpPr>
              <p:cNvPr id="26" name="ZoneTexte 25">
                <a:hlinkClick r:id="rId12" action="ppaction://hlinksldjump"/>
              </p:cNvPr>
              <p:cNvSpPr txBox="1"/>
              <p:nvPr/>
            </p:nvSpPr>
            <p:spPr>
              <a:xfrm>
                <a:off x="8935350" y="4557413"/>
                <a:ext cx="3256650" cy="923330"/>
              </a:xfrm>
              <a:prstGeom prst="rect">
                <a:avLst/>
              </a:prstGeom>
              <a:noFill/>
            </p:spPr>
            <p:txBody>
              <a:bodyPr wrap="square" rtlCol="0">
                <a:spAutoFit/>
              </a:bodyPr>
              <a:lstStyle/>
              <a:p>
                <a:r>
                  <a:rPr lang="fr-FR" dirty="0" smtClean="0"/>
                  <a:t>Maison du Fier – Réserve naturelle nationale de Lilleau des Niges</a:t>
                </a:r>
                <a:endParaRPr lang="fr-FR" dirty="0"/>
              </a:p>
            </p:txBody>
          </p:sp>
        </p:grpSp>
        <p:pic>
          <p:nvPicPr>
            <p:cNvPr id="35" name="Image 34"/>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1651086" y="4346456"/>
              <a:ext cx="343206" cy="343206"/>
            </a:xfrm>
            <a:prstGeom prst="rect">
              <a:avLst/>
            </a:prstGeom>
          </p:spPr>
        </p:pic>
      </p:grpSp>
    </p:spTree>
    <p:extLst>
      <p:ext uri="{BB962C8B-B14F-4D97-AF65-F5344CB8AC3E}">
        <p14:creationId xmlns:p14="http://schemas.microsoft.com/office/powerpoint/2010/main" xmlns="" val="426284093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0" y="5141616"/>
            <a:ext cx="7125730" cy="923330"/>
          </a:xfrm>
          <a:prstGeom prst="rect">
            <a:avLst/>
          </a:prstGeom>
          <a:noFill/>
        </p:spPr>
        <p:txBody>
          <a:bodyPr wrap="square" rtlCol="0">
            <a:spAutoFit/>
          </a:bodyPr>
          <a:lstStyle/>
          <a:p>
            <a:pPr marL="285750" indent="-285750">
              <a:buFont typeface="Arial" panose="020B0604020202020204" pitchFamily="34" charset="0"/>
              <a:buChar char="•"/>
            </a:pPr>
            <a:r>
              <a:rPr lang="fr-FR" dirty="0" smtClean="0">
                <a:hlinkClick r:id="rId3"/>
              </a:rPr>
              <a:t>Oiseaux et plantes de la réserve naturelle - Maison du Fier</a:t>
            </a:r>
            <a:endParaRPr lang="fr-FR" dirty="0" smtClean="0"/>
          </a:p>
          <a:p>
            <a:pPr marL="285750" indent="-285750">
              <a:buFont typeface="Arial" panose="020B0604020202020204" pitchFamily="34" charset="0"/>
              <a:buChar char="•"/>
            </a:pPr>
            <a:r>
              <a:rPr lang="fr-FR" dirty="0">
                <a:hlinkClick r:id="rId4"/>
              </a:rPr>
              <a:t>Les oiseaux de la réserve naturelle – Maison du </a:t>
            </a:r>
            <a:r>
              <a:rPr lang="fr-FR" dirty="0" smtClean="0">
                <a:hlinkClick r:id="rId4"/>
              </a:rPr>
              <a:t>Fier</a:t>
            </a:r>
            <a:endParaRPr lang="fr-FR" dirty="0" smtClean="0"/>
          </a:p>
          <a:p>
            <a:pPr marL="285750" indent="-285750">
              <a:buFont typeface="Arial" panose="020B0604020202020204" pitchFamily="34" charset="0"/>
              <a:buChar char="•"/>
            </a:pPr>
            <a:r>
              <a:rPr lang="fr-FR" dirty="0">
                <a:hlinkClick r:id="rId5"/>
              </a:rPr>
              <a:t>Traitement de l’eau et </a:t>
            </a:r>
            <a:r>
              <a:rPr lang="fr-FR" dirty="0" smtClean="0">
                <a:hlinkClick r:id="rId5"/>
              </a:rPr>
              <a:t>biodiversité - </a:t>
            </a:r>
            <a:r>
              <a:rPr lang="fr-FR" dirty="0">
                <a:hlinkClick r:id="rId5"/>
              </a:rPr>
              <a:t>S</a:t>
            </a:r>
            <a:r>
              <a:rPr lang="fr-FR" dirty="0" smtClean="0">
                <a:hlinkClick r:id="rId5"/>
              </a:rPr>
              <a:t>tation </a:t>
            </a:r>
            <a:r>
              <a:rPr lang="fr-FR" dirty="0">
                <a:hlinkClick r:id="rId5"/>
              </a:rPr>
              <a:t>de </a:t>
            </a:r>
            <a:r>
              <a:rPr lang="fr-FR" dirty="0" smtClean="0">
                <a:hlinkClick r:id="rId5"/>
              </a:rPr>
              <a:t>lagunage</a:t>
            </a:r>
            <a:endParaRPr lang="fr-FR" dirty="0"/>
          </a:p>
        </p:txBody>
      </p:sp>
      <p:sp>
        <p:nvSpPr>
          <p:cNvPr id="6" name="Rectangle à coins arrondis 5"/>
          <p:cNvSpPr/>
          <p:nvPr/>
        </p:nvSpPr>
        <p:spPr>
          <a:xfrm>
            <a:off x="2784044" y="4258530"/>
            <a:ext cx="6623914"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Mathématiques</a:t>
            </a:r>
            <a:endParaRPr lang="fr-FR" sz="1850" dirty="0"/>
          </a:p>
        </p:txBody>
      </p:sp>
      <p:sp>
        <p:nvSpPr>
          <p:cNvPr id="7" name="Rectangle à coins arrondis 6"/>
          <p:cNvSpPr/>
          <p:nvPr/>
        </p:nvSpPr>
        <p:spPr>
          <a:xfrm>
            <a:off x="2784043" y="1513609"/>
            <a:ext cx="6623915"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Français</a:t>
            </a:r>
            <a:endParaRPr lang="fr-FR" sz="1850" dirty="0"/>
          </a:p>
        </p:txBody>
      </p:sp>
      <p:sp>
        <p:nvSpPr>
          <p:cNvPr id="8" name="Rectangle 7"/>
          <p:cNvSpPr/>
          <p:nvPr/>
        </p:nvSpPr>
        <p:spPr>
          <a:xfrm>
            <a:off x="0" y="2396694"/>
            <a:ext cx="8017066" cy="1200329"/>
          </a:xfrm>
          <a:prstGeom prst="rect">
            <a:avLst/>
          </a:prstGeom>
          <a:noFill/>
        </p:spPr>
        <p:txBody>
          <a:bodyPr wrap="none">
            <a:spAutoFit/>
          </a:bodyPr>
          <a:lstStyle/>
          <a:p>
            <a:pPr marL="285750" indent="-285750">
              <a:buFont typeface="Arial" panose="020B0604020202020204" pitchFamily="34" charset="0"/>
              <a:buChar char="•"/>
            </a:pPr>
            <a:r>
              <a:rPr lang="fr-FR" dirty="0">
                <a:hlinkClick r:id="rId6"/>
              </a:rPr>
              <a:t>J’explore le </a:t>
            </a:r>
            <a:r>
              <a:rPr lang="fr-FR" dirty="0" smtClean="0">
                <a:hlinkClick r:id="rId6"/>
              </a:rPr>
              <a:t>vivant - réserve naturelle nationale </a:t>
            </a:r>
            <a:r>
              <a:rPr lang="fr-FR" dirty="0">
                <a:hlinkClick r:id="rId6"/>
              </a:rPr>
              <a:t>du </a:t>
            </a:r>
            <a:r>
              <a:rPr lang="fr-FR" dirty="0" smtClean="0">
                <a:hlinkClick r:id="rId6"/>
              </a:rPr>
              <a:t>marais d’Yves</a:t>
            </a:r>
            <a:endParaRPr lang="fr-FR" dirty="0" smtClean="0"/>
          </a:p>
          <a:p>
            <a:pPr marL="285750" indent="-285750">
              <a:buFont typeface="Arial" panose="020B0604020202020204" pitchFamily="34" charset="0"/>
              <a:buChar char="•"/>
            </a:pPr>
            <a:r>
              <a:rPr lang="fr-FR" dirty="0" smtClean="0">
                <a:hlinkClick r:id="rId7"/>
              </a:rPr>
              <a:t>Les oiseaux de la réserve naturelle - </a:t>
            </a:r>
            <a:r>
              <a:rPr lang="fr-FR" dirty="0">
                <a:hlinkClick r:id="rId7"/>
              </a:rPr>
              <a:t>réserve naturelle nationale du marais </a:t>
            </a:r>
            <a:r>
              <a:rPr lang="fr-FR" dirty="0" smtClean="0">
                <a:hlinkClick r:id="rId7"/>
              </a:rPr>
              <a:t>d’Yves</a:t>
            </a:r>
            <a:endParaRPr lang="fr-FR" dirty="0" smtClean="0"/>
          </a:p>
          <a:p>
            <a:pPr marL="285750" indent="-285750">
              <a:buFont typeface="Arial" panose="020B0604020202020204" pitchFamily="34" charset="0"/>
              <a:buChar char="•"/>
            </a:pPr>
            <a:r>
              <a:rPr lang="fr-FR" dirty="0">
                <a:hlinkClick r:id="rId8"/>
              </a:rPr>
              <a:t>Le bord de mer et les </a:t>
            </a:r>
            <a:r>
              <a:rPr lang="fr-FR" dirty="0" smtClean="0">
                <a:hlinkClick r:id="rId8"/>
              </a:rPr>
              <a:t>oiseaux - </a:t>
            </a:r>
            <a:r>
              <a:rPr lang="fr-FR" dirty="0">
                <a:hlinkClick r:id="rId8"/>
              </a:rPr>
              <a:t>réserve naturelle nationale de </a:t>
            </a:r>
            <a:r>
              <a:rPr lang="fr-FR" dirty="0" smtClean="0">
                <a:hlinkClick r:id="rId8"/>
              </a:rPr>
              <a:t>Moëze-Oléron</a:t>
            </a:r>
            <a:endParaRPr lang="fr-FR" dirty="0" smtClean="0"/>
          </a:p>
          <a:p>
            <a:pPr marL="285750" indent="-285750">
              <a:buFont typeface="Arial" panose="020B0604020202020204" pitchFamily="34" charset="0"/>
              <a:buChar char="•"/>
            </a:pPr>
            <a:r>
              <a:rPr lang="fr-FR" dirty="0">
                <a:hlinkClick r:id="rId9"/>
              </a:rPr>
              <a:t>Les petits habitants des plages – LPO </a:t>
            </a:r>
            <a:r>
              <a:rPr lang="fr-FR" dirty="0" smtClean="0">
                <a:hlinkClick r:id="rId9"/>
              </a:rPr>
              <a:t>17</a:t>
            </a:r>
            <a:endParaRPr lang="fr-FR" dirty="0"/>
          </a:p>
        </p:txBody>
      </p:sp>
      <p:sp>
        <p:nvSpPr>
          <p:cNvPr id="10"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2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2217291050"/>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a:hlinkClick r:id="rId3" action="ppaction://hlinksldjump"/>
          </p:cNvPr>
          <p:cNvSpPr/>
          <p:nvPr/>
        </p:nvSpPr>
        <p:spPr>
          <a:xfrm>
            <a:off x="4779592" y="1587756"/>
            <a:ext cx="6547433" cy="421714"/>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Sciences et technologie</a:t>
            </a:r>
          </a:p>
        </p:txBody>
      </p:sp>
      <p:sp>
        <p:nvSpPr>
          <p:cNvPr id="16" name="Rectangle à coins arrondis 15">
            <a:hlinkClick r:id="rId4" action="ppaction://hlinksldjump"/>
          </p:cNvPr>
          <p:cNvSpPr/>
          <p:nvPr/>
        </p:nvSpPr>
        <p:spPr>
          <a:xfrm>
            <a:off x="4779590" y="2175112"/>
            <a:ext cx="6547436" cy="421714"/>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Éducation musicale</a:t>
            </a:r>
            <a:endParaRPr lang="fr-FR" sz="1850" dirty="0"/>
          </a:p>
        </p:txBody>
      </p:sp>
      <p:sp>
        <p:nvSpPr>
          <p:cNvPr id="17" name="Rectangle à coins arrondis 16">
            <a:hlinkClick r:id="rId4" action="ppaction://hlinksldjump"/>
          </p:cNvPr>
          <p:cNvSpPr/>
          <p:nvPr/>
        </p:nvSpPr>
        <p:spPr>
          <a:xfrm>
            <a:off x="4779590" y="2762468"/>
            <a:ext cx="6547435" cy="421714"/>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Enseignement </a:t>
            </a:r>
            <a:r>
              <a:rPr lang="fr-FR" sz="1850" dirty="0"/>
              <a:t>Moral et Civique</a:t>
            </a:r>
          </a:p>
        </p:txBody>
      </p:sp>
      <p:sp>
        <p:nvSpPr>
          <p:cNvPr id="18" name="Rectangle à coins arrondis 17">
            <a:hlinkClick r:id="rId5" action="ppaction://hlinksldjump"/>
          </p:cNvPr>
          <p:cNvSpPr/>
          <p:nvPr/>
        </p:nvSpPr>
        <p:spPr>
          <a:xfrm>
            <a:off x="4779592" y="3354140"/>
            <a:ext cx="6547433" cy="421714"/>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Géographie</a:t>
            </a:r>
            <a:endParaRPr lang="fr-FR" sz="1850" dirty="0"/>
          </a:p>
        </p:txBody>
      </p:sp>
      <p:sp>
        <p:nvSpPr>
          <p:cNvPr id="10" name="Rectangle à coins arrondis 9">
            <a:hlinkClick r:id="rId6" action="ppaction://hlinksldjump"/>
          </p:cNvPr>
          <p:cNvSpPr/>
          <p:nvPr/>
        </p:nvSpPr>
        <p:spPr>
          <a:xfrm>
            <a:off x="4779592" y="3943732"/>
            <a:ext cx="6547433" cy="421714"/>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Français</a:t>
            </a:r>
            <a:endParaRPr lang="fr-FR" sz="1850" dirty="0"/>
          </a:p>
        </p:txBody>
      </p:sp>
      <p:sp>
        <p:nvSpPr>
          <p:cNvPr id="15" name="Rectangle à coins arrondis 14">
            <a:hlinkClick r:id="rId7" action="ppaction://hlinksldjump"/>
          </p:cNvPr>
          <p:cNvSpPr/>
          <p:nvPr/>
        </p:nvSpPr>
        <p:spPr>
          <a:xfrm>
            <a:off x="4779593" y="4535404"/>
            <a:ext cx="6547434" cy="421714"/>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Histoire des arts</a:t>
            </a:r>
            <a:endParaRPr lang="fr-FR" sz="1850" dirty="0"/>
          </a:p>
        </p:txBody>
      </p:sp>
      <p:sp>
        <p:nvSpPr>
          <p:cNvPr id="19" name="Rectangle à coins arrondis 18">
            <a:hlinkClick r:id="rId7" action="ppaction://hlinksldjump"/>
          </p:cNvPr>
          <p:cNvSpPr/>
          <p:nvPr/>
        </p:nvSpPr>
        <p:spPr>
          <a:xfrm>
            <a:off x="4779593" y="5124354"/>
            <a:ext cx="6547433" cy="421714"/>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Mathématiques</a:t>
            </a:r>
            <a:endParaRPr lang="fr-FR" sz="1850" dirty="0"/>
          </a:p>
        </p:txBody>
      </p:sp>
      <p:pic>
        <p:nvPicPr>
          <p:cNvPr id="2" name="Image 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69855" y="1306411"/>
            <a:ext cx="3120541" cy="2340406"/>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4" name="Image 3"/>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69855" y="4380591"/>
            <a:ext cx="3120541" cy="2340406"/>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21"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3 </a:t>
            </a:r>
            <a:endParaRPr lang="fr-FR" sz="2900" dirty="0">
              <a:ln w="0"/>
              <a:solidFill>
                <a:schemeClr val="bg1"/>
              </a:solidFill>
              <a:latin typeface="Arial Rounded MT Bold" panose="020F0704030504030204" pitchFamily="34" charset="0"/>
            </a:endParaRPr>
          </a:p>
        </p:txBody>
      </p:sp>
      <p:sp>
        <p:nvSpPr>
          <p:cNvPr id="20" name="Rectangle à coins arrondis 19">
            <a:hlinkClick r:id="rId10" action="ppaction://hlinksldjump"/>
          </p:cNvPr>
          <p:cNvSpPr/>
          <p:nvPr/>
        </p:nvSpPr>
        <p:spPr>
          <a:xfrm>
            <a:off x="4779593" y="5713304"/>
            <a:ext cx="6547433" cy="421714"/>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EPS</a:t>
            </a:r>
            <a:endParaRPr lang="fr-FR" sz="1850" dirty="0"/>
          </a:p>
        </p:txBody>
      </p:sp>
      <p:sp>
        <p:nvSpPr>
          <p:cNvPr id="22" name="Rectangle à coins arrondis 21">
            <a:hlinkClick r:id="rId10" action="ppaction://hlinksldjump"/>
          </p:cNvPr>
          <p:cNvSpPr/>
          <p:nvPr/>
        </p:nvSpPr>
        <p:spPr>
          <a:xfrm>
            <a:off x="4779593" y="6299283"/>
            <a:ext cx="6547433" cy="421714"/>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Arts plastiques</a:t>
            </a:r>
            <a:endParaRPr lang="fr-FR" sz="1850" dirty="0"/>
          </a:p>
        </p:txBody>
      </p:sp>
    </p:spTree>
    <p:extLst>
      <p:ext uri="{BB962C8B-B14F-4D97-AF65-F5344CB8AC3E}">
        <p14:creationId xmlns:p14="http://schemas.microsoft.com/office/powerpoint/2010/main" xmlns="" val="428072084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a:hlinkClick r:id="rId3" action="ppaction://hlinksldjump"/>
          </p:cNvPr>
          <p:cNvSpPr/>
          <p:nvPr/>
        </p:nvSpPr>
        <p:spPr>
          <a:xfrm>
            <a:off x="6178378" y="5281105"/>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le </a:t>
            </a:r>
            <a:r>
              <a:rPr lang="fr-FR" dirty="0">
                <a:solidFill>
                  <a:schemeClr val="tx1"/>
                </a:solidFill>
              </a:rPr>
              <a:t>vivant, sa diversité et les fonctions qui le </a:t>
            </a:r>
            <a:r>
              <a:rPr lang="fr-FR" dirty="0" smtClean="0">
                <a:solidFill>
                  <a:schemeClr val="tx1"/>
                </a:solidFill>
              </a:rPr>
              <a:t>caractérisent</a:t>
            </a:r>
            <a:endParaRPr lang="fr-FR" dirty="0">
              <a:solidFill>
                <a:schemeClr val="tx1"/>
              </a:solidFill>
            </a:endParaRPr>
          </a:p>
        </p:txBody>
      </p:sp>
      <p:sp>
        <p:nvSpPr>
          <p:cNvPr id="7" name="Rectangle à coins arrondis 6">
            <a:hlinkClick r:id="rId3" action="ppaction://hlinksldjump"/>
          </p:cNvPr>
          <p:cNvSpPr/>
          <p:nvPr/>
        </p:nvSpPr>
        <p:spPr>
          <a:xfrm>
            <a:off x="1224799" y="5281105"/>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la </a:t>
            </a:r>
            <a:r>
              <a:rPr lang="fr-FR" dirty="0">
                <a:solidFill>
                  <a:schemeClr val="tx1"/>
                </a:solidFill>
              </a:rPr>
              <a:t>planète Terre, les êtres vivants dans leur </a:t>
            </a:r>
            <a:r>
              <a:rPr lang="fr-FR" dirty="0" smtClean="0">
                <a:solidFill>
                  <a:schemeClr val="tx1"/>
                </a:solidFill>
              </a:rPr>
              <a:t>environnement</a:t>
            </a:r>
            <a:endParaRPr lang="fr-FR" dirty="0">
              <a:solidFill>
                <a:schemeClr val="tx1"/>
              </a:solidFill>
            </a:endParaRPr>
          </a:p>
        </p:txBody>
      </p:sp>
      <p:sp>
        <p:nvSpPr>
          <p:cNvPr id="4" name="Rectangle 3"/>
          <p:cNvSpPr/>
          <p:nvPr/>
        </p:nvSpPr>
        <p:spPr>
          <a:xfrm>
            <a:off x="0" y="2377217"/>
            <a:ext cx="11368312" cy="2031325"/>
          </a:xfrm>
          <a:prstGeom prst="rect">
            <a:avLst/>
          </a:prstGeom>
          <a:noFill/>
        </p:spPr>
        <p:txBody>
          <a:bodyPr wrap="square">
            <a:spAutoFit/>
          </a:bodyPr>
          <a:lstStyle/>
          <a:p>
            <a:pPr marL="285750" indent="-285750">
              <a:buFont typeface="Arial" panose="020B0604020202020204" pitchFamily="34" charset="0"/>
              <a:buChar char="•"/>
            </a:pPr>
            <a:r>
              <a:rPr lang="fr-FR" dirty="0">
                <a:hlinkClick r:id="rId4"/>
              </a:rPr>
              <a:t>De la dune à la forêt – Maison du </a:t>
            </a:r>
            <a:r>
              <a:rPr lang="fr-FR" dirty="0" smtClean="0">
                <a:hlinkClick r:id="rId4"/>
              </a:rPr>
              <a:t>Fier</a:t>
            </a:r>
            <a:endParaRPr lang="fr-FR" dirty="0" smtClean="0"/>
          </a:p>
          <a:p>
            <a:pPr marL="285750" indent="-285750">
              <a:buFont typeface="Arial" panose="020B0604020202020204" pitchFamily="34" charset="0"/>
              <a:buChar char="•"/>
            </a:pPr>
            <a:r>
              <a:rPr lang="fr-FR" dirty="0">
                <a:hlinkClick r:id="rId5"/>
              </a:rPr>
              <a:t>Découverte </a:t>
            </a:r>
            <a:r>
              <a:rPr lang="fr-FR" dirty="0" smtClean="0">
                <a:hlinkClick r:id="rId5"/>
              </a:rPr>
              <a:t>du littoral </a:t>
            </a:r>
            <a:r>
              <a:rPr lang="fr-FR" dirty="0">
                <a:hlinkClick r:id="rId5"/>
              </a:rPr>
              <a:t>- Maison du </a:t>
            </a:r>
            <a:r>
              <a:rPr lang="fr-FR" dirty="0" smtClean="0">
                <a:hlinkClick r:id="rId5"/>
              </a:rPr>
              <a:t>Fier</a:t>
            </a:r>
            <a:endParaRPr lang="fr-FR" dirty="0" smtClean="0"/>
          </a:p>
          <a:p>
            <a:pPr marL="285750" indent="-285750">
              <a:buFont typeface="Arial" panose="020B0604020202020204" pitchFamily="34" charset="0"/>
              <a:buChar char="•"/>
            </a:pPr>
            <a:r>
              <a:rPr lang="fr-FR" dirty="0">
                <a:hlinkClick r:id="rId6"/>
              </a:rPr>
              <a:t>Les dunes littorales – Maison du </a:t>
            </a:r>
            <a:r>
              <a:rPr lang="fr-FR" dirty="0" smtClean="0">
                <a:hlinkClick r:id="rId6"/>
              </a:rPr>
              <a:t>Fier</a:t>
            </a:r>
            <a:endParaRPr lang="fr-FR" dirty="0" smtClean="0"/>
          </a:p>
          <a:p>
            <a:pPr marL="285750" indent="-285750">
              <a:buFont typeface="Arial" panose="020B0604020202020204" pitchFamily="34" charset="0"/>
              <a:buChar char="•"/>
            </a:pPr>
            <a:r>
              <a:rPr lang="fr-FR" dirty="0">
                <a:hlinkClick r:id="rId7"/>
              </a:rPr>
              <a:t>Les </a:t>
            </a:r>
            <a:r>
              <a:rPr lang="fr-FR" dirty="0" smtClean="0">
                <a:hlinkClick r:id="rId7"/>
              </a:rPr>
              <a:t>forêts </a:t>
            </a:r>
            <a:r>
              <a:rPr lang="fr-FR" dirty="0">
                <a:hlinkClick r:id="rId7"/>
              </a:rPr>
              <a:t>littorales – Maison du </a:t>
            </a:r>
            <a:r>
              <a:rPr lang="fr-FR" dirty="0" smtClean="0">
                <a:hlinkClick r:id="rId7"/>
              </a:rPr>
              <a:t>Fier</a:t>
            </a:r>
            <a:endParaRPr lang="fr-FR" dirty="0" smtClean="0"/>
          </a:p>
          <a:p>
            <a:pPr marL="285750" indent="-285750">
              <a:buFont typeface="Arial" panose="020B0604020202020204" pitchFamily="34" charset="0"/>
              <a:buChar char="•"/>
            </a:pPr>
            <a:r>
              <a:rPr lang="fr-FR" dirty="0" smtClean="0">
                <a:hlinkClick r:id="rId8"/>
              </a:rPr>
              <a:t>Des </a:t>
            </a:r>
            <a:r>
              <a:rPr lang="fr-FR" dirty="0">
                <a:hlinkClick r:id="rId8"/>
              </a:rPr>
              <a:t>êtres vivants dans leur </a:t>
            </a:r>
            <a:r>
              <a:rPr lang="fr-FR" dirty="0" smtClean="0">
                <a:hlinkClick r:id="rId8"/>
              </a:rPr>
              <a:t>environnement - </a:t>
            </a:r>
            <a:r>
              <a:rPr lang="fr-FR" dirty="0">
                <a:hlinkClick r:id="rId8"/>
              </a:rPr>
              <a:t>réserve naturelle nationale du marais d’Yves</a:t>
            </a:r>
            <a:endParaRPr lang="fr-FR" dirty="0"/>
          </a:p>
          <a:p>
            <a:pPr marL="285750" indent="-285750">
              <a:buFont typeface="Arial" panose="020B0604020202020204" pitchFamily="34" charset="0"/>
              <a:buChar char="•"/>
            </a:pPr>
            <a:r>
              <a:rPr lang="fr-FR" dirty="0" smtClean="0">
                <a:hlinkClick r:id="rId9"/>
              </a:rPr>
              <a:t>Les oiseaux de la réserve naturelle - réserve </a:t>
            </a:r>
            <a:r>
              <a:rPr lang="fr-FR" dirty="0">
                <a:hlinkClick r:id="rId9"/>
              </a:rPr>
              <a:t>naturelle nationale du marais </a:t>
            </a:r>
            <a:r>
              <a:rPr lang="fr-FR" dirty="0" smtClean="0">
                <a:hlinkClick r:id="rId9"/>
              </a:rPr>
              <a:t>d’Yves</a:t>
            </a:r>
            <a:endParaRPr lang="fr-FR" dirty="0" smtClean="0"/>
          </a:p>
          <a:p>
            <a:pPr marL="285750" indent="-285750">
              <a:buFont typeface="Arial" panose="020B0604020202020204" pitchFamily="34" charset="0"/>
              <a:buChar char="•"/>
            </a:pPr>
            <a:r>
              <a:rPr lang="fr-FR" dirty="0" smtClean="0">
                <a:hlinkClick r:id="rId10"/>
              </a:rPr>
              <a:t>Traitement de l’eau et biodiversité - Station de lagunage</a:t>
            </a:r>
            <a:endParaRPr lang="fr-FR" dirty="0"/>
          </a:p>
        </p:txBody>
      </p:sp>
      <p:sp>
        <p:nvSpPr>
          <p:cNvPr id="9" name="Rectangle à coins arrondis 8"/>
          <p:cNvSpPr/>
          <p:nvPr/>
        </p:nvSpPr>
        <p:spPr>
          <a:xfrm>
            <a:off x="2784045" y="1523999"/>
            <a:ext cx="6623911"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Sciences et technologie</a:t>
            </a:r>
          </a:p>
        </p:txBody>
      </p:sp>
      <p:sp>
        <p:nvSpPr>
          <p:cNvPr id="17"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3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100095547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à coins arrondis 7"/>
          <p:cNvSpPr/>
          <p:nvPr/>
        </p:nvSpPr>
        <p:spPr>
          <a:xfrm>
            <a:off x="8237838" y="3710002"/>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le </a:t>
            </a:r>
            <a:r>
              <a:rPr lang="fr-FR" dirty="0">
                <a:solidFill>
                  <a:schemeClr val="tx1"/>
                </a:solidFill>
              </a:rPr>
              <a:t>vivant, sa diversité et les fonctions qui le </a:t>
            </a:r>
            <a:r>
              <a:rPr lang="fr-FR" dirty="0" smtClean="0">
                <a:solidFill>
                  <a:schemeClr val="tx1"/>
                </a:solidFill>
              </a:rPr>
              <a:t>caractérisent</a:t>
            </a:r>
            <a:endParaRPr lang="fr-FR" dirty="0">
              <a:solidFill>
                <a:schemeClr val="tx1"/>
              </a:solidFill>
            </a:endParaRPr>
          </a:p>
        </p:txBody>
      </p:sp>
      <p:sp>
        <p:nvSpPr>
          <p:cNvPr id="9" name="Rectangle à coins arrondis 8"/>
          <p:cNvSpPr/>
          <p:nvPr/>
        </p:nvSpPr>
        <p:spPr>
          <a:xfrm>
            <a:off x="57665" y="1333937"/>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la </a:t>
            </a:r>
            <a:r>
              <a:rPr lang="fr-FR" dirty="0">
                <a:solidFill>
                  <a:schemeClr val="tx1"/>
                </a:solidFill>
              </a:rPr>
              <a:t>planète Terre, les êtres vivants dans leur </a:t>
            </a:r>
            <a:r>
              <a:rPr lang="fr-FR" dirty="0" smtClean="0">
                <a:solidFill>
                  <a:schemeClr val="tx1"/>
                </a:solidFill>
              </a:rPr>
              <a:t>environnement</a:t>
            </a:r>
            <a:endParaRPr lang="fr-FR" dirty="0">
              <a:solidFill>
                <a:schemeClr val="tx1"/>
              </a:solidFill>
            </a:endParaRPr>
          </a:p>
        </p:txBody>
      </p:sp>
      <p:sp>
        <p:nvSpPr>
          <p:cNvPr id="10" name="Rectangle 9"/>
          <p:cNvSpPr/>
          <p:nvPr/>
        </p:nvSpPr>
        <p:spPr>
          <a:xfrm>
            <a:off x="0" y="2114795"/>
            <a:ext cx="10074876" cy="2031325"/>
          </a:xfrm>
          <a:prstGeom prst="rect">
            <a:avLst/>
          </a:prstGeom>
          <a:noFill/>
        </p:spPr>
        <p:txBody>
          <a:bodyPr wrap="square">
            <a:spAutoFit/>
          </a:bodyPr>
          <a:lstStyle/>
          <a:p>
            <a:pPr marL="285750" indent="-285750">
              <a:buFont typeface="Arial" panose="020B0604020202020204" pitchFamily="34" charset="0"/>
              <a:buChar char="•"/>
            </a:pPr>
            <a:r>
              <a:rPr lang="fr-FR" dirty="0">
                <a:hlinkClick r:id="rId3"/>
              </a:rPr>
              <a:t>Les oiseaux de la réserve </a:t>
            </a:r>
            <a:r>
              <a:rPr lang="fr-FR" dirty="0" smtClean="0">
                <a:hlinkClick r:id="rId3"/>
              </a:rPr>
              <a:t>naturelle - Maison </a:t>
            </a:r>
            <a:r>
              <a:rPr lang="fr-FR" dirty="0">
                <a:hlinkClick r:id="rId3"/>
              </a:rPr>
              <a:t>du </a:t>
            </a:r>
            <a:r>
              <a:rPr lang="fr-FR" dirty="0" smtClean="0">
                <a:hlinkClick r:id="rId3"/>
              </a:rPr>
              <a:t>Fier</a:t>
            </a:r>
            <a:endParaRPr lang="fr-FR" dirty="0" smtClean="0"/>
          </a:p>
          <a:p>
            <a:pPr marL="285750" indent="-285750">
              <a:buFont typeface="Arial" panose="020B0604020202020204" pitchFamily="34" charset="0"/>
              <a:buChar char="•"/>
            </a:pPr>
            <a:r>
              <a:rPr lang="fr-FR" dirty="0">
                <a:hlinkClick r:id="rId4"/>
              </a:rPr>
              <a:t>Des êtres vivants dans leur </a:t>
            </a:r>
            <a:r>
              <a:rPr lang="fr-FR" dirty="0" smtClean="0">
                <a:hlinkClick r:id="rId4"/>
              </a:rPr>
              <a:t>environnement - </a:t>
            </a:r>
            <a:r>
              <a:rPr lang="fr-FR" dirty="0">
                <a:hlinkClick r:id="rId4"/>
              </a:rPr>
              <a:t>réserve naturelle nationale du marais d’Yves</a:t>
            </a:r>
            <a:endParaRPr lang="fr-FR" dirty="0"/>
          </a:p>
          <a:p>
            <a:pPr marL="285750" indent="-285750">
              <a:buFont typeface="Arial" panose="020B0604020202020204" pitchFamily="34" charset="0"/>
              <a:buChar char="•"/>
            </a:pPr>
            <a:r>
              <a:rPr lang="fr-FR" dirty="0" smtClean="0">
                <a:hlinkClick r:id="rId5"/>
              </a:rPr>
              <a:t>Géologie, géomorphologie de la falaise d’Yves - </a:t>
            </a:r>
            <a:r>
              <a:rPr lang="fr-FR" dirty="0">
                <a:hlinkClick r:id="rId5"/>
              </a:rPr>
              <a:t>réserve naturelle nationale du marais </a:t>
            </a:r>
            <a:r>
              <a:rPr lang="fr-FR" dirty="0" smtClean="0">
                <a:hlinkClick r:id="rId5"/>
              </a:rPr>
              <a:t>d’Yves</a:t>
            </a:r>
            <a:endParaRPr lang="fr-FR" dirty="0" smtClean="0"/>
          </a:p>
          <a:p>
            <a:pPr marL="285750" indent="-285750">
              <a:buFont typeface="Arial" panose="020B0604020202020204" pitchFamily="34" charset="0"/>
              <a:buChar char="•"/>
            </a:pPr>
            <a:r>
              <a:rPr lang="fr-FR" dirty="0">
                <a:hlinkClick r:id="rId6"/>
              </a:rPr>
              <a:t>Biodiversité et </a:t>
            </a:r>
            <a:r>
              <a:rPr lang="fr-FR" dirty="0" smtClean="0">
                <a:hlinkClick r:id="rId6"/>
              </a:rPr>
              <a:t>citoyenneté - </a:t>
            </a:r>
            <a:r>
              <a:rPr lang="fr-FR" dirty="0">
                <a:hlinkClick r:id="rId6"/>
              </a:rPr>
              <a:t>réserve naturelle nationale de </a:t>
            </a:r>
            <a:r>
              <a:rPr lang="fr-FR" dirty="0" smtClean="0">
                <a:hlinkClick r:id="rId6"/>
              </a:rPr>
              <a:t>Moëze-Oléron</a:t>
            </a:r>
            <a:endParaRPr lang="fr-FR" dirty="0" smtClean="0"/>
          </a:p>
          <a:p>
            <a:pPr marL="285750" indent="-285750">
              <a:buFont typeface="Arial" panose="020B0604020202020204" pitchFamily="34" charset="0"/>
              <a:buChar char="•"/>
            </a:pPr>
            <a:r>
              <a:rPr lang="fr-FR" dirty="0" smtClean="0">
                <a:hlinkClick r:id="rId7"/>
              </a:rPr>
              <a:t>Course d’orientation nature - réserve naturelle nationale de Moëze-Oléron</a:t>
            </a:r>
            <a:endParaRPr lang="fr-FR" dirty="0" smtClean="0"/>
          </a:p>
          <a:p>
            <a:pPr marL="285750" indent="-285750">
              <a:buFont typeface="Arial" panose="020B0604020202020204" pitchFamily="34" charset="0"/>
              <a:buChar char="•"/>
            </a:pPr>
            <a:r>
              <a:rPr lang="fr-FR" dirty="0" smtClean="0">
                <a:hlinkClick r:id="rId8"/>
              </a:rPr>
              <a:t>L' arbre en milieu urbain - LPO 17</a:t>
            </a:r>
            <a:endParaRPr lang="fr-FR" dirty="0" smtClean="0"/>
          </a:p>
          <a:p>
            <a:pPr marL="285750" indent="-285750">
              <a:buFont typeface="Arial" panose="020B0604020202020204" pitchFamily="34" charset="0"/>
              <a:buChar char="•"/>
            </a:pPr>
            <a:r>
              <a:rPr lang="fr-FR" dirty="0">
                <a:hlinkClick r:id="rId9"/>
              </a:rPr>
              <a:t>La laisse de mer – LPO </a:t>
            </a:r>
            <a:r>
              <a:rPr lang="fr-FR" dirty="0" smtClean="0">
                <a:hlinkClick r:id="rId9"/>
              </a:rPr>
              <a:t>17</a:t>
            </a:r>
            <a:endParaRPr lang="fr-FR" dirty="0"/>
          </a:p>
        </p:txBody>
      </p:sp>
      <p:sp>
        <p:nvSpPr>
          <p:cNvPr id="14" name="Rectangle 13"/>
          <p:cNvSpPr/>
          <p:nvPr/>
        </p:nvSpPr>
        <p:spPr>
          <a:xfrm>
            <a:off x="2133600" y="4383769"/>
            <a:ext cx="9208071" cy="2862322"/>
          </a:xfrm>
          <a:prstGeom prst="rect">
            <a:avLst/>
          </a:prstGeom>
          <a:noFill/>
        </p:spPr>
        <p:txBody>
          <a:bodyPr wrap="square">
            <a:spAutoFit/>
          </a:bodyPr>
          <a:lstStyle/>
          <a:p>
            <a:pPr marL="285750" indent="-285750" algn="r">
              <a:buFont typeface="Arial" panose="020B0604020202020204" pitchFamily="34" charset="0"/>
              <a:buChar char="•"/>
            </a:pPr>
            <a:r>
              <a:rPr lang="fr-FR" dirty="0" smtClean="0">
                <a:hlinkClick r:id="rId10"/>
              </a:rPr>
              <a:t>Les oiseaux forestiers - LPO 17</a:t>
            </a:r>
            <a:endParaRPr lang="fr-FR" dirty="0" smtClean="0"/>
          </a:p>
          <a:p>
            <a:pPr marL="285750" indent="-285750" algn="r">
              <a:buFont typeface="Arial" panose="020B0604020202020204" pitchFamily="34" charset="0"/>
              <a:buChar char="•"/>
            </a:pPr>
            <a:r>
              <a:rPr lang="fr-FR" dirty="0" smtClean="0">
                <a:hlinkClick r:id="rId11"/>
              </a:rPr>
              <a:t>De la plume à l’oiseau - LPO 17</a:t>
            </a:r>
            <a:endParaRPr lang="fr-FR" dirty="0" smtClean="0"/>
          </a:p>
          <a:p>
            <a:pPr marL="285750" indent="-285750" algn="r">
              <a:buFont typeface="Arial" panose="020B0604020202020204" pitchFamily="34" charset="0"/>
              <a:buChar char="•"/>
            </a:pPr>
            <a:r>
              <a:rPr lang="fr-FR" dirty="0" smtClean="0">
                <a:hlinkClick r:id="rId12"/>
              </a:rPr>
              <a:t>Les rapaces nocturnes - LPO 17</a:t>
            </a:r>
            <a:endParaRPr lang="fr-FR" dirty="0" smtClean="0"/>
          </a:p>
          <a:p>
            <a:pPr marL="285750" indent="-285750" algn="r">
              <a:buFont typeface="Arial" panose="020B0604020202020204" pitchFamily="34" charset="0"/>
              <a:buChar char="•"/>
            </a:pPr>
            <a:r>
              <a:rPr lang="fr-FR" dirty="0" smtClean="0">
                <a:hlinkClick r:id="rId3"/>
              </a:rPr>
              <a:t>Les oiseaux de la réserve naturelle - Maison du Fier</a:t>
            </a:r>
            <a:endParaRPr lang="fr-FR" dirty="0" smtClean="0"/>
          </a:p>
          <a:p>
            <a:pPr marL="285750" indent="-285750" algn="r">
              <a:buFont typeface="Arial" panose="020B0604020202020204" pitchFamily="34" charset="0"/>
              <a:buChar char="•"/>
            </a:pPr>
            <a:r>
              <a:rPr lang="fr-FR" dirty="0" smtClean="0">
                <a:hlinkClick r:id="rId13"/>
              </a:rPr>
              <a:t>Oiseaux et plantes de la réserve naturelle – Maison du Fier</a:t>
            </a:r>
            <a:endParaRPr lang="fr-FR" dirty="0" smtClean="0"/>
          </a:p>
          <a:p>
            <a:pPr marL="285750" indent="-285750" algn="r">
              <a:buFont typeface="Arial" panose="020B0604020202020204" pitchFamily="34" charset="0"/>
              <a:buChar char="•"/>
            </a:pPr>
            <a:r>
              <a:rPr lang="fr-FR" dirty="0">
                <a:hlinkClick r:id="rId5"/>
              </a:rPr>
              <a:t>Géologie, géomorphologie de la falaise </a:t>
            </a:r>
            <a:r>
              <a:rPr lang="fr-FR" dirty="0" smtClean="0">
                <a:hlinkClick r:id="rId5"/>
              </a:rPr>
              <a:t>d’Yves - réserve </a:t>
            </a:r>
            <a:r>
              <a:rPr lang="fr-FR" dirty="0">
                <a:hlinkClick r:id="rId5"/>
              </a:rPr>
              <a:t>naturelle nationale du marais </a:t>
            </a:r>
            <a:r>
              <a:rPr lang="fr-FR" dirty="0" smtClean="0">
                <a:hlinkClick r:id="rId5"/>
              </a:rPr>
              <a:t>d’Yves</a:t>
            </a:r>
            <a:endParaRPr lang="fr-FR" dirty="0" smtClean="0"/>
          </a:p>
          <a:p>
            <a:pPr marL="285750" indent="-285750" algn="r">
              <a:buFont typeface="Arial" panose="020B0604020202020204" pitchFamily="34" charset="0"/>
              <a:buChar char="•"/>
            </a:pPr>
            <a:r>
              <a:rPr lang="fr-FR" dirty="0" smtClean="0">
                <a:hlinkClick r:id="rId6"/>
              </a:rPr>
              <a:t>Biodiversité et citoyenneté - réserve naturelle nationale de Moëze-Oléron</a:t>
            </a:r>
            <a:endParaRPr lang="fr-FR" dirty="0" smtClean="0"/>
          </a:p>
          <a:p>
            <a:pPr marL="285750" indent="-285750" algn="r">
              <a:buFont typeface="Arial" panose="020B0604020202020204" pitchFamily="34" charset="0"/>
              <a:buChar char="•"/>
            </a:pPr>
            <a:r>
              <a:rPr lang="fr-FR" dirty="0" smtClean="0">
                <a:hlinkClick r:id="rId7"/>
              </a:rPr>
              <a:t>Course d’orientation nature - réserve naturelle nationale de Moëze-Oléron</a:t>
            </a:r>
            <a:endParaRPr lang="fr-FR" dirty="0" smtClean="0"/>
          </a:p>
          <a:p>
            <a:pPr marL="285750" indent="-285750" algn="r">
              <a:buFont typeface="Arial" panose="020B0604020202020204" pitchFamily="34" charset="0"/>
              <a:buChar char="•"/>
            </a:pPr>
            <a:r>
              <a:rPr lang="fr-FR" dirty="0">
                <a:hlinkClick r:id="rId8"/>
              </a:rPr>
              <a:t>L' arbre en milieu urbain - LPO </a:t>
            </a:r>
            <a:r>
              <a:rPr lang="fr-FR" dirty="0" smtClean="0">
                <a:hlinkClick r:id="rId8"/>
              </a:rPr>
              <a:t>17</a:t>
            </a:r>
            <a:endParaRPr lang="fr-FR" dirty="0" smtClean="0"/>
          </a:p>
          <a:p>
            <a:pPr marL="285750" indent="-285750" algn="r">
              <a:buFont typeface="Arial" panose="020B0604020202020204" pitchFamily="34" charset="0"/>
              <a:buChar char="•"/>
            </a:pPr>
            <a:r>
              <a:rPr lang="fr-FR" dirty="0">
                <a:hlinkClick r:id="rId9"/>
              </a:rPr>
              <a:t>La laisse de mer – LPO </a:t>
            </a:r>
            <a:r>
              <a:rPr lang="fr-FR" dirty="0" smtClean="0">
                <a:hlinkClick r:id="rId9"/>
              </a:rPr>
              <a:t>17</a:t>
            </a:r>
            <a:endParaRPr lang="fr-FR" dirty="0"/>
          </a:p>
        </p:txBody>
      </p:sp>
      <p:sp>
        <p:nvSpPr>
          <p:cNvPr id="15"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3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2580898896"/>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0" y="1944058"/>
            <a:ext cx="8017066" cy="1200329"/>
          </a:xfrm>
          <a:prstGeom prst="rect">
            <a:avLst/>
          </a:prstGeom>
          <a:noFill/>
        </p:spPr>
        <p:txBody>
          <a:bodyPr wrap="none">
            <a:spAutoFit/>
          </a:bodyPr>
          <a:lstStyle/>
          <a:p>
            <a:pPr marL="285750" indent="-285750">
              <a:buFont typeface="Arial" panose="020B0604020202020204" pitchFamily="34" charset="0"/>
              <a:buChar char="•"/>
            </a:pPr>
            <a:r>
              <a:rPr lang="fr-FR" dirty="0" smtClean="0">
                <a:hlinkClick r:id="rId3"/>
              </a:rPr>
              <a:t>Les oiseaux forestiers - LPO 17</a:t>
            </a:r>
            <a:endParaRPr lang="fr-FR" dirty="0" smtClean="0"/>
          </a:p>
          <a:p>
            <a:pPr marL="285750" indent="-285750">
              <a:buFont typeface="Arial" panose="020B0604020202020204" pitchFamily="34" charset="0"/>
              <a:buChar char="•"/>
            </a:pPr>
            <a:r>
              <a:rPr lang="fr-FR" dirty="0">
                <a:hlinkClick r:id="rId4"/>
              </a:rPr>
              <a:t>Les rapaces nocturnes - LPO </a:t>
            </a:r>
            <a:r>
              <a:rPr lang="fr-FR" dirty="0" smtClean="0">
                <a:hlinkClick r:id="rId4"/>
              </a:rPr>
              <a:t>17</a:t>
            </a:r>
            <a:endParaRPr lang="fr-FR" dirty="0" smtClean="0"/>
          </a:p>
          <a:p>
            <a:pPr marL="285750" indent="-285750">
              <a:buFont typeface="Arial" panose="020B0604020202020204" pitchFamily="34" charset="0"/>
              <a:buChar char="•"/>
            </a:pPr>
            <a:r>
              <a:rPr lang="fr-FR" dirty="0">
                <a:hlinkClick r:id="rId5"/>
              </a:rPr>
              <a:t>Les oiseaux de la réserve naturelle – Maison du </a:t>
            </a:r>
            <a:r>
              <a:rPr lang="fr-FR" dirty="0" smtClean="0">
                <a:hlinkClick r:id="rId5"/>
              </a:rPr>
              <a:t>Fier</a:t>
            </a:r>
            <a:endParaRPr lang="fr-FR" dirty="0" smtClean="0"/>
          </a:p>
          <a:p>
            <a:pPr marL="285750" indent="-285750">
              <a:buFont typeface="Arial" panose="020B0604020202020204" pitchFamily="34" charset="0"/>
              <a:buChar char="•"/>
            </a:pPr>
            <a:r>
              <a:rPr lang="fr-FR" dirty="0" smtClean="0">
                <a:hlinkClick r:id="rId6"/>
              </a:rPr>
              <a:t>Les oiseaux de la réserve naturelle - réserve naturelle nationale du marais d’Yves</a:t>
            </a:r>
            <a:endParaRPr lang="fr-FR" dirty="0" smtClean="0"/>
          </a:p>
        </p:txBody>
      </p:sp>
      <p:sp>
        <p:nvSpPr>
          <p:cNvPr id="6" name="Rectangle à coins arrondis 5"/>
          <p:cNvSpPr/>
          <p:nvPr/>
        </p:nvSpPr>
        <p:spPr>
          <a:xfrm>
            <a:off x="2784043" y="1356925"/>
            <a:ext cx="6623914"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Éducation musicale</a:t>
            </a:r>
            <a:endParaRPr lang="fr-FR" sz="1850" dirty="0"/>
          </a:p>
        </p:txBody>
      </p:sp>
      <p:sp>
        <p:nvSpPr>
          <p:cNvPr id="7" name="Rectangle à coins arrondis 6"/>
          <p:cNvSpPr/>
          <p:nvPr/>
        </p:nvSpPr>
        <p:spPr>
          <a:xfrm>
            <a:off x="2784044" y="3273547"/>
            <a:ext cx="6623913"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Enseignement </a:t>
            </a:r>
            <a:r>
              <a:rPr lang="fr-FR" sz="1850" dirty="0"/>
              <a:t>Moral et Civique</a:t>
            </a:r>
          </a:p>
        </p:txBody>
      </p:sp>
      <p:sp>
        <p:nvSpPr>
          <p:cNvPr id="8" name="Rectangle 7"/>
          <p:cNvSpPr/>
          <p:nvPr/>
        </p:nvSpPr>
        <p:spPr>
          <a:xfrm>
            <a:off x="0" y="4001547"/>
            <a:ext cx="8796191" cy="2862322"/>
          </a:xfrm>
          <a:prstGeom prst="rect">
            <a:avLst/>
          </a:prstGeom>
          <a:noFill/>
        </p:spPr>
        <p:txBody>
          <a:bodyPr wrap="none">
            <a:spAutoFit/>
          </a:bodyPr>
          <a:lstStyle/>
          <a:p>
            <a:pPr marL="285750" indent="-285750">
              <a:buFont typeface="Arial" panose="020B0604020202020204" pitchFamily="34" charset="0"/>
              <a:buChar char="•"/>
            </a:pPr>
            <a:r>
              <a:rPr lang="fr-FR" dirty="0">
                <a:hlinkClick r:id="rId5"/>
              </a:rPr>
              <a:t>Les oiseaux de la réserve </a:t>
            </a:r>
            <a:r>
              <a:rPr lang="fr-FR" dirty="0" smtClean="0">
                <a:hlinkClick r:id="rId5"/>
              </a:rPr>
              <a:t>naturelle - Maison </a:t>
            </a:r>
            <a:r>
              <a:rPr lang="fr-FR" dirty="0">
                <a:hlinkClick r:id="rId5"/>
              </a:rPr>
              <a:t>du </a:t>
            </a:r>
            <a:r>
              <a:rPr lang="fr-FR" dirty="0" smtClean="0">
                <a:hlinkClick r:id="rId5"/>
              </a:rPr>
              <a:t>Fier</a:t>
            </a:r>
            <a:endParaRPr lang="fr-FR" dirty="0" smtClean="0"/>
          </a:p>
          <a:p>
            <a:pPr marL="285750" indent="-285750">
              <a:buFont typeface="Arial" panose="020B0604020202020204" pitchFamily="34" charset="0"/>
              <a:buChar char="•"/>
            </a:pPr>
            <a:r>
              <a:rPr lang="fr-FR" dirty="0">
                <a:hlinkClick r:id="rId7"/>
              </a:rPr>
              <a:t>De la dune à la forêt – Maison du Fier </a:t>
            </a:r>
            <a:endParaRPr lang="fr-FR" dirty="0" smtClean="0"/>
          </a:p>
          <a:p>
            <a:pPr marL="285750" indent="-285750">
              <a:buFont typeface="Arial" panose="020B0604020202020204" pitchFamily="34" charset="0"/>
              <a:buChar char="•"/>
            </a:pPr>
            <a:r>
              <a:rPr lang="fr-FR" dirty="0">
                <a:hlinkClick r:id="rId8"/>
              </a:rPr>
              <a:t>Découverte du littoral - Maison du </a:t>
            </a:r>
            <a:r>
              <a:rPr lang="fr-FR" dirty="0" smtClean="0">
                <a:hlinkClick r:id="rId8"/>
              </a:rPr>
              <a:t>Fier</a:t>
            </a:r>
            <a:endParaRPr lang="fr-FR" dirty="0" smtClean="0"/>
          </a:p>
          <a:p>
            <a:pPr marL="285750" indent="-285750">
              <a:buFont typeface="Arial" panose="020B0604020202020204" pitchFamily="34" charset="0"/>
              <a:buChar char="•"/>
            </a:pPr>
            <a:r>
              <a:rPr lang="fr-FR" dirty="0">
                <a:hlinkClick r:id="rId9"/>
              </a:rPr>
              <a:t>Les dunes littorales – Maison du </a:t>
            </a:r>
            <a:r>
              <a:rPr lang="fr-FR" dirty="0" smtClean="0">
                <a:hlinkClick r:id="rId9"/>
              </a:rPr>
              <a:t>Fier</a:t>
            </a:r>
            <a:endParaRPr lang="fr-FR" dirty="0" smtClean="0"/>
          </a:p>
          <a:p>
            <a:pPr marL="285750" indent="-285750">
              <a:buFont typeface="Arial" panose="020B0604020202020204" pitchFamily="34" charset="0"/>
              <a:buChar char="•"/>
            </a:pPr>
            <a:r>
              <a:rPr lang="fr-FR" dirty="0">
                <a:hlinkClick r:id="rId10"/>
              </a:rPr>
              <a:t>Les forêts littorales – Maison du </a:t>
            </a:r>
            <a:r>
              <a:rPr lang="fr-FR" dirty="0" smtClean="0">
                <a:hlinkClick r:id="rId10"/>
              </a:rPr>
              <a:t>Fier</a:t>
            </a:r>
            <a:endParaRPr lang="fr-FR" dirty="0" smtClean="0"/>
          </a:p>
          <a:p>
            <a:pPr marL="285750" indent="-285750">
              <a:buFont typeface="Arial" panose="020B0604020202020204" pitchFamily="34" charset="0"/>
              <a:buChar char="•"/>
            </a:pPr>
            <a:r>
              <a:rPr lang="fr-FR" dirty="0" smtClean="0">
                <a:hlinkClick r:id="rId11"/>
              </a:rPr>
              <a:t>Oiseaux et plantes de la réserve naturelle – Maison du Fier</a:t>
            </a:r>
            <a:endParaRPr lang="fr-FR" dirty="0" smtClean="0"/>
          </a:p>
          <a:p>
            <a:pPr marL="285750" indent="-285750">
              <a:buFont typeface="Arial" panose="020B0604020202020204" pitchFamily="34" charset="0"/>
              <a:buChar char="•"/>
            </a:pPr>
            <a:r>
              <a:rPr lang="fr-FR" dirty="0" smtClean="0">
                <a:hlinkClick r:id="rId6"/>
              </a:rPr>
              <a:t>Les oiseaux de la réserve naturelle - réserve naturelle nationale du marais d’Yves</a:t>
            </a:r>
            <a:endParaRPr lang="fr-FR" dirty="0" smtClean="0"/>
          </a:p>
          <a:p>
            <a:pPr marL="285750" indent="-285750">
              <a:buFont typeface="Arial" panose="020B0604020202020204" pitchFamily="34" charset="0"/>
              <a:buChar char="•"/>
            </a:pPr>
            <a:r>
              <a:rPr lang="fr-FR" dirty="0">
                <a:hlinkClick r:id="rId12"/>
              </a:rPr>
              <a:t>Des êtres vivants dans leur </a:t>
            </a:r>
            <a:r>
              <a:rPr lang="fr-FR" dirty="0" smtClean="0">
                <a:hlinkClick r:id="rId12"/>
              </a:rPr>
              <a:t>environnement - réserve naturelle nationale </a:t>
            </a:r>
            <a:r>
              <a:rPr lang="fr-FR" dirty="0">
                <a:hlinkClick r:id="rId12"/>
              </a:rPr>
              <a:t>du marais </a:t>
            </a:r>
            <a:r>
              <a:rPr lang="fr-FR" dirty="0" smtClean="0">
                <a:hlinkClick r:id="rId12"/>
              </a:rPr>
              <a:t>d’Yves</a:t>
            </a:r>
            <a:endParaRPr lang="fr-FR" dirty="0" smtClean="0"/>
          </a:p>
          <a:p>
            <a:pPr marL="285750" indent="-285750">
              <a:buFont typeface="Arial" panose="020B0604020202020204" pitchFamily="34" charset="0"/>
              <a:buChar char="•"/>
            </a:pPr>
            <a:r>
              <a:rPr lang="fr-FR" dirty="0">
                <a:hlinkClick r:id="rId13"/>
              </a:rPr>
              <a:t>Biodiversité et </a:t>
            </a:r>
            <a:r>
              <a:rPr lang="fr-FR" dirty="0" smtClean="0">
                <a:hlinkClick r:id="rId13"/>
              </a:rPr>
              <a:t>citoyenneté - </a:t>
            </a:r>
            <a:r>
              <a:rPr lang="fr-FR" dirty="0">
                <a:hlinkClick r:id="rId13"/>
              </a:rPr>
              <a:t>réserve naturelle nationale de </a:t>
            </a:r>
            <a:r>
              <a:rPr lang="fr-FR" dirty="0" smtClean="0">
                <a:hlinkClick r:id="rId13"/>
              </a:rPr>
              <a:t>Moëze-Oléron</a:t>
            </a:r>
            <a:endParaRPr lang="fr-FR" dirty="0" smtClean="0"/>
          </a:p>
          <a:p>
            <a:pPr marL="285750" indent="-285750">
              <a:buFont typeface="Arial" panose="020B0604020202020204" pitchFamily="34" charset="0"/>
              <a:buChar char="•"/>
            </a:pPr>
            <a:r>
              <a:rPr lang="fr-FR" dirty="0">
                <a:hlinkClick r:id="rId14"/>
              </a:rPr>
              <a:t>Course d’orientation </a:t>
            </a:r>
            <a:r>
              <a:rPr lang="fr-FR" dirty="0" smtClean="0">
                <a:hlinkClick r:id="rId14"/>
              </a:rPr>
              <a:t>nature - </a:t>
            </a:r>
            <a:r>
              <a:rPr lang="fr-FR" dirty="0">
                <a:hlinkClick r:id="rId14"/>
              </a:rPr>
              <a:t>réserve naturelle nationale de </a:t>
            </a:r>
            <a:r>
              <a:rPr lang="fr-FR" dirty="0" smtClean="0">
                <a:hlinkClick r:id="rId14"/>
              </a:rPr>
              <a:t>Moëze-Oléron</a:t>
            </a:r>
            <a:endParaRPr lang="fr-FR" dirty="0"/>
          </a:p>
        </p:txBody>
      </p:sp>
      <p:sp>
        <p:nvSpPr>
          <p:cNvPr id="9"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3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2463835436"/>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0" y="2767632"/>
            <a:ext cx="3351559" cy="369332"/>
          </a:xfrm>
          <a:prstGeom prst="rect">
            <a:avLst/>
          </a:prstGeom>
          <a:noFill/>
        </p:spPr>
        <p:txBody>
          <a:bodyPr wrap="none">
            <a:spAutoFit/>
          </a:bodyPr>
          <a:lstStyle/>
          <a:p>
            <a:pPr marL="285750" indent="-285750">
              <a:buFont typeface="Arial" panose="020B0604020202020204" pitchFamily="34" charset="0"/>
              <a:buChar char="•"/>
            </a:pPr>
            <a:r>
              <a:rPr lang="fr-FR" dirty="0" smtClean="0">
                <a:hlinkClick r:id="rId3"/>
              </a:rPr>
              <a:t>De la plume à l’oiseau - LPO 17</a:t>
            </a:r>
            <a:endParaRPr lang="fr-FR" dirty="0"/>
          </a:p>
        </p:txBody>
      </p:sp>
      <p:sp>
        <p:nvSpPr>
          <p:cNvPr id="6" name="Rectangle à coins arrondis 5"/>
          <p:cNvSpPr/>
          <p:nvPr/>
        </p:nvSpPr>
        <p:spPr>
          <a:xfrm>
            <a:off x="3239122" y="1921345"/>
            <a:ext cx="6623912"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Histoire des arts</a:t>
            </a:r>
            <a:endParaRPr lang="fr-FR" sz="1850" dirty="0"/>
          </a:p>
        </p:txBody>
      </p:sp>
      <p:sp>
        <p:nvSpPr>
          <p:cNvPr id="8" name="Rectangle à coins arrondis 7"/>
          <p:cNvSpPr/>
          <p:nvPr/>
        </p:nvSpPr>
        <p:spPr>
          <a:xfrm>
            <a:off x="3239122" y="4213318"/>
            <a:ext cx="6623911"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Mathématiques</a:t>
            </a:r>
            <a:endParaRPr lang="fr-FR" sz="1850" dirty="0"/>
          </a:p>
        </p:txBody>
      </p:sp>
      <p:sp>
        <p:nvSpPr>
          <p:cNvPr id="9" name="Rectangle 8"/>
          <p:cNvSpPr/>
          <p:nvPr/>
        </p:nvSpPr>
        <p:spPr>
          <a:xfrm>
            <a:off x="0" y="5014909"/>
            <a:ext cx="5687711" cy="369332"/>
          </a:xfrm>
          <a:prstGeom prst="rect">
            <a:avLst/>
          </a:prstGeom>
          <a:noFill/>
        </p:spPr>
        <p:txBody>
          <a:bodyPr wrap="none">
            <a:spAutoFit/>
          </a:bodyPr>
          <a:lstStyle/>
          <a:p>
            <a:pPr marL="285750" indent="-285750">
              <a:buFont typeface="Arial" panose="020B0604020202020204" pitchFamily="34" charset="0"/>
              <a:buChar char="•"/>
            </a:pPr>
            <a:r>
              <a:rPr lang="fr-FR" dirty="0">
                <a:hlinkClick r:id="rId4"/>
              </a:rPr>
              <a:t>Traitement de l’eau et </a:t>
            </a:r>
            <a:r>
              <a:rPr lang="fr-FR" dirty="0" smtClean="0">
                <a:hlinkClick r:id="rId4"/>
              </a:rPr>
              <a:t>biodiversité - Station </a:t>
            </a:r>
            <a:r>
              <a:rPr lang="fr-FR" dirty="0">
                <a:hlinkClick r:id="rId4"/>
              </a:rPr>
              <a:t>de lagunage</a:t>
            </a:r>
            <a:endParaRPr lang="fr-FR" dirty="0"/>
          </a:p>
        </p:txBody>
      </p:sp>
      <p:sp>
        <p:nvSpPr>
          <p:cNvPr id="10"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3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396174964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à coins arrondis 6"/>
          <p:cNvSpPr/>
          <p:nvPr/>
        </p:nvSpPr>
        <p:spPr>
          <a:xfrm>
            <a:off x="24714" y="2459450"/>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lecture et compréhension de l'écrit</a:t>
            </a:r>
            <a:endParaRPr lang="fr-FR" dirty="0">
              <a:solidFill>
                <a:schemeClr val="tx1"/>
              </a:solidFill>
            </a:endParaRPr>
          </a:p>
        </p:txBody>
      </p:sp>
      <p:sp>
        <p:nvSpPr>
          <p:cNvPr id="8" name="Rectangle à coins arrondis 7"/>
          <p:cNvSpPr/>
          <p:nvPr/>
        </p:nvSpPr>
        <p:spPr>
          <a:xfrm>
            <a:off x="24714" y="3835169"/>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écriture</a:t>
            </a:r>
            <a:endParaRPr lang="fr-FR" dirty="0">
              <a:solidFill>
                <a:schemeClr val="tx1"/>
              </a:solidFill>
            </a:endParaRPr>
          </a:p>
        </p:txBody>
      </p:sp>
      <p:sp>
        <p:nvSpPr>
          <p:cNvPr id="10" name="Rectangle à coins arrondis 9"/>
          <p:cNvSpPr/>
          <p:nvPr/>
        </p:nvSpPr>
        <p:spPr>
          <a:xfrm>
            <a:off x="24714" y="5363799"/>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oral</a:t>
            </a:r>
            <a:endParaRPr lang="fr-FR" dirty="0">
              <a:solidFill>
                <a:schemeClr val="tx1"/>
              </a:solidFill>
            </a:endParaRPr>
          </a:p>
        </p:txBody>
      </p:sp>
      <p:sp>
        <p:nvSpPr>
          <p:cNvPr id="9" name="Rectangle à coins arrondis 8"/>
          <p:cNvSpPr/>
          <p:nvPr/>
        </p:nvSpPr>
        <p:spPr>
          <a:xfrm>
            <a:off x="2784045" y="1430569"/>
            <a:ext cx="6623911"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Français</a:t>
            </a:r>
            <a:endParaRPr lang="fr-FR" sz="1850" dirty="0"/>
          </a:p>
        </p:txBody>
      </p:sp>
      <p:sp>
        <p:nvSpPr>
          <p:cNvPr id="15" name="Rectangle 14"/>
          <p:cNvSpPr/>
          <p:nvPr/>
        </p:nvSpPr>
        <p:spPr>
          <a:xfrm>
            <a:off x="3556108" y="2388214"/>
            <a:ext cx="3382721" cy="923330"/>
          </a:xfrm>
          <a:prstGeom prst="rect">
            <a:avLst/>
          </a:prstGeom>
          <a:noFill/>
        </p:spPr>
        <p:txBody>
          <a:bodyPr wrap="none">
            <a:spAutoFit/>
          </a:bodyPr>
          <a:lstStyle/>
          <a:p>
            <a:pPr marL="285750" indent="-285750">
              <a:buFont typeface="Arial" panose="020B0604020202020204" pitchFamily="34" charset="0"/>
              <a:buChar char="•"/>
            </a:pPr>
            <a:r>
              <a:rPr lang="fr-FR" dirty="0" smtClean="0">
                <a:hlinkClick r:id="rId3"/>
              </a:rPr>
              <a:t>Les oiseaux forestiers - LPO 17</a:t>
            </a:r>
            <a:endParaRPr lang="fr-FR" dirty="0" smtClean="0"/>
          </a:p>
          <a:p>
            <a:pPr marL="285750" indent="-285750">
              <a:buFont typeface="Arial" panose="020B0604020202020204" pitchFamily="34" charset="0"/>
              <a:buChar char="•"/>
            </a:pPr>
            <a:r>
              <a:rPr lang="fr-FR" dirty="0" smtClean="0">
                <a:hlinkClick r:id="rId4"/>
              </a:rPr>
              <a:t>De </a:t>
            </a:r>
            <a:r>
              <a:rPr lang="fr-FR" dirty="0">
                <a:hlinkClick r:id="rId4"/>
              </a:rPr>
              <a:t>la plume à </a:t>
            </a:r>
            <a:r>
              <a:rPr lang="fr-FR" dirty="0" smtClean="0">
                <a:hlinkClick r:id="rId4"/>
              </a:rPr>
              <a:t>l’oiseau - </a:t>
            </a:r>
            <a:r>
              <a:rPr lang="fr-FR" dirty="0">
                <a:hlinkClick r:id="rId4"/>
              </a:rPr>
              <a:t>LPO </a:t>
            </a:r>
            <a:r>
              <a:rPr lang="fr-FR" dirty="0" smtClean="0">
                <a:hlinkClick r:id="rId4"/>
              </a:rPr>
              <a:t>17</a:t>
            </a:r>
            <a:endParaRPr lang="fr-FR" dirty="0" smtClean="0"/>
          </a:p>
          <a:p>
            <a:pPr marL="285750" indent="-285750">
              <a:buFont typeface="Arial" panose="020B0604020202020204" pitchFamily="34" charset="0"/>
              <a:buChar char="•"/>
            </a:pPr>
            <a:r>
              <a:rPr lang="fr-FR" dirty="0">
                <a:hlinkClick r:id="rId5"/>
              </a:rPr>
              <a:t>Les rapaces nocturnes - LPO </a:t>
            </a:r>
            <a:r>
              <a:rPr lang="fr-FR" dirty="0" smtClean="0">
                <a:hlinkClick r:id="rId5"/>
              </a:rPr>
              <a:t>17</a:t>
            </a:r>
            <a:endParaRPr lang="fr-FR" dirty="0"/>
          </a:p>
        </p:txBody>
      </p:sp>
      <p:sp>
        <p:nvSpPr>
          <p:cNvPr id="16" name="Rectangle 15"/>
          <p:cNvSpPr/>
          <p:nvPr/>
        </p:nvSpPr>
        <p:spPr>
          <a:xfrm>
            <a:off x="3556108" y="3763933"/>
            <a:ext cx="3382721" cy="923330"/>
          </a:xfrm>
          <a:prstGeom prst="rect">
            <a:avLst/>
          </a:prstGeom>
          <a:noFill/>
        </p:spPr>
        <p:txBody>
          <a:bodyPr wrap="none">
            <a:spAutoFit/>
          </a:bodyPr>
          <a:lstStyle/>
          <a:p>
            <a:pPr marL="285750" indent="-285750">
              <a:buFont typeface="Arial" panose="020B0604020202020204" pitchFamily="34" charset="0"/>
              <a:buChar char="•"/>
            </a:pPr>
            <a:r>
              <a:rPr lang="fr-FR" dirty="0" smtClean="0">
                <a:hlinkClick r:id="rId3"/>
              </a:rPr>
              <a:t>Les oiseaux forestiers - LPO 17</a:t>
            </a:r>
            <a:endParaRPr lang="fr-FR" dirty="0" smtClean="0"/>
          </a:p>
          <a:p>
            <a:pPr marL="285750" indent="-285750">
              <a:buFont typeface="Arial" panose="020B0604020202020204" pitchFamily="34" charset="0"/>
              <a:buChar char="•"/>
            </a:pPr>
            <a:r>
              <a:rPr lang="fr-FR" dirty="0">
                <a:hlinkClick r:id="rId4"/>
              </a:rPr>
              <a:t>De la plume à </a:t>
            </a:r>
            <a:r>
              <a:rPr lang="fr-FR" dirty="0" smtClean="0">
                <a:hlinkClick r:id="rId4"/>
              </a:rPr>
              <a:t>l’oiseau - </a:t>
            </a:r>
            <a:r>
              <a:rPr lang="fr-FR" dirty="0">
                <a:hlinkClick r:id="rId4"/>
              </a:rPr>
              <a:t>LPO </a:t>
            </a:r>
            <a:r>
              <a:rPr lang="fr-FR" dirty="0" smtClean="0">
                <a:hlinkClick r:id="rId4"/>
              </a:rPr>
              <a:t>17</a:t>
            </a:r>
            <a:endParaRPr lang="fr-FR" dirty="0" smtClean="0"/>
          </a:p>
          <a:p>
            <a:pPr marL="285750" indent="-285750">
              <a:buFont typeface="Arial" panose="020B0604020202020204" pitchFamily="34" charset="0"/>
              <a:buChar char="•"/>
            </a:pPr>
            <a:r>
              <a:rPr lang="fr-FR" dirty="0">
                <a:hlinkClick r:id="rId5"/>
              </a:rPr>
              <a:t>Les rapaces nocturnes - LPO </a:t>
            </a:r>
            <a:r>
              <a:rPr lang="fr-FR" dirty="0" smtClean="0">
                <a:hlinkClick r:id="rId5"/>
              </a:rPr>
              <a:t>17</a:t>
            </a:r>
            <a:endParaRPr lang="fr-FR" dirty="0"/>
          </a:p>
        </p:txBody>
      </p:sp>
      <p:sp>
        <p:nvSpPr>
          <p:cNvPr id="17" name="Rectangle 16"/>
          <p:cNvSpPr/>
          <p:nvPr/>
        </p:nvSpPr>
        <p:spPr>
          <a:xfrm>
            <a:off x="3556108" y="5569562"/>
            <a:ext cx="3351559" cy="369332"/>
          </a:xfrm>
          <a:prstGeom prst="rect">
            <a:avLst/>
          </a:prstGeom>
          <a:noFill/>
        </p:spPr>
        <p:txBody>
          <a:bodyPr wrap="none">
            <a:spAutoFit/>
          </a:bodyPr>
          <a:lstStyle/>
          <a:p>
            <a:pPr marL="285750" indent="-285750">
              <a:buFont typeface="Arial" panose="020B0604020202020204" pitchFamily="34" charset="0"/>
              <a:buChar char="•"/>
            </a:pPr>
            <a:r>
              <a:rPr lang="fr-FR" dirty="0" smtClean="0">
                <a:hlinkClick r:id="rId4"/>
              </a:rPr>
              <a:t>De la plume à l’oiseau - LPO 17</a:t>
            </a:r>
            <a:endParaRPr lang="fr-FR" dirty="0" smtClean="0"/>
          </a:p>
        </p:txBody>
      </p:sp>
      <p:sp>
        <p:nvSpPr>
          <p:cNvPr id="18"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3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1412629500"/>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à coins arrondis 6">
            <a:hlinkClick r:id="rId3" action="ppaction://hlinksldjump"/>
          </p:cNvPr>
          <p:cNvSpPr/>
          <p:nvPr/>
        </p:nvSpPr>
        <p:spPr>
          <a:xfrm>
            <a:off x="6579395" y="4215021"/>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Habiter les littoraux</a:t>
            </a:r>
            <a:endParaRPr lang="fr-FR" dirty="0">
              <a:solidFill>
                <a:schemeClr val="tx1"/>
              </a:solidFill>
            </a:endParaRPr>
          </a:p>
        </p:txBody>
      </p:sp>
      <p:sp>
        <p:nvSpPr>
          <p:cNvPr id="8" name="Rectangle à coins arrondis 7">
            <a:hlinkClick r:id="rId3" action="ppaction://hlinksldjump"/>
          </p:cNvPr>
          <p:cNvSpPr/>
          <p:nvPr/>
        </p:nvSpPr>
        <p:spPr>
          <a:xfrm>
            <a:off x="3517558" y="5407375"/>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Habiter un espace de faible densité</a:t>
            </a:r>
            <a:endParaRPr lang="fr-FR" dirty="0">
              <a:solidFill>
                <a:schemeClr val="tx1"/>
              </a:solidFill>
            </a:endParaRPr>
          </a:p>
        </p:txBody>
      </p:sp>
      <p:sp>
        <p:nvSpPr>
          <p:cNvPr id="3" name="Rectangle 2"/>
          <p:cNvSpPr/>
          <p:nvPr/>
        </p:nvSpPr>
        <p:spPr>
          <a:xfrm>
            <a:off x="0" y="2067707"/>
            <a:ext cx="10846695" cy="2031325"/>
          </a:xfrm>
          <a:prstGeom prst="rect">
            <a:avLst/>
          </a:prstGeom>
          <a:noFill/>
        </p:spPr>
        <p:txBody>
          <a:bodyPr wrap="square">
            <a:spAutoFit/>
          </a:bodyPr>
          <a:lstStyle/>
          <a:p>
            <a:pPr marL="285750" indent="-285750">
              <a:buFont typeface="Arial" panose="020B0604020202020204" pitchFamily="34" charset="0"/>
              <a:buChar char="•"/>
            </a:pPr>
            <a:r>
              <a:rPr lang="fr-FR" dirty="0">
                <a:hlinkClick r:id="rId4"/>
              </a:rPr>
              <a:t>De la dune à la forêt – Maison du Fier </a:t>
            </a:r>
            <a:endParaRPr lang="fr-FR" dirty="0"/>
          </a:p>
          <a:p>
            <a:pPr marL="285750" indent="-285750">
              <a:buFont typeface="Arial" panose="020B0604020202020204" pitchFamily="34" charset="0"/>
              <a:buChar char="•"/>
            </a:pPr>
            <a:r>
              <a:rPr lang="fr-FR" dirty="0">
                <a:hlinkClick r:id="rId4"/>
              </a:rPr>
              <a:t>Les dunes littorales – Maison du </a:t>
            </a:r>
            <a:r>
              <a:rPr lang="fr-FR" dirty="0" smtClean="0">
                <a:hlinkClick r:id="rId4"/>
              </a:rPr>
              <a:t>Fier</a:t>
            </a:r>
            <a:endParaRPr lang="fr-FR" dirty="0" smtClean="0"/>
          </a:p>
          <a:p>
            <a:pPr marL="285750" indent="-285750">
              <a:buFont typeface="Arial" panose="020B0604020202020204" pitchFamily="34" charset="0"/>
              <a:buChar char="•"/>
            </a:pPr>
            <a:r>
              <a:rPr lang="fr-FR" dirty="0">
                <a:hlinkClick r:id="rId5"/>
              </a:rPr>
              <a:t>Les forêts littorales – Maison du </a:t>
            </a:r>
            <a:r>
              <a:rPr lang="fr-FR" dirty="0" smtClean="0">
                <a:hlinkClick r:id="rId5"/>
              </a:rPr>
              <a:t>Fier</a:t>
            </a:r>
            <a:endParaRPr lang="fr-FR" dirty="0"/>
          </a:p>
          <a:p>
            <a:pPr marL="285750" indent="-285750">
              <a:buFont typeface="Arial" panose="020B0604020202020204" pitchFamily="34" charset="0"/>
              <a:buChar char="•"/>
            </a:pPr>
            <a:r>
              <a:rPr lang="fr-FR" dirty="0" smtClean="0">
                <a:hlinkClick r:id="rId6"/>
              </a:rPr>
              <a:t>Des </a:t>
            </a:r>
            <a:r>
              <a:rPr lang="fr-FR" dirty="0">
                <a:hlinkClick r:id="rId6"/>
              </a:rPr>
              <a:t>êtres vivants dans leur </a:t>
            </a:r>
            <a:r>
              <a:rPr lang="fr-FR" dirty="0" smtClean="0">
                <a:hlinkClick r:id="rId6"/>
              </a:rPr>
              <a:t>environnement - </a:t>
            </a:r>
            <a:r>
              <a:rPr lang="fr-FR" dirty="0">
                <a:hlinkClick r:id="rId6"/>
              </a:rPr>
              <a:t>réserve naturelle nationale du marais d’Yves</a:t>
            </a:r>
            <a:endParaRPr lang="fr-FR" dirty="0"/>
          </a:p>
          <a:p>
            <a:pPr marL="285750" indent="-285750">
              <a:buFont typeface="Arial" panose="020B0604020202020204" pitchFamily="34" charset="0"/>
              <a:buChar char="•"/>
            </a:pPr>
            <a:r>
              <a:rPr lang="fr-FR" dirty="0" smtClean="0">
                <a:hlinkClick r:id="rId7"/>
              </a:rPr>
              <a:t>Les oiseaux de la réserve naturelle - </a:t>
            </a:r>
            <a:r>
              <a:rPr lang="fr-FR" dirty="0">
                <a:hlinkClick r:id="rId7"/>
              </a:rPr>
              <a:t>réserve naturelle nationale du marais </a:t>
            </a:r>
            <a:r>
              <a:rPr lang="fr-FR" dirty="0" smtClean="0">
                <a:hlinkClick r:id="rId7"/>
              </a:rPr>
              <a:t>d’Yves</a:t>
            </a:r>
            <a:endParaRPr lang="fr-FR" dirty="0" smtClean="0"/>
          </a:p>
          <a:p>
            <a:pPr marL="285750" indent="-285750">
              <a:buFont typeface="Arial" panose="020B0604020202020204" pitchFamily="34" charset="0"/>
              <a:buChar char="•"/>
            </a:pPr>
            <a:r>
              <a:rPr lang="fr-FR" dirty="0">
                <a:hlinkClick r:id="rId8"/>
              </a:rPr>
              <a:t>Course d’orientation </a:t>
            </a:r>
            <a:r>
              <a:rPr lang="fr-FR" dirty="0" smtClean="0">
                <a:hlinkClick r:id="rId8"/>
              </a:rPr>
              <a:t>nature - </a:t>
            </a:r>
            <a:r>
              <a:rPr lang="fr-FR" dirty="0">
                <a:hlinkClick r:id="rId8"/>
              </a:rPr>
              <a:t>réserve naturelle nationale de </a:t>
            </a:r>
            <a:r>
              <a:rPr lang="fr-FR" dirty="0" smtClean="0">
                <a:hlinkClick r:id="rId8"/>
              </a:rPr>
              <a:t>Moëze-Oléron</a:t>
            </a:r>
            <a:endParaRPr lang="fr-FR" dirty="0" smtClean="0"/>
          </a:p>
          <a:p>
            <a:pPr marL="285750" indent="-285750">
              <a:buFont typeface="Arial" panose="020B0604020202020204" pitchFamily="34" charset="0"/>
              <a:buChar char="•"/>
            </a:pPr>
            <a:r>
              <a:rPr lang="fr-FR" dirty="0">
                <a:hlinkClick r:id="rId9"/>
              </a:rPr>
              <a:t>Traitement de l’eau et </a:t>
            </a:r>
            <a:r>
              <a:rPr lang="fr-FR" dirty="0" smtClean="0">
                <a:hlinkClick r:id="rId9"/>
              </a:rPr>
              <a:t>biodiversité - </a:t>
            </a:r>
            <a:r>
              <a:rPr lang="fr-FR" dirty="0">
                <a:hlinkClick r:id="rId9"/>
              </a:rPr>
              <a:t>S</a:t>
            </a:r>
            <a:r>
              <a:rPr lang="fr-FR" dirty="0" smtClean="0">
                <a:hlinkClick r:id="rId9"/>
              </a:rPr>
              <a:t>tation </a:t>
            </a:r>
            <a:r>
              <a:rPr lang="fr-FR" dirty="0">
                <a:hlinkClick r:id="rId9"/>
              </a:rPr>
              <a:t>de </a:t>
            </a:r>
            <a:r>
              <a:rPr lang="fr-FR" dirty="0" smtClean="0">
                <a:hlinkClick r:id="rId9"/>
              </a:rPr>
              <a:t>lagunage</a:t>
            </a:r>
            <a:endParaRPr lang="fr-FR" dirty="0"/>
          </a:p>
        </p:txBody>
      </p:sp>
      <p:sp>
        <p:nvSpPr>
          <p:cNvPr id="15" name="Rectangle à coins arrondis 14">
            <a:hlinkClick r:id="rId3" action="ppaction://hlinksldjump"/>
          </p:cNvPr>
          <p:cNvSpPr/>
          <p:nvPr/>
        </p:nvSpPr>
        <p:spPr>
          <a:xfrm>
            <a:off x="529862" y="4211289"/>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Découvrir le lieu où j’habite</a:t>
            </a:r>
            <a:endParaRPr lang="fr-FR" dirty="0">
              <a:solidFill>
                <a:schemeClr val="tx1"/>
              </a:solidFill>
            </a:endParaRPr>
          </a:p>
        </p:txBody>
      </p:sp>
      <p:sp>
        <p:nvSpPr>
          <p:cNvPr id="10" name="Rectangle à coins arrondis 9"/>
          <p:cNvSpPr/>
          <p:nvPr/>
        </p:nvSpPr>
        <p:spPr>
          <a:xfrm>
            <a:off x="2784045" y="1290523"/>
            <a:ext cx="6623911"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Géographie</a:t>
            </a:r>
            <a:endParaRPr lang="fr-FR" sz="1850" dirty="0"/>
          </a:p>
        </p:txBody>
      </p:sp>
      <p:sp>
        <p:nvSpPr>
          <p:cNvPr id="18"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3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225750555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à coins arrondis 6"/>
          <p:cNvSpPr/>
          <p:nvPr/>
        </p:nvSpPr>
        <p:spPr>
          <a:xfrm>
            <a:off x="57666" y="1935256"/>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Habiter les littoraux</a:t>
            </a:r>
            <a:endParaRPr lang="fr-FR" dirty="0">
              <a:solidFill>
                <a:schemeClr val="tx1"/>
              </a:solidFill>
            </a:endParaRPr>
          </a:p>
        </p:txBody>
      </p:sp>
      <p:sp>
        <p:nvSpPr>
          <p:cNvPr id="8" name="Rectangle à coins arrondis 7"/>
          <p:cNvSpPr/>
          <p:nvPr/>
        </p:nvSpPr>
        <p:spPr>
          <a:xfrm>
            <a:off x="57666" y="3593146"/>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Habiter un espace de faible densité</a:t>
            </a:r>
            <a:endParaRPr lang="fr-FR" dirty="0">
              <a:solidFill>
                <a:schemeClr val="tx1"/>
              </a:solidFill>
            </a:endParaRPr>
          </a:p>
        </p:txBody>
      </p:sp>
      <p:sp>
        <p:nvSpPr>
          <p:cNvPr id="15" name="Rectangle à coins arrondis 14"/>
          <p:cNvSpPr/>
          <p:nvPr/>
        </p:nvSpPr>
        <p:spPr>
          <a:xfrm>
            <a:off x="57666" y="5179800"/>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Découvrir le lieu où j’habite</a:t>
            </a:r>
            <a:endParaRPr lang="fr-FR" dirty="0">
              <a:solidFill>
                <a:schemeClr val="tx1"/>
              </a:solidFill>
            </a:endParaRPr>
          </a:p>
        </p:txBody>
      </p:sp>
      <p:sp>
        <p:nvSpPr>
          <p:cNvPr id="14" name="Rectangle 13"/>
          <p:cNvSpPr/>
          <p:nvPr/>
        </p:nvSpPr>
        <p:spPr>
          <a:xfrm>
            <a:off x="3589060" y="1725520"/>
            <a:ext cx="7501734" cy="1754326"/>
          </a:xfrm>
          <a:prstGeom prst="rect">
            <a:avLst/>
          </a:prstGeom>
          <a:noFill/>
        </p:spPr>
        <p:txBody>
          <a:bodyPr wrap="none">
            <a:spAutoFit/>
          </a:bodyPr>
          <a:lstStyle/>
          <a:p>
            <a:pPr marL="285750" indent="-285750">
              <a:buFont typeface="Arial" panose="020B0604020202020204" pitchFamily="34" charset="0"/>
              <a:buChar char="•"/>
            </a:pPr>
            <a:r>
              <a:rPr lang="fr-FR" dirty="0">
                <a:hlinkClick r:id="rId3"/>
              </a:rPr>
              <a:t>Les oiseaux de la réserve </a:t>
            </a:r>
            <a:r>
              <a:rPr lang="fr-FR" dirty="0" smtClean="0">
                <a:hlinkClick r:id="rId3"/>
              </a:rPr>
              <a:t>naturelle - Maison </a:t>
            </a:r>
            <a:r>
              <a:rPr lang="fr-FR" dirty="0">
                <a:hlinkClick r:id="rId3"/>
              </a:rPr>
              <a:t>du </a:t>
            </a:r>
            <a:r>
              <a:rPr lang="fr-FR" dirty="0" smtClean="0">
                <a:hlinkClick r:id="rId3"/>
              </a:rPr>
              <a:t>Fier</a:t>
            </a:r>
            <a:endParaRPr lang="fr-FR" dirty="0" smtClean="0"/>
          </a:p>
          <a:p>
            <a:pPr marL="285750" indent="-285750">
              <a:buFont typeface="Arial" panose="020B0604020202020204" pitchFamily="34" charset="0"/>
              <a:buChar char="•"/>
            </a:pPr>
            <a:r>
              <a:rPr lang="fr-FR" dirty="0">
                <a:hlinkClick r:id="rId4"/>
              </a:rPr>
              <a:t>Découverte du littoral - Maison du </a:t>
            </a:r>
            <a:r>
              <a:rPr lang="fr-FR" dirty="0" smtClean="0">
                <a:hlinkClick r:id="rId4"/>
              </a:rPr>
              <a:t>Fier</a:t>
            </a:r>
            <a:endParaRPr lang="fr-FR" dirty="0" smtClean="0"/>
          </a:p>
          <a:p>
            <a:pPr marL="285750" indent="-285750">
              <a:buFont typeface="Arial" panose="020B0604020202020204" pitchFamily="34" charset="0"/>
              <a:buChar char="•"/>
            </a:pPr>
            <a:r>
              <a:rPr lang="fr-FR" dirty="0" smtClean="0">
                <a:hlinkClick r:id="rId5"/>
              </a:rPr>
              <a:t>Oiseaux et plantes de la réserve naturelle – Maison du Fier</a:t>
            </a:r>
            <a:endParaRPr lang="fr-FR" dirty="0" smtClean="0"/>
          </a:p>
          <a:p>
            <a:pPr marL="285750" indent="-285750">
              <a:buFont typeface="Arial" panose="020B0604020202020204" pitchFamily="34" charset="0"/>
              <a:buChar char="•"/>
            </a:pPr>
            <a:r>
              <a:rPr lang="fr-FR" dirty="0">
                <a:hlinkClick r:id="rId6"/>
              </a:rPr>
              <a:t>Biodiversité et </a:t>
            </a:r>
            <a:r>
              <a:rPr lang="fr-FR" dirty="0" smtClean="0">
                <a:hlinkClick r:id="rId6"/>
              </a:rPr>
              <a:t>citoyenneté - </a:t>
            </a:r>
            <a:r>
              <a:rPr lang="fr-FR" dirty="0">
                <a:hlinkClick r:id="rId6"/>
              </a:rPr>
              <a:t>réserve naturelle nationale de </a:t>
            </a:r>
            <a:r>
              <a:rPr lang="fr-FR" dirty="0" smtClean="0">
                <a:hlinkClick r:id="rId6"/>
              </a:rPr>
              <a:t>Moëze-Oléron</a:t>
            </a:r>
            <a:endParaRPr lang="fr-FR" dirty="0" smtClean="0"/>
          </a:p>
          <a:p>
            <a:pPr marL="285750" indent="-285750">
              <a:buFont typeface="Arial" panose="020B0604020202020204" pitchFamily="34" charset="0"/>
              <a:buChar char="•"/>
            </a:pPr>
            <a:r>
              <a:rPr lang="fr-FR" dirty="0" smtClean="0">
                <a:hlinkClick r:id="rId7"/>
              </a:rPr>
              <a:t>Les oiseaux du bord de mer - réserve naturelle nationale de Moëze-Oléron </a:t>
            </a:r>
            <a:endParaRPr lang="fr-FR" dirty="0" smtClean="0"/>
          </a:p>
          <a:p>
            <a:pPr marL="285750" indent="-285750">
              <a:buFont typeface="Arial" panose="020B0604020202020204" pitchFamily="34" charset="0"/>
              <a:buChar char="•"/>
            </a:pPr>
            <a:r>
              <a:rPr lang="fr-FR" dirty="0" smtClean="0">
                <a:hlinkClick r:id="rId8"/>
              </a:rPr>
              <a:t>La laisse de mer – LPO 17</a:t>
            </a:r>
            <a:endParaRPr lang="fr-FR" dirty="0"/>
          </a:p>
        </p:txBody>
      </p:sp>
      <p:sp>
        <p:nvSpPr>
          <p:cNvPr id="16" name="Rectangle 15"/>
          <p:cNvSpPr/>
          <p:nvPr/>
        </p:nvSpPr>
        <p:spPr>
          <a:xfrm>
            <a:off x="3589060" y="3798909"/>
            <a:ext cx="5254708" cy="369332"/>
          </a:xfrm>
          <a:prstGeom prst="rect">
            <a:avLst/>
          </a:prstGeom>
          <a:noFill/>
        </p:spPr>
        <p:txBody>
          <a:bodyPr wrap="none">
            <a:spAutoFit/>
          </a:bodyPr>
          <a:lstStyle/>
          <a:p>
            <a:pPr marL="285750" indent="-285750">
              <a:buFont typeface="Arial" panose="020B0604020202020204" pitchFamily="34" charset="0"/>
              <a:buChar char="•"/>
            </a:pPr>
            <a:r>
              <a:rPr lang="fr-FR" dirty="0">
                <a:hlinkClick r:id="rId3"/>
              </a:rPr>
              <a:t>Les oiseaux de la réserve </a:t>
            </a:r>
            <a:r>
              <a:rPr lang="fr-FR" dirty="0" smtClean="0">
                <a:hlinkClick r:id="rId3"/>
              </a:rPr>
              <a:t>naturelle - Maison </a:t>
            </a:r>
            <a:r>
              <a:rPr lang="fr-FR" dirty="0">
                <a:hlinkClick r:id="rId3"/>
              </a:rPr>
              <a:t>du Fier</a:t>
            </a:r>
            <a:endParaRPr lang="fr-FR" dirty="0"/>
          </a:p>
        </p:txBody>
      </p:sp>
      <p:sp>
        <p:nvSpPr>
          <p:cNvPr id="17" name="Rectangle 16"/>
          <p:cNvSpPr/>
          <p:nvPr/>
        </p:nvSpPr>
        <p:spPr>
          <a:xfrm>
            <a:off x="3589060" y="5247063"/>
            <a:ext cx="7912246" cy="923330"/>
          </a:xfrm>
          <a:prstGeom prst="rect">
            <a:avLst/>
          </a:prstGeom>
          <a:noFill/>
        </p:spPr>
        <p:txBody>
          <a:bodyPr wrap="square">
            <a:spAutoFit/>
          </a:bodyPr>
          <a:lstStyle/>
          <a:p>
            <a:pPr marL="285750" indent="-285750">
              <a:buFont typeface="Arial" panose="020B0604020202020204" pitchFamily="34" charset="0"/>
              <a:buChar char="•"/>
            </a:pPr>
            <a:r>
              <a:rPr lang="fr-FR" dirty="0" smtClean="0">
                <a:hlinkClick r:id="rId9"/>
              </a:rPr>
              <a:t>Géologie, géomorphologie de la falaise d’Yves - réserve naturelle nationale du marais d’Yves</a:t>
            </a:r>
            <a:endParaRPr lang="fr-FR" dirty="0" smtClean="0"/>
          </a:p>
          <a:p>
            <a:pPr marL="285750" indent="-285750">
              <a:buFont typeface="Arial" panose="020B0604020202020204" pitchFamily="34" charset="0"/>
              <a:buChar char="•"/>
            </a:pPr>
            <a:r>
              <a:rPr lang="fr-FR" dirty="0">
                <a:hlinkClick r:id="rId10"/>
              </a:rPr>
              <a:t>L' arbre en milieu urbain - LPO </a:t>
            </a:r>
            <a:r>
              <a:rPr lang="fr-FR" dirty="0" smtClean="0">
                <a:hlinkClick r:id="rId10"/>
              </a:rPr>
              <a:t>17</a:t>
            </a:r>
            <a:endParaRPr lang="fr-FR" dirty="0"/>
          </a:p>
        </p:txBody>
      </p:sp>
      <p:sp>
        <p:nvSpPr>
          <p:cNvPr id="18"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3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399780209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0" y="2067707"/>
            <a:ext cx="10846695" cy="369332"/>
          </a:xfrm>
          <a:prstGeom prst="rect">
            <a:avLst/>
          </a:prstGeom>
          <a:noFill/>
        </p:spPr>
        <p:txBody>
          <a:bodyPr wrap="square">
            <a:spAutoFit/>
          </a:bodyPr>
          <a:lstStyle/>
          <a:p>
            <a:pPr marL="285750" indent="-285750">
              <a:buFont typeface="Arial" panose="020B0604020202020204" pitchFamily="34" charset="0"/>
              <a:buChar char="•"/>
            </a:pPr>
            <a:r>
              <a:rPr lang="fr-FR" dirty="0">
                <a:hlinkClick r:id="rId3"/>
              </a:rPr>
              <a:t>L' arbre en milieu urbain - LPO 17</a:t>
            </a:r>
            <a:endParaRPr lang="fr-FR" dirty="0"/>
          </a:p>
        </p:txBody>
      </p:sp>
      <p:sp>
        <p:nvSpPr>
          <p:cNvPr id="10" name="Rectangle à coins arrondis 9"/>
          <p:cNvSpPr/>
          <p:nvPr/>
        </p:nvSpPr>
        <p:spPr>
          <a:xfrm>
            <a:off x="2784043" y="1344404"/>
            <a:ext cx="6623911"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EPS</a:t>
            </a:r>
            <a:endParaRPr lang="fr-FR" sz="1850" dirty="0"/>
          </a:p>
        </p:txBody>
      </p:sp>
      <p:sp>
        <p:nvSpPr>
          <p:cNvPr id="18"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3 </a:t>
            </a:r>
            <a:endParaRPr lang="fr-FR" sz="2900" dirty="0">
              <a:ln w="0"/>
              <a:solidFill>
                <a:schemeClr val="bg1"/>
              </a:solidFill>
              <a:latin typeface="Arial Rounded MT Bold" panose="020F0704030504030204" pitchFamily="34" charset="0"/>
            </a:endParaRPr>
          </a:p>
        </p:txBody>
      </p:sp>
      <p:sp>
        <p:nvSpPr>
          <p:cNvPr id="11" name="Rectangle à coins arrondis 10"/>
          <p:cNvSpPr/>
          <p:nvPr/>
        </p:nvSpPr>
        <p:spPr>
          <a:xfrm>
            <a:off x="2784044" y="3296512"/>
            <a:ext cx="6623911"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Arts plastiques</a:t>
            </a:r>
            <a:endParaRPr lang="fr-FR" sz="1850" dirty="0"/>
          </a:p>
        </p:txBody>
      </p:sp>
      <p:sp>
        <p:nvSpPr>
          <p:cNvPr id="14" name="Rectangle 13"/>
          <p:cNvSpPr/>
          <p:nvPr/>
        </p:nvSpPr>
        <p:spPr>
          <a:xfrm>
            <a:off x="-1" y="4032431"/>
            <a:ext cx="10846695" cy="369332"/>
          </a:xfrm>
          <a:prstGeom prst="rect">
            <a:avLst/>
          </a:prstGeom>
          <a:noFill/>
        </p:spPr>
        <p:txBody>
          <a:bodyPr wrap="square">
            <a:spAutoFit/>
          </a:bodyPr>
          <a:lstStyle/>
          <a:p>
            <a:pPr marL="285750" indent="-285750">
              <a:buFont typeface="Arial" panose="020B0604020202020204" pitchFamily="34" charset="0"/>
              <a:buChar char="•"/>
            </a:pPr>
            <a:r>
              <a:rPr lang="fr-FR" dirty="0">
                <a:hlinkClick r:id="rId3"/>
              </a:rPr>
              <a:t>L' arbre en milieu urbain - LPO 17</a:t>
            </a:r>
            <a:endParaRPr lang="fr-FR" dirty="0"/>
          </a:p>
        </p:txBody>
      </p:sp>
    </p:spTree>
    <p:extLst>
      <p:ext uri="{BB962C8B-B14F-4D97-AF65-F5344CB8AC3E}">
        <p14:creationId xmlns:p14="http://schemas.microsoft.com/office/powerpoint/2010/main" xmlns="" val="104552236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hlinkClick r:id="" action="ppaction://noaction" highlightClick="1"/>
          </p:cNvPr>
          <p:cNvSpPr txBox="1">
            <a:spLocks/>
          </p:cNvSpPr>
          <p:nvPr/>
        </p:nvSpPr>
        <p:spPr>
          <a:xfrm>
            <a:off x="1" y="-1"/>
            <a:ext cx="9327501" cy="1087396"/>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Nos sites</a:t>
            </a:r>
          </a:p>
          <a:p>
            <a:r>
              <a:rPr lang="fr-FR" sz="2900" dirty="0">
                <a:ln w="0"/>
                <a:solidFill>
                  <a:schemeClr val="bg1"/>
                </a:solidFill>
                <a:latin typeface="Arial Rounded MT Bold" panose="020F0704030504030204" pitchFamily="34" charset="0"/>
              </a:rPr>
              <a:t>Réserve naturelle nationale de Moëze-Oléron </a:t>
            </a:r>
            <a:r>
              <a:rPr lang="fr-FR" sz="2900" dirty="0" smtClean="0">
                <a:ln w="0"/>
                <a:solidFill>
                  <a:schemeClr val="bg1"/>
                </a:solidFill>
                <a:latin typeface="Arial Rounded MT Bold" panose="020F0704030504030204" pitchFamily="34" charset="0"/>
              </a:rPr>
              <a:t> </a:t>
            </a:r>
            <a:endParaRPr lang="fr-FR" sz="2900" dirty="0">
              <a:ln w="0"/>
              <a:solidFill>
                <a:schemeClr val="bg1"/>
              </a:solidFill>
              <a:latin typeface="Arial Rounded MT Bold" panose="020F0704030504030204" pitchFamily="34" charset="0"/>
            </a:endParaRPr>
          </a:p>
        </p:txBody>
      </p:sp>
      <p:sp>
        <p:nvSpPr>
          <p:cNvPr id="2" name="Rectangle 1"/>
          <p:cNvSpPr/>
          <p:nvPr/>
        </p:nvSpPr>
        <p:spPr>
          <a:xfrm>
            <a:off x="1" y="1305054"/>
            <a:ext cx="11607281" cy="2031325"/>
          </a:xfrm>
          <a:prstGeom prst="rect">
            <a:avLst/>
          </a:prstGeom>
          <a:noFill/>
        </p:spPr>
        <p:txBody>
          <a:bodyPr wrap="square">
            <a:spAutoFit/>
          </a:bodyPr>
          <a:lstStyle/>
          <a:p>
            <a:pPr algn="just"/>
            <a:r>
              <a:rPr lang="fr-FR" dirty="0"/>
              <a:t>Au cœur des Pertuis Charentais, la réserve </a:t>
            </a:r>
            <a:r>
              <a:rPr lang="fr-FR" dirty="0" smtClean="0"/>
              <a:t>naturelle nationale présente </a:t>
            </a:r>
            <a:r>
              <a:rPr lang="fr-FR" dirty="0"/>
              <a:t>une biodiversité importante du fait des </a:t>
            </a:r>
            <a:r>
              <a:rPr lang="fr-FR" dirty="0" smtClean="0"/>
              <a:t>6 500 </a:t>
            </a:r>
            <a:r>
              <a:rPr lang="fr-FR" dirty="0"/>
              <a:t>hectares en espace maritime et des 320 hectares de marais poldérisés (Moëze-Saint-Froult). Ainsi marais doux à </a:t>
            </a:r>
            <a:r>
              <a:rPr lang="fr-FR" dirty="0" smtClean="0"/>
              <a:t>salés, vasières, </a:t>
            </a:r>
            <a:r>
              <a:rPr lang="fr-FR" dirty="0"/>
              <a:t>prés-salés, flèches sableuses et </a:t>
            </a:r>
            <a:r>
              <a:rPr lang="fr-FR" dirty="0" smtClean="0"/>
              <a:t>dunes </a:t>
            </a:r>
            <a:r>
              <a:rPr lang="fr-FR" dirty="0"/>
              <a:t>sont autant d’habitats favorables à la faune et à la flore car interconnectés entre eux. </a:t>
            </a:r>
            <a:endParaRPr lang="fr-FR" dirty="0" smtClean="0"/>
          </a:p>
          <a:p>
            <a:pPr algn="just"/>
            <a:r>
              <a:rPr lang="fr-FR" dirty="0" smtClean="0"/>
              <a:t>Au </a:t>
            </a:r>
            <a:r>
              <a:rPr lang="fr-FR" dirty="0"/>
              <a:t>fil des saisons, la réserve </a:t>
            </a:r>
            <a:r>
              <a:rPr lang="fr-FR" dirty="0" smtClean="0"/>
              <a:t>naturelle nationale </a:t>
            </a:r>
            <a:r>
              <a:rPr lang="fr-FR" dirty="0"/>
              <a:t>accueille de nouvelles populations d'oiseaux, et se place ainsi comme une véritable terre d'asile pour des espèces de passereaux terrestres, limicoles, oies et canards. </a:t>
            </a:r>
            <a:r>
              <a:rPr lang="fr-FR" dirty="0" smtClean="0"/>
              <a:t>Elle présente </a:t>
            </a:r>
            <a:r>
              <a:rPr lang="fr-FR" dirty="0"/>
              <a:t>de fait un intérêt scientifique d'importance mondiale par le suivi des populations d'oiseaux migrateurs. </a:t>
            </a:r>
          </a:p>
        </p:txBody>
      </p:sp>
      <p:pic>
        <p:nvPicPr>
          <p:cNvPr id="5" name="Imag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821470" y="3554039"/>
            <a:ext cx="3501027" cy="2625771"/>
          </a:xfrm>
          <a:prstGeom prst="rect">
            <a:avLst/>
          </a:prstGeom>
        </p:spPr>
      </p:pic>
      <p:sp>
        <p:nvSpPr>
          <p:cNvPr id="14" name="Bouton d'action : Accueil 13">
            <a:hlinkClick r:id="" action="ppaction://hlinkshowjump?jump=firstslide" highlightClick="1"/>
          </p:cNvPr>
          <p:cNvSpPr/>
          <p:nvPr/>
        </p:nvSpPr>
        <p:spPr>
          <a:xfrm>
            <a:off x="11607282" y="6276743"/>
            <a:ext cx="461655" cy="444254"/>
          </a:xfrm>
          <a:prstGeom prst="actionButtonHome">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7" name="Bouton d'action : Retour 6">
            <a:hlinkClick r:id="rId3" action="ppaction://hlinksldjump" highlightClick="1"/>
          </p:cNvPr>
          <p:cNvSpPr/>
          <p:nvPr/>
        </p:nvSpPr>
        <p:spPr>
          <a:xfrm>
            <a:off x="11607282" y="5754228"/>
            <a:ext cx="461655" cy="444254"/>
          </a:xfrm>
          <a:prstGeom prst="actionButtonReturn">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208388" y="3951287"/>
            <a:ext cx="3762060" cy="1831271"/>
          </a:xfrm>
          <a:prstGeom prst="rect">
            <a:avLst/>
          </a:prstGeom>
          <a:noFill/>
          <a:ln>
            <a:solidFill>
              <a:srgbClr val="009999"/>
            </a:solidFill>
          </a:ln>
        </p:spPr>
        <p:txBody>
          <a:bodyPr wrap="square" rtlCol="0">
            <a:spAutoFit/>
          </a:bodyPr>
          <a:lstStyle/>
          <a:p>
            <a:r>
              <a:rPr lang="fr-FR" sz="1700" b="1" dirty="0" smtClean="0"/>
              <a:t>À disposition</a:t>
            </a:r>
          </a:p>
          <a:p>
            <a:r>
              <a:rPr lang="fr-FR" sz="1600" dirty="0" smtClean="0"/>
              <a:t>- matériel </a:t>
            </a:r>
            <a:r>
              <a:rPr lang="fr-FR" sz="1600" dirty="0"/>
              <a:t>optique (jumelles et longue-vue) </a:t>
            </a:r>
          </a:p>
          <a:p>
            <a:r>
              <a:rPr lang="fr-FR" sz="1600" dirty="0" smtClean="0"/>
              <a:t>- un espace </a:t>
            </a:r>
            <a:r>
              <a:rPr lang="fr-FR" sz="1600" dirty="0"/>
              <a:t>muséographique </a:t>
            </a:r>
            <a:r>
              <a:rPr lang="fr-FR" sz="1600" dirty="0" smtClean="0"/>
              <a:t>labellisé «</a:t>
            </a:r>
            <a:r>
              <a:rPr lang="fr-FR" sz="1600" dirty="0"/>
              <a:t> Tourisme et Handicap » </a:t>
            </a:r>
            <a:endParaRPr lang="fr-FR" sz="1600" dirty="0" smtClean="0"/>
          </a:p>
          <a:p>
            <a:r>
              <a:rPr lang="fr-FR" sz="1600" dirty="0" smtClean="0"/>
              <a:t>- une salle de projection / conférence</a:t>
            </a:r>
          </a:p>
          <a:p>
            <a:r>
              <a:rPr lang="fr-FR" sz="1600" dirty="0" smtClean="0"/>
              <a:t>- 5 </a:t>
            </a:r>
            <a:r>
              <a:rPr lang="fr-FR" sz="1600" dirty="0"/>
              <a:t>sentiers </a:t>
            </a:r>
            <a:r>
              <a:rPr lang="fr-FR" sz="1600" dirty="0" smtClean="0"/>
              <a:t>dont 4 d’interprétation</a:t>
            </a:r>
            <a:r>
              <a:rPr lang="fr-FR" sz="1600" dirty="0"/>
              <a:t> </a:t>
            </a:r>
            <a:r>
              <a:rPr lang="fr-FR" sz="1600" dirty="0" smtClean="0"/>
              <a:t>et un parcours confort</a:t>
            </a:r>
          </a:p>
        </p:txBody>
      </p:sp>
      <p:pic>
        <p:nvPicPr>
          <p:cNvPr id="17" name="Image 16"/>
          <p:cNvPicPr>
            <a:picLocks noChangeAspect="1"/>
          </p:cNvPicPr>
          <p:nvPr/>
        </p:nvPicPr>
        <p:blipFill rotWithShape="1">
          <a:blip r:embed="rId4" cstate="print">
            <a:extLst>
              <a:ext uri="{28A0092B-C50C-407E-A947-70E740481C1C}">
                <a14:useLocalDpi xmlns:a14="http://schemas.microsoft.com/office/drawing/2010/main" xmlns="" val="0"/>
              </a:ext>
            </a:extLst>
          </a:blip>
          <a:srcRect l="8245" t="16984" r="24936" b="17295"/>
          <a:stretch/>
        </p:blipFill>
        <p:spPr>
          <a:xfrm>
            <a:off x="208388" y="6366433"/>
            <a:ext cx="1203649" cy="354564"/>
          </a:xfrm>
          <a:prstGeom prst="rect">
            <a:avLst/>
          </a:prstGeom>
        </p:spPr>
      </p:pic>
      <p:pic>
        <p:nvPicPr>
          <p:cNvPr id="4" name="Image 3"/>
          <p:cNvPicPr>
            <a:picLocks noChangeAspect="1"/>
          </p:cNvPicPr>
          <p:nvPr/>
        </p:nvPicPr>
        <p:blipFill rotWithShape="1">
          <a:blip r:embed="rId5" cstate="print">
            <a:extLst>
              <a:ext uri="{28A0092B-C50C-407E-A947-70E740481C1C}">
                <a14:useLocalDpi xmlns:a14="http://schemas.microsoft.com/office/drawing/2010/main" xmlns="" val="0"/>
              </a:ext>
            </a:extLst>
          </a:blip>
          <a:srcRect l="2824" t="5294" r="1265"/>
          <a:stretch/>
        </p:blipFill>
        <p:spPr>
          <a:xfrm>
            <a:off x="4170413" y="3554038"/>
            <a:ext cx="3366272" cy="2625771"/>
          </a:xfrm>
          <a:prstGeom prst="rect">
            <a:avLst/>
          </a:prstGeom>
        </p:spPr>
      </p:pic>
      <p:sp>
        <p:nvSpPr>
          <p:cNvPr id="11" name="ZoneTexte 10"/>
          <p:cNvSpPr txBox="1"/>
          <p:nvPr/>
        </p:nvSpPr>
        <p:spPr>
          <a:xfrm>
            <a:off x="9327502" y="-15259"/>
            <a:ext cx="2864498" cy="1077218"/>
          </a:xfrm>
          <a:prstGeom prst="rect">
            <a:avLst/>
          </a:prstGeom>
          <a:noFill/>
          <a:ln w="3175">
            <a:solidFill>
              <a:srgbClr val="009999"/>
            </a:solidFill>
          </a:ln>
        </p:spPr>
        <p:txBody>
          <a:bodyPr wrap="square" rtlCol="0">
            <a:spAutoFit/>
          </a:bodyPr>
          <a:lstStyle/>
          <a:p>
            <a:r>
              <a:rPr lang="fr-FR" sz="1600" i="1" dirty="0" smtClean="0"/>
              <a:t>Contactez </a:t>
            </a:r>
            <a:r>
              <a:rPr lang="fr-FR" sz="1600" i="1" dirty="0" smtClean="0">
                <a:hlinkClick r:id="rId6"/>
              </a:rPr>
              <a:t>Nathalie Bourret</a:t>
            </a:r>
            <a:endParaRPr lang="fr-FR" sz="1600" i="1" dirty="0" smtClean="0"/>
          </a:p>
          <a:p>
            <a:r>
              <a:rPr lang="fr-FR" sz="1600" dirty="0" smtClean="0"/>
              <a:t>Ferme de Plaisance</a:t>
            </a:r>
          </a:p>
          <a:p>
            <a:r>
              <a:rPr lang="fr-FR" sz="1600" dirty="0" smtClean="0"/>
              <a:t>17780 Saint </a:t>
            </a:r>
            <a:r>
              <a:rPr lang="fr-FR" sz="1600" dirty="0" err="1" smtClean="0"/>
              <a:t>Froult</a:t>
            </a:r>
            <a:endParaRPr lang="fr-FR" sz="1600" dirty="0" smtClean="0"/>
          </a:p>
          <a:p>
            <a:r>
              <a:rPr lang="fr-FR" sz="1600" dirty="0" smtClean="0"/>
              <a:t>07-68-24-70-23</a:t>
            </a:r>
          </a:p>
        </p:txBody>
      </p:sp>
    </p:spTree>
    <p:extLst>
      <p:ext uri="{BB962C8B-B14F-4D97-AF65-F5344CB8AC3E}">
        <p14:creationId xmlns:p14="http://schemas.microsoft.com/office/powerpoint/2010/main" xmlns="" val="3408338821"/>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solidFill>
                <a:prstClr val="white"/>
              </a:solidFill>
            </a:endParaRPr>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Rectangle à coins arrondis 13">
            <a:hlinkClick r:id="rId3" action="ppaction://hlinksldjump"/>
          </p:cNvPr>
          <p:cNvSpPr/>
          <p:nvPr/>
        </p:nvSpPr>
        <p:spPr>
          <a:xfrm>
            <a:off x="4794106" y="1632099"/>
            <a:ext cx="6623912"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solidFill>
                  <a:prstClr val="white"/>
                </a:solidFill>
              </a:rPr>
              <a:t>SVT</a:t>
            </a:r>
          </a:p>
        </p:txBody>
      </p:sp>
      <p:sp>
        <p:nvSpPr>
          <p:cNvPr id="17" name="Rectangle à coins arrondis 16">
            <a:hlinkClick r:id="rId4" action="ppaction://hlinksldjump"/>
          </p:cNvPr>
          <p:cNvSpPr/>
          <p:nvPr/>
        </p:nvSpPr>
        <p:spPr>
          <a:xfrm>
            <a:off x="4794107" y="2974951"/>
            <a:ext cx="6623911"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solidFill>
                  <a:prstClr val="white"/>
                </a:solidFill>
              </a:rPr>
              <a:t>Enseignement </a:t>
            </a:r>
            <a:r>
              <a:rPr lang="fr-FR" sz="1850" dirty="0">
                <a:solidFill>
                  <a:prstClr val="white"/>
                </a:solidFill>
              </a:rPr>
              <a:t>Moral et Civique</a:t>
            </a:r>
          </a:p>
        </p:txBody>
      </p:sp>
      <p:sp>
        <p:nvSpPr>
          <p:cNvPr id="18" name="Rectangle à coins arrondis 17">
            <a:hlinkClick r:id="rId5" action="ppaction://hlinksldjump"/>
          </p:cNvPr>
          <p:cNvSpPr/>
          <p:nvPr/>
        </p:nvSpPr>
        <p:spPr>
          <a:xfrm>
            <a:off x="4794106" y="4317804"/>
            <a:ext cx="6623914"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solidFill>
                  <a:prstClr val="white"/>
                </a:solidFill>
              </a:rPr>
              <a:t>Géographie</a:t>
            </a:r>
            <a:endParaRPr lang="fr-FR" sz="1850" dirty="0">
              <a:solidFill>
                <a:prstClr val="white"/>
              </a:solidFill>
            </a:endParaRPr>
          </a:p>
        </p:txBody>
      </p:sp>
      <p:sp>
        <p:nvSpPr>
          <p:cNvPr id="9" name="Rectangle à coins arrondis 8">
            <a:hlinkClick r:id="rId6" action="ppaction://hlinksldjump"/>
          </p:cNvPr>
          <p:cNvSpPr/>
          <p:nvPr/>
        </p:nvSpPr>
        <p:spPr>
          <a:xfrm>
            <a:off x="4794106" y="5660656"/>
            <a:ext cx="6623915"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solidFill>
                  <a:prstClr val="white"/>
                </a:solidFill>
              </a:rPr>
              <a:t>Physique-chimie</a:t>
            </a:r>
          </a:p>
        </p:txBody>
      </p:sp>
      <p:pic>
        <p:nvPicPr>
          <p:cNvPr id="3" name="Image 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98136" y="1632099"/>
            <a:ext cx="3104561" cy="2328421"/>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4" name="Image 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98136" y="4280719"/>
            <a:ext cx="3109545" cy="2073233"/>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15"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4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289762729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solidFill>
                <a:prstClr val="white"/>
              </a:solidFill>
            </a:endParaRPr>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Rectangle à coins arrondis 13">
            <a:hlinkClick r:id="rId3" action="ppaction://hlinksldjump"/>
          </p:cNvPr>
          <p:cNvSpPr/>
          <p:nvPr/>
        </p:nvSpPr>
        <p:spPr>
          <a:xfrm>
            <a:off x="1292996" y="5057512"/>
            <a:ext cx="2982098" cy="771050"/>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Le vivant et son évolution</a:t>
            </a:r>
          </a:p>
        </p:txBody>
      </p:sp>
      <p:sp>
        <p:nvSpPr>
          <p:cNvPr id="10" name="Rectangle à coins arrondis 9">
            <a:hlinkClick r:id="rId3" action="ppaction://hlinksldjump"/>
          </p:cNvPr>
          <p:cNvSpPr/>
          <p:nvPr/>
        </p:nvSpPr>
        <p:spPr>
          <a:xfrm>
            <a:off x="6841180" y="5061924"/>
            <a:ext cx="2842054" cy="771050"/>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la </a:t>
            </a:r>
            <a:r>
              <a:rPr lang="fr-FR" dirty="0">
                <a:solidFill>
                  <a:schemeClr val="tx1"/>
                </a:solidFill>
              </a:rPr>
              <a:t>planète Terre, l'environnement et l'action humaine</a:t>
            </a:r>
            <a:endParaRPr lang="fr-FR" dirty="0" smtClean="0">
              <a:solidFill>
                <a:schemeClr val="tx1"/>
              </a:solidFill>
            </a:endParaRPr>
          </a:p>
        </p:txBody>
      </p:sp>
      <p:sp>
        <p:nvSpPr>
          <p:cNvPr id="5" name="Rectangle 4"/>
          <p:cNvSpPr/>
          <p:nvPr/>
        </p:nvSpPr>
        <p:spPr>
          <a:xfrm>
            <a:off x="1" y="2509575"/>
            <a:ext cx="7941579" cy="1477328"/>
          </a:xfrm>
          <a:prstGeom prst="rect">
            <a:avLst/>
          </a:prstGeom>
          <a:noFill/>
        </p:spPr>
        <p:txBody>
          <a:bodyPr wrap="square">
            <a:spAutoFit/>
          </a:bodyPr>
          <a:lstStyle/>
          <a:p>
            <a:pPr marL="285750" indent="-285750">
              <a:buFont typeface="Arial" panose="020B0604020202020204" pitchFamily="34" charset="0"/>
              <a:buChar char="•"/>
            </a:pPr>
            <a:r>
              <a:rPr lang="fr-FR" dirty="0" smtClean="0">
                <a:hlinkClick r:id="rId4"/>
              </a:rPr>
              <a:t>Les </a:t>
            </a:r>
            <a:r>
              <a:rPr lang="fr-FR" dirty="0">
                <a:hlinkClick r:id="rId4"/>
              </a:rPr>
              <a:t>oiseaux et les plantes de la réserve </a:t>
            </a:r>
            <a:r>
              <a:rPr lang="fr-FR" dirty="0" smtClean="0">
                <a:hlinkClick r:id="rId4"/>
              </a:rPr>
              <a:t>naturelle - Maison </a:t>
            </a:r>
            <a:r>
              <a:rPr lang="fr-FR" dirty="0">
                <a:hlinkClick r:id="rId4"/>
              </a:rPr>
              <a:t>du </a:t>
            </a:r>
            <a:r>
              <a:rPr lang="fr-FR" dirty="0" smtClean="0">
                <a:hlinkClick r:id="rId4"/>
              </a:rPr>
              <a:t>Fier</a:t>
            </a:r>
            <a:endParaRPr lang="fr-FR" dirty="0" smtClean="0"/>
          </a:p>
          <a:p>
            <a:pPr marL="285750" indent="-285750">
              <a:buFont typeface="Arial" panose="020B0604020202020204" pitchFamily="34" charset="0"/>
              <a:buChar char="•"/>
            </a:pPr>
            <a:r>
              <a:rPr lang="fr-FR" dirty="0" smtClean="0">
                <a:hlinkClick r:id="rId5"/>
              </a:rPr>
              <a:t>Les spécificités de l’estran - Maison du Fier</a:t>
            </a:r>
            <a:endParaRPr lang="fr-FR" dirty="0" smtClean="0"/>
          </a:p>
          <a:p>
            <a:pPr marL="285750" indent="-285750">
              <a:buFont typeface="Arial" panose="020B0604020202020204" pitchFamily="34" charset="0"/>
              <a:buChar char="•"/>
            </a:pPr>
            <a:r>
              <a:rPr lang="fr-FR" dirty="0" smtClean="0">
                <a:hlinkClick r:id="rId6"/>
              </a:rPr>
              <a:t>Dynamique de l’écosystème dunaire littoral – Maison du Fier</a:t>
            </a:r>
            <a:endParaRPr lang="fr-FR" dirty="0" smtClean="0"/>
          </a:p>
          <a:p>
            <a:pPr marL="285750" indent="-285750">
              <a:buFont typeface="Arial" panose="020B0604020202020204" pitchFamily="34" charset="0"/>
              <a:buChar char="•"/>
            </a:pPr>
            <a:r>
              <a:rPr lang="fr-FR" dirty="0">
                <a:hlinkClick r:id="rId7"/>
              </a:rPr>
              <a:t>Ecosystème forestier dunaire – Maison du </a:t>
            </a:r>
            <a:r>
              <a:rPr lang="fr-FR" dirty="0" smtClean="0">
                <a:hlinkClick r:id="rId7"/>
              </a:rPr>
              <a:t>Fier</a:t>
            </a:r>
            <a:endParaRPr lang="fr-FR" dirty="0" smtClean="0"/>
          </a:p>
          <a:p>
            <a:pPr marL="285750" indent="-285750">
              <a:buFont typeface="Arial" panose="020B0604020202020204" pitchFamily="34" charset="0"/>
              <a:buChar char="•"/>
            </a:pPr>
            <a:r>
              <a:rPr lang="fr-FR" dirty="0" smtClean="0">
                <a:hlinkClick r:id="rId8"/>
              </a:rPr>
              <a:t>Les </a:t>
            </a:r>
            <a:r>
              <a:rPr lang="fr-FR" dirty="0">
                <a:hlinkClick r:id="rId8"/>
              </a:rPr>
              <a:t>oiseaux </a:t>
            </a:r>
            <a:r>
              <a:rPr lang="fr-FR" dirty="0" smtClean="0">
                <a:hlinkClick r:id="rId8"/>
              </a:rPr>
              <a:t>de </a:t>
            </a:r>
            <a:r>
              <a:rPr lang="fr-FR" dirty="0">
                <a:hlinkClick r:id="rId8"/>
              </a:rPr>
              <a:t>la réserve </a:t>
            </a:r>
            <a:r>
              <a:rPr lang="fr-FR" dirty="0" smtClean="0">
                <a:hlinkClick r:id="rId8"/>
              </a:rPr>
              <a:t>naturelle - </a:t>
            </a:r>
            <a:r>
              <a:rPr lang="fr-FR" dirty="0">
                <a:hlinkClick r:id="rId8"/>
              </a:rPr>
              <a:t>réserve naturelle nationale du marais d’Yves</a:t>
            </a:r>
            <a:endParaRPr lang="fr-FR" dirty="0"/>
          </a:p>
        </p:txBody>
      </p:sp>
      <p:sp>
        <p:nvSpPr>
          <p:cNvPr id="9" name="Rectangle à coins arrondis 8"/>
          <p:cNvSpPr/>
          <p:nvPr/>
        </p:nvSpPr>
        <p:spPr>
          <a:xfrm>
            <a:off x="2784045" y="1661228"/>
            <a:ext cx="6623911"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SVT</a:t>
            </a:r>
            <a:endParaRPr lang="fr-FR" sz="1850" dirty="0"/>
          </a:p>
        </p:txBody>
      </p:sp>
      <p:sp>
        <p:nvSpPr>
          <p:cNvPr id="16"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4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3529747685"/>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solidFill>
                <a:prstClr val="white"/>
              </a:solidFill>
            </a:endParaRPr>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Rectangle à coins arrondis 13"/>
          <p:cNvSpPr/>
          <p:nvPr/>
        </p:nvSpPr>
        <p:spPr>
          <a:xfrm>
            <a:off x="57666" y="1816114"/>
            <a:ext cx="2982098" cy="667881"/>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Le vivant et son évolution</a:t>
            </a:r>
          </a:p>
        </p:txBody>
      </p:sp>
      <p:sp>
        <p:nvSpPr>
          <p:cNvPr id="10" name="Rectangle à coins arrondis 9"/>
          <p:cNvSpPr/>
          <p:nvPr/>
        </p:nvSpPr>
        <p:spPr>
          <a:xfrm>
            <a:off x="57666" y="4570084"/>
            <a:ext cx="2842054" cy="771050"/>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la </a:t>
            </a:r>
            <a:r>
              <a:rPr lang="fr-FR" dirty="0">
                <a:solidFill>
                  <a:schemeClr val="tx1"/>
                </a:solidFill>
              </a:rPr>
              <a:t>planète Terre, l'environnement et l'action humaine</a:t>
            </a:r>
            <a:endParaRPr lang="fr-FR" dirty="0" smtClean="0">
              <a:solidFill>
                <a:schemeClr val="tx1"/>
              </a:solidFill>
            </a:endParaRPr>
          </a:p>
        </p:txBody>
      </p:sp>
      <p:sp>
        <p:nvSpPr>
          <p:cNvPr id="15" name="Rectangle 14"/>
          <p:cNvSpPr/>
          <p:nvPr/>
        </p:nvSpPr>
        <p:spPr>
          <a:xfrm>
            <a:off x="1" y="2613580"/>
            <a:ext cx="11635963" cy="1477328"/>
          </a:xfrm>
          <a:prstGeom prst="rect">
            <a:avLst/>
          </a:prstGeom>
          <a:noFill/>
        </p:spPr>
        <p:txBody>
          <a:bodyPr wrap="square">
            <a:spAutoFit/>
          </a:bodyPr>
          <a:lstStyle/>
          <a:p>
            <a:pPr marL="285750" indent="-285750">
              <a:buFont typeface="Arial" panose="020B0604020202020204" pitchFamily="34" charset="0"/>
              <a:buChar char="•"/>
            </a:pPr>
            <a:r>
              <a:rPr lang="fr-FR" dirty="0" smtClean="0">
                <a:solidFill>
                  <a:prstClr val="black"/>
                </a:solidFill>
                <a:hlinkClick r:id="rId3"/>
              </a:rPr>
              <a:t>Les oiseaux de la réserve naturelle, Maison du Fier</a:t>
            </a:r>
            <a:endParaRPr lang="fr-FR" dirty="0" smtClean="0">
              <a:solidFill>
                <a:prstClr val="black"/>
              </a:solidFill>
            </a:endParaRPr>
          </a:p>
          <a:p>
            <a:pPr marL="285750" indent="-285750">
              <a:buFont typeface="Arial" panose="020B0604020202020204" pitchFamily="34" charset="0"/>
              <a:buChar char="•"/>
            </a:pPr>
            <a:r>
              <a:rPr lang="fr-FR" dirty="0">
                <a:hlinkClick r:id="rId4"/>
              </a:rPr>
              <a:t>Le littoral, une richesse, un défi pour le futur, réserve </a:t>
            </a:r>
            <a:r>
              <a:rPr lang="fr-FR" dirty="0" smtClean="0">
                <a:hlinkClick r:id="rId4"/>
              </a:rPr>
              <a:t>naturelle nationale de Moëze-Oléron</a:t>
            </a:r>
            <a:endParaRPr lang="fr-FR" dirty="0" smtClean="0"/>
          </a:p>
          <a:p>
            <a:pPr marL="285750" indent="-285750">
              <a:buFont typeface="Arial" panose="020B0604020202020204" pitchFamily="34" charset="0"/>
              <a:buChar char="•"/>
            </a:pPr>
            <a:r>
              <a:rPr lang="fr-FR" dirty="0" smtClean="0">
                <a:hlinkClick r:id="rId5"/>
              </a:rPr>
              <a:t>Géologie, géomorphologie à la falaise d’Yves, </a:t>
            </a:r>
            <a:r>
              <a:rPr lang="fr-FR" dirty="0">
                <a:hlinkClick r:id="rId5"/>
              </a:rPr>
              <a:t>réserve naturelle nationale du marais d’Yves</a:t>
            </a:r>
            <a:endParaRPr lang="fr-FR" dirty="0"/>
          </a:p>
          <a:p>
            <a:pPr marL="285750" indent="-285750">
              <a:buFont typeface="Arial" panose="020B0604020202020204" pitchFamily="34" charset="0"/>
              <a:buChar char="•"/>
            </a:pPr>
            <a:r>
              <a:rPr lang="fr-FR" dirty="0" smtClean="0">
                <a:hlinkClick r:id="rId6"/>
              </a:rPr>
              <a:t>Développement durable : qu’est-ce qu’une réserve ?, </a:t>
            </a:r>
            <a:r>
              <a:rPr lang="fr-FR" dirty="0">
                <a:hlinkClick r:id="rId6"/>
              </a:rPr>
              <a:t>réserve naturelle nationale du marais </a:t>
            </a:r>
            <a:r>
              <a:rPr lang="fr-FR" dirty="0" smtClean="0">
                <a:hlinkClick r:id="rId6"/>
              </a:rPr>
              <a:t>d’Yves</a:t>
            </a:r>
            <a:endParaRPr lang="fr-FR" dirty="0" smtClean="0"/>
          </a:p>
          <a:p>
            <a:pPr marL="285750" indent="-285750">
              <a:buFont typeface="Arial" panose="020B0604020202020204" pitchFamily="34" charset="0"/>
              <a:buChar char="•"/>
            </a:pPr>
            <a:r>
              <a:rPr lang="fr-FR" dirty="0">
                <a:hlinkClick r:id="rId7"/>
              </a:rPr>
              <a:t>Traitement de l’eau et biodiversité, </a:t>
            </a:r>
            <a:r>
              <a:rPr lang="fr-FR" dirty="0" smtClean="0">
                <a:hlinkClick r:id="rId7"/>
              </a:rPr>
              <a:t>Station </a:t>
            </a:r>
            <a:r>
              <a:rPr lang="fr-FR" dirty="0">
                <a:hlinkClick r:id="rId7"/>
              </a:rPr>
              <a:t>de </a:t>
            </a:r>
            <a:r>
              <a:rPr lang="fr-FR" dirty="0" smtClean="0">
                <a:hlinkClick r:id="rId7"/>
              </a:rPr>
              <a:t>lagunage</a:t>
            </a:r>
            <a:endParaRPr lang="fr-FR" dirty="0"/>
          </a:p>
        </p:txBody>
      </p:sp>
      <p:sp>
        <p:nvSpPr>
          <p:cNvPr id="16"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4 </a:t>
            </a:r>
            <a:endParaRPr lang="fr-FR" sz="2900" dirty="0">
              <a:ln w="0"/>
              <a:solidFill>
                <a:schemeClr val="bg1"/>
              </a:solidFill>
              <a:latin typeface="Arial Rounded MT Bold" panose="020F0704030504030204" pitchFamily="34" charset="0"/>
            </a:endParaRPr>
          </a:p>
        </p:txBody>
      </p:sp>
      <p:sp>
        <p:nvSpPr>
          <p:cNvPr id="2" name="Rectangle 1"/>
          <p:cNvSpPr/>
          <p:nvPr/>
        </p:nvSpPr>
        <p:spPr>
          <a:xfrm>
            <a:off x="1000" y="5470719"/>
            <a:ext cx="8957132" cy="646331"/>
          </a:xfrm>
          <a:prstGeom prst="rect">
            <a:avLst/>
          </a:prstGeom>
        </p:spPr>
        <p:txBody>
          <a:bodyPr wrap="none">
            <a:spAutoFit/>
          </a:bodyPr>
          <a:lstStyle/>
          <a:p>
            <a:pPr marL="285750" indent="-285750">
              <a:buFont typeface="Arial" panose="020B0604020202020204" pitchFamily="34" charset="0"/>
              <a:buChar char="•"/>
            </a:pPr>
            <a:r>
              <a:rPr lang="fr-FR" dirty="0">
                <a:hlinkClick r:id="rId3"/>
              </a:rPr>
              <a:t>Les oiseaux de la réserve naturelle – Maison du </a:t>
            </a:r>
            <a:r>
              <a:rPr lang="fr-FR" dirty="0" smtClean="0">
                <a:hlinkClick r:id="rId3"/>
              </a:rPr>
              <a:t>Fier</a:t>
            </a:r>
            <a:endParaRPr lang="fr-FR" dirty="0" smtClean="0"/>
          </a:p>
          <a:p>
            <a:pPr marL="285750" indent="-285750">
              <a:buFont typeface="Arial" panose="020B0604020202020204" pitchFamily="34" charset="0"/>
              <a:buChar char="•"/>
            </a:pPr>
            <a:r>
              <a:rPr lang="fr-FR" dirty="0">
                <a:hlinkClick r:id="rId4"/>
              </a:rPr>
              <a:t>Le littoral, une richesse, un défi pour le futur, réserve naturelle nationale de </a:t>
            </a:r>
            <a:r>
              <a:rPr lang="fr-FR" dirty="0" smtClean="0">
                <a:hlinkClick r:id="rId4"/>
              </a:rPr>
              <a:t>Moëze-Oléron</a:t>
            </a:r>
            <a:endParaRPr lang="fr-FR" dirty="0"/>
          </a:p>
        </p:txBody>
      </p:sp>
    </p:spTree>
    <p:extLst>
      <p:ext uri="{BB962C8B-B14F-4D97-AF65-F5344CB8AC3E}">
        <p14:creationId xmlns:p14="http://schemas.microsoft.com/office/powerpoint/2010/main" xmlns="" val="138717320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0" y="2725518"/>
            <a:ext cx="9243941" cy="2031325"/>
          </a:xfrm>
          <a:prstGeom prst="rect">
            <a:avLst/>
          </a:prstGeom>
          <a:noFill/>
        </p:spPr>
        <p:txBody>
          <a:bodyPr wrap="none">
            <a:spAutoFit/>
          </a:bodyPr>
          <a:lstStyle/>
          <a:p>
            <a:pPr marL="285750" indent="-285750">
              <a:buFont typeface="Arial" panose="020B0604020202020204" pitchFamily="34" charset="0"/>
              <a:buChar char="•"/>
            </a:pPr>
            <a:r>
              <a:rPr lang="fr-FR" dirty="0">
                <a:hlinkClick r:id="rId3"/>
              </a:rPr>
              <a:t>Les oiseaux de la réserve naturelle, </a:t>
            </a:r>
            <a:r>
              <a:rPr lang="fr-FR" dirty="0" smtClean="0">
                <a:hlinkClick r:id="rId3"/>
              </a:rPr>
              <a:t>Maison </a:t>
            </a:r>
            <a:r>
              <a:rPr lang="fr-FR" dirty="0">
                <a:hlinkClick r:id="rId3"/>
              </a:rPr>
              <a:t>du </a:t>
            </a:r>
            <a:r>
              <a:rPr lang="fr-FR" dirty="0" smtClean="0">
                <a:hlinkClick r:id="rId3"/>
              </a:rPr>
              <a:t>Fier</a:t>
            </a:r>
            <a:endParaRPr lang="fr-FR" dirty="0" smtClean="0"/>
          </a:p>
          <a:p>
            <a:pPr marL="285750" indent="-285750">
              <a:buFont typeface="Arial" panose="020B0604020202020204" pitchFamily="34" charset="0"/>
              <a:buChar char="•"/>
            </a:pPr>
            <a:r>
              <a:rPr lang="fr-FR" dirty="0" smtClean="0">
                <a:hlinkClick r:id="rId3"/>
              </a:rPr>
              <a:t>Les </a:t>
            </a:r>
            <a:r>
              <a:rPr lang="fr-FR" dirty="0">
                <a:hlinkClick r:id="rId3"/>
              </a:rPr>
              <a:t>oiseaux et les plantes de la réserve naturelle, </a:t>
            </a:r>
            <a:r>
              <a:rPr lang="fr-FR" dirty="0" smtClean="0">
                <a:hlinkClick r:id="rId3"/>
              </a:rPr>
              <a:t>Maison </a:t>
            </a:r>
            <a:r>
              <a:rPr lang="fr-FR" dirty="0">
                <a:hlinkClick r:id="rId3"/>
              </a:rPr>
              <a:t>du </a:t>
            </a:r>
            <a:r>
              <a:rPr lang="fr-FR" dirty="0" smtClean="0">
                <a:hlinkClick r:id="rId3"/>
              </a:rPr>
              <a:t>Fier</a:t>
            </a:r>
            <a:endParaRPr lang="fr-FR" dirty="0" smtClean="0"/>
          </a:p>
          <a:p>
            <a:pPr marL="285750" indent="-285750">
              <a:buFont typeface="Arial" panose="020B0604020202020204" pitchFamily="34" charset="0"/>
              <a:buChar char="•"/>
            </a:pPr>
            <a:r>
              <a:rPr lang="fr-FR" dirty="0">
                <a:hlinkClick r:id="rId4"/>
              </a:rPr>
              <a:t>Les spécificités de l’estran, </a:t>
            </a:r>
            <a:r>
              <a:rPr lang="fr-FR" dirty="0" smtClean="0">
                <a:hlinkClick r:id="rId4"/>
              </a:rPr>
              <a:t>Maison </a:t>
            </a:r>
            <a:r>
              <a:rPr lang="fr-FR" dirty="0">
                <a:hlinkClick r:id="rId4"/>
              </a:rPr>
              <a:t>du </a:t>
            </a:r>
            <a:r>
              <a:rPr lang="fr-FR" dirty="0" smtClean="0">
                <a:hlinkClick r:id="rId4"/>
              </a:rPr>
              <a:t>Fier</a:t>
            </a:r>
            <a:endParaRPr lang="fr-FR" dirty="0" smtClean="0"/>
          </a:p>
          <a:p>
            <a:pPr marL="285750" indent="-285750">
              <a:buFont typeface="Arial" panose="020B0604020202020204" pitchFamily="34" charset="0"/>
              <a:buChar char="•"/>
            </a:pPr>
            <a:r>
              <a:rPr lang="fr-FR" dirty="0">
                <a:hlinkClick r:id="rId5"/>
              </a:rPr>
              <a:t>Dynamique de l’écosystème dunaire littoral – Maison du </a:t>
            </a:r>
            <a:r>
              <a:rPr lang="fr-FR" dirty="0" smtClean="0">
                <a:hlinkClick r:id="rId5"/>
              </a:rPr>
              <a:t>Fier</a:t>
            </a:r>
            <a:endParaRPr lang="fr-FR" dirty="0" smtClean="0"/>
          </a:p>
          <a:p>
            <a:pPr marL="285750" indent="-285750">
              <a:buFont typeface="Arial" panose="020B0604020202020204" pitchFamily="34" charset="0"/>
              <a:buChar char="•"/>
            </a:pPr>
            <a:r>
              <a:rPr lang="fr-FR" dirty="0">
                <a:hlinkClick r:id="rId6"/>
              </a:rPr>
              <a:t>Ecosystème forestier dunaire – Maison du </a:t>
            </a:r>
            <a:r>
              <a:rPr lang="fr-FR" dirty="0" smtClean="0">
                <a:hlinkClick r:id="rId6"/>
              </a:rPr>
              <a:t>Fier</a:t>
            </a:r>
            <a:endParaRPr lang="fr-FR" dirty="0" smtClean="0"/>
          </a:p>
          <a:p>
            <a:pPr marL="285750" indent="-285750">
              <a:buFont typeface="Arial" panose="020B0604020202020204" pitchFamily="34" charset="0"/>
              <a:buChar char="•"/>
            </a:pPr>
            <a:r>
              <a:rPr lang="fr-FR" dirty="0">
                <a:hlinkClick r:id="rId7"/>
              </a:rPr>
              <a:t>Les oiseaux et les plantes de la réserve naturelle, </a:t>
            </a:r>
            <a:r>
              <a:rPr lang="fr-FR" dirty="0" smtClean="0">
                <a:hlinkClick r:id="rId7"/>
              </a:rPr>
              <a:t>réserve naturelle nationale </a:t>
            </a:r>
            <a:r>
              <a:rPr lang="fr-FR" dirty="0">
                <a:hlinkClick r:id="rId7"/>
              </a:rPr>
              <a:t>du </a:t>
            </a:r>
            <a:r>
              <a:rPr lang="fr-FR" dirty="0" smtClean="0">
                <a:hlinkClick r:id="rId7"/>
              </a:rPr>
              <a:t>marais d’Yves</a:t>
            </a:r>
            <a:endParaRPr lang="fr-FR" dirty="0" smtClean="0"/>
          </a:p>
          <a:p>
            <a:pPr marL="285750" indent="-285750">
              <a:buFont typeface="Arial" panose="020B0604020202020204" pitchFamily="34" charset="0"/>
              <a:buChar char="•"/>
            </a:pPr>
            <a:r>
              <a:rPr lang="fr-FR" dirty="0">
                <a:hlinkClick r:id="rId8"/>
              </a:rPr>
              <a:t>Traitement de l’eau et biodiversité, </a:t>
            </a:r>
            <a:r>
              <a:rPr lang="fr-FR" dirty="0" smtClean="0">
                <a:hlinkClick r:id="rId8"/>
              </a:rPr>
              <a:t>Station </a:t>
            </a:r>
            <a:r>
              <a:rPr lang="fr-FR" dirty="0">
                <a:hlinkClick r:id="rId8"/>
              </a:rPr>
              <a:t>de </a:t>
            </a:r>
            <a:r>
              <a:rPr lang="fr-FR" dirty="0" smtClean="0">
                <a:hlinkClick r:id="rId8"/>
              </a:rPr>
              <a:t>lagunage</a:t>
            </a:r>
            <a:r>
              <a:rPr lang="fr-FR" dirty="0">
                <a:hlinkClick r:id="rId8"/>
              </a:rPr>
              <a:t> </a:t>
            </a:r>
            <a:endParaRPr lang="fr-FR" dirty="0"/>
          </a:p>
        </p:txBody>
      </p:sp>
      <p:sp>
        <p:nvSpPr>
          <p:cNvPr id="8" name="Rectangle à coins arrondis 7">
            <a:hlinkClick r:id="rId9" action="ppaction://hlinksldjump"/>
          </p:cNvPr>
          <p:cNvSpPr/>
          <p:nvPr/>
        </p:nvSpPr>
        <p:spPr>
          <a:xfrm>
            <a:off x="6565558" y="4934560"/>
            <a:ext cx="223245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solidFill>
                  <a:schemeClr val="tx1"/>
                </a:solidFill>
              </a:rPr>
              <a:t>La sensibilité</a:t>
            </a:r>
            <a:endParaRPr lang="fr-FR" sz="1850" dirty="0">
              <a:solidFill>
                <a:schemeClr val="tx1"/>
              </a:solidFill>
            </a:endParaRPr>
          </a:p>
        </p:txBody>
      </p:sp>
      <p:sp>
        <p:nvSpPr>
          <p:cNvPr id="9" name="Rectangle à coins arrondis 8">
            <a:hlinkClick r:id="rId9" action="ppaction://hlinksldjump"/>
          </p:cNvPr>
          <p:cNvSpPr/>
          <p:nvPr/>
        </p:nvSpPr>
        <p:spPr>
          <a:xfrm>
            <a:off x="2389516" y="4934560"/>
            <a:ext cx="223245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solidFill>
                  <a:schemeClr val="tx1"/>
                </a:solidFill>
              </a:rPr>
              <a:t>L’engagement</a:t>
            </a:r>
            <a:endParaRPr lang="fr-FR" sz="1850" dirty="0">
              <a:solidFill>
                <a:schemeClr val="tx1"/>
              </a:solidFill>
            </a:endParaRPr>
          </a:p>
        </p:txBody>
      </p:sp>
      <p:sp>
        <p:nvSpPr>
          <p:cNvPr id="14" name="Rectangle à coins arrondis 13"/>
          <p:cNvSpPr/>
          <p:nvPr/>
        </p:nvSpPr>
        <p:spPr>
          <a:xfrm>
            <a:off x="2784045" y="1825987"/>
            <a:ext cx="6623911"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a:t>Enseignement moral et civique </a:t>
            </a:r>
          </a:p>
        </p:txBody>
      </p:sp>
      <p:sp>
        <p:nvSpPr>
          <p:cNvPr id="17"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4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4150153254"/>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à coins arrondis 7"/>
          <p:cNvSpPr/>
          <p:nvPr/>
        </p:nvSpPr>
        <p:spPr>
          <a:xfrm>
            <a:off x="24714" y="3929886"/>
            <a:ext cx="223245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solidFill>
                  <a:schemeClr val="tx1"/>
                </a:solidFill>
              </a:rPr>
              <a:t>La sensibilité</a:t>
            </a:r>
            <a:endParaRPr lang="fr-FR" sz="1850" dirty="0">
              <a:solidFill>
                <a:schemeClr val="tx1"/>
              </a:solidFill>
            </a:endParaRPr>
          </a:p>
        </p:txBody>
      </p:sp>
      <p:sp>
        <p:nvSpPr>
          <p:cNvPr id="9" name="Rectangle à coins arrondis 8"/>
          <p:cNvSpPr/>
          <p:nvPr/>
        </p:nvSpPr>
        <p:spPr>
          <a:xfrm>
            <a:off x="24714" y="1637516"/>
            <a:ext cx="223245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solidFill>
                  <a:schemeClr val="tx1"/>
                </a:solidFill>
              </a:rPr>
              <a:t>L’engagement</a:t>
            </a:r>
            <a:endParaRPr lang="fr-FR" sz="1850" dirty="0">
              <a:solidFill>
                <a:schemeClr val="tx1"/>
              </a:solidFill>
            </a:endParaRPr>
          </a:p>
        </p:txBody>
      </p:sp>
      <p:sp>
        <p:nvSpPr>
          <p:cNvPr id="15" name="ZoneTexte 14"/>
          <p:cNvSpPr txBox="1"/>
          <p:nvPr/>
        </p:nvSpPr>
        <p:spPr>
          <a:xfrm>
            <a:off x="-1" y="4830898"/>
            <a:ext cx="9803027" cy="646331"/>
          </a:xfrm>
          <a:prstGeom prst="rect">
            <a:avLst/>
          </a:prstGeom>
          <a:noFill/>
        </p:spPr>
        <p:txBody>
          <a:bodyPr wrap="square" rtlCol="0">
            <a:spAutoFit/>
          </a:bodyPr>
          <a:lstStyle/>
          <a:p>
            <a:pPr marL="285750" indent="-285750">
              <a:buFont typeface="Arial" panose="020B0604020202020204" pitchFamily="34" charset="0"/>
              <a:buChar char="•"/>
            </a:pPr>
            <a:r>
              <a:rPr lang="fr-FR" dirty="0" smtClean="0">
                <a:hlinkClick r:id="rId3"/>
              </a:rPr>
              <a:t>Le littoral, une richesse, un défi pour le futur, réserve naturelle nationale de Moëze-Oléron</a:t>
            </a:r>
            <a:endParaRPr lang="fr-FR" dirty="0" smtClean="0"/>
          </a:p>
          <a:p>
            <a:pPr marL="285750" indent="-285750">
              <a:buFont typeface="Arial" panose="020B0604020202020204" pitchFamily="34" charset="0"/>
              <a:buChar char="•"/>
            </a:pPr>
            <a:r>
              <a:rPr lang="fr-FR" dirty="0" smtClean="0">
                <a:hlinkClick r:id="rId4"/>
              </a:rPr>
              <a:t>Développement </a:t>
            </a:r>
            <a:r>
              <a:rPr lang="fr-FR" dirty="0">
                <a:hlinkClick r:id="rId4"/>
              </a:rPr>
              <a:t>durable : qu’est-ce qu’une </a:t>
            </a:r>
            <a:r>
              <a:rPr lang="fr-FR" dirty="0" smtClean="0">
                <a:hlinkClick r:id="rId4"/>
              </a:rPr>
              <a:t>réserve ?, </a:t>
            </a:r>
            <a:r>
              <a:rPr lang="fr-FR" dirty="0">
                <a:hlinkClick r:id="rId4"/>
              </a:rPr>
              <a:t>réserve naturelle nationale du marais d’Yves</a:t>
            </a:r>
            <a:endParaRPr lang="fr-FR" dirty="0"/>
          </a:p>
        </p:txBody>
      </p:sp>
      <p:sp>
        <p:nvSpPr>
          <p:cNvPr id="16" name="ZoneTexte 15"/>
          <p:cNvSpPr txBox="1"/>
          <p:nvPr/>
        </p:nvSpPr>
        <p:spPr>
          <a:xfrm>
            <a:off x="0" y="2628961"/>
            <a:ext cx="9803027" cy="646331"/>
          </a:xfrm>
          <a:prstGeom prst="rect">
            <a:avLst/>
          </a:prstGeom>
          <a:noFill/>
        </p:spPr>
        <p:txBody>
          <a:bodyPr wrap="square" rtlCol="0">
            <a:spAutoFit/>
          </a:bodyPr>
          <a:lstStyle/>
          <a:p>
            <a:pPr marL="285750" indent="-285750">
              <a:buFont typeface="Arial" panose="020B0604020202020204" pitchFamily="34" charset="0"/>
              <a:buChar char="•"/>
            </a:pPr>
            <a:r>
              <a:rPr lang="fr-FR" dirty="0" smtClean="0">
                <a:hlinkClick r:id="rId3"/>
              </a:rPr>
              <a:t>Le littoral, une richesse, un défi pour le futur, réserve naturelle nationale de Moëze-Oléron</a:t>
            </a:r>
            <a:endParaRPr lang="fr-FR" dirty="0" smtClean="0"/>
          </a:p>
          <a:p>
            <a:pPr marL="285750" indent="-285750">
              <a:buFont typeface="Arial" panose="020B0604020202020204" pitchFamily="34" charset="0"/>
              <a:buChar char="•"/>
            </a:pPr>
            <a:r>
              <a:rPr lang="fr-FR" dirty="0">
                <a:hlinkClick r:id="rId4"/>
              </a:rPr>
              <a:t>Développement durable : qu’est-ce qu’une </a:t>
            </a:r>
            <a:r>
              <a:rPr lang="fr-FR" dirty="0" smtClean="0">
                <a:hlinkClick r:id="rId4"/>
              </a:rPr>
              <a:t>réserve ?, </a:t>
            </a:r>
            <a:r>
              <a:rPr lang="fr-FR" dirty="0">
                <a:hlinkClick r:id="rId4"/>
              </a:rPr>
              <a:t>réserve naturelle nationale du marais d’Yves</a:t>
            </a:r>
            <a:endParaRPr lang="fr-FR" dirty="0"/>
          </a:p>
        </p:txBody>
      </p:sp>
      <p:sp>
        <p:nvSpPr>
          <p:cNvPr id="17"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4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115500688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0" y="2880409"/>
            <a:ext cx="5717059" cy="369332"/>
          </a:xfrm>
          <a:prstGeom prst="rect">
            <a:avLst/>
          </a:prstGeom>
          <a:noFill/>
        </p:spPr>
        <p:txBody>
          <a:bodyPr wrap="square" rtlCol="0">
            <a:spAutoFit/>
          </a:bodyPr>
          <a:lstStyle/>
          <a:p>
            <a:pPr marL="285750" indent="-285750">
              <a:buFont typeface="Arial" panose="020B0604020202020204" pitchFamily="34" charset="0"/>
              <a:buChar char="•"/>
            </a:pPr>
            <a:r>
              <a:rPr lang="fr-FR" dirty="0" smtClean="0">
                <a:hlinkClick r:id="rId3"/>
              </a:rPr>
              <a:t>Traitement de l’eau et biodiversité - Station de lagunage</a:t>
            </a:r>
            <a:endParaRPr lang="fr-FR" dirty="0"/>
          </a:p>
        </p:txBody>
      </p:sp>
      <p:sp>
        <p:nvSpPr>
          <p:cNvPr id="6" name="Rectangle à coins arrondis 5"/>
          <p:cNvSpPr/>
          <p:nvPr/>
        </p:nvSpPr>
        <p:spPr>
          <a:xfrm>
            <a:off x="2784045" y="1801271"/>
            <a:ext cx="6623911"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a:t>Physique-chimie</a:t>
            </a:r>
          </a:p>
        </p:txBody>
      </p:sp>
      <p:sp>
        <p:nvSpPr>
          <p:cNvPr id="7"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4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177838013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a:hlinkClick r:id="rId3" action="ppaction://hlinksldjump"/>
          </p:cNvPr>
          <p:cNvSpPr/>
          <p:nvPr/>
        </p:nvSpPr>
        <p:spPr>
          <a:xfrm>
            <a:off x="1215346" y="3731000"/>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chemeClr val="tx1"/>
                </a:solidFill>
              </a:rPr>
              <a:t>prévenir </a:t>
            </a:r>
            <a:r>
              <a:rPr lang="fr-FR" sz="2000" dirty="0">
                <a:solidFill>
                  <a:schemeClr val="tx1"/>
                </a:solidFill>
              </a:rPr>
              <a:t>les risques, s’adapter au changement global</a:t>
            </a:r>
            <a:endParaRPr lang="fr-FR" sz="1850" dirty="0">
              <a:solidFill>
                <a:schemeClr val="tx1"/>
              </a:solidFill>
            </a:endParaRPr>
          </a:p>
        </p:txBody>
      </p:sp>
      <p:sp>
        <p:nvSpPr>
          <p:cNvPr id="2" name="ZoneTexte 1"/>
          <p:cNvSpPr txBox="1"/>
          <p:nvPr/>
        </p:nvSpPr>
        <p:spPr>
          <a:xfrm>
            <a:off x="0" y="2253480"/>
            <a:ext cx="9218140" cy="1200329"/>
          </a:xfrm>
          <a:prstGeom prst="rect">
            <a:avLst/>
          </a:prstGeom>
          <a:noFill/>
        </p:spPr>
        <p:txBody>
          <a:bodyPr wrap="square" rtlCol="0">
            <a:spAutoFit/>
          </a:bodyPr>
          <a:lstStyle/>
          <a:p>
            <a:pPr marL="285750" indent="-285750">
              <a:buFont typeface="Arial" panose="020B0604020202020204" pitchFamily="34" charset="0"/>
              <a:buChar char="•"/>
            </a:pPr>
            <a:r>
              <a:rPr lang="fr-FR" dirty="0" smtClean="0">
                <a:hlinkClick r:id="rId4"/>
              </a:rPr>
              <a:t>Les oiseaux et les plantes de la réserve naturelle - Maison du Fier</a:t>
            </a:r>
            <a:endParaRPr lang="fr-FR" dirty="0" smtClean="0"/>
          </a:p>
          <a:p>
            <a:pPr marL="285750" indent="-285750">
              <a:buFont typeface="Arial" panose="020B0604020202020204" pitchFamily="34" charset="0"/>
              <a:buChar char="•"/>
            </a:pPr>
            <a:r>
              <a:rPr lang="fr-FR" dirty="0">
                <a:hlinkClick r:id="rId5"/>
              </a:rPr>
              <a:t>Dynamique de l’écosystème dunaire littoral – Maison du </a:t>
            </a:r>
            <a:r>
              <a:rPr lang="fr-FR" dirty="0" smtClean="0">
                <a:hlinkClick r:id="rId5"/>
              </a:rPr>
              <a:t>Fier</a:t>
            </a:r>
            <a:endParaRPr lang="fr-FR" dirty="0" smtClean="0"/>
          </a:p>
          <a:p>
            <a:pPr marL="285750" indent="-285750">
              <a:buFont typeface="Arial" panose="020B0604020202020204" pitchFamily="34" charset="0"/>
              <a:buChar char="•"/>
            </a:pPr>
            <a:r>
              <a:rPr lang="fr-FR" dirty="0" smtClean="0">
                <a:hlinkClick r:id="rId6"/>
              </a:rPr>
              <a:t>Ecosystème forestier dunaire – Maison du Fier</a:t>
            </a:r>
            <a:endParaRPr lang="fr-FR" dirty="0" smtClean="0"/>
          </a:p>
          <a:p>
            <a:pPr marL="285750" indent="-285750">
              <a:buFont typeface="Arial" panose="020B0604020202020204" pitchFamily="34" charset="0"/>
              <a:buChar char="•"/>
            </a:pPr>
            <a:r>
              <a:rPr lang="fr-FR" dirty="0">
                <a:hlinkClick r:id="rId7"/>
              </a:rPr>
              <a:t>Les oiseaux </a:t>
            </a:r>
            <a:r>
              <a:rPr lang="fr-FR" dirty="0" smtClean="0">
                <a:hlinkClick r:id="rId7"/>
              </a:rPr>
              <a:t>de </a:t>
            </a:r>
            <a:r>
              <a:rPr lang="fr-FR" dirty="0">
                <a:hlinkClick r:id="rId7"/>
              </a:rPr>
              <a:t>la réserve </a:t>
            </a:r>
            <a:r>
              <a:rPr lang="fr-FR" dirty="0" smtClean="0">
                <a:hlinkClick r:id="rId7"/>
              </a:rPr>
              <a:t>naturelle - réserve naturelle nationale du </a:t>
            </a:r>
            <a:r>
              <a:rPr lang="fr-FR" dirty="0">
                <a:hlinkClick r:id="rId7"/>
              </a:rPr>
              <a:t>m</a:t>
            </a:r>
            <a:r>
              <a:rPr lang="fr-FR" dirty="0" smtClean="0">
                <a:hlinkClick r:id="rId7"/>
              </a:rPr>
              <a:t>arais d’Yves</a:t>
            </a:r>
            <a:endParaRPr lang="fr-FR" dirty="0"/>
          </a:p>
        </p:txBody>
      </p:sp>
      <p:sp>
        <p:nvSpPr>
          <p:cNvPr id="9" name="Rectangle à coins arrondis 8">
            <a:hlinkClick r:id="rId3" action="ppaction://hlinksldjump"/>
          </p:cNvPr>
          <p:cNvSpPr/>
          <p:nvPr/>
        </p:nvSpPr>
        <p:spPr>
          <a:xfrm>
            <a:off x="4330303" y="5311124"/>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chemeClr val="tx1"/>
                </a:solidFill>
              </a:rPr>
              <a:t>des </a:t>
            </a:r>
            <a:r>
              <a:rPr lang="fr-FR" sz="2000" dirty="0">
                <a:solidFill>
                  <a:schemeClr val="tx1"/>
                </a:solidFill>
              </a:rPr>
              <a:t>ressources limitées, à gérer et à renouveler </a:t>
            </a:r>
            <a:endParaRPr lang="fr-FR" sz="1850" dirty="0">
              <a:solidFill>
                <a:schemeClr val="tx1"/>
              </a:solidFill>
            </a:endParaRPr>
          </a:p>
        </p:txBody>
      </p:sp>
      <p:sp>
        <p:nvSpPr>
          <p:cNvPr id="10" name="Rectangle à coins arrondis 9">
            <a:hlinkClick r:id="rId3" action="ppaction://hlinksldjump"/>
          </p:cNvPr>
          <p:cNvSpPr/>
          <p:nvPr/>
        </p:nvSpPr>
        <p:spPr>
          <a:xfrm>
            <a:off x="7339311" y="3736593"/>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chemeClr val="tx1"/>
                </a:solidFill>
              </a:rPr>
              <a:t>pourquoi </a:t>
            </a:r>
            <a:r>
              <a:rPr lang="fr-FR" sz="2000" dirty="0">
                <a:solidFill>
                  <a:schemeClr val="tx1"/>
                </a:solidFill>
              </a:rPr>
              <a:t>et comment aménager le territoire </a:t>
            </a:r>
            <a:r>
              <a:rPr lang="fr-FR" sz="2000" dirty="0" smtClean="0">
                <a:solidFill>
                  <a:schemeClr val="tx1"/>
                </a:solidFill>
              </a:rPr>
              <a:t>?</a:t>
            </a:r>
            <a:endParaRPr lang="fr-FR" sz="1850" dirty="0">
              <a:solidFill>
                <a:schemeClr val="tx1"/>
              </a:solidFill>
            </a:endParaRPr>
          </a:p>
        </p:txBody>
      </p:sp>
      <p:sp>
        <p:nvSpPr>
          <p:cNvPr id="16" name="Rectangle à coins arrondis 15"/>
          <p:cNvSpPr/>
          <p:nvPr/>
        </p:nvSpPr>
        <p:spPr>
          <a:xfrm>
            <a:off x="2784045" y="1523160"/>
            <a:ext cx="6623911" cy="587133"/>
          </a:xfrm>
          <a:prstGeom prst="roundRect">
            <a:avLst/>
          </a:prstGeom>
          <a:solidFill>
            <a:srgbClr val="4C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50" dirty="0" smtClean="0"/>
              <a:t>Géographie</a:t>
            </a:r>
            <a:endParaRPr lang="fr-FR" sz="1850" dirty="0"/>
          </a:p>
        </p:txBody>
      </p:sp>
      <p:sp>
        <p:nvSpPr>
          <p:cNvPr id="20"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4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1518635920"/>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outon d'action : Accueil 11">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3" name="Bouton d'action : Retour 12">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16476" y="1997964"/>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chemeClr val="tx1"/>
                </a:solidFill>
              </a:rPr>
              <a:t>prévenir </a:t>
            </a:r>
            <a:r>
              <a:rPr lang="fr-FR" sz="2000" dirty="0">
                <a:solidFill>
                  <a:schemeClr val="tx1"/>
                </a:solidFill>
              </a:rPr>
              <a:t>les risques, s’adapter au changement global</a:t>
            </a:r>
            <a:endParaRPr lang="fr-FR" sz="1850" dirty="0">
              <a:solidFill>
                <a:schemeClr val="tx1"/>
              </a:solidFill>
            </a:endParaRPr>
          </a:p>
        </p:txBody>
      </p:sp>
      <p:sp>
        <p:nvSpPr>
          <p:cNvPr id="9" name="Rectangle à coins arrondis 8"/>
          <p:cNvSpPr/>
          <p:nvPr/>
        </p:nvSpPr>
        <p:spPr>
          <a:xfrm>
            <a:off x="15947" y="3866579"/>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chemeClr val="tx1"/>
                </a:solidFill>
              </a:rPr>
              <a:t>des </a:t>
            </a:r>
            <a:r>
              <a:rPr lang="fr-FR" sz="2000" dirty="0">
                <a:solidFill>
                  <a:schemeClr val="tx1"/>
                </a:solidFill>
              </a:rPr>
              <a:t>ressources limitées, à gérer et à renouveler </a:t>
            </a:r>
            <a:endParaRPr lang="fr-FR" sz="1850" dirty="0">
              <a:solidFill>
                <a:schemeClr val="tx1"/>
              </a:solidFill>
            </a:endParaRPr>
          </a:p>
        </p:txBody>
      </p:sp>
      <p:sp>
        <p:nvSpPr>
          <p:cNvPr id="10" name="Rectangle à coins arrondis 9"/>
          <p:cNvSpPr/>
          <p:nvPr/>
        </p:nvSpPr>
        <p:spPr>
          <a:xfrm>
            <a:off x="16476" y="5692293"/>
            <a:ext cx="3531394" cy="780858"/>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smtClean="0">
                <a:solidFill>
                  <a:schemeClr val="tx1"/>
                </a:solidFill>
              </a:rPr>
              <a:t>pourquoi </a:t>
            </a:r>
            <a:r>
              <a:rPr lang="fr-FR" sz="2000" dirty="0">
                <a:solidFill>
                  <a:schemeClr val="tx1"/>
                </a:solidFill>
              </a:rPr>
              <a:t>et comment aménager le territoire </a:t>
            </a:r>
            <a:r>
              <a:rPr lang="fr-FR" sz="2000" dirty="0" smtClean="0">
                <a:solidFill>
                  <a:schemeClr val="tx1"/>
                </a:solidFill>
              </a:rPr>
              <a:t>?</a:t>
            </a:r>
            <a:endParaRPr lang="fr-FR" sz="1850" dirty="0">
              <a:solidFill>
                <a:schemeClr val="tx1"/>
              </a:solidFill>
            </a:endParaRPr>
          </a:p>
        </p:txBody>
      </p:sp>
      <p:sp>
        <p:nvSpPr>
          <p:cNvPr id="17" name="Rectangle 16"/>
          <p:cNvSpPr/>
          <p:nvPr/>
        </p:nvSpPr>
        <p:spPr>
          <a:xfrm>
            <a:off x="3530865" y="1649729"/>
            <a:ext cx="8015945" cy="1477328"/>
          </a:xfrm>
          <a:prstGeom prst="rect">
            <a:avLst/>
          </a:prstGeom>
          <a:noFill/>
        </p:spPr>
        <p:txBody>
          <a:bodyPr wrap="square">
            <a:spAutoFit/>
          </a:bodyPr>
          <a:lstStyle/>
          <a:p>
            <a:pPr marL="285750" indent="-285750">
              <a:buFont typeface="Arial" panose="020B0604020202020204" pitchFamily="34" charset="0"/>
              <a:buChar char="•"/>
            </a:pPr>
            <a:r>
              <a:rPr lang="fr-FR" dirty="0">
                <a:hlinkClick r:id="rId3"/>
              </a:rPr>
              <a:t>Les oiseaux de la réserve </a:t>
            </a:r>
            <a:r>
              <a:rPr lang="fr-FR" dirty="0" smtClean="0">
                <a:hlinkClick r:id="rId3"/>
              </a:rPr>
              <a:t>naturelle - Maison </a:t>
            </a:r>
            <a:r>
              <a:rPr lang="fr-FR" dirty="0">
                <a:hlinkClick r:id="rId3"/>
              </a:rPr>
              <a:t>du </a:t>
            </a:r>
            <a:r>
              <a:rPr lang="fr-FR" dirty="0" smtClean="0">
                <a:hlinkClick r:id="rId3"/>
              </a:rPr>
              <a:t>Fier</a:t>
            </a:r>
            <a:endParaRPr lang="fr-FR" dirty="0" smtClean="0"/>
          </a:p>
          <a:p>
            <a:pPr marL="285750" indent="-285750">
              <a:buFont typeface="Arial" panose="020B0604020202020204" pitchFamily="34" charset="0"/>
              <a:buChar char="•"/>
            </a:pPr>
            <a:r>
              <a:rPr lang="fr-FR" dirty="0" smtClean="0">
                <a:hlinkClick r:id="rId4"/>
              </a:rPr>
              <a:t>Le littoral, une richesse un défi pour le futur - réserve naturelle nationale de Moëze-Oléron</a:t>
            </a:r>
            <a:endParaRPr lang="fr-FR" dirty="0" smtClean="0"/>
          </a:p>
          <a:p>
            <a:pPr marL="285750" indent="-285750">
              <a:buFont typeface="Arial" panose="020B0604020202020204" pitchFamily="34" charset="0"/>
              <a:buChar char="•"/>
            </a:pPr>
            <a:r>
              <a:rPr lang="fr-FR" dirty="0" smtClean="0">
                <a:hlinkClick r:id="rId5"/>
              </a:rPr>
              <a:t>Développement </a:t>
            </a:r>
            <a:r>
              <a:rPr lang="fr-FR" dirty="0">
                <a:hlinkClick r:id="rId5"/>
              </a:rPr>
              <a:t>durable : qu’est-ce qu’une </a:t>
            </a:r>
            <a:r>
              <a:rPr lang="fr-FR" dirty="0" smtClean="0">
                <a:hlinkClick r:id="rId5"/>
              </a:rPr>
              <a:t>réserve ? - réserve naturelle nationale </a:t>
            </a:r>
            <a:r>
              <a:rPr lang="fr-FR" dirty="0">
                <a:hlinkClick r:id="rId5"/>
              </a:rPr>
              <a:t>du </a:t>
            </a:r>
            <a:r>
              <a:rPr lang="fr-FR" dirty="0" smtClean="0">
                <a:hlinkClick r:id="rId5"/>
              </a:rPr>
              <a:t>marais d’Yves</a:t>
            </a:r>
            <a:endParaRPr lang="fr-FR" dirty="0"/>
          </a:p>
        </p:txBody>
      </p:sp>
      <p:sp>
        <p:nvSpPr>
          <p:cNvPr id="18" name="Rectangle 17"/>
          <p:cNvSpPr/>
          <p:nvPr/>
        </p:nvSpPr>
        <p:spPr>
          <a:xfrm>
            <a:off x="3530865" y="3518344"/>
            <a:ext cx="7944443" cy="1477328"/>
          </a:xfrm>
          <a:prstGeom prst="rect">
            <a:avLst/>
          </a:prstGeom>
          <a:noFill/>
        </p:spPr>
        <p:txBody>
          <a:bodyPr wrap="square">
            <a:spAutoFit/>
          </a:bodyPr>
          <a:lstStyle/>
          <a:p>
            <a:pPr marL="285750" indent="-285750">
              <a:buFont typeface="Arial" panose="020B0604020202020204" pitchFamily="34" charset="0"/>
              <a:buChar char="•"/>
            </a:pPr>
            <a:r>
              <a:rPr lang="fr-FR" dirty="0">
                <a:hlinkClick r:id="rId4"/>
              </a:rPr>
              <a:t>Le littoral, une richesse un défi pour le </a:t>
            </a:r>
            <a:r>
              <a:rPr lang="fr-FR" dirty="0" smtClean="0">
                <a:hlinkClick r:id="rId4"/>
              </a:rPr>
              <a:t>futur - </a:t>
            </a:r>
            <a:r>
              <a:rPr lang="fr-FR" dirty="0">
                <a:hlinkClick r:id="rId4"/>
              </a:rPr>
              <a:t>réserve </a:t>
            </a:r>
            <a:r>
              <a:rPr lang="fr-FR" dirty="0" smtClean="0">
                <a:hlinkClick r:id="rId4"/>
              </a:rPr>
              <a:t>naturelle nationale de Moëze-Oléron</a:t>
            </a:r>
            <a:endParaRPr lang="fr-FR" dirty="0" smtClean="0"/>
          </a:p>
          <a:p>
            <a:pPr marL="285750" indent="-285750">
              <a:buFont typeface="Arial" panose="020B0604020202020204" pitchFamily="34" charset="0"/>
              <a:buChar char="•"/>
            </a:pPr>
            <a:r>
              <a:rPr lang="fr-FR" dirty="0">
                <a:hlinkClick r:id="rId5"/>
              </a:rPr>
              <a:t>Développement durable : qu’est-ce qu’une </a:t>
            </a:r>
            <a:r>
              <a:rPr lang="fr-FR" dirty="0" smtClean="0">
                <a:hlinkClick r:id="rId5"/>
              </a:rPr>
              <a:t>réserve ? - </a:t>
            </a:r>
            <a:r>
              <a:rPr lang="fr-FR" dirty="0">
                <a:hlinkClick r:id="rId5"/>
              </a:rPr>
              <a:t>r</a:t>
            </a:r>
            <a:r>
              <a:rPr lang="fr-FR" dirty="0" smtClean="0">
                <a:hlinkClick r:id="rId5"/>
              </a:rPr>
              <a:t>éserve naturelle nationale du marais d’Yves</a:t>
            </a:r>
            <a:endParaRPr lang="fr-FR" dirty="0" smtClean="0"/>
          </a:p>
          <a:p>
            <a:pPr marL="285750" indent="-285750">
              <a:buFont typeface="Arial" panose="020B0604020202020204" pitchFamily="34" charset="0"/>
              <a:buChar char="•"/>
            </a:pPr>
            <a:r>
              <a:rPr lang="fr-FR" dirty="0">
                <a:hlinkClick r:id="rId6"/>
              </a:rPr>
              <a:t>Traitement de l’eau et </a:t>
            </a:r>
            <a:r>
              <a:rPr lang="fr-FR" dirty="0" smtClean="0">
                <a:hlinkClick r:id="rId6"/>
              </a:rPr>
              <a:t>biodiversité - Station </a:t>
            </a:r>
            <a:r>
              <a:rPr lang="fr-FR" dirty="0">
                <a:hlinkClick r:id="rId6"/>
              </a:rPr>
              <a:t>de </a:t>
            </a:r>
            <a:r>
              <a:rPr lang="fr-FR" dirty="0" smtClean="0">
                <a:hlinkClick r:id="rId6"/>
              </a:rPr>
              <a:t>lagunage</a:t>
            </a:r>
            <a:endParaRPr lang="fr-FR" dirty="0"/>
          </a:p>
        </p:txBody>
      </p:sp>
      <p:sp>
        <p:nvSpPr>
          <p:cNvPr id="19" name="Rectangle 18"/>
          <p:cNvSpPr/>
          <p:nvPr/>
        </p:nvSpPr>
        <p:spPr>
          <a:xfrm>
            <a:off x="3530865" y="5482557"/>
            <a:ext cx="7944443" cy="1200329"/>
          </a:xfrm>
          <a:prstGeom prst="rect">
            <a:avLst/>
          </a:prstGeom>
          <a:noFill/>
        </p:spPr>
        <p:txBody>
          <a:bodyPr wrap="square">
            <a:spAutoFit/>
          </a:bodyPr>
          <a:lstStyle/>
          <a:p>
            <a:pPr marL="285750" indent="-285750">
              <a:buFont typeface="Arial" panose="020B0604020202020204" pitchFamily="34" charset="0"/>
              <a:buChar char="•"/>
            </a:pPr>
            <a:r>
              <a:rPr lang="fr-FR" dirty="0">
                <a:hlinkClick r:id="rId4"/>
              </a:rPr>
              <a:t>Le littoral, une richesse un défi pour le </a:t>
            </a:r>
            <a:r>
              <a:rPr lang="fr-FR" dirty="0" smtClean="0">
                <a:hlinkClick r:id="rId4"/>
              </a:rPr>
              <a:t>futur - </a:t>
            </a:r>
            <a:r>
              <a:rPr lang="fr-FR" dirty="0">
                <a:hlinkClick r:id="rId4"/>
              </a:rPr>
              <a:t>réserve </a:t>
            </a:r>
            <a:r>
              <a:rPr lang="fr-FR" dirty="0" smtClean="0">
                <a:hlinkClick r:id="rId4"/>
              </a:rPr>
              <a:t>naturelle nationale de Moëze-Oléron</a:t>
            </a:r>
            <a:endParaRPr lang="fr-FR" dirty="0" smtClean="0"/>
          </a:p>
          <a:p>
            <a:pPr marL="285750" indent="-285750">
              <a:buFont typeface="Arial" panose="020B0604020202020204" pitchFamily="34" charset="0"/>
              <a:buChar char="•"/>
            </a:pPr>
            <a:r>
              <a:rPr lang="fr-FR" dirty="0">
                <a:hlinkClick r:id="rId5"/>
              </a:rPr>
              <a:t>Développement durable : qu’est-ce qu’une réserve</a:t>
            </a:r>
            <a:r>
              <a:rPr lang="fr-FR" dirty="0" smtClean="0">
                <a:hlinkClick r:id="rId5"/>
              </a:rPr>
              <a:t>? - réserve naturelle nationale </a:t>
            </a:r>
            <a:r>
              <a:rPr lang="fr-FR" dirty="0">
                <a:hlinkClick r:id="rId5"/>
              </a:rPr>
              <a:t>du </a:t>
            </a:r>
            <a:r>
              <a:rPr lang="fr-FR" dirty="0" smtClean="0">
                <a:hlinkClick r:id="rId5"/>
              </a:rPr>
              <a:t>marais d’Yves</a:t>
            </a:r>
            <a:endParaRPr lang="fr-FR" dirty="0"/>
          </a:p>
        </p:txBody>
      </p:sp>
      <p:sp>
        <p:nvSpPr>
          <p:cNvPr id="15"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par cycle : cycle 4 </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3097768076"/>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uton d'action : Accueil 10">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4" name="Ellipse 3">
            <a:hlinkClick r:id="rId2" action="ppaction://hlinksldjump"/>
          </p:cNvPr>
          <p:cNvSpPr/>
          <p:nvPr/>
        </p:nvSpPr>
        <p:spPr>
          <a:xfrm>
            <a:off x="181755" y="4399750"/>
            <a:ext cx="1676394" cy="1580635"/>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Oiseaux</a:t>
            </a:r>
            <a:endParaRPr lang="fr-FR" sz="2200" dirty="0"/>
          </a:p>
        </p:txBody>
      </p:sp>
      <p:sp>
        <p:nvSpPr>
          <p:cNvPr id="16" name="Ellipse 15">
            <a:hlinkClick r:id="rId4" action="ppaction://hlinksldjump"/>
          </p:cNvPr>
          <p:cNvSpPr/>
          <p:nvPr/>
        </p:nvSpPr>
        <p:spPr>
          <a:xfrm>
            <a:off x="8639937" y="3472227"/>
            <a:ext cx="1714500" cy="1580635"/>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Gestion de l’eau</a:t>
            </a:r>
            <a:endParaRPr lang="fr-FR" sz="2200" dirty="0"/>
          </a:p>
        </p:txBody>
      </p:sp>
      <p:sp>
        <p:nvSpPr>
          <p:cNvPr id="17" name="Ellipse 16">
            <a:hlinkClick r:id="rId6" action="ppaction://hlinksldjump"/>
          </p:cNvPr>
          <p:cNvSpPr/>
          <p:nvPr/>
        </p:nvSpPr>
        <p:spPr>
          <a:xfrm>
            <a:off x="1858149" y="3472226"/>
            <a:ext cx="1714500" cy="1580636"/>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Espaces protégés </a:t>
            </a:r>
            <a:endParaRPr lang="fr-FR" sz="2200" dirty="0"/>
          </a:p>
        </p:txBody>
      </p:sp>
      <p:sp>
        <p:nvSpPr>
          <p:cNvPr id="18" name="Ellipse 17">
            <a:hlinkClick r:id="rId8" action="ppaction://hlinksldjump"/>
          </p:cNvPr>
          <p:cNvSpPr/>
          <p:nvPr/>
        </p:nvSpPr>
        <p:spPr>
          <a:xfrm>
            <a:off x="3534543" y="2681913"/>
            <a:ext cx="1714500" cy="1580638"/>
          </a:xfrm>
          <a:prstGeom prst="ellipse">
            <a:avLst/>
          </a:prstGeom>
          <a:blipFill>
            <a:blip r:embed="rId9"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Géologie</a:t>
            </a:r>
            <a:endParaRPr lang="fr-FR" sz="2200" dirty="0"/>
          </a:p>
        </p:txBody>
      </p:sp>
      <p:sp>
        <p:nvSpPr>
          <p:cNvPr id="12" name="Espace réservé du contenu 2"/>
          <p:cNvSpPr>
            <a:spLocks noGrp="1"/>
          </p:cNvSpPr>
          <p:nvPr>
            <p:ph idx="1"/>
          </p:nvPr>
        </p:nvSpPr>
        <p:spPr>
          <a:xfrm>
            <a:off x="0" y="1676264"/>
            <a:ext cx="11607282" cy="776280"/>
          </a:xfrm>
          <a:noFill/>
          <a:ln>
            <a:noFill/>
          </a:ln>
        </p:spPr>
        <p:txBody>
          <a:bodyPr>
            <a:normAutofit/>
          </a:bodyPr>
          <a:lstStyle/>
          <a:p>
            <a:pPr marL="0" indent="0" algn="just">
              <a:buNone/>
            </a:pPr>
            <a:r>
              <a:rPr lang="fr-FR" sz="1800" dirty="0" smtClean="0"/>
              <a:t>Nous vous proposons une sélection d’animations à retrouver en fonction de la thématique principale d’intervention. Nos animations sont ajustables et adaptables en fonction de vos besoins.</a:t>
            </a:r>
          </a:p>
        </p:txBody>
      </p:sp>
      <p:sp>
        <p:nvSpPr>
          <p:cNvPr id="10" name="Ellipse 9">
            <a:hlinkClick r:id="rId10" action="ppaction://hlinksldjump"/>
          </p:cNvPr>
          <p:cNvSpPr/>
          <p:nvPr/>
        </p:nvSpPr>
        <p:spPr>
          <a:xfrm>
            <a:off x="5249043" y="3472226"/>
            <a:ext cx="1714500" cy="1580636"/>
          </a:xfrm>
          <a:prstGeom prst="ellipse">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Milieux littoraux</a:t>
            </a:r>
            <a:endParaRPr lang="fr-FR" sz="2200" dirty="0"/>
          </a:p>
        </p:txBody>
      </p:sp>
      <p:sp>
        <p:nvSpPr>
          <p:cNvPr id="14" name="Ellipse 13">
            <a:hlinkClick r:id="rId12" action="ppaction://hlinksldjump"/>
          </p:cNvPr>
          <p:cNvSpPr/>
          <p:nvPr/>
        </p:nvSpPr>
        <p:spPr>
          <a:xfrm>
            <a:off x="6963543" y="4399747"/>
            <a:ext cx="1676394" cy="1580638"/>
          </a:xfrm>
          <a:prstGeom prst="ellipse">
            <a:avLst/>
          </a:prstGeom>
          <a:blipFill>
            <a:blip r:embed="rId1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Milieux </a:t>
            </a:r>
            <a:r>
              <a:rPr lang="fr-FR" sz="2000" dirty="0" smtClean="0"/>
              <a:t>forestiers</a:t>
            </a:r>
            <a:endParaRPr lang="fr-FR" sz="2000" dirty="0"/>
          </a:p>
        </p:txBody>
      </p:sp>
      <p:sp>
        <p:nvSpPr>
          <p:cNvPr id="15" name="Ellipse 14">
            <a:hlinkClick r:id="rId14" action="ppaction://hlinksldjump"/>
          </p:cNvPr>
          <p:cNvSpPr/>
          <p:nvPr/>
        </p:nvSpPr>
        <p:spPr>
          <a:xfrm>
            <a:off x="10354437" y="2681913"/>
            <a:ext cx="1714500" cy="1580636"/>
          </a:xfrm>
          <a:prstGeom prst="ellips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Milieux humides</a:t>
            </a:r>
            <a:endParaRPr lang="fr-FR" sz="2200" dirty="0"/>
          </a:p>
        </p:txBody>
      </p:sp>
      <p:sp>
        <p:nvSpPr>
          <p:cNvPr id="19"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scolaires par thématique</a:t>
            </a:r>
            <a:endParaRPr lang="fr-FR" sz="2900" dirty="0">
              <a:ln w="0"/>
              <a:solidFill>
                <a:schemeClr val="bg1"/>
              </a:solidFill>
              <a:latin typeface="Arial Rounded MT Bold" panose="020F0704030504030204" pitchFamily="34" charset="0"/>
            </a:endParaRPr>
          </a:p>
        </p:txBody>
      </p:sp>
      <p:sp>
        <p:nvSpPr>
          <p:cNvPr id="5" name="Ellipse 4">
            <a:hlinkClick r:id="rId16" action="ppaction://hlinksldjump"/>
          </p:cNvPr>
          <p:cNvSpPr/>
          <p:nvPr/>
        </p:nvSpPr>
        <p:spPr>
          <a:xfrm>
            <a:off x="3553596" y="4942456"/>
            <a:ext cx="1676394" cy="1580638"/>
          </a:xfrm>
          <a:prstGeom prst="ellipse">
            <a:avLst/>
          </a:prstGeom>
          <a:blipFill dpi="0" rotWithShape="1">
            <a:blip r:embed="rId17"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Nature de proximité</a:t>
            </a:r>
            <a:endParaRPr lang="fr-FR" dirty="0"/>
          </a:p>
        </p:txBody>
      </p:sp>
    </p:spTree>
    <p:extLst>
      <p:ext uri="{BB962C8B-B14F-4D97-AF65-F5344CB8AC3E}">
        <p14:creationId xmlns:p14="http://schemas.microsoft.com/office/powerpoint/2010/main" xmlns="" val="93941917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uton d'action : Accueil 10">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2" name="Espace réservé du contenu 2"/>
          <p:cNvSpPr>
            <a:spLocks noGrp="1"/>
          </p:cNvSpPr>
          <p:nvPr>
            <p:ph idx="1"/>
          </p:nvPr>
        </p:nvSpPr>
        <p:spPr>
          <a:xfrm>
            <a:off x="0" y="1498484"/>
            <a:ext cx="11549449" cy="776280"/>
          </a:xfrm>
          <a:noFill/>
          <a:ln>
            <a:noFill/>
          </a:ln>
        </p:spPr>
        <p:txBody>
          <a:bodyPr>
            <a:normAutofit/>
          </a:bodyPr>
          <a:lstStyle/>
          <a:p>
            <a:pPr marL="0" indent="0" algn="just">
              <a:buNone/>
            </a:pPr>
            <a:r>
              <a:rPr lang="fr-FR" sz="1800" dirty="0" smtClean="0"/>
              <a:t>Nous vous proposons une sélection d’animations à retrouver en fonction de la thématique principale d’intervention. Nos animations sont ajustables et adaptables en fonction de vos besoins.</a:t>
            </a:r>
          </a:p>
        </p:txBody>
      </p:sp>
      <p:sp>
        <p:nvSpPr>
          <p:cNvPr id="13"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scolaires par thématique</a:t>
            </a:r>
            <a:endParaRPr lang="fr-FR" sz="2900" dirty="0">
              <a:ln w="0"/>
              <a:solidFill>
                <a:schemeClr val="bg1"/>
              </a:solidFill>
              <a:latin typeface="Arial Rounded MT Bold" panose="020F0704030504030204" pitchFamily="34" charset="0"/>
            </a:endParaRPr>
          </a:p>
        </p:txBody>
      </p:sp>
      <p:sp>
        <p:nvSpPr>
          <p:cNvPr id="15" name="Bouton d'action : Retour 14">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0" y="3566049"/>
            <a:ext cx="11327027" cy="3416320"/>
          </a:xfrm>
          <a:prstGeom prst="rect">
            <a:avLst/>
          </a:prstGeom>
          <a:noFill/>
        </p:spPr>
        <p:txBody>
          <a:bodyPr wrap="square" rtlCol="0">
            <a:spAutoFit/>
          </a:bodyPr>
          <a:lstStyle/>
          <a:p>
            <a:pPr marL="285750" indent="-285750">
              <a:buFont typeface="Arial" panose="020B0604020202020204" pitchFamily="34" charset="0"/>
              <a:buChar char="•"/>
            </a:pPr>
            <a:r>
              <a:rPr lang="fr-FR" dirty="0"/>
              <a:t>J’explore du monde du vivant – réserve naturelle nationale des marais </a:t>
            </a:r>
            <a:r>
              <a:rPr lang="fr-FR" dirty="0" smtClean="0"/>
              <a:t>d’Yves: </a:t>
            </a:r>
            <a:r>
              <a:rPr lang="fr-FR" dirty="0" smtClean="0">
                <a:hlinkClick r:id="rId3"/>
              </a:rPr>
              <a:t>cycle 1</a:t>
            </a:r>
            <a:endParaRPr lang="fr-FR" dirty="0" smtClean="0"/>
          </a:p>
          <a:p>
            <a:pPr marL="285750" indent="-285750">
              <a:buFont typeface="Arial" panose="020B0604020202020204" pitchFamily="34" charset="0"/>
              <a:buChar char="•"/>
            </a:pPr>
            <a:r>
              <a:rPr lang="fr-FR" dirty="0" smtClean="0"/>
              <a:t>Les </a:t>
            </a:r>
            <a:r>
              <a:rPr lang="fr-FR" dirty="0"/>
              <a:t>oiseaux et les plantes de la réserve naturelle - Maison du Fier : </a:t>
            </a:r>
            <a:r>
              <a:rPr lang="fr-FR" dirty="0">
                <a:hlinkClick r:id="rId4"/>
              </a:rPr>
              <a:t>cycle 1</a:t>
            </a:r>
            <a:r>
              <a:rPr lang="fr-FR" dirty="0"/>
              <a:t>, </a:t>
            </a:r>
            <a:r>
              <a:rPr lang="fr-FR" dirty="0">
                <a:hlinkClick r:id="rId5"/>
              </a:rPr>
              <a:t>cycle 2</a:t>
            </a:r>
            <a:r>
              <a:rPr lang="fr-FR" dirty="0"/>
              <a:t>, </a:t>
            </a:r>
            <a:r>
              <a:rPr lang="fr-FR" dirty="0">
                <a:hlinkClick r:id="rId6"/>
              </a:rPr>
              <a:t>cycle 3</a:t>
            </a:r>
            <a:r>
              <a:rPr lang="fr-FR" dirty="0"/>
              <a:t>, </a:t>
            </a:r>
            <a:r>
              <a:rPr lang="fr-FR" dirty="0">
                <a:hlinkClick r:id="rId7"/>
              </a:rPr>
              <a:t>cycle 4 </a:t>
            </a:r>
            <a:endParaRPr lang="fr-FR" dirty="0"/>
          </a:p>
          <a:p>
            <a:pPr marL="285750" indent="-285750">
              <a:buFont typeface="Arial" panose="020B0604020202020204" pitchFamily="34" charset="0"/>
              <a:buChar char="•"/>
            </a:pPr>
            <a:r>
              <a:rPr lang="fr-FR" dirty="0" smtClean="0"/>
              <a:t>Les oiseaux de la réserve naturelle - Maison du Fier : </a:t>
            </a:r>
            <a:r>
              <a:rPr lang="fr-FR" dirty="0" smtClean="0">
                <a:hlinkClick r:id="rId8"/>
              </a:rPr>
              <a:t>cycle 2</a:t>
            </a:r>
            <a:r>
              <a:rPr lang="fr-FR" dirty="0" smtClean="0"/>
              <a:t>, </a:t>
            </a:r>
            <a:r>
              <a:rPr lang="fr-FR" dirty="0" smtClean="0">
                <a:hlinkClick r:id="rId9"/>
              </a:rPr>
              <a:t>cycle 3</a:t>
            </a:r>
            <a:r>
              <a:rPr lang="fr-FR" dirty="0" smtClean="0"/>
              <a:t>, </a:t>
            </a:r>
            <a:r>
              <a:rPr lang="fr-FR" dirty="0" smtClean="0">
                <a:hlinkClick r:id="rId10"/>
              </a:rPr>
              <a:t>cycle 4</a:t>
            </a:r>
            <a:endParaRPr lang="fr-FR" dirty="0" smtClean="0"/>
          </a:p>
          <a:p>
            <a:pPr marL="285750" indent="-285750">
              <a:buFont typeface="Arial" panose="020B0604020202020204" pitchFamily="34" charset="0"/>
              <a:buChar char="•"/>
            </a:pPr>
            <a:r>
              <a:rPr lang="fr-FR" dirty="0" smtClean="0"/>
              <a:t>Les </a:t>
            </a:r>
            <a:r>
              <a:rPr lang="fr-FR" dirty="0"/>
              <a:t>oiseaux </a:t>
            </a:r>
            <a:r>
              <a:rPr lang="fr-FR" dirty="0" smtClean="0"/>
              <a:t>forestiers - </a:t>
            </a:r>
            <a:r>
              <a:rPr lang="fr-FR" dirty="0"/>
              <a:t>LPO </a:t>
            </a:r>
            <a:r>
              <a:rPr lang="fr-FR" dirty="0" smtClean="0"/>
              <a:t>17 : </a:t>
            </a:r>
            <a:r>
              <a:rPr lang="fr-FR" dirty="0" smtClean="0">
                <a:hlinkClick r:id="rId11"/>
              </a:rPr>
              <a:t>cycle 3</a:t>
            </a:r>
            <a:endParaRPr lang="fr-FR" dirty="0" smtClean="0"/>
          </a:p>
          <a:p>
            <a:pPr marL="285750" indent="-285750">
              <a:buFont typeface="Arial" panose="020B0604020202020204" pitchFamily="34" charset="0"/>
              <a:buChar char="•"/>
            </a:pPr>
            <a:r>
              <a:rPr lang="fr-FR" dirty="0" smtClean="0"/>
              <a:t>De la plume à l’oiseau - LPO 17 : </a:t>
            </a:r>
            <a:r>
              <a:rPr lang="fr-FR" dirty="0" smtClean="0">
                <a:hlinkClick r:id="rId12"/>
              </a:rPr>
              <a:t>cycle 3</a:t>
            </a:r>
            <a:endParaRPr lang="fr-FR" dirty="0" smtClean="0"/>
          </a:p>
          <a:p>
            <a:pPr marL="285750" indent="-285750">
              <a:buFont typeface="Arial" panose="020B0604020202020204" pitchFamily="34" charset="0"/>
              <a:buChar char="•"/>
            </a:pPr>
            <a:r>
              <a:rPr lang="fr-FR" dirty="0"/>
              <a:t>Les rapaces nocturnes - LPO </a:t>
            </a:r>
            <a:r>
              <a:rPr lang="fr-FR" dirty="0" smtClean="0"/>
              <a:t>17 : </a:t>
            </a:r>
            <a:r>
              <a:rPr lang="fr-FR" dirty="0" smtClean="0">
                <a:hlinkClick r:id="rId13"/>
              </a:rPr>
              <a:t>cycle 3</a:t>
            </a:r>
            <a:endParaRPr lang="fr-FR" dirty="0" smtClean="0"/>
          </a:p>
          <a:p>
            <a:pPr marL="285750" indent="-285750">
              <a:buFont typeface="Arial" panose="020B0604020202020204" pitchFamily="34" charset="0"/>
              <a:buChar char="•"/>
            </a:pPr>
            <a:r>
              <a:rPr lang="fr-FR" dirty="0"/>
              <a:t>Le bord de mer à petits pas - réserve naturelle nationale de Moëze-Oléron : </a:t>
            </a:r>
            <a:r>
              <a:rPr lang="fr-FR" dirty="0">
                <a:hlinkClick r:id="rId14"/>
              </a:rPr>
              <a:t>cycle 1</a:t>
            </a:r>
            <a:endParaRPr lang="fr-FR" dirty="0"/>
          </a:p>
          <a:p>
            <a:pPr marL="285750" indent="-285750">
              <a:buFont typeface="Arial" panose="020B0604020202020204" pitchFamily="34" charset="0"/>
              <a:buChar char="•"/>
            </a:pPr>
            <a:r>
              <a:rPr lang="fr-FR" dirty="0"/>
              <a:t>Le bord de mer et les oiseaux - réserve naturelle nationale de Moëze-Oléron : </a:t>
            </a:r>
            <a:r>
              <a:rPr lang="fr-FR" dirty="0">
                <a:hlinkClick r:id="rId15"/>
              </a:rPr>
              <a:t>cycle 2</a:t>
            </a:r>
            <a:endParaRPr lang="fr-FR" dirty="0"/>
          </a:p>
          <a:p>
            <a:pPr marL="285750" indent="-285750">
              <a:buFont typeface="Arial" panose="020B0604020202020204" pitchFamily="34" charset="0"/>
              <a:buChar char="•"/>
            </a:pPr>
            <a:r>
              <a:rPr lang="fr-FR" dirty="0" smtClean="0"/>
              <a:t>Course d’orientation nature - réserve naturelle nationale de Moëze-Oléron : </a:t>
            </a:r>
            <a:r>
              <a:rPr lang="fr-FR" dirty="0" smtClean="0">
                <a:hlinkClick r:id="rId16"/>
              </a:rPr>
              <a:t>cycle 3</a:t>
            </a:r>
            <a:endParaRPr lang="fr-FR" dirty="0" smtClean="0"/>
          </a:p>
          <a:p>
            <a:pPr marL="285750" indent="-285750">
              <a:buFont typeface="Arial" panose="020B0604020202020204" pitchFamily="34" charset="0"/>
              <a:buChar char="•"/>
            </a:pPr>
            <a:r>
              <a:rPr lang="fr-FR" dirty="0" smtClean="0"/>
              <a:t>Les oiseaux du bord de mer - réserve naturelle nationale de Moëze-Oléron : </a:t>
            </a:r>
            <a:r>
              <a:rPr lang="fr-FR" dirty="0" smtClean="0">
                <a:hlinkClick r:id="rId17"/>
              </a:rPr>
              <a:t>cycle 3</a:t>
            </a:r>
            <a:endParaRPr lang="fr-FR" dirty="0" smtClean="0"/>
          </a:p>
          <a:p>
            <a:pPr marL="285750" indent="-285750">
              <a:buFont typeface="Arial" panose="020B0604020202020204" pitchFamily="34" charset="0"/>
              <a:buChar char="•"/>
            </a:pPr>
            <a:r>
              <a:rPr lang="fr-FR" dirty="0" smtClean="0"/>
              <a:t>Les </a:t>
            </a:r>
            <a:r>
              <a:rPr lang="fr-FR" dirty="0"/>
              <a:t>oiseaux de la réserve naturelle - réserve naturelle nationale du marais d’Yves : </a:t>
            </a:r>
            <a:r>
              <a:rPr lang="fr-FR" dirty="0">
                <a:hlinkClick r:id="rId18"/>
              </a:rPr>
              <a:t>cycle 2 </a:t>
            </a:r>
            <a:r>
              <a:rPr lang="fr-FR" dirty="0"/>
              <a:t>, </a:t>
            </a:r>
            <a:r>
              <a:rPr lang="fr-FR" dirty="0">
                <a:hlinkClick r:id="rId19"/>
              </a:rPr>
              <a:t>cycle 3</a:t>
            </a:r>
            <a:r>
              <a:rPr lang="fr-FR" dirty="0"/>
              <a:t>, </a:t>
            </a:r>
            <a:r>
              <a:rPr lang="fr-FR" dirty="0">
                <a:hlinkClick r:id="rId20"/>
              </a:rPr>
              <a:t>cycle 4</a:t>
            </a:r>
            <a:endParaRPr lang="fr-FR" dirty="0"/>
          </a:p>
          <a:p>
            <a:pPr marL="285750" indent="-285750">
              <a:buFont typeface="Arial" panose="020B0604020202020204" pitchFamily="34" charset="0"/>
              <a:buChar char="•"/>
            </a:pPr>
            <a:endParaRPr lang="fr-FR" dirty="0"/>
          </a:p>
        </p:txBody>
      </p:sp>
      <p:sp>
        <p:nvSpPr>
          <p:cNvPr id="7" name="Ellipse 6"/>
          <p:cNvSpPr/>
          <p:nvPr/>
        </p:nvSpPr>
        <p:spPr>
          <a:xfrm>
            <a:off x="4887904" y="2086041"/>
            <a:ext cx="1551218" cy="1480008"/>
          </a:xfrm>
          <a:prstGeom prst="ellipse">
            <a:avLst/>
          </a:prstGeom>
          <a:blipFill>
            <a:blip r:embed="rId2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Oiseaux</a:t>
            </a:r>
            <a:endParaRPr lang="fr-FR" sz="2200" dirty="0"/>
          </a:p>
        </p:txBody>
      </p:sp>
    </p:spTree>
    <p:extLst>
      <p:ext uri="{BB962C8B-B14F-4D97-AF65-F5344CB8AC3E}">
        <p14:creationId xmlns:p14="http://schemas.microsoft.com/office/powerpoint/2010/main" xmlns="" val="279711088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hlinkClick r:id="" action="ppaction://noaction" highlightClick="1"/>
          </p:cNvPr>
          <p:cNvSpPr txBox="1">
            <a:spLocks/>
          </p:cNvSpPr>
          <p:nvPr/>
        </p:nvSpPr>
        <p:spPr>
          <a:xfrm>
            <a:off x="1" y="-1"/>
            <a:ext cx="9327501" cy="1087396"/>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Nos sites</a:t>
            </a:r>
          </a:p>
          <a:p>
            <a:r>
              <a:rPr lang="fr-FR" sz="2900" dirty="0" smtClean="0">
                <a:ln w="0"/>
                <a:solidFill>
                  <a:schemeClr val="bg1"/>
                </a:solidFill>
                <a:latin typeface="Arial Rounded MT Bold" panose="020F0704030504030204" pitchFamily="34" charset="0"/>
              </a:rPr>
              <a:t>La station de lagunage</a:t>
            </a:r>
            <a:endParaRPr lang="fr-FR" sz="2900" dirty="0">
              <a:ln w="0"/>
              <a:solidFill>
                <a:schemeClr val="bg1"/>
              </a:solidFill>
              <a:latin typeface="Arial Rounded MT Bold" panose="020F0704030504030204" pitchFamily="34" charset="0"/>
            </a:endParaRPr>
          </a:p>
        </p:txBody>
      </p:sp>
      <p:sp>
        <p:nvSpPr>
          <p:cNvPr id="3" name="ZoneTexte 2"/>
          <p:cNvSpPr txBox="1"/>
          <p:nvPr/>
        </p:nvSpPr>
        <p:spPr>
          <a:xfrm>
            <a:off x="9327502" y="-15259"/>
            <a:ext cx="2864498" cy="1077218"/>
          </a:xfrm>
          <a:prstGeom prst="rect">
            <a:avLst/>
          </a:prstGeom>
          <a:noFill/>
          <a:ln w="3175">
            <a:solidFill>
              <a:srgbClr val="009999"/>
            </a:solidFill>
          </a:ln>
        </p:spPr>
        <p:txBody>
          <a:bodyPr wrap="square" rtlCol="0">
            <a:spAutoFit/>
          </a:bodyPr>
          <a:lstStyle/>
          <a:p>
            <a:r>
              <a:rPr lang="fr-FR" sz="1600" i="1" dirty="0" smtClean="0"/>
              <a:t>Contactez </a:t>
            </a:r>
            <a:r>
              <a:rPr lang="fr-FR" sz="1600" i="1" dirty="0" smtClean="0">
                <a:hlinkClick r:id="rId2"/>
              </a:rPr>
              <a:t>Christophe Boucher </a:t>
            </a:r>
            <a:endParaRPr lang="fr-FR" sz="1600" i="1" dirty="0" smtClean="0"/>
          </a:p>
          <a:p>
            <a:r>
              <a:rPr lang="fr-FR" sz="1600" dirty="0" smtClean="0"/>
              <a:t>Place Colbert</a:t>
            </a:r>
          </a:p>
          <a:p>
            <a:r>
              <a:rPr lang="fr-FR" sz="1600" dirty="0" smtClean="0"/>
              <a:t>17300 Rochefort</a:t>
            </a:r>
          </a:p>
          <a:p>
            <a:r>
              <a:rPr lang="fr-FR" sz="1600" dirty="0" smtClean="0"/>
              <a:t>05-46-82-12-44</a:t>
            </a:r>
          </a:p>
        </p:txBody>
      </p:sp>
      <p:sp>
        <p:nvSpPr>
          <p:cNvPr id="14" name="Bouton d'action : Accueil 13">
            <a:hlinkClick r:id="rId3" action="ppaction://hlinksldjump" highlightClick="1"/>
          </p:cNvPr>
          <p:cNvSpPr/>
          <p:nvPr/>
        </p:nvSpPr>
        <p:spPr>
          <a:xfrm>
            <a:off x="11607282" y="6276743"/>
            <a:ext cx="461655" cy="444254"/>
          </a:xfrm>
          <a:prstGeom prst="actionButtonHome">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7" name="Bouton d'action : Retour 6">
            <a:hlinkClick r:id="rId4" action="ppaction://hlinksldjump" highlightClick="1"/>
          </p:cNvPr>
          <p:cNvSpPr/>
          <p:nvPr/>
        </p:nvSpPr>
        <p:spPr>
          <a:xfrm>
            <a:off x="11607282" y="5754228"/>
            <a:ext cx="461655" cy="444254"/>
          </a:xfrm>
          <a:prstGeom prst="actionButtonReturn">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0" y="1453359"/>
            <a:ext cx="11607281" cy="1477328"/>
          </a:xfrm>
          <a:prstGeom prst="rect">
            <a:avLst/>
          </a:prstGeom>
          <a:noFill/>
        </p:spPr>
        <p:txBody>
          <a:bodyPr wrap="square">
            <a:spAutoFit/>
          </a:bodyPr>
          <a:lstStyle/>
          <a:p>
            <a:pPr algn="just"/>
            <a:r>
              <a:rPr lang="fr-FR" dirty="0" smtClean="0"/>
              <a:t>Site </a:t>
            </a:r>
            <a:r>
              <a:rPr lang="fr-FR" dirty="0"/>
              <a:t>unique en Europe, </a:t>
            </a:r>
            <a:r>
              <a:rPr lang="fr-FR" dirty="0" smtClean="0"/>
              <a:t>située </a:t>
            </a:r>
            <a:r>
              <a:rPr lang="fr-FR" dirty="0"/>
              <a:t>en bordure du fleuve Charente, où </a:t>
            </a:r>
            <a:r>
              <a:rPr lang="fr-FR" dirty="0" smtClean="0"/>
              <a:t>terre </a:t>
            </a:r>
            <a:r>
              <a:rPr lang="fr-FR" dirty="0"/>
              <a:t>et eau se confondent, </a:t>
            </a:r>
            <a:r>
              <a:rPr lang="fr-FR" dirty="0" smtClean="0"/>
              <a:t>la </a:t>
            </a:r>
            <a:r>
              <a:rPr lang="fr-FR" dirty="0"/>
              <a:t>station de lagunage de Rochefort </a:t>
            </a:r>
            <a:r>
              <a:rPr lang="fr-FR" dirty="0" smtClean="0"/>
              <a:t>est </a:t>
            </a:r>
            <a:r>
              <a:rPr lang="fr-FR" dirty="0"/>
              <a:t>un exemple de gestion performante de l’environnement. </a:t>
            </a:r>
            <a:r>
              <a:rPr lang="fr-FR" dirty="0" smtClean="0"/>
              <a:t>D’une </a:t>
            </a:r>
            <a:r>
              <a:rPr lang="fr-FR" dirty="0"/>
              <a:t>superficie de 70 ha, cette station permet de traiter de façon </a:t>
            </a:r>
            <a:r>
              <a:rPr lang="fr-FR" dirty="0" smtClean="0"/>
              <a:t>économique </a:t>
            </a:r>
            <a:r>
              <a:rPr lang="fr-FR" dirty="0"/>
              <a:t>et écologique les eaux usées de la ville de </a:t>
            </a:r>
            <a:r>
              <a:rPr lang="fr-FR" dirty="0" smtClean="0"/>
              <a:t>Rochefort. Ce </a:t>
            </a:r>
            <a:r>
              <a:rPr lang="fr-FR" dirty="0"/>
              <a:t>site est également un lieu remarquable pour l’accueil de milliers </a:t>
            </a:r>
            <a:r>
              <a:rPr lang="fr-FR" dirty="0" smtClean="0"/>
              <a:t>d’oiseaux </a:t>
            </a:r>
            <a:r>
              <a:rPr lang="fr-FR" dirty="0"/>
              <a:t>d’eau (canards, échassiers, grèbes, passereaux...) du fait </a:t>
            </a:r>
            <a:r>
              <a:rPr lang="fr-FR" dirty="0" smtClean="0"/>
              <a:t>de </a:t>
            </a:r>
            <a:r>
              <a:rPr lang="fr-FR" dirty="0"/>
              <a:t>l’abondance de plancton et de l’aménagement par la LPO de </a:t>
            </a:r>
            <a:r>
              <a:rPr lang="fr-FR" dirty="0" smtClean="0"/>
              <a:t>bassins </a:t>
            </a:r>
            <a:r>
              <a:rPr lang="fr-FR" dirty="0"/>
              <a:t>spécifiques sur les bords de Charente</a:t>
            </a:r>
            <a:r>
              <a:rPr lang="fr-FR" dirty="0" smtClean="0"/>
              <a:t>.</a:t>
            </a:r>
            <a:endParaRPr lang="fr-FR" dirty="0"/>
          </a:p>
        </p:txBody>
      </p:sp>
      <p:pic>
        <p:nvPicPr>
          <p:cNvPr id="8" name="Imag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49213" y="3367621"/>
            <a:ext cx="2243939" cy="2472187"/>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718254" y="3370711"/>
            <a:ext cx="3708742" cy="2472495"/>
          </a:xfrm>
          <a:prstGeom prst="rect">
            <a:avLst/>
          </a:prstGeom>
        </p:spPr>
      </p:pic>
      <p:sp>
        <p:nvSpPr>
          <p:cNvPr id="12" name="ZoneTexte 11"/>
          <p:cNvSpPr txBox="1"/>
          <p:nvPr/>
        </p:nvSpPr>
        <p:spPr>
          <a:xfrm>
            <a:off x="268045" y="3788106"/>
            <a:ext cx="3756066" cy="1631216"/>
          </a:xfrm>
          <a:prstGeom prst="rect">
            <a:avLst/>
          </a:prstGeom>
          <a:noFill/>
          <a:ln>
            <a:solidFill>
              <a:srgbClr val="009999"/>
            </a:solidFill>
          </a:ln>
        </p:spPr>
        <p:txBody>
          <a:bodyPr wrap="square" rtlCol="0">
            <a:spAutoFit/>
          </a:bodyPr>
          <a:lstStyle/>
          <a:p>
            <a:r>
              <a:rPr lang="fr-FR" b="1" dirty="0"/>
              <a:t>À disposition</a:t>
            </a:r>
          </a:p>
          <a:p>
            <a:r>
              <a:rPr lang="fr-FR" sz="1600" dirty="0" smtClean="0"/>
              <a:t>- matériel </a:t>
            </a:r>
            <a:r>
              <a:rPr lang="fr-FR" sz="1600" dirty="0"/>
              <a:t>optique (jumelles et longue-vue</a:t>
            </a:r>
            <a:r>
              <a:rPr lang="fr-FR" sz="1600" dirty="0" smtClean="0"/>
              <a:t>)</a:t>
            </a:r>
          </a:p>
          <a:p>
            <a:r>
              <a:rPr lang="fr-FR" sz="1600" dirty="0" smtClean="0"/>
              <a:t>- dossier pédagogique - 64 pages </a:t>
            </a:r>
            <a:endParaRPr lang="fr-FR" sz="1600" dirty="0"/>
          </a:p>
          <a:p>
            <a:r>
              <a:rPr lang="fr-FR" sz="1600" dirty="0" smtClean="0"/>
              <a:t>- des observatoires ornithologiques</a:t>
            </a:r>
          </a:p>
          <a:p>
            <a:r>
              <a:rPr lang="fr-FR" sz="1600" dirty="0" smtClean="0"/>
              <a:t>- une salle pédagogique</a:t>
            </a:r>
            <a:endParaRPr lang="fr-FR" sz="1600" dirty="0"/>
          </a:p>
          <a:p>
            <a:endParaRPr lang="fr-FR" dirty="0"/>
          </a:p>
        </p:txBody>
      </p:sp>
    </p:spTree>
    <p:extLst>
      <p:ext uri="{BB962C8B-B14F-4D97-AF65-F5344CB8AC3E}">
        <p14:creationId xmlns:p14="http://schemas.microsoft.com/office/powerpoint/2010/main" xmlns="" val="249753118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uton d'action : Accueil 10">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2" name="Espace réservé du contenu 2"/>
          <p:cNvSpPr>
            <a:spLocks noGrp="1"/>
          </p:cNvSpPr>
          <p:nvPr>
            <p:ph idx="1"/>
          </p:nvPr>
        </p:nvSpPr>
        <p:spPr>
          <a:xfrm>
            <a:off x="0" y="1682988"/>
            <a:ext cx="11607282" cy="776280"/>
          </a:xfrm>
          <a:noFill/>
          <a:ln>
            <a:noFill/>
          </a:ln>
        </p:spPr>
        <p:txBody>
          <a:bodyPr>
            <a:normAutofit/>
          </a:bodyPr>
          <a:lstStyle/>
          <a:p>
            <a:pPr marL="0" indent="0" algn="just">
              <a:buNone/>
            </a:pPr>
            <a:r>
              <a:rPr lang="fr-FR" sz="1800" dirty="0" smtClean="0"/>
              <a:t>Nous vous proposons une sélection d’animations à retrouver en fonction de la thématique principale d’intervention. Nos animations sont ajustables et adaptables en fonction de vos besoins.</a:t>
            </a:r>
          </a:p>
        </p:txBody>
      </p:sp>
      <p:sp>
        <p:nvSpPr>
          <p:cNvPr id="15" name="Bouton d'action : Retour 14">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0" y="4446851"/>
            <a:ext cx="11310719" cy="369332"/>
          </a:xfrm>
          <a:prstGeom prst="rect">
            <a:avLst/>
          </a:prstGeom>
          <a:noFill/>
        </p:spPr>
        <p:txBody>
          <a:bodyPr wrap="square">
            <a:spAutoFit/>
          </a:bodyPr>
          <a:lstStyle/>
          <a:p>
            <a:pPr marL="285750" indent="-285750">
              <a:buFont typeface="Arial" panose="020B0604020202020204" pitchFamily="34" charset="0"/>
              <a:buChar char="•"/>
            </a:pPr>
            <a:r>
              <a:rPr lang="fr-FR" dirty="0" smtClean="0"/>
              <a:t>Traitement de l’eau et biodiversité - </a:t>
            </a:r>
            <a:r>
              <a:rPr lang="fr-FR" dirty="0"/>
              <a:t>s</a:t>
            </a:r>
            <a:r>
              <a:rPr lang="fr-FR" dirty="0" smtClean="0"/>
              <a:t>tation de lagunage : </a:t>
            </a:r>
            <a:r>
              <a:rPr lang="fr-FR" dirty="0" smtClean="0">
                <a:hlinkClick r:id="rId3"/>
              </a:rPr>
              <a:t>cycle 2</a:t>
            </a:r>
            <a:r>
              <a:rPr lang="fr-FR" dirty="0" smtClean="0"/>
              <a:t>, </a:t>
            </a:r>
            <a:r>
              <a:rPr lang="fr-FR" dirty="0" smtClean="0">
                <a:hlinkClick r:id="rId4"/>
              </a:rPr>
              <a:t>cycle 3</a:t>
            </a:r>
            <a:r>
              <a:rPr lang="fr-FR" dirty="0" smtClean="0"/>
              <a:t>, </a:t>
            </a:r>
            <a:r>
              <a:rPr lang="fr-FR" dirty="0" smtClean="0">
                <a:hlinkClick r:id="rId5"/>
              </a:rPr>
              <a:t>cycle 4</a:t>
            </a:r>
            <a:endParaRPr lang="fr-FR" dirty="0"/>
          </a:p>
        </p:txBody>
      </p:sp>
      <p:sp>
        <p:nvSpPr>
          <p:cNvPr id="7" name="Ellipse 6"/>
          <p:cNvSpPr/>
          <p:nvPr/>
        </p:nvSpPr>
        <p:spPr>
          <a:xfrm>
            <a:off x="5238750" y="2459268"/>
            <a:ext cx="1714500" cy="1580635"/>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Gestion de l’eau</a:t>
            </a:r>
            <a:endParaRPr lang="fr-FR" sz="2200" dirty="0"/>
          </a:p>
        </p:txBody>
      </p:sp>
      <p:sp>
        <p:nvSpPr>
          <p:cNvPr id="8"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scolaires par thématique</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420964385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uton d'action : Accueil 10">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2" name="Espace réservé du contenu 2"/>
          <p:cNvSpPr>
            <a:spLocks noGrp="1"/>
          </p:cNvSpPr>
          <p:nvPr>
            <p:ph idx="1"/>
          </p:nvPr>
        </p:nvSpPr>
        <p:spPr>
          <a:xfrm>
            <a:off x="0" y="1682988"/>
            <a:ext cx="11607282" cy="776280"/>
          </a:xfrm>
          <a:noFill/>
          <a:ln>
            <a:noFill/>
          </a:ln>
        </p:spPr>
        <p:txBody>
          <a:bodyPr>
            <a:normAutofit/>
          </a:bodyPr>
          <a:lstStyle/>
          <a:p>
            <a:pPr marL="0" indent="0" algn="just">
              <a:buNone/>
            </a:pPr>
            <a:r>
              <a:rPr lang="fr-FR" sz="1800" dirty="0" smtClean="0"/>
              <a:t>Nous vous proposons une sélection d’animations à retrouver en fonction de la thématique principale d’intervention. Nos animations sont ajustables et adaptables en fonction de vos besoins.</a:t>
            </a:r>
          </a:p>
        </p:txBody>
      </p:sp>
      <p:sp>
        <p:nvSpPr>
          <p:cNvPr id="15" name="Bouton d'action : Retour 14">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0" y="4446851"/>
            <a:ext cx="11310719" cy="369332"/>
          </a:xfrm>
          <a:prstGeom prst="rect">
            <a:avLst/>
          </a:prstGeom>
          <a:noFill/>
        </p:spPr>
        <p:txBody>
          <a:bodyPr wrap="square">
            <a:spAutoFit/>
          </a:bodyPr>
          <a:lstStyle/>
          <a:p>
            <a:pPr marL="285750" indent="-285750">
              <a:buFont typeface="Arial" panose="020B0604020202020204" pitchFamily="34" charset="0"/>
              <a:buChar char="•"/>
            </a:pPr>
            <a:r>
              <a:rPr lang="fr-FR" dirty="0" smtClean="0"/>
              <a:t>L’arbre en milieu urbain: </a:t>
            </a:r>
            <a:r>
              <a:rPr lang="fr-FR" dirty="0" smtClean="0">
                <a:hlinkClick r:id="rId3"/>
              </a:rPr>
              <a:t>cycle 3</a:t>
            </a:r>
            <a:endParaRPr lang="fr-FR" dirty="0"/>
          </a:p>
        </p:txBody>
      </p:sp>
      <p:sp>
        <p:nvSpPr>
          <p:cNvPr id="8"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scolaires par thématique</a:t>
            </a:r>
            <a:endParaRPr lang="fr-FR" sz="2900" dirty="0">
              <a:ln w="0"/>
              <a:solidFill>
                <a:schemeClr val="bg1"/>
              </a:solidFill>
              <a:latin typeface="Arial Rounded MT Bold" panose="020F0704030504030204" pitchFamily="34" charset="0"/>
            </a:endParaRPr>
          </a:p>
        </p:txBody>
      </p:sp>
      <p:sp>
        <p:nvSpPr>
          <p:cNvPr id="9" name="Ellipse 8"/>
          <p:cNvSpPr/>
          <p:nvPr/>
        </p:nvSpPr>
        <p:spPr>
          <a:xfrm>
            <a:off x="4120302" y="2459268"/>
            <a:ext cx="1676394" cy="1580638"/>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Nature de proximité</a:t>
            </a:r>
            <a:endParaRPr lang="fr-FR" dirty="0"/>
          </a:p>
        </p:txBody>
      </p:sp>
    </p:spTree>
    <p:extLst>
      <p:ext uri="{BB962C8B-B14F-4D97-AF65-F5344CB8AC3E}">
        <p14:creationId xmlns:p14="http://schemas.microsoft.com/office/powerpoint/2010/main" xmlns="" val="408847039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uton d'action : Accueil 10">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2" name="Espace réservé du contenu 2"/>
          <p:cNvSpPr>
            <a:spLocks noGrp="1"/>
          </p:cNvSpPr>
          <p:nvPr>
            <p:ph idx="1"/>
          </p:nvPr>
        </p:nvSpPr>
        <p:spPr>
          <a:xfrm>
            <a:off x="0" y="1216058"/>
            <a:ext cx="11607282" cy="776280"/>
          </a:xfrm>
          <a:noFill/>
          <a:ln>
            <a:noFill/>
          </a:ln>
        </p:spPr>
        <p:txBody>
          <a:bodyPr>
            <a:normAutofit/>
          </a:bodyPr>
          <a:lstStyle/>
          <a:p>
            <a:pPr marL="0" indent="0" algn="just">
              <a:buNone/>
            </a:pPr>
            <a:r>
              <a:rPr lang="fr-FR" sz="1800" dirty="0" smtClean="0"/>
              <a:t>Nous vous proposons une sélection d’animations à retrouver en fonction de la thématique principale d’intervention. Nos animations sont ajustables et adaptables en fonction de vos besoins.</a:t>
            </a:r>
          </a:p>
        </p:txBody>
      </p:sp>
      <p:sp>
        <p:nvSpPr>
          <p:cNvPr id="15" name="Bouton d'action : Retour 14">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0" y="3208397"/>
            <a:ext cx="11434289" cy="4524315"/>
          </a:xfrm>
          <a:prstGeom prst="rect">
            <a:avLst/>
          </a:prstGeom>
          <a:noFill/>
        </p:spPr>
        <p:txBody>
          <a:bodyPr wrap="square">
            <a:spAutoFit/>
          </a:bodyPr>
          <a:lstStyle/>
          <a:p>
            <a:pPr marL="285750" indent="-285750">
              <a:buFont typeface="Arial" panose="020B0604020202020204" pitchFamily="34" charset="0"/>
              <a:buChar char="•"/>
            </a:pPr>
            <a:r>
              <a:rPr lang="fr-FR" dirty="0" smtClean="0"/>
              <a:t>De </a:t>
            </a:r>
            <a:r>
              <a:rPr lang="fr-FR" dirty="0"/>
              <a:t>la plage à la forêt – Maison du </a:t>
            </a:r>
            <a:r>
              <a:rPr lang="fr-FR" dirty="0" smtClean="0"/>
              <a:t>Fier : </a:t>
            </a:r>
            <a:r>
              <a:rPr lang="fr-FR" dirty="0" smtClean="0">
                <a:hlinkClick r:id="rId3"/>
              </a:rPr>
              <a:t>cycle 1</a:t>
            </a:r>
            <a:endParaRPr lang="fr-FR" dirty="0" smtClean="0"/>
          </a:p>
          <a:p>
            <a:pPr marL="285750" indent="-285750">
              <a:buFont typeface="Arial" panose="020B0604020202020204" pitchFamily="34" charset="0"/>
              <a:buChar char="•"/>
            </a:pPr>
            <a:r>
              <a:rPr lang="fr-FR" dirty="0"/>
              <a:t>Découverte du littoral - Maison du Fier : </a:t>
            </a:r>
            <a:r>
              <a:rPr lang="fr-FR" dirty="0">
                <a:hlinkClick r:id="rId4"/>
              </a:rPr>
              <a:t>cycle 1</a:t>
            </a:r>
            <a:r>
              <a:rPr lang="fr-FR" dirty="0"/>
              <a:t>, </a:t>
            </a:r>
            <a:r>
              <a:rPr lang="fr-FR" dirty="0">
                <a:hlinkClick r:id="rId5"/>
              </a:rPr>
              <a:t>cycle 2</a:t>
            </a:r>
            <a:r>
              <a:rPr lang="fr-FR" dirty="0"/>
              <a:t>, </a:t>
            </a:r>
            <a:r>
              <a:rPr lang="fr-FR" dirty="0">
                <a:hlinkClick r:id="rId6"/>
              </a:rPr>
              <a:t>cycle 3</a:t>
            </a:r>
            <a:endParaRPr lang="fr-FR" dirty="0"/>
          </a:p>
          <a:p>
            <a:pPr marL="285750" indent="-285750">
              <a:buFont typeface="Arial" panose="020B0604020202020204" pitchFamily="34" charset="0"/>
              <a:buChar char="•"/>
            </a:pPr>
            <a:r>
              <a:rPr lang="fr-FR" dirty="0" smtClean="0"/>
              <a:t>De </a:t>
            </a:r>
            <a:r>
              <a:rPr lang="fr-FR" dirty="0"/>
              <a:t>la dune à la forêt – Maison du </a:t>
            </a:r>
            <a:r>
              <a:rPr lang="fr-FR" dirty="0" smtClean="0"/>
              <a:t>Fier : </a:t>
            </a:r>
            <a:r>
              <a:rPr lang="fr-FR" dirty="0" smtClean="0">
                <a:hlinkClick r:id="rId7"/>
              </a:rPr>
              <a:t>cycle 2</a:t>
            </a:r>
            <a:r>
              <a:rPr lang="fr-FR" dirty="0" smtClean="0"/>
              <a:t>, </a:t>
            </a:r>
            <a:r>
              <a:rPr lang="fr-FR" dirty="0" smtClean="0">
                <a:hlinkClick r:id="rId8"/>
              </a:rPr>
              <a:t>cycle 3 </a:t>
            </a:r>
            <a:endParaRPr lang="fr-FR" dirty="0" smtClean="0"/>
          </a:p>
          <a:p>
            <a:pPr marL="285750" indent="-285750">
              <a:buFont typeface="Arial" panose="020B0604020202020204" pitchFamily="34" charset="0"/>
              <a:buChar char="•"/>
            </a:pPr>
            <a:r>
              <a:rPr lang="fr-FR" dirty="0"/>
              <a:t>Les dunes littorales – Maison du Fier : </a:t>
            </a:r>
            <a:r>
              <a:rPr lang="fr-FR" dirty="0">
                <a:hlinkClick r:id="rId9"/>
              </a:rPr>
              <a:t>cycle 3 </a:t>
            </a:r>
            <a:endParaRPr lang="fr-FR" dirty="0"/>
          </a:p>
          <a:p>
            <a:pPr marL="285750" indent="-285750">
              <a:buFont typeface="Arial" panose="020B0604020202020204" pitchFamily="34" charset="0"/>
              <a:buChar char="•"/>
            </a:pPr>
            <a:r>
              <a:rPr lang="fr-FR" dirty="0" smtClean="0"/>
              <a:t>Les spécificités de l’estran – Maison du Fier : </a:t>
            </a:r>
            <a:r>
              <a:rPr lang="fr-FR" dirty="0" smtClean="0">
                <a:hlinkClick r:id="rId10"/>
              </a:rPr>
              <a:t>cycle 4</a:t>
            </a:r>
            <a:endParaRPr lang="fr-FR" dirty="0" smtClean="0"/>
          </a:p>
          <a:p>
            <a:pPr marL="285750" indent="-285750">
              <a:buFont typeface="Arial" panose="020B0604020202020204" pitchFamily="34" charset="0"/>
              <a:buChar char="•"/>
            </a:pPr>
            <a:r>
              <a:rPr lang="fr-FR" dirty="0" smtClean="0"/>
              <a:t>Dynamique de l’écosystème dunaire littoral – Maison du Fier : </a:t>
            </a:r>
            <a:r>
              <a:rPr lang="fr-FR" dirty="0" smtClean="0">
                <a:hlinkClick r:id="rId11"/>
              </a:rPr>
              <a:t>cycle 4</a:t>
            </a:r>
            <a:endParaRPr lang="fr-FR" dirty="0" smtClean="0"/>
          </a:p>
          <a:p>
            <a:pPr marL="285750" indent="-285750">
              <a:buFont typeface="Arial" panose="020B0604020202020204" pitchFamily="34" charset="0"/>
              <a:buChar char="•"/>
            </a:pPr>
            <a:r>
              <a:rPr lang="fr-FR" dirty="0"/>
              <a:t>Le bord de mer à petits pas - réserve naturelle nationale de Moëze-Oléron : </a:t>
            </a:r>
            <a:r>
              <a:rPr lang="fr-FR" dirty="0">
                <a:hlinkClick r:id="rId12"/>
              </a:rPr>
              <a:t>cycle 1</a:t>
            </a:r>
            <a:endParaRPr lang="fr-FR" dirty="0"/>
          </a:p>
          <a:p>
            <a:pPr marL="285750" indent="-285750">
              <a:buFont typeface="Arial" panose="020B0604020202020204" pitchFamily="34" charset="0"/>
              <a:buChar char="•"/>
            </a:pPr>
            <a:r>
              <a:rPr lang="fr-FR" dirty="0"/>
              <a:t>Le bord de mer et les oiseaux - réserve naturelle nationale de Moëze-Oléron : </a:t>
            </a:r>
            <a:r>
              <a:rPr lang="fr-FR" dirty="0">
                <a:hlinkClick r:id="rId13"/>
              </a:rPr>
              <a:t>cycle 2</a:t>
            </a:r>
            <a:endParaRPr lang="fr-FR" dirty="0"/>
          </a:p>
          <a:p>
            <a:pPr marL="285750" indent="-285750">
              <a:buFont typeface="Arial" panose="020B0604020202020204" pitchFamily="34" charset="0"/>
              <a:buChar char="•"/>
            </a:pPr>
            <a:r>
              <a:rPr lang="fr-FR" dirty="0" smtClean="0"/>
              <a:t>Biodiversité </a:t>
            </a:r>
            <a:r>
              <a:rPr lang="fr-FR" dirty="0"/>
              <a:t>et </a:t>
            </a:r>
            <a:r>
              <a:rPr lang="fr-FR" dirty="0" smtClean="0"/>
              <a:t>citoyenneté - </a:t>
            </a:r>
            <a:r>
              <a:rPr lang="fr-FR" dirty="0"/>
              <a:t>réserve naturelle nationale de </a:t>
            </a:r>
            <a:r>
              <a:rPr lang="fr-FR" dirty="0" smtClean="0"/>
              <a:t>Moëze-Oléron : </a:t>
            </a:r>
            <a:r>
              <a:rPr lang="fr-FR" dirty="0" smtClean="0">
                <a:hlinkClick r:id="rId14"/>
              </a:rPr>
              <a:t>cycle 3</a:t>
            </a:r>
            <a:endParaRPr lang="fr-FR" dirty="0" smtClean="0"/>
          </a:p>
          <a:p>
            <a:pPr marL="285750" indent="-285750">
              <a:buFont typeface="Arial" panose="020B0604020202020204" pitchFamily="34" charset="0"/>
              <a:buChar char="•"/>
            </a:pPr>
            <a:r>
              <a:rPr lang="fr-FR" dirty="0" smtClean="0"/>
              <a:t>Les oiseaux du bord de mer - réserve naturelle nationale de Moëze-Oléron : </a:t>
            </a:r>
            <a:r>
              <a:rPr lang="fr-FR" dirty="0" smtClean="0">
                <a:hlinkClick r:id="rId15"/>
              </a:rPr>
              <a:t>cycle 3</a:t>
            </a:r>
            <a:endParaRPr lang="fr-FR" dirty="0" smtClean="0"/>
          </a:p>
          <a:p>
            <a:pPr marL="285750" indent="-285750">
              <a:buFont typeface="Arial" panose="020B0604020202020204" pitchFamily="34" charset="0"/>
              <a:buChar char="•"/>
            </a:pPr>
            <a:r>
              <a:rPr lang="fr-FR" dirty="0"/>
              <a:t>Des êtres-vivants dans leur </a:t>
            </a:r>
            <a:r>
              <a:rPr lang="fr-FR" dirty="0" smtClean="0"/>
              <a:t>environnement - </a:t>
            </a:r>
            <a:r>
              <a:rPr lang="fr-FR" dirty="0"/>
              <a:t>réserve naturelle nationale du marais d’Yves : </a:t>
            </a:r>
            <a:r>
              <a:rPr lang="fr-FR" dirty="0" smtClean="0">
                <a:hlinkClick r:id="rId16"/>
              </a:rPr>
              <a:t>cycle 3 </a:t>
            </a:r>
            <a:endParaRPr lang="fr-FR" dirty="0" smtClean="0"/>
          </a:p>
          <a:p>
            <a:pPr marL="285750" indent="-285750">
              <a:buFont typeface="Arial" panose="020B0604020202020204" pitchFamily="34" charset="0"/>
              <a:buChar char="•"/>
            </a:pPr>
            <a:r>
              <a:rPr lang="fr-FR" dirty="0" smtClean="0"/>
              <a:t>Le </a:t>
            </a:r>
            <a:r>
              <a:rPr lang="fr-FR" dirty="0"/>
              <a:t>littoral une richesse, un défi pour le futur - réserve naturelle nationale de Moëze-Oléron : </a:t>
            </a:r>
            <a:r>
              <a:rPr lang="fr-FR" dirty="0">
                <a:hlinkClick r:id="rId17"/>
              </a:rPr>
              <a:t>cycle </a:t>
            </a:r>
            <a:r>
              <a:rPr lang="fr-FR" dirty="0" smtClean="0">
                <a:hlinkClick r:id="rId17"/>
              </a:rPr>
              <a:t>4</a:t>
            </a:r>
            <a:endParaRPr lang="fr-FR" dirty="0" smtClean="0"/>
          </a:p>
          <a:p>
            <a:pPr marL="285750" indent="-285750">
              <a:buFont typeface="Arial" panose="020B0604020202020204" pitchFamily="34" charset="0"/>
              <a:buChar char="•"/>
            </a:pPr>
            <a:r>
              <a:rPr lang="fr-FR" dirty="0" smtClean="0"/>
              <a:t>La Laisse de mer – LPO 17 : </a:t>
            </a:r>
            <a:r>
              <a:rPr lang="fr-FR" dirty="0" smtClean="0">
                <a:hlinkClick r:id="rId18"/>
              </a:rPr>
              <a:t>cycle 3 </a:t>
            </a:r>
            <a:endParaRPr lang="fr-FR" dirty="0" smtClean="0"/>
          </a:p>
          <a:p>
            <a:pPr marL="285750" indent="-285750">
              <a:buFont typeface="Arial" panose="020B0604020202020204" pitchFamily="34" charset="0"/>
              <a:buChar char="•"/>
            </a:pPr>
            <a:r>
              <a:rPr lang="fr-FR" dirty="0"/>
              <a:t>Les petits habitants des plages – LPO </a:t>
            </a:r>
            <a:r>
              <a:rPr lang="fr-FR" dirty="0" smtClean="0"/>
              <a:t>17: </a:t>
            </a:r>
            <a:r>
              <a:rPr lang="fr-FR" dirty="0" smtClean="0">
                <a:hlinkClick r:id="rId19"/>
              </a:rPr>
              <a:t>cycle 2</a:t>
            </a: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p:txBody>
      </p:sp>
      <p:sp>
        <p:nvSpPr>
          <p:cNvPr id="7" name="Ellipse 6"/>
          <p:cNvSpPr/>
          <p:nvPr/>
        </p:nvSpPr>
        <p:spPr>
          <a:xfrm>
            <a:off x="4910312" y="1789163"/>
            <a:ext cx="1613663" cy="1560331"/>
          </a:xfrm>
          <a:prstGeom prst="ellipse">
            <a:avLst/>
          </a:prstGeom>
          <a:blipFill>
            <a:blip r:embed="rId2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Milieux littoraux</a:t>
            </a:r>
            <a:endParaRPr lang="fr-FR" sz="2200" dirty="0"/>
          </a:p>
        </p:txBody>
      </p:sp>
      <p:sp>
        <p:nvSpPr>
          <p:cNvPr id="8"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scolaires par thématique</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56411383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uton d'action : Accueil 10">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2" name="Espace réservé du contenu 2"/>
          <p:cNvSpPr>
            <a:spLocks noGrp="1"/>
          </p:cNvSpPr>
          <p:nvPr>
            <p:ph idx="1"/>
          </p:nvPr>
        </p:nvSpPr>
        <p:spPr>
          <a:xfrm>
            <a:off x="1" y="1511301"/>
            <a:ext cx="11607282" cy="776280"/>
          </a:xfrm>
          <a:noFill/>
          <a:ln>
            <a:noFill/>
          </a:ln>
        </p:spPr>
        <p:txBody>
          <a:bodyPr>
            <a:normAutofit/>
          </a:bodyPr>
          <a:lstStyle/>
          <a:p>
            <a:pPr marL="0" indent="0" algn="just">
              <a:buNone/>
            </a:pPr>
            <a:r>
              <a:rPr lang="fr-FR" sz="1800" dirty="0" smtClean="0"/>
              <a:t>Nous vous proposons une sélection d’animations à retrouver en fonction de la thématique principale d’intervention. Nos animations sont ajustables et adaptables en fonction de vos besoins.</a:t>
            </a:r>
          </a:p>
        </p:txBody>
      </p:sp>
      <p:sp>
        <p:nvSpPr>
          <p:cNvPr id="15" name="Bouton d'action : Retour 14">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1" y="4389527"/>
            <a:ext cx="11310720" cy="1200329"/>
          </a:xfrm>
          <a:prstGeom prst="rect">
            <a:avLst/>
          </a:prstGeom>
          <a:noFill/>
        </p:spPr>
        <p:txBody>
          <a:bodyPr wrap="square">
            <a:spAutoFit/>
          </a:bodyPr>
          <a:lstStyle/>
          <a:p>
            <a:pPr marL="285750" indent="-285750">
              <a:buFont typeface="Arial" panose="020B0604020202020204" pitchFamily="34" charset="0"/>
              <a:buChar char="•"/>
            </a:pPr>
            <a:r>
              <a:rPr lang="fr-FR" dirty="0"/>
              <a:t>Les oiseaux et les plantes de la réserve </a:t>
            </a:r>
            <a:r>
              <a:rPr lang="fr-FR" dirty="0" smtClean="0"/>
              <a:t>naturelle - Maison </a:t>
            </a:r>
            <a:r>
              <a:rPr lang="fr-FR" dirty="0"/>
              <a:t>du </a:t>
            </a:r>
            <a:r>
              <a:rPr lang="fr-FR" dirty="0" smtClean="0"/>
              <a:t>Fier : </a:t>
            </a:r>
            <a:r>
              <a:rPr lang="fr-FR" dirty="0" smtClean="0">
                <a:hlinkClick r:id="rId3"/>
              </a:rPr>
              <a:t>cycle 1</a:t>
            </a:r>
            <a:r>
              <a:rPr lang="fr-FR" dirty="0" smtClean="0"/>
              <a:t>, </a:t>
            </a:r>
            <a:r>
              <a:rPr lang="fr-FR" dirty="0" smtClean="0">
                <a:hlinkClick r:id="rId4"/>
              </a:rPr>
              <a:t>cycle 2</a:t>
            </a:r>
            <a:r>
              <a:rPr lang="fr-FR" dirty="0" smtClean="0"/>
              <a:t>, </a:t>
            </a:r>
            <a:r>
              <a:rPr lang="fr-FR" dirty="0" smtClean="0">
                <a:hlinkClick r:id="rId5"/>
              </a:rPr>
              <a:t>cycle 3</a:t>
            </a:r>
            <a:r>
              <a:rPr lang="fr-FR" dirty="0" smtClean="0"/>
              <a:t>, </a:t>
            </a:r>
            <a:r>
              <a:rPr lang="fr-FR" dirty="0" smtClean="0">
                <a:hlinkClick r:id="rId6"/>
              </a:rPr>
              <a:t>cycle 4</a:t>
            </a:r>
            <a:endParaRPr lang="fr-FR" dirty="0" smtClean="0"/>
          </a:p>
          <a:p>
            <a:pPr marL="285750" indent="-285750">
              <a:buFont typeface="Arial" panose="020B0604020202020204" pitchFamily="34" charset="0"/>
              <a:buChar char="•"/>
            </a:pPr>
            <a:r>
              <a:rPr lang="fr-FR" dirty="0"/>
              <a:t>Course d’orientation </a:t>
            </a:r>
            <a:r>
              <a:rPr lang="fr-FR" dirty="0" smtClean="0"/>
              <a:t>nature - </a:t>
            </a:r>
            <a:r>
              <a:rPr lang="fr-FR" dirty="0"/>
              <a:t>réserve naturelle nationale de Moëze-Oléron : </a:t>
            </a:r>
            <a:r>
              <a:rPr lang="fr-FR" dirty="0" smtClean="0">
                <a:hlinkClick r:id="rId7"/>
              </a:rPr>
              <a:t>cycle 3</a:t>
            </a:r>
            <a:endParaRPr lang="fr-FR" dirty="0" smtClean="0"/>
          </a:p>
          <a:p>
            <a:pPr marL="285750" indent="-285750">
              <a:buFont typeface="Arial" panose="020B0604020202020204" pitchFamily="34" charset="0"/>
              <a:buChar char="•"/>
            </a:pPr>
            <a:r>
              <a:rPr lang="fr-FR" dirty="0"/>
              <a:t>Le littoral une richesse, un défi pour le </a:t>
            </a:r>
            <a:r>
              <a:rPr lang="fr-FR" dirty="0" smtClean="0"/>
              <a:t>futur - </a:t>
            </a:r>
            <a:r>
              <a:rPr lang="fr-FR" dirty="0"/>
              <a:t>réserve naturelle nationale de Moëze-Oléron : </a:t>
            </a:r>
            <a:r>
              <a:rPr lang="fr-FR" dirty="0" smtClean="0">
                <a:hlinkClick r:id="rId8"/>
              </a:rPr>
              <a:t>cycle 4</a:t>
            </a:r>
            <a:endParaRPr lang="fr-FR" dirty="0" smtClean="0"/>
          </a:p>
          <a:p>
            <a:pPr marL="285750" indent="-285750">
              <a:buFont typeface="Arial" panose="020B0604020202020204" pitchFamily="34" charset="0"/>
              <a:buChar char="•"/>
            </a:pPr>
            <a:r>
              <a:rPr lang="fr-FR" dirty="0" smtClean="0"/>
              <a:t>Développement </a:t>
            </a:r>
            <a:r>
              <a:rPr lang="fr-FR" dirty="0"/>
              <a:t>durable : qu’est-ce qu’une réserve </a:t>
            </a:r>
            <a:r>
              <a:rPr lang="fr-FR" dirty="0" smtClean="0"/>
              <a:t>naturelle ? </a:t>
            </a:r>
            <a:r>
              <a:rPr lang="fr-FR" dirty="0"/>
              <a:t>- réserve naturelle nationale du marais d’Yves : </a:t>
            </a:r>
            <a:r>
              <a:rPr lang="fr-FR" dirty="0">
                <a:hlinkClick r:id="rId9"/>
              </a:rPr>
              <a:t>cycle </a:t>
            </a:r>
            <a:r>
              <a:rPr lang="fr-FR" dirty="0" smtClean="0">
                <a:hlinkClick r:id="rId9"/>
              </a:rPr>
              <a:t>4</a:t>
            </a:r>
            <a:endParaRPr lang="fr-FR" dirty="0"/>
          </a:p>
        </p:txBody>
      </p:sp>
      <p:sp>
        <p:nvSpPr>
          <p:cNvPr id="7" name="Ellipse 6"/>
          <p:cNvSpPr/>
          <p:nvPr/>
        </p:nvSpPr>
        <p:spPr>
          <a:xfrm>
            <a:off x="5238750" y="2307199"/>
            <a:ext cx="1714500" cy="1580636"/>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Espaces protégés </a:t>
            </a:r>
            <a:endParaRPr lang="fr-FR" sz="2200" dirty="0"/>
          </a:p>
        </p:txBody>
      </p:sp>
      <p:sp>
        <p:nvSpPr>
          <p:cNvPr id="8"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scolaires par thématique</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404038604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uton d'action : Accueil 10">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2" name="Espace réservé du contenu 2"/>
          <p:cNvSpPr>
            <a:spLocks noGrp="1"/>
          </p:cNvSpPr>
          <p:nvPr>
            <p:ph idx="1"/>
          </p:nvPr>
        </p:nvSpPr>
        <p:spPr>
          <a:xfrm>
            <a:off x="0" y="1478363"/>
            <a:ext cx="11607282" cy="776280"/>
          </a:xfrm>
          <a:noFill/>
          <a:ln>
            <a:noFill/>
          </a:ln>
        </p:spPr>
        <p:txBody>
          <a:bodyPr>
            <a:normAutofit/>
          </a:bodyPr>
          <a:lstStyle/>
          <a:p>
            <a:pPr marL="0" indent="0" algn="just">
              <a:buNone/>
            </a:pPr>
            <a:r>
              <a:rPr lang="fr-FR" sz="1800" dirty="0" smtClean="0"/>
              <a:t>Nous vous proposons une sélection d’animations à retrouver en fonction de la thématique principale d’intervention. Nos animations sont ajustables et adaptables en fonction de vos besoins.</a:t>
            </a:r>
          </a:p>
        </p:txBody>
      </p:sp>
      <p:sp>
        <p:nvSpPr>
          <p:cNvPr id="15" name="Bouton d'action : Retour 14">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0" y="4406054"/>
            <a:ext cx="11343671" cy="369332"/>
          </a:xfrm>
          <a:prstGeom prst="rect">
            <a:avLst/>
          </a:prstGeom>
          <a:noFill/>
        </p:spPr>
        <p:txBody>
          <a:bodyPr wrap="square">
            <a:spAutoFit/>
          </a:bodyPr>
          <a:lstStyle/>
          <a:p>
            <a:pPr marL="285750" indent="-285750">
              <a:buFont typeface="Arial" panose="020B0604020202020204" pitchFamily="34" charset="0"/>
              <a:buChar char="•"/>
            </a:pPr>
            <a:r>
              <a:rPr lang="fr-FR" dirty="0" smtClean="0"/>
              <a:t>Géologie, géomorphologie sur la falaise d’Yves - réserve naturelle nationale du marais d’Yves : </a:t>
            </a:r>
            <a:r>
              <a:rPr lang="fr-FR" dirty="0" smtClean="0">
                <a:hlinkClick r:id="rId3"/>
              </a:rPr>
              <a:t>cycle 3</a:t>
            </a:r>
            <a:r>
              <a:rPr lang="fr-FR" dirty="0" smtClean="0"/>
              <a:t>, </a:t>
            </a:r>
            <a:r>
              <a:rPr lang="fr-FR" dirty="0" smtClean="0">
                <a:hlinkClick r:id="rId4"/>
              </a:rPr>
              <a:t>cycle 4</a:t>
            </a:r>
            <a:endParaRPr lang="fr-FR" dirty="0"/>
          </a:p>
        </p:txBody>
      </p:sp>
      <p:sp>
        <p:nvSpPr>
          <p:cNvPr id="7" name="Ellipse 6"/>
          <p:cNvSpPr/>
          <p:nvPr/>
        </p:nvSpPr>
        <p:spPr>
          <a:xfrm>
            <a:off x="5238750" y="2464882"/>
            <a:ext cx="1714500" cy="1580638"/>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Géologie</a:t>
            </a:r>
            <a:endParaRPr lang="fr-FR" sz="2200" dirty="0"/>
          </a:p>
        </p:txBody>
      </p:sp>
      <p:sp>
        <p:nvSpPr>
          <p:cNvPr id="8"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scolaires par thématique</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249092259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uton d'action : Accueil 10">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2" name="Espace réservé du contenu 2"/>
          <p:cNvSpPr>
            <a:spLocks noGrp="1"/>
          </p:cNvSpPr>
          <p:nvPr>
            <p:ph idx="1"/>
          </p:nvPr>
        </p:nvSpPr>
        <p:spPr>
          <a:xfrm>
            <a:off x="0" y="1592330"/>
            <a:ext cx="11607282" cy="776280"/>
          </a:xfrm>
          <a:noFill/>
          <a:ln>
            <a:noFill/>
          </a:ln>
        </p:spPr>
        <p:txBody>
          <a:bodyPr>
            <a:normAutofit/>
          </a:bodyPr>
          <a:lstStyle/>
          <a:p>
            <a:pPr marL="0" indent="0" algn="just">
              <a:buNone/>
            </a:pPr>
            <a:r>
              <a:rPr lang="fr-FR" sz="1800" dirty="0" smtClean="0"/>
              <a:t>Nous vous proposons une sélection d’animations à retrouver en fonction de la thématique principale d’intervention. Nos animations sont ajustables et adaptables en fonction de vos besoins.</a:t>
            </a:r>
          </a:p>
        </p:txBody>
      </p:sp>
      <p:sp>
        <p:nvSpPr>
          <p:cNvPr id="15" name="Bouton d'action : Retour 14">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0" y="4415572"/>
            <a:ext cx="11343671" cy="1200329"/>
          </a:xfrm>
          <a:prstGeom prst="rect">
            <a:avLst/>
          </a:prstGeom>
          <a:noFill/>
        </p:spPr>
        <p:txBody>
          <a:bodyPr wrap="square">
            <a:spAutoFit/>
          </a:bodyPr>
          <a:lstStyle/>
          <a:p>
            <a:pPr marL="285750" indent="-285750">
              <a:buFont typeface="Arial" panose="020B0604020202020204" pitchFamily="34" charset="0"/>
              <a:buChar char="•"/>
            </a:pPr>
            <a:r>
              <a:rPr lang="fr-FR" dirty="0"/>
              <a:t>Course d’orientation nature - réserve naturelle nationale de Moëze-Oléron : </a:t>
            </a:r>
            <a:r>
              <a:rPr lang="fr-FR" dirty="0">
                <a:hlinkClick r:id="rId3"/>
              </a:rPr>
              <a:t>cycle 3</a:t>
            </a:r>
            <a:endParaRPr lang="fr-FR" dirty="0"/>
          </a:p>
          <a:p>
            <a:pPr marL="285750" indent="-285750">
              <a:buFont typeface="Arial" panose="020B0604020202020204" pitchFamily="34" charset="0"/>
              <a:buChar char="•"/>
            </a:pPr>
            <a:r>
              <a:rPr lang="fr-FR" dirty="0" smtClean="0"/>
              <a:t>J’explore le monde vivant - réserve naturelle nationale du </a:t>
            </a:r>
            <a:r>
              <a:rPr lang="fr-FR" dirty="0"/>
              <a:t>m</a:t>
            </a:r>
            <a:r>
              <a:rPr lang="fr-FR" dirty="0" smtClean="0"/>
              <a:t>arais d’Yves : </a:t>
            </a:r>
            <a:r>
              <a:rPr lang="fr-FR" dirty="0" smtClean="0">
                <a:hlinkClick r:id="rId4"/>
              </a:rPr>
              <a:t>cycle 2</a:t>
            </a:r>
            <a:endParaRPr lang="fr-FR" dirty="0" smtClean="0"/>
          </a:p>
          <a:p>
            <a:pPr marL="285750" indent="-285750">
              <a:buFont typeface="Arial" panose="020B0604020202020204" pitchFamily="34" charset="0"/>
              <a:buChar char="•"/>
            </a:pPr>
            <a:r>
              <a:rPr lang="fr-FR" dirty="0" smtClean="0"/>
              <a:t>Les oiseaux de la réserve naturelle - réserve naturelle nationale du marais d’Yves : </a:t>
            </a:r>
            <a:r>
              <a:rPr lang="fr-FR" dirty="0" smtClean="0">
                <a:hlinkClick r:id="rId5"/>
              </a:rPr>
              <a:t>cycle 2</a:t>
            </a:r>
            <a:r>
              <a:rPr lang="fr-FR" dirty="0" smtClean="0"/>
              <a:t>, </a:t>
            </a:r>
            <a:r>
              <a:rPr lang="fr-FR" dirty="0" smtClean="0">
                <a:hlinkClick r:id="rId6"/>
              </a:rPr>
              <a:t>cycle3</a:t>
            </a:r>
            <a:r>
              <a:rPr lang="fr-FR" dirty="0" smtClean="0"/>
              <a:t>, </a:t>
            </a:r>
            <a:r>
              <a:rPr lang="fr-FR" dirty="0" smtClean="0">
                <a:hlinkClick r:id="rId7"/>
              </a:rPr>
              <a:t>cycle 4</a:t>
            </a:r>
            <a:endParaRPr lang="fr-FR" dirty="0" smtClean="0"/>
          </a:p>
          <a:p>
            <a:pPr marL="285750" indent="-285750">
              <a:buFont typeface="Arial" panose="020B0604020202020204" pitchFamily="34" charset="0"/>
              <a:buChar char="•"/>
            </a:pPr>
            <a:r>
              <a:rPr lang="fr-FR" dirty="0" smtClean="0"/>
              <a:t>Traitement </a:t>
            </a:r>
            <a:r>
              <a:rPr lang="fr-FR" dirty="0"/>
              <a:t>de l’eau et </a:t>
            </a:r>
            <a:r>
              <a:rPr lang="fr-FR" dirty="0" smtClean="0"/>
              <a:t>biodiversité - </a:t>
            </a:r>
            <a:r>
              <a:rPr lang="fr-FR" dirty="0"/>
              <a:t>station de lagunage : </a:t>
            </a:r>
            <a:r>
              <a:rPr lang="fr-FR" dirty="0" smtClean="0">
                <a:hlinkClick r:id="rId8"/>
              </a:rPr>
              <a:t>cycle 2</a:t>
            </a:r>
            <a:r>
              <a:rPr lang="fr-FR" dirty="0"/>
              <a:t>, </a:t>
            </a:r>
            <a:r>
              <a:rPr lang="fr-FR" dirty="0" smtClean="0">
                <a:hlinkClick r:id="rId9"/>
              </a:rPr>
              <a:t>cycle 3</a:t>
            </a:r>
            <a:r>
              <a:rPr lang="fr-FR" dirty="0"/>
              <a:t>, </a:t>
            </a:r>
            <a:r>
              <a:rPr lang="fr-FR" dirty="0" smtClean="0">
                <a:hlinkClick r:id="rId10"/>
              </a:rPr>
              <a:t>cycle 4</a:t>
            </a:r>
            <a:endParaRPr lang="fr-FR" dirty="0"/>
          </a:p>
        </p:txBody>
      </p:sp>
      <p:sp>
        <p:nvSpPr>
          <p:cNvPr id="7" name="Ellipse 6"/>
          <p:cNvSpPr/>
          <p:nvPr/>
        </p:nvSpPr>
        <p:spPr>
          <a:xfrm>
            <a:off x="5238750" y="2439062"/>
            <a:ext cx="1714500" cy="1580636"/>
          </a:xfrm>
          <a:prstGeom prst="ellipse">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Milieux humides</a:t>
            </a:r>
            <a:endParaRPr lang="fr-FR" sz="2200" dirty="0"/>
          </a:p>
        </p:txBody>
      </p:sp>
      <p:sp>
        <p:nvSpPr>
          <p:cNvPr id="8"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scolaires par thématique</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2163945899"/>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outon d'action : Accueil 10">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2" name="Espace réservé du contenu 2"/>
          <p:cNvSpPr>
            <a:spLocks noGrp="1"/>
          </p:cNvSpPr>
          <p:nvPr>
            <p:ph idx="1"/>
          </p:nvPr>
        </p:nvSpPr>
        <p:spPr>
          <a:xfrm>
            <a:off x="1" y="1549059"/>
            <a:ext cx="11607282" cy="776280"/>
          </a:xfrm>
          <a:noFill/>
          <a:ln>
            <a:noFill/>
          </a:ln>
        </p:spPr>
        <p:txBody>
          <a:bodyPr>
            <a:normAutofit/>
          </a:bodyPr>
          <a:lstStyle/>
          <a:p>
            <a:pPr marL="0" indent="0" algn="just">
              <a:buNone/>
            </a:pPr>
            <a:r>
              <a:rPr lang="fr-FR" sz="1800" dirty="0" smtClean="0"/>
              <a:t>Nous vous proposons une sélection d’animations à retrouver en fonction de la thématique principale d’intervention. Nos animations sont ajustables et adaptables en fonction de vos besoins.</a:t>
            </a:r>
          </a:p>
        </p:txBody>
      </p:sp>
      <p:sp>
        <p:nvSpPr>
          <p:cNvPr id="15" name="Bouton d'action : Retour 14">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1" y="4235221"/>
            <a:ext cx="11253055" cy="1477328"/>
          </a:xfrm>
          <a:prstGeom prst="rect">
            <a:avLst/>
          </a:prstGeom>
          <a:noFill/>
        </p:spPr>
        <p:txBody>
          <a:bodyPr wrap="square" rtlCol="0">
            <a:spAutoFit/>
          </a:bodyPr>
          <a:lstStyle/>
          <a:p>
            <a:pPr marL="285750" indent="-285750">
              <a:buFont typeface="Arial" panose="020B0604020202020204" pitchFamily="34" charset="0"/>
              <a:buChar char="•"/>
            </a:pPr>
            <a:r>
              <a:rPr lang="fr-FR" dirty="0" smtClean="0"/>
              <a:t>Les oiseaux forestiers - LPO 17 : </a:t>
            </a:r>
            <a:r>
              <a:rPr lang="fr-FR" dirty="0" smtClean="0">
                <a:hlinkClick r:id="rId3"/>
              </a:rPr>
              <a:t>cycle  3</a:t>
            </a:r>
            <a:endParaRPr lang="fr-FR" dirty="0" smtClean="0"/>
          </a:p>
          <a:p>
            <a:pPr marL="285750" indent="-285750">
              <a:buFont typeface="Arial" panose="020B0604020202020204" pitchFamily="34" charset="0"/>
              <a:buChar char="•"/>
            </a:pPr>
            <a:r>
              <a:rPr lang="fr-FR" dirty="0"/>
              <a:t>De la plage à la forêt – Maison du Fier : </a:t>
            </a:r>
            <a:r>
              <a:rPr lang="fr-FR" dirty="0">
                <a:hlinkClick r:id="rId4"/>
              </a:rPr>
              <a:t>cycle 1</a:t>
            </a:r>
            <a:endParaRPr lang="fr-FR" dirty="0"/>
          </a:p>
          <a:p>
            <a:pPr marL="285750" indent="-285750">
              <a:buFont typeface="Arial" panose="020B0604020202020204" pitchFamily="34" charset="0"/>
              <a:buChar char="•"/>
            </a:pPr>
            <a:r>
              <a:rPr lang="fr-FR" dirty="0"/>
              <a:t>Les </a:t>
            </a:r>
            <a:r>
              <a:rPr lang="fr-FR" dirty="0" smtClean="0"/>
              <a:t>forêts </a:t>
            </a:r>
            <a:r>
              <a:rPr lang="fr-FR" dirty="0"/>
              <a:t>littorales – Maison du Fier : </a:t>
            </a:r>
            <a:r>
              <a:rPr lang="fr-FR" dirty="0">
                <a:hlinkClick r:id="rId5"/>
              </a:rPr>
              <a:t>cycle 2</a:t>
            </a:r>
            <a:r>
              <a:rPr lang="fr-FR" dirty="0"/>
              <a:t>, </a:t>
            </a:r>
            <a:r>
              <a:rPr lang="fr-FR" dirty="0">
                <a:hlinkClick r:id="rId6"/>
              </a:rPr>
              <a:t>cycle 3</a:t>
            </a:r>
            <a:endParaRPr lang="fr-FR" dirty="0"/>
          </a:p>
          <a:p>
            <a:pPr marL="285750" indent="-285750">
              <a:buFont typeface="Arial" panose="020B0604020202020204" pitchFamily="34" charset="0"/>
              <a:buChar char="•"/>
            </a:pPr>
            <a:r>
              <a:rPr lang="fr-FR" dirty="0" smtClean="0"/>
              <a:t>De </a:t>
            </a:r>
            <a:r>
              <a:rPr lang="fr-FR" dirty="0"/>
              <a:t>la dune à la forêt – Maison du Fier : </a:t>
            </a:r>
            <a:r>
              <a:rPr lang="fr-FR" dirty="0">
                <a:hlinkClick r:id="rId7"/>
              </a:rPr>
              <a:t>cycle </a:t>
            </a:r>
            <a:r>
              <a:rPr lang="fr-FR" dirty="0" smtClean="0">
                <a:hlinkClick r:id="rId7"/>
              </a:rPr>
              <a:t>2</a:t>
            </a:r>
            <a:r>
              <a:rPr lang="fr-FR" dirty="0" smtClean="0"/>
              <a:t>, </a:t>
            </a:r>
            <a:r>
              <a:rPr lang="fr-FR" dirty="0" smtClean="0">
                <a:hlinkClick r:id="rId8"/>
              </a:rPr>
              <a:t>cycle 3</a:t>
            </a:r>
            <a:r>
              <a:rPr lang="fr-FR" dirty="0" smtClean="0"/>
              <a:t> </a:t>
            </a:r>
          </a:p>
          <a:p>
            <a:pPr marL="285750" indent="-285750">
              <a:buFont typeface="Arial" panose="020B0604020202020204" pitchFamily="34" charset="0"/>
              <a:buChar char="•"/>
            </a:pPr>
            <a:r>
              <a:rPr lang="fr-FR" dirty="0" smtClean="0"/>
              <a:t>Ecosystème </a:t>
            </a:r>
            <a:r>
              <a:rPr lang="fr-FR" dirty="0"/>
              <a:t>forestier dunaire – Maison du </a:t>
            </a:r>
            <a:r>
              <a:rPr lang="fr-FR" dirty="0" smtClean="0"/>
              <a:t>Fier : </a:t>
            </a:r>
            <a:r>
              <a:rPr lang="fr-FR" dirty="0" smtClean="0">
                <a:hlinkClick r:id="rId9"/>
              </a:rPr>
              <a:t>cycle 4</a:t>
            </a:r>
            <a:endParaRPr lang="fr-FR" dirty="0" smtClean="0"/>
          </a:p>
        </p:txBody>
      </p:sp>
      <p:sp>
        <p:nvSpPr>
          <p:cNvPr id="7" name="Ellipse 6"/>
          <p:cNvSpPr/>
          <p:nvPr/>
        </p:nvSpPr>
        <p:spPr>
          <a:xfrm>
            <a:off x="5257803" y="2381901"/>
            <a:ext cx="1676394" cy="1580638"/>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smtClean="0"/>
              <a:t>Milieux </a:t>
            </a:r>
            <a:r>
              <a:rPr lang="fr-FR" sz="2000" dirty="0" smtClean="0"/>
              <a:t>forestiers</a:t>
            </a:r>
            <a:endParaRPr lang="fr-FR" sz="2000" dirty="0"/>
          </a:p>
        </p:txBody>
      </p:sp>
      <p:sp>
        <p:nvSpPr>
          <p:cNvPr id="8" name="Titre 1">
            <a:hlinkClick r:id="" action="ppaction://noaction" highlightClick="1"/>
          </p:cNvPr>
          <p:cNvSpPr txBox="1">
            <a:spLocks/>
          </p:cNvSpPr>
          <p:nvPr/>
        </p:nvSpPr>
        <p:spPr>
          <a:xfrm>
            <a:off x="1" y="-1"/>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Animations scolaires par thématique</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4218303854"/>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 y="1672826"/>
            <a:ext cx="11500701" cy="3883823"/>
          </a:xfrm>
          <a:noFill/>
        </p:spPr>
        <p:txBody>
          <a:bodyPr>
            <a:noAutofit/>
          </a:bodyPr>
          <a:lstStyle/>
          <a:p>
            <a:pPr marL="0" indent="0" algn="just">
              <a:buNone/>
            </a:pPr>
            <a:r>
              <a:rPr lang="fr-FR" sz="4400" dirty="0"/>
              <a:t>EPI</a:t>
            </a:r>
            <a:endParaRPr lang="fr-FR" sz="4400" dirty="0" smtClean="0"/>
          </a:p>
          <a:p>
            <a:pPr marL="0" indent="0" algn="just">
              <a:buNone/>
            </a:pPr>
            <a:r>
              <a:rPr lang="fr-FR" sz="1800" dirty="0" smtClean="0"/>
              <a:t>La </a:t>
            </a:r>
            <a:r>
              <a:rPr lang="fr-FR" sz="1800" dirty="0"/>
              <a:t>LPO est un partenaire privilégié pour construire et accompagner des projets transdisciplinaires. Ses compétences en matière d'environnement sont une ressource intéressante pour la réalisation des EPI de cycle 4 particulièrement en ce qui concerne les thèmes de transition écologique et développement durable et de sciences, technologie et société</a:t>
            </a:r>
            <a:r>
              <a:rPr lang="fr-FR" sz="1800" dirty="0" smtClean="0"/>
              <a:t>.</a:t>
            </a:r>
          </a:p>
          <a:p>
            <a:pPr marL="0" indent="0">
              <a:buNone/>
            </a:pPr>
            <a:endParaRPr lang="fr-FR" sz="500" dirty="0"/>
          </a:p>
          <a:p>
            <a:pPr marL="0" indent="0">
              <a:buNone/>
            </a:pPr>
            <a:r>
              <a:rPr lang="fr-FR" sz="1800" dirty="0" smtClean="0"/>
              <a:t>Exemples </a:t>
            </a:r>
            <a:r>
              <a:rPr lang="fr-FR" sz="1800" dirty="0"/>
              <a:t>d'EPI :</a:t>
            </a:r>
          </a:p>
          <a:p>
            <a:pPr marL="0" indent="0">
              <a:buNone/>
            </a:pPr>
            <a:r>
              <a:rPr lang="fr-FR" sz="1800" dirty="0"/>
              <a:t>- construction d'une maquette </a:t>
            </a:r>
            <a:r>
              <a:rPr lang="fr-FR" sz="1800" smtClean="0"/>
              <a:t>d’une station </a:t>
            </a:r>
            <a:r>
              <a:rPr lang="fr-FR" sz="1800" dirty="0"/>
              <a:t>de lagunage (SVT, Physique-Chimie, Technologie)</a:t>
            </a:r>
          </a:p>
          <a:p>
            <a:pPr marL="0" indent="0">
              <a:buNone/>
            </a:pPr>
            <a:r>
              <a:rPr lang="fr-FR" sz="1800" dirty="0"/>
              <a:t>- réalisation d'une mare pédagogique dans l'établissement (SVT, Physique-Chimie, Technologie)</a:t>
            </a:r>
          </a:p>
          <a:p>
            <a:pPr marL="0" indent="0">
              <a:buNone/>
            </a:pPr>
            <a:r>
              <a:rPr lang="fr-FR" sz="1800" dirty="0"/>
              <a:t>- réalisation d'une zone refuge de la biodiversité dans l'établissement (SVT, Technologie, Histoire-Géographie)</a:t>
            </a:r>
          </a:p>
          <a:p>
            <a:pPr marL="0" indent="0">
              <a:buNone/>
            </a:pPr>
            <a:r>
              <a:rPr lang="fr-FR" sz="1800" dirty="0"/>
              <a:t>- réalisation d'une exposition scientifique sur les ouvrages de protection littorale (SVT, Physique-Chimie, Technologie, Histoire-géographie)</a:t>
            </a:r>
          </a:p>
        </p:txBody>
      </p:sp>
      <p:sp>
        <p:nvSpPr>
          <p:cNvPr id="9" name="Bouton d'action : Accueil 8">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0" name="Flèche droite 9">
            <a:hlinkClick r:id="rId2" action="ppaction://hlinksldjump"/>
          </p:cNvPr>
          <p:cNvSpPr/>
          <p:nvPr/>
        </p:nvSpPr>
        <p:spPr>
          <a:xfrm>
            <a:off x="11607282" y="3243263"/>
            <a:ext cx="461655" cy="371475"/>
          </a:xfrm>
          <a:prstGeom prst="rightArrow">
            <a:avLst/>
          </a:prstGeom>
          <a:solidFill>
            <a:srgbClr val="FFFFFF">
              <a:alpha val="50196"/>
            </a:srgbClr>
          </a:solidFill>
          <a:ln w="57150">
            <a:solidFill>
              <a:srgbClr val="4CB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0" y="6129538"/>
            <a:ext cx="11500701" cy="369332"/>
          </a:xfrm>
          <a:prstGeom prst="rect">
            <a:avLst/>
          </a:prstGeom>
          <a:noFill/>
        </p:spPr>
        <p:txBody>
          <a:bodyPr wrap="square">
            <a:spAutoFit/>
          </a:bodyPr>
          <a:lstStyle/>
          <a:p>
            <a:r>
              <a:rPr lang="fr-FR" i="1" dirty="0"/>
              <a:t>Les équipes de la LPO </a:t>
            </a:r>
            <a:r>
              <a:rPr lang="fr-FR" i="1" dirty="0" smtClean="0"/>
              <a:t>sont </a:t>
            </a:r>
            <a:r>
              <a:rPr lang="fr-FR" i="1" dirty="0"/>
              <a:t>à votre écoute pour accueillir vos idées et adapter </a:t>
            </a:r>
            <a:r>
              <a:rPr lang="fr-FR" i="1" dirty="0" smtClean="0"/>
              <a:t>leur </a:t>
            </a:r>
            <a:r>
              <a:rPr lang="fr-FR" i="1" dirty="0"/>
              <a:t>offre pédagogique à vos attentes.</a:t>
            </a:r>
          </a:p>
        </p:txBody>
      </p:sp>
      <p:sp>
        <p:nvSpPr>
          <p:cNvPr id="7" name="Titre 1">
            <a:hlinkClick r:id="" action="ppaction://noaction" highlightClick="1"/>
          </p:cNvPr>
          <p:cNvSpPr txBox="1">
            <a:spLocks/>
          </p:cNvSpPr>
          <p:nvPr/>
        </p:nvSpPr>
        <p:spPr>
          <a:xfrm>
            <a:off x="-1" y="0"/>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ln w="0"/>
                <a:solidFill>
                  <a:schemeClr val="bg1"/>
                </a:solidFill>
                <a:latin typeface="Arial Rounded MT Bold" panose="020F0704030504030204" pitchFamily="34" charset="0"/>
              </a:rPr>
              <a:t>EPI et démarche d’investigation</a:t>
            </a:r>
          </a:p>
        </p:txBody>
      </p:sp>
    </p:spTree>
    <p:extLst>
      <p:ext uri="{BB962C8B-B14F-4D97-AF65-F5344CB8AC3E}">
        <p14:creationId xmlns:p14="http://schemas.microsoft.com/office/powerpoint/2010/main" xmlns="" val="119258280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1" y="1966299"/>
            <a:ext cx="11500700" cy="2055044"/>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fr-FR" sz="4400" dirty="0">
                <a:solidFill>
                  <a:prstClr val="black"/>
                </a:solidFill>
              </a:rPr>
              <a:t>Démarche d’investigation</a:t>
            </a:r>
          </a:p>
          <a:p>
            <a:pPr marL="0" indent="0" algn="just">
              <a:buNone/>
            </a:pPr>
            <a:r>
              <a:rPr lang="fr-FR" sz="1800" dirty="0" smtClean="0"/>
              <a:t>Les activités proposées par la LPO s'appuient sur le questionnement des élèves sur le monde réel afin qu'ils construisent connaissances et savoir-faire qui leur permettra de faire des choix éclairés, notamment en matière d'environnement.  </a:t>
            </a:r>
          </a:p>
          <a:p>
            <a:pPr marL="0" indent="0" algn="just">
              <a:buNone/>
            </a:pPr>
            <a:r>
              <a:rPr lang="fr-FR" sz="1800" dirty="0" smtClean="0"/>
              <a:t>Ces </a:t>
            </a:r>
            <a:r>
              <a:rPr lang="fr-FR" sz="1800" dirty="0"/>
              <a:t>activités peuvent s’inscrire naturellement dans des démarches d'investigation selon des modalités variées : démarche d'observation, d'expérimentation directe, d'enquêtes, de réalisation matérielle</a:t>
            </a:r>
            <a:r>
              <a:rPr lang="fr-FR" sz="1800" dirty="0" smtClean="0"/>
              <a:t>…</a:t>
            </a:r>
            <a:endParaRPr lang="fr-FR" sz="1800" dirty="0"/>
          </a:p>
        </p:txBody>
      </p:sp>
      <p:sp>
        <p:nvSpPr>
          <p:cNvPr id="9" name="Bouton d'action : Accueil 8">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12" name="Bouton d'action : Retour 11">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0" y="6276743"/>
            <a:ext cx="11500701" cy="369332"/>
          </a:xfrm>
          <a:prstGeom prst="rect">
            <a:avLst/>
          </a:prstGeom>
          <a:noFill/>
        </p:spPr>
        <p:txBody>
          <a:bodyPr wrap="square">
            <a:spAutoFit/>
          </a:bodyPr>
          <a:lstStyle/>
          <a:p>
            <a:r>
              <a:rPr lang="fr-FR" i="1" dirty="0"/>
              <a:t>Les équipes de la LPO </a:t>
            </a:r>
            <a:r>
              <a:rPr lang="fr-FR" i="1" dirty="0" smtClean="0"/>
              <a:t>sont </a:t>
            </a:r>
            <a:r>
              <a:rPr lang="fr-FR" i="1" dirty="0"/>
              <a:t>à votre écoute pour accueillir vos idées et adapter </a:t>
            </a:r>
            <a:r>
              <a:rPr lang="fr-FR" i="1" dirty="0" smtClean="0"/>
              <a:t>leur </a:t>
            </a:r>
            <a:r>
              <a:rPr lang="fr-FR" i="1" dirty="0"/>
              <a:t>offre pédagogique à vos attentes.</a:t>
            </a:r>
          </a:p>
        </p:txBody>
      </p:sp>
      <p:sp>
        <p:nvSpPr>
          <p:cNvPr id="7" name="Titre 1">
            <a:hlinkClick r:id="" action="ppaction://noaction" highlightClick="1"/>
          </p:cNvPr>
          <p:cNvSpPr txBox="1">
            <a:spLocks/>
          </p:cNvSpPr>
          <p:nvPr/>
        </p:nvSpPr>
        <p:spPr>
          <a:xfrm>
            <a:off x="-1" y="0"/>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ln w="0"/>
                <a:solidFill>
                  <a:schemeClr val="bg1"/>
                </a:solidFill>
                <a:latin typeface="Arial Rounded MT Bold" panose="020F0704030504030204" pitchFamily="34" charset="0"/>
              </a:rPr>
              <a:t>EPI et démarche d’investigation</a:t>
            </a:r>
          </a:p>
        </p:txBody>
      </p:sp>
      <p:pic>
        <p:nvPicPr>
          <p:cNvPr id="2" name="Image 1">
            <a:hlinkClick r:id="rId3"/>
          </p:cNvPr>
          <p:cNvPicPr>
            <a:picLocks noChangeAspect="1"/>
          </p:cNvPicPr>
          <p:nvPr/>
        </p:nvPicPr>
        <p:blipFill rotWithShape="1">
          <a:blip r:embed="rId4" cstate="print">
            <a:extLst>
              <a:ext uri="{28A0092B-C50C-407E-A947-70E740481C1C}">
                <a14:useLocalDpi xmlns:a14="http://schemas.microsoft.com/office/drawing/2010/main" xmlns="" val="0"/>
              </a:ext>
            </a:extLst>
          </a:blip>
          <a:srcRect l="525"/>
          <a:stretch/>
        </p:blipFill>
        <p:spPr>
          <a:xfrm>
            <a:off x="2339546" y="4027663"/>
            <a:ext cx="1738183" cy="2249080"/>
          </a:xfrm>
          <a:prstGeom prst="rect">
            <a:avLst/>
          </a:prstGeom>
          <a:ln>
            <a:solidFill>
              <a:schemeClr val="tx1"/>
            </a:solidFill>
          </a:ln>
        </p:spPr>
      </p:pic>
      <p:sp>
        <p:nvSpPr>
          <p:cNvPr id="3" name="ZoneTexte 2"/>
          <p:cNvSpPr txBox="1"/>
          <p:nvPr/>
        </p:nvSpPr>
        <p:spPr>
          <a:xfrm>
            <a:off x="4176584" y="4964377"/>
            <a:ext cx="3789405" cy="369332"/>
          </a:xfrm>
          <a:prstGeom prst="rect">
            <a:avLst/>
          </a:prstGeom>
          <a:noFill/>
        </p:spPr>
        <p:txBody>
          <a:bodyPr wrap="square" rtlCol="0">
            <a:spAutoFit/>
          </a:bodyPr>
          <a:lstStyle/>
          <a:p>
            <a:r>
              <a:rPr lang="fr-FR" dirty="0" smtClean="0"/>
              <a:t>Programme pédagogique à consulter</a:t>
            </a:r>
            <a:endParaRPr lang="fr-FR" dirty="0"/>
          </a:p>
        </p:txBody>
      </p:sp>
    </p:spTree>
    <p:extLst>
      <p:ext uri="{BB962C8B-B14F-4D97-AF65-F5344CB8AC3E}">
        <p14:creationId xmlns:p14="http://schemas.microsoft.com/office/powerpoint/2010/main" xmlns="" val="1718611974"/>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hlinkClick r:id="" action="ppaction://noaction" highlightClick="1"/>
          </p:cNvPr>
          <p:cNvSpPr txBox="1">
            <a:spLocks/>
          </p:cNvSpPr>
          <p:nvPr/>
        </p:nvSpPr>
        <p:spPr>
          <a:xfrm>
            <a:off x="0" y="0"/>
            <a:ext cx="10458450" cy="1688882"/>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La LPO</a:t>
            </a:r>
          </a:p>
          <a:p>
            <a:r>
              <a:rPr lang="fr-FR" sz="2100" dirty="0">
                <a:ln w="0"/>
                <a:solidFill>
                  <a:schemeClr val="bg1"/>
                </a:solidFill>
                <a:latin typeface="Arial Rounded MT Bold" panose="020F0704030504030204" pitchFamily="34" charset="0"/>
              </a:rPr>
              <a:t>œuvre au quotidien pour la protection des espèces, la préservation des espaces et pour l'éducation et la sensibilisation à </a:t>
            </a:r>
            <a:r>
              <a:rPr lang="fr-FR" sz="2100" dirty="0" smtClean="0">
                <a:ln w="0"/>
                <a:solidFill>
                  <a:schemeClr val="bg1"/>
                </a:solidFill>
                <a:latin typeface="Arial Rounded MT Bold" panose="020F0704030504030204" pitchFamily="34" charset="0"/>
              </a:rPr>
              <a:t>l'environnement</a:t>
            </a:r>
            <a:r>
              <a:rPr lang="fr-FR" sz="2100" dirty="0">
                <a:ln w="0"/>
                <a:solidFill>
                  <a:schemeClr val="bg1"/>
                </a:solidFill>
                <a:latin typeface="Arial Rounded MT Bold" panose="020F0704030504030204" pitchFamily="34" charset="0"/>
              </a:rPr>
              <a:t>.</a:t>
            </a:r>
          </a:p>
        </p:txBody>
      </p:sp>
      <p:sp>
        <p:nvSpPr>
          <p:cNvPr id="7" name="Bouton d'action : Accueil 6">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8" name="ZoneTexte 7"/>
          <p:cNvSpPr txBox="1"/>
          <p:nvPr/>
        </p:nvSpPr>
        <p:spPr>
          <a:xfrm>
            <a:off x="387639" y="2229972"/>
            <a:ext cx="1676137" cy="892552"/>
          </a:xfrm>
          <a:prstGeom prst="rect">
            <a:avLst/>
          </a:prstGeom>
          <a:noFill/>
        </p:spPr>
        <p:txBody>
          <a:bodyPr wrap="square" rtlCol="0">
            <a:spAutoFit/>
          </a:bodyPr>
          <a:lstStyle/>
          <a:p>
            <a:pPr algn="ctr"/>
            <a:r>
              <a:rPr lang="fr-FR" sz="2800" dirty="0" smtClean="0">
                <a:solidFill>
                  <a:schemeClr val="accent5">
                    <a:lumMod val="75000"/>
                  </a:schemeClr>
                </a:solidFill>
              </a:rPr>
              <a:t>42 000 </a:t>
            </a:r>
            <a:r>
              <a:rPr lang="fr-FR" sz="2400" dirty="0" smtClean="0">
                <a:solidFill>
                  <a:schemeClr val="accent5">
                    <a:lumMod val="75000"/>
                  </a:schemeClr>
                </a:solidFill>
              </a:rPr>
              <a:t>adhérents</a:t>
            </a:r>
            <a:endParaRPr lang="fr-FR" sz="2400" dirty="0">
              <a:solidFill>
                <a:schemeClr val="accent5">
                  <a:lumMod val="75000"/>
                </a:schemeClr>
              </a:solidFill>
            </a:endParaRPr>
          </a:p>
        </p:txBody>
      </p:sp>
      <p:sp>
        <p:nvSpPr>
          <p:cNvPr id="10" name="ZoneTexte 9"/>
          <p:cNvSpPr txBox="1"/>
          <p:nvPr/>
        </p:nvSpPr>
        <p:spPr>
          <a:xfrm>
            <a:off x="5624009" y="2661718"/>
            <a:ext cx="2996047" cy="892552"/>
          </a:xfrm>
          <a:prstGeom prst="rect">
            <a:avLst/>
          </a:prstGeom>
          <a:noFill/>
        </p:spPr>
        <p:txBody>
          <a:bodyPr wrap="square" rtlCol="0">
            <a:spAutoFit/>
          </a:bodyPr>
          <a:lstStyle/>
          <a:p>
            <a:pPr algn="ctr"/>
            <a:r>
              <a:rPr lang="fr-FR" sz="2800" dirty="0" smtClean="0">
                <a:solidFill>
                  <a:srgbClr val="009999"/>
                </a:solidFill>
              </a:rPr>
              <a:t>380 000 </a:t>
            </a:r>
            <a:r>
              <a:rPr lang="fr-FR" sz="2400" dirty="0" smtClean="0">
                <a:solidFill>
                  <a:srgbClr val="009999"/>
                </a:solidFill>
              </a:rPr>
              <a:t>personnes sensibilisées /an</a:t>
            </a:r>
            <a:endParaRPr lang="fr-FR" sz="2800" dirty="0">
              <a:solidFill>
                <a:srgbClr val="009999"/>
              </a:solidFill>
            </a:endParaRPr>
          </a:p>
        </p:txBody>
      </p:sp>
      <p:sp>
        <p:nvSpPr>
          <p:cNvPr id="11" name="ZoneTexte 10"/>
          <p:cNvSpPr txBox="1"/>
          <p:nvPr/>
        </p:nvSpPr>
        <p:spPr>
          <a:xfrm>
            <a:off x="1521014" y="3392670"/>
            <a:ext cx="1676137" cy="461665"/>
          </a:xfrm>
          <a:prstGeom prst="rect">
            <a:avLst/>
          </a:prstGeom>
          <a:noFill/>
        </p:spPr>
        <p:txBody>
          <a:bodyPr wrap="square" rtlCol="0">
            <a:spAutoFit/>
          </a:bodyPr>
          <a:lstStyle/>
          <a:p>
            <a:r>
              <a:rPr lang="fr-FR" sz="2400" dirty="0" smtClean="0">
                <a:solidFill>
                  <a:srgbClr val="009999"/>
                </a:solidFill>
              </a:rPr>
              <a:t>400 </a:t>
            </a:r>
            <a:r>
              <a:rPr lang="fr-FR" sz="2000" dirty="0" smtClean="0">
                <a:solidFill>
                  <a:srgbClr val="009999"/>
                </a:solidFill>
              </a:rPr>
              <a:t>salariés</a:t>
            </a:r>
            <a:endParaRPr lang="fr-FR" sz="2000" dirty="0">
              <a:solidFill>
                <a:srgbClr val="009999"/>
              </a:solidFill>
            </a:endParaRPr>
          </a:p>
        </p:txBody>
      </p:sp>
      <p:sp>
        <p:nvSpPr>
          <p:cNvPr id="12" name="ZoneTexte 11"/>
          <p:cNvSpPr txBox="1"/>
          <p:nvPr/>
        </p:nvSpPr>
        <p:spPr>
          <a:xfrm>
            <a:off x="7437206" y="5305734"/>
            <a:ext cx="2365701" cy="769441"/>
          </a:xfrm>
          <a:prstGeom prst="rect">
            <a:avLst/>
          </a:prstGeom>
          <a:noFill/>
        </p:spPr>
        <p:txBody>
          <a:bodyPr wrap="square" rtlCol="0">
            <a:spAutoFit/>
          </a:bodyPr>
          <a:lstStyle/>
          <a:p>
            <a:pPr algn="ctr"/>
            <a:r>
              <a:rPr lang="fr-FR" sz="2400" dirty="0" smtClean="0">
                <a:solidFill>
                  <a:srgbClr val="009999"/>
                </a:solidFill>
              </a:rPr>
              <a:t>79 </a:t>
            </a:r>
            <a:r>
              <a:rPr lang="fr-FR" sz="2000" dirty="0" smtClean="0">
                <a:solidFill>
                  <a:srgbClr val="009999"/>
                </a:solidFill>
              </a:rPr>
              <a:t>départements concernés</a:t>
            </a:r>
            <a:endParaRPr lang="fr-FR" sz="2000" dirty="0">
              <a:solidFill>
                <a:srgbClr val="009999"/>
              </a:solidFill>
            </a:endParaRPr>
          </a:p>
        </p:txBody>
      </p:sp>
      <p:sp>
        <p:nvSpPr>
          <p:cNvPr id="13" name="ZoneTexte 12"/>
          <p:cNvSpPr txBox="1"/>
          <p:nvPr/>
        </p:nvSpPr>
        <p:spPr>
          <a:xfrm>
            <a:off x="4099832" y="5573106"/>
            <a:ext cx="2916400" cy="892552"/>
          </a:xfrm>
          <a:prstGeom prst="rect">
            <a:avLst/>
          </a:prstGeom>
          <a:noFill/>
        </p:spPr>
        <p:txBody>
          <a:bodyPr wrap="square" rtlCol="0">
            <a:spAutoFit/>
          </a:bodyPr>
          <a:lstStyle/>
          <a:p>
            <a:r>
              <a:rPr lang="fr-FR" sz="2800" dirty="0" smtClean="0">
                <a:solidFill>
                  <a:schemeClr val="accent5">
                    <a:lumMod val="75000"/>
                  </a:schemeClr>
                </a:solidFill>
              </a:rPr>
              <a:t>10 000 </a:t>
            </a:r>
            <a:r>
              <a:rPr lang="fr-FR" sz="2400" dirty="0" smtClean="0">
                <a:solidFill>
                  <a:schemeClr val="accent5">
                    <a:lumMod val="75000"/>
                  </a:schemeClr>
                </a:solidFill>
              </a:rPr>
              <a:t>activités de sensibilisatio</a:t>
            </a:r>
            <a:r>
              <a:rPr lang="fr-FR" sz="2400" dirty="0">
                <a:solidFill>
                  <a:schemeClr val="accent5">
                    <a:lumMod val="75000"/>
                  </a:schemeClr>
                </a:solidFill>
              </a:rPr>
              <a:t>n</a:t>
            </a:r>
            <a:r>
              <a:rPr lang="fr-FR" sz="2400" dirty="0" smtClean="0">
                <a:solidFill>
                  <a:schemeClr val="accent5">
                    <a:lumMod val="75000"/>
                  </a:schemeClr>
                </a:solidFill>
              </a:rPr>
              <a:t> / an</a:t>
            </a:r>
            <a:endParaRPr lang="fr-FR" sz="2400" dirty="0">
              <a:solidFill>
                <a:schemeClr val="accent5">
                  <a:lumMod val="75000"/>
                </a:schemeClr>
              </a:solidFill>
            </a:endParaRPr>
          </a:p>
        </p:txBody>
      </p:sp>
      <p:sp>
        <p:nvSpPr>
          <p:cNvPr id="14" name="ZoneTexte 13"/>
          <p:cNvSpPr txBox="1"/>
          <p:nvPr/>
        </p:nvSpPr>
        <p:spPr>
          <a:xfrm>
            <a:off x="751114" y="4626499"/>
            <a:ext cx="2219325" cy="830997"/>
          </a:xfrm>
          <a:prstGeom prst="rect">
            <a:avLst/>
          </a:prstGeom>
          <a:noFill/>
        </p:spPr>
        <p:txBody>
          <a:bodyPr wrap="square" rtlCol="0">
            <a:spAutoFit/>
          </a:bodyPr>
          <a:lstStyle/>
          <a:p>
            <a:pPr algn="ctr"/>
            <a:r>
              <a:rPr lang="fr-FR" sz="2400" dirty="0" smtClean="0">
                <a:solidFill>
                  <a:schemeClr val="accent5">
                    <a:lumMod val="75000"/>
                  </a:schemeClr>
                </a:solidFill>
              </a:rPr>
              <a:t>5 000 bénévoles actifs</a:t>
            </a:r>
            <a:endParaRPr lang="fr-FR" sz="2400" dirty="0">
              <a:solidFill>
                <a:schemeClr val="accent5">
                  <a:lumMod val="75000"/>
                </a:schemeClr>
              </a:solidFill>
            </a:endParaRPr>
          </a:p>
        </p:txBody>
      </p:sp>
      <p:sp>
        <p:nvSpPr>
          <p:cNvPr id="18" name="ZoneTexte 17"/>
          <p:cNvSpPr txBox="1"/>
          <p:nvPr/>
        </p:nvSpPr>
        <p:spPr>
          <a:xfrm>
            <a:off x="8330523" y="3821054"/>
            <a:ext cx="2219325" cy="830997"/>
          </a:xfrm>
          <a:prstGeom prst="rect">
            <a:avLst/>
          </a:prstGeom>
          <a:noFill/>
        </p:spPr>
        <p:txBody>
          <a:bodyPr wrap="square" rtlCol="0">
            <a:spAutoFit/>
          </a:bodyPr>
          <a:lstStyle/>
          <a:p>
            <a:pPr algn="ctr"/>
            <a:r>
              <a:rPr lang="fr-FR" sz="2400" dirty="0" smtClean="0">
                <a:solidFill>
                  <a:schemeClr val="accent5">
                    <a:lumMod val="75000"/>
                  </a:schemeClr>
                </a:solidFill>
              </a:rPr>
              <a:t>Des associations locales</a:t>
            </a:r>
            <a:endParaRPr lang="fr-FR" sz="2400" dirty="0">
              <a:solidFill>
                <a:schemeClr val="accent5">
                  <a:lumMod val="75000"/>
                </a:schemeClr>
              </a:solidFill>
            </a:endParaRPr>
          </a:p>
        </p:txBody>
      </p:sp>
      <p:pic>
        <p:nvPicPr>
          <p:cNvPr id="19" name="Image 18">
            <a:hlinkClick r:id="rId2"/>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031" t="2403" r="2925" b="3970"/>
          <a:stretch/>
        </p:blipFill>
        <p:spPr>
          <a:xfrm>
            <a:off x="10458450" y="1"/>
            <a:ext cx="1733550" cy="1688882"/>
          </a:xfrm>
          <a:prstGeom prst="rect">
            <a:avLst/>
          </a:prstGeom>
          <a:ln w="38100">
            <a:noFill/>
          </a:ln>
        </p:spPr>
      </p:pic>
      <p:sp>
        <p:nvSpPr>
          <p:cNvPr id="20" name="Flèche droite 19">
            <a:hlinkClick r:id="rId4" action="ppaction://hlinksldjump"/>
          </p:cNvPr>
          <p:cNvSpPr/>
          <p:nvPr/>
        </p:nvSpPr>
        <p:spPr>
          <a:xfrm>
            <a:off x="11607282" y="3243263"/>
            <a:ext cx="461655" cy="371475"/>
          </a:xfrm>
          <a:prstGeom prst="rightArrow">
            <a:avLst/>
          </a:prstGeom>
          <a:solidFill>
            <a:srgbClr val="FFFFFF">
              <a:alpha val="50196"/>
            </a:srgbClr>
          </a:solidFill>
          <a:ln w="57150">
            <a:solidFill>
              <a:srgbClr val="4CB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8784581" y="1894111"/>
            <a:ext cx="2219325" cy="646331"/>
          </a:xfrm>
          <a:prstGeom prst="rect">
            <a:avLst/>
          </a:prstGeom>
          <a:noFill/>
        </p:spPr>
        <p:txBody>
          <a:bodyPr wrap="square" rtlCol="0">
            <a:spAutoFit/>
          </a:bodyPr>
          <a:lstStyle/>
          <a:p>
            <a:pPr algn="ctr"/>
            <a:r>
              <a:rPr lang="fr-FR" dirty="0">
                <a:solidFill>
                  <a:srgbClr val="009999"/>
                </a:solidFill>
              </a:rPr>
              <a:t>Détachement du rectorat de Poitiers</a:t>
            </a:r>
          </a:p>
        </p:txBody>
      </p:sp>
      <p:sp>
        <p:nvSpPr>
          <p:cNvPr id="16" name="ZoneTexte 15"/>
          <p:cNvSpPr txBox="1"/>
          <p:nvPr/>
        </p:nvSpPr>
        <p:spPr>
          <a:xfrm>
            <a:off x="88432" y="5844343"/>
            <a:ext cx="2462539" cy="584775"/>
          </a:xfrm>
          <a:prstGeom prst="rect">
            <a:avLst/>
          </a:prstGeom>
          <a:noFill/>
        </p:spPr>
        <p:txBody>
          <a:bodyPr wrap="square" rtlCol="0">
            <a:spAutoFit/>
          </a:bodyPr>
          <a:lstStyle/>
          <a:p>
            <a:pPr algn="ctr"/>
            <a:r>
              <a:rPr lang="fr-FR" sz="1600" dirty="0">
                <a:solidFill>
                  <a:srgbClr val="009999"/>
                </a:solidFill>
              </a:rPr>
              <a:t>Agrément jeunesse et sport</a:t>
            </a:r>
          </a:p>
        </p:txBody>
      </p:sp>
      <p:sp>
        <p:nvSpPr>
          <p:cNvPr id="22" name="ZoneTexte 21"/>
          <p:cNvSpPr txBox="1"/>
          <p:nvPr/>
        </p:nvSpPr>
        <p:spPr>
          <a:xfrm>
            <a:off x="2970439" y="1961558"/>
            <a:ext cx="2258786" cy="707886"/>
          </a:xfrm>
          <a:prstGeom prst="rect">
            <a:avLst/>
          </a:prstGeom>
          <a:noFill/>
        </p:spPr>
        <p:txBody>
          <a:bodyPr wrap="square" rtlCol="0">
            <a:spAutoFit/>
          </a:bodyPr>
          <a:lstStyle/>
          <a:p>
            <a:pPr algn="ctr"/>
            <a:r>
              <a:rPr lang="fr-FR" sz="2000" dirty="0">
                <a:solidFill>
                  <a:schemeClr val="accent5">
                    <a:lumMod val="75000"/>
                  </a:schemeClr>
                </a:solidFill>
              </a:rPr>
              <a:t> Agrément éducation nationale</a:t>
            </a:r>
          </a:p>
        </p:txBody>
      </p:sp>
      <p:sp>
        <p:nvSpPr>
          <p:cNvPr id="17" name="ZoneTexte 16"/>
          <p:cNvSpPr txBox="1"/>
          <p:nvPr/>
        </p:nvSpPr>
        <p:spPr>
          <a:xfrm>
            <a:off x="3605534" y="3707718"/>
            <a:ext cx="3357851" cy="1261884"/>
          </a:xfrm>
          <a:prstGeom prst="rect">
            <a:avLst/>
          </a:prstGeom>
          <a:noFill/>
        </p:spPr>
        <p:txBody>
          <a:bodyPr wrap="square" rtlCol="0">
            <a:spAutoFit/>
          </a:bodyPr>
          <a:lstStyle/>
          <a:p>
            <a:pPr algn="ctr"/>
            <a:r>
              <a:rPr lang="fr-FR" sz="2800" dirty="0" smtClean="0">
                <a:solidFill>
                  <a:srgbClr val="009999"/>
                </a:solidFill>
              </a:rPr>
              <a:t>11 410 </a:t>
            </a:r>
            <a:r>
              <a:rPr lang="fr-FR" sz="2400" dirty="0" smtClean="0">
                <a:solidFill>
                  <a:srgbClr val="009999"/>
                </a:solidFill>
              </a:rPr>
              <a:t>enfants sensibilisés en Charente-Maritime </a:t>
            </a:r>
            <a:r>
              <a:rPr lang="fr-FR" sz="1400" dirty="0" smtClean="0">
                <a:solidFill>
                  <a:srgbClr val="009999"/>
                </a:solidFill>
              </a:rPr>
              <a:t>(2015)</a:t>
            </a:r>
            <a:endParaRPr lang="fr-FR" sz="1400" dirty="0">
              <a:solidFill>
                <a:srgbClr val="009999"/>
              </a:solidFill>
            </a:endParaRPr>
          </a:p>
        </p:txBody>
      </p:sp>
    </p:spTree>
    <p:extLst>
      <p:ext uri="{BB962C8B-B14F-4D97-AF65-F5344CB8AC3E}">
        <p14:creationId xmlns:p14="http://schemas.microsoft.com/office/powerpoint/2010/main" xmlns="" val="1845634734"/>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hlinkClick r:id="" action="ppaction://noaction" highlightClick="1"/>
          </p:cNvPr>
          <p:cNvSpPr txBox="1">
            <a:spLocks/>
          </p:cNvSpPr>
          <p:nvPr/>
        </p:nvSpPr>
        <p:spPr>
          <a:xfrm>
            <a:off x="1" y="-1"/>
            <a:ext cx="9327501" cy="1087396"/>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Nos sites</a:t>
            </a:r>
          </a:p>
          <a:p>
            <a:r>
              <a:rPr lang="fr-FR" sz="2900" dirty="0" smtClean="0">
                <a:ln w="0"/>
                <a:solidFill>
                  <a:schemeClr val="bg1"/>
                </a:solidFill>
                <a:latin typeface="Arial Rounded MT Bold" panose="020F0704030504030204" pitchFamily="34" charset="0"/>
              </a:rPr>
              <a:t>Réserve naturelle nationale du marais d’Yves</a:t>
            </a:r>
            <a:endParaRPr lang="fr-FR" sz="2900" dirty="0">
              <a:ln w="0"/>
              <a:solidFill>
                <a:schemeClr val="bg1"/>
              </a:solidFill>
              <a:latin typeface="Arial Rounded MT Bold" panose="020F0704030504030204" pitchFamily="34" charset="0"/>
            </a:endParaRPr>
          </a:p>
        </p:txBody>
      </p:sp>
      <p:sp>
        <p:nvSpPr>
          <p:cNvPr id="3" name="ZoneTexte 2"/>
          <p:cNvSpPr txBox="1"/>
          <p:nvPr/>
        </p:nvSpPr>
        <p:spPr>
          <a:xfrm>
            <a:off x="9327502" y="-15259"/>
            <a:ext cx="2864498" cy="1077218"/>
          </a:xfrm>
          <a:prstGeom prst="rect">
            <a:avLst/>
          </a:prstGeom>
          <a:noFill/>
          <a:ln w="3175">
            <a:solidFill>
              <a:srgbClr val="009999"/>
            </a:solidFill>
          </a:ln>
        </p:spPr>
        <p:txBody>
          <a:bodyPr wrap="square" rtlCol="0">
            <a:spAutoFit/>
          </a:bodyPr>
          <a:lstStyle/>
          <a:p>
            <a:r>
              <a:rPr lang="fr-FR" sz="1600" i="1" dirty="0" smtClean="0"/>
              <a:t>Contactez </a:t>
            </a:r>
            <a:r>
              <a:rPr lang="fr-FR" sz="1600" i="1" dirty="0" smtClean="0">
                <a:hlinkClick r:id="rId2"/>
              </a:rPr>
              <a:t>Jean-Paul </a:t>
            </a:r>
            <a:r>
              <a:rPr lang="fr-FR" sz="1600" i="1" dirty="0" err="1" smtClean="0">
                <a:hlinkClick r:id="rId2"/>
              </a:rPr>
              <a:t>Pillion</a:t>
            </a:r>
            <a:r>
              <a:rPr lang="fr-FR" sz="1600" i="1" dirty="0" smtClean="0"/>
              <a:t> </a:t>
            </a:r>
          </a:p>
          <a:p>
            <a:r>
              <a:rPr lang="fr-FR" sz="1600" dirty="0" smtClean="0"/>
              <a:t>Ferme de la Belle Espérance</a:t>
            </a:r>
          </a:p>
          <a:p>
            <a:r>
              <a:rPr lang="fr-FR" sz="1600" dirty="0" smtClean="0"/>
              <a:t>17340 Yves</a:t>
            </a:r>
          </a:p>
          <a:p>
            <a:r>
              <a:rPr lang="fr-FR" sz="1600" dirty="0" smtClean="0"/>
              <a:t>05-46-56-41-76</a:t>
            </a:r>
          </a:p>
        </p:txBody>
      </p:sp>
      <p:sp>
        <p:nvSpPr>
          <p:cNvPr id="14" name="Bouton d'action : Accueil 13">
            <a:hlinkClick r:id="" action="ppaction://hlinkshowjump?jump=firstslide" highlightClick="1"/>
          </p:cNvPr>
          <p:cNvSpPr/>
          <p:nvPr/>
        </p:nvSpPr>
        <p:spPr>
          <a:xfrm>
            <a:off x="11607282" y="6276743"/>
            <a:ext cx="461655" cy="444254"/>
          </a:xfrm>
          <a:prstGeom prst="actionButtonHome">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7" name="Bouton d'action : Retour 6">
            <a:hlinkClick r:id="rId3" action="ppaction://hlinksldjump" highlightClick="1"/>
          </p:cNvPr>
          <p:cNvSpPr/>
          <p:nvPr/>
        </p:nvSpPr>
        <p:spPr>
          <a:xfrm>
            <a:off x="11607282" y="5754228"/>
            <a:ext cx="461655" cy="444254"/>
          </a:xfrm>
          <a:prstGeom prst="actionButtonReturn">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0" y="1486533"/>
            <a:ext cx="11607281" cy="1477328"/>
          </a:xfrm>
          <a:prstGeom prst="rect">
            <a:avLst/>
          </a:prstGeom>
          <a:noFill/>
        </p:spPr>
        <p:txBody>
          <a:bodyPr wrap="square">
            <a:spAutoFit/>
          </a:bodyPr>
          <a:lstStyle/>
          <a:p>
            <a:pPr algn="just"/>
            <a:r>
              <a:rPr lang="fr-FR" dirty="0"/>
              <a:t>Située sur une des principales voies de migration et de par sa configuration, </a:t>
            </a:r>
            <a:r>
              <a:rPr lang="fr-FR" dirty="0" smtClean="0"/>
              <a:t>la </a:t>
            </a:r>
            <a:r>
              <a:rPr lang="fr-FR" dirty="0"/>
              <a:t>r</a:t>
            </a:r>
            <a:r>
              <a:rPr lang="fr-FR" dirty="0" smtClean="0"/>
              <a:t>éserve naturelle nationale du marais </a:t>
            </a:r>
            <a:r>
              <a:rPr lang="fr-FR" dirty="0"/>
              <a:t>d’Yves est un des sites du littoral atlantique </a:t>
            </a:r>
            <a:r>
              <a:rPr lang="fr-FR" dirty="0" smtClean="0"/>
              <a:t>où </a:t>
            </a:r>
            <a:r>
              <a:rPr lang="fr-FR" dirty="0"/>
              <a:t>l’observation de la faune est la plus </a:t>
            </a:r>
            <a:r>
              <a:rPr lang="fr-FR" dirty="0" smtClean="0"/>
              <a:t>facile. Une </a:t>
            </a:r>
            <a:r>
              <a:rPr lang="fr-FR" dirty="0"/>
              <a:t>belle mosaïque de milieux s’est installée </a:t>
            </a:r>
            <a:r>
              <a:rPr lang="fr-FR" dirty="0" smtClean="0"/>
              <a:t>sur </a:t>
            </a:r>
            <a:r>
              <a:rPr lang="fr-FR" dirty="0"/>
              <a:t>ce petit coin de littoral, accueillant une multitude d’espèces animales </a:t>
            </a:r>
            <a:r>
              <a:rPr lang="fr-FR" dirty="0" smtClean="0"/>
              <a:t>et </a:t>
            </a:r>
            <a:r>
              <a:rPr lang="fr-FR" dirty="0"/>
              <a:t>végétales</a:t>
            </a:r>
            <a:r>
              <a:rPr lang="fr-FR" dirty="0" smtClean="0"/>
              <a:t>... Au </a:t>
            </a:r>
            <a:r>
              <a:rPr lang="fr-FR" dirty="0"/>
              <a:t>fil des saisons se succèdent : oies, canards, hérons, petits </a:t>
            </a:r>
            <a:r>
              <a:rPr lang="fr-FR" dirty="0" smtClean="0"/>
              <a:t>échassiers </a:t>
            </a:r>
            <a:r>
              <a:rPr lang="fr-FR" dirty="0"/>
              <a:t>des rivages, orchidées, gentianes, papillons, libellules... On peut </a:t>
            </a:r>
            <a:r>
              <a:rPr lang="fr-FR" dirty="0" smtClean="0"/>
              <a:t>même </a:t>
            </a:r>
            <a:r>
              <a:rPr lang="fr-FR" dirty="0"/>
              <a:t>observer la nidification des cigognes blanches </a:t>
            </a:r>
            <a:r>
              <a:rPr lang="fr-FR" dirty="0" smtClean="0"/>
              <a:t>!</a:t>
            </a:r>
            <a:endParaRPr lang="fr-FR" dirty="0"/>
          </a:p>
        </p:txBody>
      </p:sp>
      <p:sp>
        <p:nvSpPr>
          <p:cNvPr id="12" name="ZoneTexte 11"/>
          <p:cNvSpPr txBox="1"/>
          <p:nvPr/>
        </p:nvSpPr>
        <p:spPr>
          <a:xfrm>
            <a:off x="333642" y="3959256"/>
            <a:ext cx="3756066" cy="1384995"/>
          </a:xfrm>
          <a:prstGeom prst="rect">
            <a:avLst/>
          </a:prstGeom>
          <a:noFill/>
          <a:ln>
            <a:solidFill>
              <a:srgbClr val="009999"/>
            </a:solidFill>
          </a:ln>
        </p:spPr>
        <p:txBody>
          <a:bodyPr wrap="square" rtlCol="0">
            <a:spAutoFit/>
          </a:bodyPr>
          <a:lstStyle/>
          <a:p>
            <a:r>
              <a:rPr lang="fr-FR" b="1" dirty="0"/>
              <a:t>À disposition</a:t>
            </a:r>
          </a:p>
          <a:p>
            <a:r>
              <a:rPr lang="fr-FR" sz="1600" dirty="0" smtClean="0"/>
              <a:t>- matériel </a:t>
            </a:r>
            <a:r>
              <a:rPr lang="fr-FR" sz="1600" dirty="0"/>
              <a:t>optique (jumelles et longue-vue) </a:t>
            </a:r>
          </a:p>
          <a:p>
            <a:r>
              <a:rPr lang="fr-FR" sz="1600" dirty="0" smtClean="0"/>
              <a:t>- des observatoires ornithologiques</a:t>
            </a:r>
          </a:p>
          <a:p>
            <a:r>
              <a:rPr lang="fr-FR" sz="1600" dirty="0" smtClean="0"/>
              <a:t>- une salle pédagogique</a:t>
            </a:r>
            <a:endParaRPr lang="fr-FR" sz="1600" dirty="0"/>
          </a:p>
          <a:p>
            <a:r>
              <a:rPr lang="fr-FR" sz="1600" dirty="0" smtClean="0"/>
              <a:t>- un centre nature</a:t>
            </a:r>
            <a:endParaRPr lang="fr-FR" sz="1600" dirty="0"/>
          </a:p>
        </p:txBody>
      </p:sp>
      <p:pic>
        <p:nvPicPr>
          <p:cNvPr id="4" name="Imag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52657" y="3451604"/>
            <a:ext cx="3810000" cy="2400300"/>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354525" y="3451879"/>
            <a:ext cx="3033315" cy="2400025"/>
          </a:xfrm>
          <a:prstGeom prst="rect">
            <a:avLst/>
          </a:prstGeom>
        </p:spPr>
      </p:pic>
    </p:spTree>
    <p:extLst>
      <p:ext uri="{BB962C8B-B14F-4D97-AF65-F5344CB8AC3E}">
        <p14:creationId xmlns:p14="http://schemas.microsoft.com/office/powerpoint/2010/main" xmlns="" val="3554174717"/>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outon d'action : Accueil 3">
            <a:hlinkClick r:id="" action="ppaction://hlinkshowjump?jump=firstslide" highlightClick="1"/>
          </p:cNvPr>
          <p:cNvSpPr/>
          <p:nvPr/>
        </p:nvSpPr>
        <p:spPr>
          <a:xfrm>
            <a:off x="11607282" y="6276743"/>
            <a:ext cx="461655" cy="444254"/>
          </a:xfrm>
          <a:prstGeom prst="actionButtonHome">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5" name="Bouton d'action : Retour 4">
            <a:hlinkClick r:id="rId2" action="ppaction://hlinksldjump" highlightClick="1"/>
          </p:cNvPr>
          <p:cNvSpPr/>
          <p:nvPr/>
        </p:nvSpPr>
        <p:spPr>
          <a:xfrm>
            <a:off x="11607282" y="5754228"/>
            <a:ext cx="461655" cy="444254"/>
          </a:xfrm>
          <a:prstGeom prst="actionButtonReturn">
            <a:avLst/>
          </a:prstGeom>
          <a:solidFill>
            <a:srgbClr val="FFFFFF">
              <a:alpha val="50196"/>
            </a:srgbClr>
          </a:solid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1" y="1804783"/>
            <a:ext cx="11472422" cy="3536856"/>
          </a:xfrm>
          <a:prstGeom prst="rect">
            <a:avLst/>
          </a:prstGeom>
          <a:solidFill>
            <a:schemeClr val="bg1"/>
          </a:solidFill>
          <a:ln w="19050">
            <a:solidFill>
              <a:srgbClr val="009999"/>
            </a:solidFill>
          </a:ln>
        </p:spPr>
        <p:txBody>
          <a:bodyPr wrap="square" numCol="2" rtlCol="0">
            <a:noAutofit/>
          </a:bodyPr>
          <a:lstStyle/>
          <a:p>
            <a:r>
              <a:rPr lang="fr-FR" sz="1400" dirty="0" smtClean="0"/>
              <a:t>p.1 – nos sites : Yann Werdefroy</a:t>
            </a:r>
          </a:p>
          <a:p>
            <a:r>
              <a:rPr lang="fr-FR" sz="1400" dirty="0" smtClean="0"/>
              <a:t>p.1 – nos animations par thématique : LPO Pyrénées vivantes</a:t>
            </a:r>
          </a:p>
          <a:p>
            <a:r>
              <a:rPr lang="fr-FR" sz="1400" dirty="0" smtClean="0"/>
              <a:t>p.1 – nos animations par cycle : Johan Tillet</a:t>
            </a:r>
          </a:p>
          <a:p>
            <a:r>
              <a:rPr lang="fr-FR" sz="1400" dirty="0" smtClean="0"/>
              <a:t>p.1 – EPI, démarche scientifique : Pierre-Antoine Compain</a:t>
            </a:r>
          </a:p>
          <a:p>
            <a:r>
              <a:rPr lang="fr-FR" sz="1400" dirty="0" smtClean="0"/>
              <a:t>p.1 – nos outils pédagogiques : Léa Chariol</a:t>
            </a:r>
          </a:p>
          <a:p>
            <a:r>
              <a:rPr lang="fr-FR" sz="1400" dirty="0" smtClean="0"/>
              <a:t>p.1 – les pôles nature : RNNMO</a:t>
            </a:r>
          </a:p>
          <a:p>
            <a:r>
              <a:rPr lang="fr-FR" sz="1400" dirty="0" smtClean="0"/>
              <a:t>p.3 – animation : LPO/RNNMO</a:t>
            </a:r>
          </a:p>
          <a:p>
            <a:r>
              <a:rPr lang="fr-FR" sz="1400" dirty="0" smtClean="0"/>
              <a:t>p.4 – animation : Cécile Rousse</a:t>
            </a:r>
          </a:p>
          <a:p>
            <a:r>
              <a:rPr lang="fr-FR" sz="1400" dirty="0" smtClean="0"/>
              <a:t>p.5 – paysage marais d’Yves : RNNMY</a:t>
            </a:r>
          </a:p>
          <a:p>
            <a:r>
              <a:rPr lang="fr-FR" sz="1400" dirty="0" smtClean="0"/>
              <a:t>p.6 – maison du fier : Yann Werdefroy</a:t>
            </a:r>
          </a:p>
          <a:p>
            <a:r>
              <a:rPr lang="fr-FR" sz="1400" dirty="0" smtClean="0"/>
              <a:t>p.7 – Busard cendré : Elisa Daviaud</a:t>
            </a:r>
          </a:p>
          <a:p>
            <a:r>
              <a:rPr lang="fr-FR" sz="1400" dirty="0" smtClean="0"/>
              <a:t>p.7 – Phragmite aquatique :</a:t>
            </a:r>
          </a:p>
          <a:p>
            <a:r>
              <a:rPr lang="fr-FR" sz="1400" dirty="0" smtClean="0"/>
              <a:t>p.12 – cycle 1 : LPO Alsace</a:t>
            </a:r>
          </a:p>
          <a:p>
            <a:r>
              <a:rPr lang="fr-FR" sz="1400" dirty="0"/>
              <a:t>p.12 – cycle </a:t>
            </a:r>
            <a:r>
              <a:rPr lang="fr-FR" sz="1400" dirty="0" smtClean="0"/>
              <a:t>2 : LPO Franche-Comté</a:t>
            </a:r>
          </a:p>
          <a:p>
            <a:r>
              <a:rPr lang="fr-FR" sz="1400" dirty="0"/>
              <a:t>p.12 – cycle </a:t>
            </a:r>
            <a:r>
              <a:rPr lang="fr-FR" sz="1400" dirty="0" smtClean="0"/>
              <a:t>3 </a:t>
            </a:r>
            <a:r>
              <a:rPr lang="fr-FR" sz="1400" dirty="0"/>
              <a:t>: </a:t>
            </a:r>
            <a:r>
              <a:rPr lang="fr-FR" sz="1400" dirty="0" smtClean="0"/>
              <a:t>LPO Pyrénées vivantes</a:t>
            </a:r>
          </a:p>
          <a:p>
            <a:r>
              <a:rPr lang="fr-FR" sz="1400" dirty="0"/>
              <a:t>p.12 – cycle </a:t>
            </a:r>
            <a:r>
              <a:rPr lang="fr-FR" sz="1400" dirty="0" smtClean="0"/>
              <a:t>4 </a:t>
            </a:r>
            <a:r>
              <a:rPr lang="fr-FR" sz="1400" dirty="0"/>
              <a:t>: </a:t>
            </a:r>
            <a:r>
              <a:rPr lang="fr-FR" sz="1400" dirty="0" smtClean="0"/>
              <a:t>LPO Normandie</a:t>
            </a:r>
          </a:p>
          <a:p>
            <a:r>
              <a:rPr lang="fr-FR" sz="1400" dirty="0" smtClean="0"/>
              <a:t>p.13 – haut : LPO Anjou</a:t>
            </a:r>
          </a:p>
          <a:p>
            <a:r>
              <a:rPr lang="fr-FR" sz="1400" dirty="0" smtClean="0"/>
              <a:t>p.13 – bas : RNNMO</a:t>
            </a:r>
          </a:p>
          <a:p>
            <a:r>
              <a:rPr lang="fr-FR" sz="1400" dirty="0" smtClean="0"/>
              <a:t>p.17 – haut : Jean-Marc Labatut</a:t>
            </a:r>
          </a:p>
          <a:p>
            <a:r>
              <a:rPr lang="fr-FR" sz="1400" dirty="0" smtClean="0"/>
              <a:t>p.17 – bas : Alexis Orseau/LPO</a:t>
            </a:r>
          </a:p>
          <a:p>
            <a:r>
              <a:rPr lang="fr-FR" sz="1400" dirty="0" smtClean="0"/>
              <a:t>p.21 – haut : RNNMO</a:t>
            </a:r>
          </a:p>
          <a:p>
            <a:r>
              <a:rPr lang="fr-FR" sz="1400" dirty="0" smtClean="0"/>
              <a:t>p.21 – bas : LPO Alsace</a:t>
            </a:r>
          </a:p>
          <a:p>
            <a:r>
              <a:rPr lang="fr-FR" sz="1400" dirty="0" smtClean="0"/>
              <a:t>p.29 – haut : RNNMO</a:t>
            </a:r>
          </a:p>
          <a:p>
            <a:r>
              <a:rPr lang="fr-FR" sz="1400" dirty="0" smtClean="0"/>
              <a:t>p.29 – bas : Alexis Orseau/LPO</a:t>
            </a:r>
          </a:p>
          <a:p>
            <a:r>
              <a:rPr lang="fr-FR" sz="1400" dirty="0" smtClean="0"/>
              <a:t>p.36 – oiseaux : Jean-Paul Leau</a:t>
            </a:r>
          </a:p>
          <a:p>
            <a:r>
              <a:rPr lang="fr-FR" sz="1400" dirty="0" smtClean="0"/>
              <a:t>p.36 – espaces protégés : Hervé Roques</a:t>
            </a:r>
          </a:p>
          <a:p>
            <a:r>
              <a:rPr lang="fr-FR" sz="1400" dirty="0" smtClean="0"/>
              <a:t>p.36 – géologie : RNNMY</a:t>
            </a:r>
          </a:p>
          <a:p>
            <a:r>
              <a:rPr lang="fr-FR" sz="1400" dirty="0" smtClean="0"/>
              <a:t>p.36 – milieux littoraux : RNNMO</a:t>
            </a:r>
          </a:p>
          <a:p>
            <a:r>
              <a:rPr lang="fr-FR" sz="1400" dirty="0" smtClean="0"/>
              <a:t>p.36 – milieux forestiers : Sophie Duhautois/LPO</a:t>
            </a:r>
          </a:p>
          <a:p>
            <a:r>
              <a:rPr lang="fr-FR" sz="1400" dirty="0" smtClean="0"/>
              <a:t>p.36 – gestion de l’eau : Station lagunage/LPO</a:t>
            </a:r>
          </a:p>
          <a:p>
            <a:r>
              <a:rPr lang="fr-FR" sz="1400" dirty="0" smtClean="0"/>
              <a:t>p.36 – milieux humides : RNNMY</a:t>
            </a:r>
          </a:p>
        </p:txBody>
      </p:sp>
      <p:sp>
        <p:nvSpPr>
          <p:cNvPr id="8" name="ZoneTexte 7"/>
          <p:cNvSpPr txBox="1"/>
          <p:nvPr/>
        </p:nvSpPr>
        <p:spPr>
          <a:xfrm>
            <a:off x="57665" y="5930364"/>
            <a:ext cx="11472421" cy="584775"/>
          </a:xfrm>
          <a:prstGeom prst="rect">
            <a:avLst/>
          </a:prstGeom>
          <a:noFill/>
        </p:spPr>
        <p:txBody>
          <a:bodyPr wrap="square" rtlCol="0">
            <a:spAutoFit/>
          </a:bodyPr>
          <a:lstStyle/>
          <a:p>
            <a:r>
              <a:rPr lang="fr-FR" sz="1600" dirty="0" smtClean="0"/>
              <a:t>Conception et mise en page : Pierre-Antoine Compain &amp; Manuella Grimault</a:t>
            </a:r>
          </a:p>
          <a:p>
            <a:r>
              <a:rPr lang="fr-FR" sz="1600" dirty="0" smtClean="0"/>
              <a:t>Ont collaboré : Christophe Boucher, Nathalie Bourret, Julien Jean, Lucie Langlade, Stéphane Maisonhaute, Jean-Paul </a:t>
            </a:r>
            <a:r>
              <a:rPr lang="fr-FR" sz="1600" dirty="0" err="1" smtClean="0"/>
              <a:t>Pillion</a:t>
            </a:r>
            <a:endParaRPr lang="fr-FR" sz="1600" dirty="0"/>
          </a:p>
        </p:txBody>
      </p:sp>
      <p:sp>
        <p:nvSpPr>
          <p:cNvPr id="9" name="Titre 1">
            <a:hlinkClick r:id="" action="ppaction://noaction" highlightClick="1"/>
          </p:cNvPr>
          <p:cNvSpPr txBox="1">
            <a:spLocks/>
          </p:cNvSpPr>
          <p:nvPr/>
        </p:nvSpPr>
        <p:spPr>
          <a:xfrm>
            <a:off x="-1" y="0"/>
            <a:ext cx="9916997" cy="1216059"/>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Crédits photos</a:t>
            </a:r>
            <a:endParaRPr lang="fr-FR"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571315852"/>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hlinkClick r:id="" action="ppaction://noaction" highlightClick="1"/>
          </p:cNvPr>
          <p:cNvSpPr txBox="1">
            <a:spLocks/>
          </p:cNvSpPr>
          <p:nvPr/>
        </p:nvSpPr>
        <p:spPr>
          <a:xfrm>
            <a:off x="1" y="-1"/>
            <a:ext cx="9327501" cy="1087396"/>
          </a:xfrm>
          <a:prstGeom prst="rect">
            <a:avLst/>
          </a:prstGeom>
          <a:solidFill>
            <a:srgbClr val="009999">
              <a:alpha val="70000"/>
            </a:srgbClr>
          </a:solidFill>
          <a:ln w="57150">
            <a:noFill/>
          </a:ln>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Nos sites</a:t>
            </a:r>
          </a:p>
          <a:p>
            <a:r>
              <a:rPr lang="fr-FR" sz="2900" dirty="0" smtClean="0">
                <a:ln w="0"/>
                <a:solidFill>
                  <a:schemeClr val="bg1"/>
                </a:solidFill>
                <a:latin typeface="Arial Rounded MT Bold" panose="020F0704030504030204" pitchFamily="34" charset="0"/>
              </a:rPr>
              <a:t>Île de Ré : réserve naturelle nationale Lilleau des Niges / Maison du Fier</a:t>
            </a:r>
            <a:endParaRPr lang="fr-FR" sz="2900" dirty="0">
              <a:ln w="0"/>
              <a:solidFill>
                <a:schemeClr val="bg1"/>
              </a:solidFill>
              <a:latin typeface="Arial Rounded MT Bold" panose="020F0704030504030204" pitchFamily="34" charset="0"/>
            </a:endParaRPr>
          </a:p>
        </p:txBody>
      </p:sp>
      <p:sp>
        <p:nvSpPr>
          <p:cNvPr id="3" name="ZoneTexte 2"/>
          <p:cNvSpPr txBox="1"/>
          <p:nvPr/>
        </p:nvSpPr>
        <p:spPr>
          <a:xfrm>
            <a:off x="9327502" y="-7021"/>
            <a:ext cx="2864498" cy="1061829"/>
          </a:xfrm>
          <a:prstGeom prst="rect">
            <a:avLst/>
          </a:prstGeom>
          <a:noFill/>
          <a:ln w="3175">
            <a:solidFill>
              <a:srgbClr val="009999"/>
            </a:solidFill>
          </a:ln>
        </p:spPr>
        <p:txBody>
          <a:bodyPr wrap="square" rtlCol="0">
            <a:spAutoFit/>
          </a:bodyPr>
          <a:lstStyle/>
          <a:p>
            <a:r>
              <a:rPr lang="fr-FR" sz="1500" i="1" dirty="0" smtClean="0"/>
              <a:t>Contactez </a:t>
            </a:r>
            <a:r>
              <a:rPr lang="fr-FR" sz="1500" i="1" dirty="0" smtClean="0">
                <a:hlinkClick r:id="rId2"/>
              </a:rPr>
              <a:t>Stéphane Maisonhaute</a:t>
            </a:r>
            <a:endParaRPr lang="fr-FR" sz="1500" i="1" dirty="0" smtClean="0"/>
          </a:p>
          <a:p>
            <a:r>
              <a:rPr lang="fr-FR" sz="1600" dirty="0" smtClean="0"/>
              <a:t>Route du Vieux Port</a:t>
            </a:r>
          </a:p>
          <a:p>
            <a:r>
              <a:rPr lang="fr-FR" sz="1600" dirty="0" smtClean="0"/>
              <a:t>17880 Les Portes en Ré</a:t>
            </a:r>
          </a:p>
          <a:p>
            <a:r>
              <a:rPr lang="fr-FR" sz="1600" dirty="0" smtClean="0"/>
              <a:t>05-46-29-50-74</a:t>
            </a:r>
          </a:p>
        </p:txBody>
      </p:sp>
      <p:sp>
        <p:nvSpPr>
          <p:cNvPr id="14" name="Bouton d'action : Accueil 13">
            <a:hlinkClick r:id="" action="ppaction://hlinkshowjump?jump=firstslide" highlightClick="1"/>
          </p:cNvPr>
          <p:cNvSpPr/>
          <p:nvPr/>
        </p:nvSpPr>
        <p:spPr>
          <a:xfrm>
            <a:off x="11607282" y="6276743"/>
            <a:ext cx="461655" cy="444254"/>
          </a:xfrm>
          <a:prstGeom prst="actionButtonHome">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7" name="Bouton d'action : Retour 6">
            <a:hlinkClick r:id="rId3" action="ppaction://hlinksldjump" highlightClick="1"/>
          </p:cNvPr>
          <p:cNvSpPr/>
          <p:nvPr/>
        </p:nvSpPr>
        <p:spPr>
          <a:xfrm>
            <a:off x="11607282" y="5754228"/>
            <a:ext cx="461655" cy="444254"/>
          </a:xfrm>
          <a:prstGeom prst="actionButtonReturn">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1" y="1604024"/>
            <a:ext cx="11607281" cy="1200329"/>
          </a:xfrm>
          <a:prstGeom prst="rect">
            <a:avLst/>
          </a:prstGeom>
          <a:noFill/>
          <a:ln>
            <a:noFill/>
          </a:ln>
        </p:spPr>
        <p:txBody>
          <a:bodyPr wrap="square">
            <a:spAutoFit/>
          </a:bodyPr>
          <a:lstStyle/>
          <a:p>
            <a:pPr algn="just"/>
            <a:r>
              <a:rPr lang="fr-FR" dirty="0" smtClean="0"/>
              <a:t>Véritable paradis de nature, l’île de Ré est un haut lieu de l’ornithologie française (plus de 300 espèces d’oiseaux observées). Au printemps et en été, d’importantes colonies d’oiseaux d’eau s’installent dans les marais : aigrettes </a:t>
            </a:r>
            <a:r>
              <a:rPr lang="fr-FR" dirty="0" err="1" smtClean="0"/>
              <a:t>garzettes</a:t>
            </a:r>
            <a:r>
              <a:rPr lang="fr-FR" dirty="0" smtClean="0"/>
              <a:t>, tadornes de belon, avocettes élégantes, échasses blanches,… En automne et en hiver, les vasières attirent courlis cendrés, barges à queue noire, bécasseaux variables, ainsi que des milliers de bernaches cravants.</a:t>
            </a:r>
            <a:endParaRPr lang="fr-FR" dirty="0"/>
          </a:p>
        </p:txBody>
      </p:sp>
      <p:sp>
        <p:nvSpPr>
          <p:cNvPr id="12" name="ZoneTexte 11"/>
          <p:cNvSpPr txBox="1"/>
          <p:nvPr/>
        </p:nvSpPr>
        <p:spPr>
          <a:xfrm>
            <a:off x="180215" y="3722517"/>
            <a:ext cx="3756066" cy="1846659"/>
          </a:xfrm>
          <a:prstGeom prst="rect">
            <a:avLst/>
          </a:prstGeom>
          <a:noFill/>
          <a:ln>
            <a:solidFill>
              <a:srgbClr val="009999"/>
            </a:solidFill>
          </a:ln>
        </p:spPr>
        <p:txBody>
          <a:bodyPr wrap="square" rtlCol="0">
            <a:spAutoFit/>
          </a:bodyPr>
          <a:lstStyle/>
          <a:p>
            <a:r>
              <a:rPr lang="fr-FR" b="1" dirty="0"/>
              <a:t>À disposition</a:t>
            </a:r>
          </a:p>
          <a:p>
            <a:r>
              <a:rPr lang="fr-FR" sz="1600" dirty="0" smtClean="0"/>
              <a:t>- matériel </a:t>
            </a:r>
            <a:r>
              <a:rPr lang="fr-FR" sz="1600" dirty="0"/>
              <a:t>optique (jumelles et </a:t>
            </a:r>
            <a:r>
              <a:rPr lang="fr-FR" sz="1600" dirty="0" smtClean="0"/>
              <a:t>longue-vue) </a:t>
            </a:r>
            <a:endParaRPr lang="fr-FR" sz="1600" dirty="0"/>
          </a:p>
          <a:p>
            <a:r>
              <a:rPr lang="fr-FR" sz="1600" dirty="0" smtClean="0"/>
              <a:t>- une muséographie</a:t>
            </a:r>
          </a:p>
          <a:p>
            <a:r>
              <a:rPr lang="fr-FR" sz="1600" dirty="0" smtClean="0"/>
              <a:t>- des sentiers d’interprétation</a:t>
            </a:r>
          </a:p>
          <a:p>
            <a:r>
              <a:rPr lang="fr-FR" sz="1600" dirty="0" smtClean="0"/>
              <a:t>- une caméra au cœur de la réserve</a:t>
            </a:r>
          </a:p>
          <a:p>
            <a:r>
              <a:rPr lang="fr-FR" sz="1600" dirty="0" smtClean="0"/>
              <a:t>- une salle de projection/conférence</a:t>
            </a:r>
            <a:endParaRPr lang="fr-FR" sz="1600" dirty="0"/>
          </a:p>
          <a:p>
            <a:r>
              <a:rPr lang="fr-FR" sz="1600" dirty="0" smtClean="0"/>
              <a:t>un label « Tourisme et Handicap »</a:t>
            </a:r>
            <a:endParaRPr lang="fr-FR" sz="1600" dirty="0"/>
          </a:p>
        </p:txBody>
      </p:sp>
      <p:pic>
        <p:nvPicPr>
          <p:cNvPr id="6" name="Image 5"/>
          <p:cNvPicPr>
            <a:picLocks noChangeAspect="1"/>
          </p:cNvPicPr>
          <p:nvPr/>
        </p:nvPicPr>
        <p:blipFill rotWithShape="1">
          <a:blip r:embed="rId4" cstate="print">
            <a:extLst>
              <a:ext uri="{28A0092B-C50C-407E-A947-70E740481C1C}">
                <a14:useLocalDpi xmlns:a14="http://schemas.microsoft.com/office/drawing/2010/main" xmlns="" val="0"/>
              </a:ext>
            </a:extLst>
          </a:blip>
          <a:srcRect l="8682" t="17339" r="8441" b="16939"/>
          <a:stretch/>
        </p:blipFill>
        <p:spPr>
          <a:xfrm>
            <a:off x="180215" y="6442750"/>
            <a:ext cx="1492898" cy="354564"/>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902569" y="3334273"/>
            <a:ext cx="3497532" cy="2623149"/>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143462" y="3334273"/>
            <a:ext cx="3631809" cy="2623149"/>
          </a:xfrm>
          <a:prstGeom prst="rect">
            <a:avLst/>
          </a:prstGeom>
        </p:spPr>
      </p:pic>
    </p:spTree>
    <p:extLst>
      <p:ext uri="{BB962C8B-B14F-4D97-AF65-F5344CB8AC3E}">
        <p14:creationId xmlns:p14="http://schemas.microsoft.com/office/powerpoint/2010/main" xmlns="" val="33875898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327502" y="-7021"/>
            <a:ext cx="2864498" cy="1077218"/>
          </a:xfrm>
          <a:prstGeom prst="rect">
            <a:avLst/>
          </a:prstGeom>
          <a:noFill/>
          <a:ln w="3175">
            <a:solidFill>
              <a:srgbClr val="009999"/>
            </a:solidFill>
          </a:ln>
        </p:spPr>
        <p:txBody>
          <a:bodyPr wrap="square" rtlCol="0">
            <a:spAutoFit/>
          </a:bodyPr>
          <a:lstStyle/>
          <a:p>
            <a:r>
              <a:rPr lang="fr-FR" sz="1600" i="1" dirty="0" smtClean="0"/>
              <a:t>Contactez </a:t>
            </a:r>
            <a:r>
              <a:rPr lang="fr-FR" sz="1600" i="1" dirty="0" smtClean="0">
                <a:hlinkClick r:id="rId2"/>
              </a:rPr>
              <a:t>Lucie Langlade</a:t>
            </a:r>
            <a:endParaRPr lang="fr-FR" sz="1600" i="1" dirty="0" smtClean="0"/>
          </a:p>
          <a:p>
            <a:r>
              <a:rPr lang="fr-FR" sz="1600" dirty="0" smtClean="0"/>
              <a:t>21, rue de </a:t>
            </a:r>
            <a:r>
              <a:rPr lang="fr-FR" sz="1600" dirty="0" err="1" smtClean="0"/>
              <a:t>Vaugouin</a:t>
            </a:r>
            <a:endParaRPr lang="fr-FR" sz="1600" dirty="0" smtClean="0"/>
          </a:p>
          <a:p>
            <a:r>
              <a:rPr lang="fr-FR" sz="1600" dirty="0" smtClean="0"/>
              <a:t>17000 La Rochelle</a:t>
            </a:r>
          </a:p>
          <a:p>
            <a:r>
              <a:rPr lang="fr-FR" sz="1600" dirty="0" smtClean="0"/>
              <a:t>05-46-50-92-21</a:t>
            </a:r>
          </a:p>
        </p:txBody>
      </p:sp>
      <p:sp>
        <p:nvSpPr>
          <p:cNvPr id="14" name="Bouton d'action : Accueil 13">
            <a:hlinkClick r:id="" action="ppaction://hlinkshowjump?jump=firstslide" highlightClick="1"/>
          </p:cNvPr>
          <p:cNvSpPr/>
          <p:nvPr/>
        </p:nvSpPr>
        <p:spPr>
          <a:xfrm>
            <a:off x="11607282" y="6276743"/>
            <a:ext cx="461655" cy="444254"/>
          </a:xfrm>
          <a:prstGeom prst="actionButtonHome">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7" name="Bouton d'action : Retour 6">
            <a:hlinkClick r:id="rId3" action="ppaction://hlinksldjump" highlightClick="1"/>
          </p:cNvPr>
          <p:cNvSpPr/>
          <p:nvPr/>
        </p:nvSpPr>
        <p:spPr>
          <a:xfrm>
            <a:off x="11607282" y="5754228"/>
            <a:ext cx="461655" cy="444254"/>
          </a:xfrm>
          <a:prstGeom prst="actionButtonReturn">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11944" y="1647979"/>
            <a:ext cx="11607282" cy="1477328"/>
          </a:xfrm>
          <a:prstGeom prst="rect">
            <a:avLst/>
          </a:prstGeom>
          <a:noFill/>
        </p:spPr>
        <p:txBody>
          <a:bodyPr wrap="square">
            <a:spAutoFit/>
          </a:bodyPr>
          <a:lstStyle/>
          <a:p>
            <a:pPr algn="just"/>
            <a:r>
              <a:rPr lang="fr-FR" dirty="0" smtClean="0"/>
              <a:t>Antenne locale de la LPO, la LPO Charente-Maritime peut se déplacer au besoin sur le territoire du département. En fonction de vos envies et des derniers projets pédagogiques mis au point par l’équipe, elle vous emmène à la découverte d’un patrimoine naturel remarquable pour sa faune et sa flore. </a:t>
            </a:r>
          </a:p>
          <a:p>
            <a:pPr algn="just"/>
            <a:r>
              <a:rPr lang="fr-FR" dirty="0" smtClean="0"/>
              <a:t>Des thèmes spécifiques sont développés. Le programme actuel est l’avifaune forestière des boisements de Charente-Maritime.</a:t>
            </a:r>
            <a:endParaRPr lang="fr-FR" dirty="0"/>
          </a:p>
        </p:txBody>
      </p:sp>
      <p:sp>
        <p:nvSpPr>
          <p:cNvPr id="12" name="ZoneTexte 11"/>
          <p:cNvSpPr txBox="1"/>
          <p:nvPr/>
        </p:nvSpPr>
        <p:spPr>
          <a:xfrm>
            <a:off x="180215" y="4593370"/>
            <a:ext cx="3756066" cy="615553"/>
          </a:xfrm>
          <a:prstGeom prst="rect">
            <a:avLst/>
          </a:prstGeom>
          <a:noFill/>
          <a:ln>
            <a:solidFill>
              <a:srgbClr val="009999"/>
            </a:solidFill>
          </a:ln>
        </p:spPr>
        <p:txBody>
          <a:bodyPr wrap="square" rtlCol="0">
            <a:spAutoFit/>
          </a:bodyPr>
          <a:lstStyle/>
          <a:p>
            <a:r>
              <a:rPr lang="fr-FR" b="1" dirty="0"/>
              <a:t>À disposition</a:t>
            </a:r>
          </a:p>
          <a:p>
            <a:r>
              <a:rPr lang="fr-FR" sz="1600" dirty="0" smtClean="0"/>
              <a:t>- Matériel optique (jumelles et longue-vue) </a:t>
            </a:r>
          </a:p>
        </p:txBody>
      </p:sp>
      <p:pic>
        <p:nvPicPr>
          <p:cNvPr id="4" name="Imag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776516" y="3579374"/>
            <a:ext cx="3700965" cy="2643546"/>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094034" y="3579374"/>
            <a:ext cx="3524729" cy="2643546"/>
          </a:xfrm>
          <a:prstGeom prst="rect">
            <a:avLst/>
          </a:prstGeom>
        </p:spPr>
      </p:pic>
      <p:sp>
        <p:nvSpPr>
          <p:cNvPr id="10" name="Titre 1">
            <a:hlinkClick r:id="" action="ppaction://noaction" highlightClick="1"/>
          </p:cNvPr>
          <p:cNvSpPr txBox="1">
            <a:spLocks/>
          </p:cNvSpPr>
          <p:nvPr/>
        </p:nvSpPr>
        <p:spPr>
          <a:xfrm>
            <a:off x="1" y="-9"/>
            <a:ext cx="9327501" cy="1087396"/>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Nos sites</a:t>
            </a:r>
          </a:p>
          <a:p>
            <a:r>
              <a:rPr lang="fr-FR" sz="2900" dirty="0" smtClean="0">
                <a:ln w="0"/>
                <a:solidFill>
                  <a:schemeClr val="bg1"/>
                </a:solidFill>
                <a:latin typeface="Arial Rounded MT Bold" panose="020F0704030504030204" pitchFamily="34" charset="0"/>
              </a:rPr>
              <a:t>LPO Charente-Maritime</a:t>
            </a:r>
            <a:endParaRPr lang="fr-FR" sz="2900" dirty="0">
              <a:ln w="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xmlns="" val="1198949208"/>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475312"/>
            <a:ext cx="11272975" cy="916347"/>
          </a:xfrm>
        </p:spPr>
        <p:txBody>
          <a:bodyPr>
            <a:normAutofit/>
          </a:bodyPr>
          <a:lstStyle/>
          <a:p>
            <a:pPr marL="0" indent="0" algn="just">
              <a:buNone/>
            </a:pPr>
            <a:r>
              <a:rPr lang="fr-FR" sz="1800" dirty="0"/>
              <a:t>Créé en 1995 par le </a:t>
            </a:r>
            <a:r>
              <a:rPr lang="fr-FR" sz="1800" dirty="0" smtClean="0"/>
              <a:t>département </a:t>
            </a:r>
            <a:r>
              <a:rPr lang="fr-FR" sz="1800" dirty="0"/>
              <a:t>de la Charente-Maritime, en partenariat étroit avec les collectivités et les associations locales, le label Pôle-Nature garantit la qualité de </a:t>
            </a:r>
            <a:r>
              <a:rPr lang="fr-FR" sz="1800" dirty="0" smtClean="0"/>
              <a:t>14 </a:t>
            </a:r>
            <a:r>
              <a:rPr lang="fr-FR" sz="1800" dirty="0"/>
              <a:t>espaces naturels protégés et leur ouverture au </a:t>
            </a:r>
            <a:r>
              <a:rPr lang="fr-FR" sz="1800" dirty="0" smtClean="0"/>
              <a:t>public sur tout le département. Vous pouvez retrouver les sites Pôles-Nature / LPO grâce au logo sur la carte des sites LPO. </a:t>
            </a:r>
          </a:p>
        </p:txBody>
      </p:sp>
      <p:sp>
        <p:nvSpPr>
          <p:cNvPr id="6" name="Titre 1">
            <a:hlinkClick r:id="" action="ppaction://noaction" highlightClick="1"/>
          </p:cNvPr>
          <p:cNvSpPr txBox="1">
            <a:spLocks/>
          </p:cNvSpPr>
          <p:nvPr/>
        </p:nvSpPr>
        <p:spPr>
          <a:xfrm>
            <a:off x="0" y="0"/>
            <a:ext cx="10655431" cy="1087395"/>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Pôle-Nature</a:t>
            </a:r>
          </a:p>
          <a:p>
            <a:r>
              <a:rPr lang="fr-FR" sz="2900" dirty="0" smtClean="0">
                <a:ln w="0"/>
                <a:solidFill>
                  <a:schemeClr val="bg1"/>
                </a:solidFill>
                <a:latin typeface="Arial Rounded MT Bold" panose="020F0704030504030204" pitchFamily="34" charset="0"/>
              </a:rPr>
              <a:t>Label du Conseil Général de Charente-Maritime</a:t>
            </a:r>
            <a:endParaRPr lang="fr-FR" sz="2900" dirty="0">
              <a:ln w="0"/>
              <a:solidFill>
                <a:schemeClr val="bg1"/>
              </a:solidFill>
              <a:latin typeface="Arial Rounded MT Bold" panose="020F0704030504030204" pitchFamily="34" charset="0"/>
            </a:endParaRPr>
          </a:p>
        </p:txBody>
      </p:sp>
      <p:sp>
        <p:nvSpPr>
          <p:cNvPr id="8" name="Rectangle 7"/>
          <p:cNvSpPr/>
          <p:nvPr/>
        </p:nvSpPr>
        <p:spPr>
          <a:xfrm>
            <a:off x="218808" y="5794375"/>
            <a:ext cx="11272975" cy="923330"/>
          </a:xfrm>
          <a:prstGeom prst="rect">
            <a:avLst/>
          </a:prstGeom>
          <a:ln w="28575">
            <a:solidFill>
              <a:srgbClr val="009999"/>
            </a:solidFill>
          </a:ln>
        </p:spPr>
        <p:txBody>
          <a:bodyPr wrap="square">
            <a:spAutoFit/>
          </a:bodyPr>
          <a:lstStyle/>
          <a:p>
            <a:pPr algn="just"/>
            <a:r>
              <a:rPr lang="fr-FR" dirty="0"/>
              <a:t>Les écoles de Charente-Maritime peuvent bénéficier du transport en bus gratuit dans le cadre de la politique des </a:t>
            </a:r>
            <a:r>
              <a:rPr lang="fr-FR" dirty="0" smtClean="0"/>
              <a:t>Pôles-Nature </a:t>
            </a:r>
            <a:r>
              <a:rPr lang="fr-FR" dirty="0"/>
              <a:t>mis en place par le </a:t>
            </a:r>
            <a:r>
              <a:rPr lang="fr-FR" dirty="0" smtClean="0"/>
              <a:t>département</a:t>
            </a:r>
            <a:r>
              <a:rPr lang="fr-FR" dirty="0"/>
              <a:t>. Renseignez-vous auprès du Conseil </a:t>
            </a:r>
            <a:r>
              <a:rPr lang="fr-FR" dirty="0" smtClean="0"/>
              <a:t>départemental de </a:t>
            </a:r>
            <a:r>
              <a:rPr lang="fr-FR" dirty="0"/>
              <a:t>la Charente-Maritime (service des </a:t>
            </a:r>
            <a:r>
              <a:rPr lang="fr-FR" dirty="0" smtClean="0"/>
              <a:t>Pôles-Nature</a:t>
            </a:r>
            <a:r>
              <a:rPr lang="fr-FR" dirty="0"/>
              <a:t>) au 05 46 99 04 36.</a:t>
            </a:r>
          </a:p>
        </p:txBody>
      </p:sp>
      <p:pic>
        <p:nvPicPr>
          <p:cNvPr id="9" name="Imag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886091" y="3907"/>
            <a:ext cx="1083488" cy="1083488"/>
          </a:xfrm>
          <a:prstGeom prst="rect">
            <a:avLst/>
          </a:prstGeom>
        </p:spPr>
      </p:pic>
      <p:sp>
        <p:nvSpPr>
          <p:cNvPr id="10" name="Bouton d'action : Accueil 9">
            <a:hlinkClick r:id="" action="ppaction://hlinkshowjump?jump=firstslide" highlightClick="1"/>
          </p:cNvPr>
          <p:cNvSpPr/>
          <p:nvPr/>
        </p:nvSpPr>
        <p:spPr>
          <a:xfrm>
            <a:off x="11607282" y="6276743"/>
            <a:ext cx="461655" cy="444254"/>
          </a:xfrm>
          <a:prstGeom prst="actionButtonHome">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pic>
        <p:nvPicPr>
          <p:cNvPr id="23" name="Image 22">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xmlns="" val="0"/>
              </a:ext>
            </a:extLst>
          </a:blip>
          <a:srcRect r="41726"/>
          <a:stretch/>
        </p:blipFill>
        <p:spPr>
          <a:xfrm>
            <a:off x="5187418" y="2542606"/>
            <a:ext cx="2570842" cy="3100822"/>
          </a:xfrm>
          <a:prstGeom prst="rect">
            <a:avLst/>
          </a:prstGeom>
        </p:spPr>
      </p:pic>
    </p:spTree>
    <p:extLst>
      <p:ext uri="{BB962C8B-B14F-4D97-AF65-F5344CB8AC3E}">
        <p14:creationId xmlns:p14="http://schemas.microsoft.com/office/powerpoint/2010/main" xmlns="" val="1909698703"/>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336598"/>
            <a:ext cx="11269363" cy="718829"/>
          </a:xfrm>
          <a:noFill/>
        </p:spPr>
        <p:txBody>
          <a:bodyPr>
            <a:normAutofit/>
          </a:bodyPr>
          <a:lstStyle/>
          <a:p>
            <a:pPr marL="0" indent="0">
              <a:buNone/>
            </a:pPr>
            <a:r>
              <a:rPr lang="fr-FR" sz="1800" dirty="0" smtClean="0"/>
              <a:t>La LPO a pour mission sociale la sensibilisation des publics et a développé </a:t>
            </a:r>
            <a:r>
              <a:rPr lang="fr-FR" sz="1800" dirty="0"/>
              <a:t>dans ce sens des </a:t>
            </a:r>
            <a:r>
              <a:rPr lang="fr-FR" sz="1800" dirty="0" smtClean="0"/>
              <a:t>outils pédagogiques adaptés aux scolaires.</a:t>
            </a:r>
          </a:p>
        </p:txBody>
      </p:sp>
      <p:sp>
        <p:nvSpPr>
          <p:cNvPr id="7" name="Bouton d'action : Accueil 6">
            <a:hlinkClick r:id="" action="ppaction://hlinkshowjump?jump=firstslide" highlightClick="1"/>
          </p:cNvPr>
          <p:cNvSpPr/>
          <p:nvPr/>
        </p:nvSpPr>
        <p:spPr>
          <a:xfrm>
            <a:off x="11607282" y="6276743"/>
            <a:ext cx="461655" cy="444254"/>
          </a:xfrm>
          <a:prstGeom prst="actionButtonHome">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dirty="0"/>
          </a:p>
        </p:txBody>
      </p:sp>
      <p:sp>
        <p:nvSpPr>
          <p:cNvPr id="8" name="ZoneTexte 7"/>
          <p:cNvSpPr txBox="1"/>
          <p:nvPr/>
        </p:nvSpPr>
        <p:spPr>
          <a:xfrm>
            <a:off x="9327502" y="0"/>
            <a:ext cx="2861729" cy="1077218"/>
          </a:xfrm>
          <a:prstGeom prst="rect">
            <a:avLst/>
          </a:prstGeom>
          <a:noFill/>
          <a:ln w="3175">
            <a:solidFill>
              <a:srgbClr val="009999"/>
            </a:solidFill>
          </a:ln>
        </p:spPr>
        <p:txBody>
          <a:bodyPr wrap="square" rtlCol="0">
            <a:spAutoFit/>
          </a:bodyPr>
          <a:lstStyle/>
          <a:p>
            <a:r>
              <a:rPr lang="fr-FR" sz="1600" dirty="0" smtClean="0"/>
              <a:t>Contactez la </a:t>
            </a:r>
            <a:r>
              <a:rPr lang="fr-FR" sz="1600" dirty="0" smtClean="0">
                <a:hlinkClick r:id="rId2"/>
              </a:rPr>
              <a:t>LPO France</a:t>
            </a:r>
            <a:endParaRPr lang="fr-FR" sz="1600" dirty="0" smtClean="0"/>
          </a:p>
          <a:p>
            <a:r>
              <a:rPr lang="fr-FR" sz="1600" dirty="0" smtClean="0"/>
              <a:t>05 46 82 12 34 </a:t>
            </a:r>
          </a:p>
          <a:p>
            <a:endParaRPr lang="fr-FR" sz="1600" dirty="0" smtClean="0"/>
          </a:p>
          <a:p>
            <a:r>
              <a:rPr lang="fr-FR" sz="1600" dirty="0" smtClean="0"/>
              <a:t>Catalogue à consulter </a:t>
            </a:r>
            <a:r>
              <a:rPr lang="fr-FR" sz="1600" dirty="0" smtClean="0">
                <a:hlinkClick r:id="rId3"/>
              </a:rPr>
              <a:t>ICI</a:t>
            </a:r>
            <a:endParaRPr lang="fr-FR" sz="1600" dirty="0" smtClean="0"/>
          </a:p>
        </p:txBody>
      </p:sp>
      <p:grpSp>
        <p:nvGrpSpPr>
          <p:cNvPr id="28" name="Groupe 27"/>
          <p:cNvGrpSpPr/>
          <p:nvPr/>
        </p:nvGrpSpPr>
        <p:grpSpPr>
          <a:xfrm>
            <a:off x="3706042" y="2303281"/>
            <a:ext cx="3936911" cy="4135409"/>
            <a:chOff x="3706042" y="2614364"/>
            <a:chExt cx="3936911" cy="4135409"/>
          </a:xfrm>
          <a:noFill/>
        </p:grpSpPr>
        <p:sp>
          <p:nvSpPr>
            <p:cNvPr id="24" name="Rectangle à coins arrondis 23"/>
            <p:cNvSpPr/>
            <p:nvPr/>
          </p:nvSpPr>
          <p:spPr>
            <a:xfrm>
              <a:off x="4135816" y="2643092"/>
              <a:ext cx="3492000" cy="4106681"/>
            </a:xfrm>
            <a:prstGeom prst="roundRect">
              <a:avLst>
                <a:gd name="adj" fmla="val 5247"/>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p:cNvGrpSpPr/>
            <p:nvPr/>
          </p:nvGrpSpPr>
          <p:grpSpPr>
            <a:xfrm>
              <a:off x="3706042" y="2614364"/>
              <a:ext cx="3936911" cy="3387907"/>
              <a:chOff x="3706042" y="2614364"/>
              <a:chExt cx="3936911" cy="3387907"/>
            </a:xfrm>
            <a:grpFill/>
          </p:grpSpPr>
          <p:pic>
            <p:nvPicPr>
              <p:cNvPr id="10" name="Image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220917" y="4976999"/>
                <a:ext cx="3306149" cy="1025272"/>
              </a:xfrm>
              <a:prstGeom prst="rect">
                <a:avLst/>
              </a:prstGeom>
              <a:grpFill/>
              <a:ln>
                <a:noFill/>
              </a:ln>
            </p:spPr>
          </p:pic>
          <p:sp>
            <p:nvSpPr>
              <p:cNvPr id="13" name="Rectangle 12"/>
              <p:cNvSpPr/>
              <p:nvPr/>
            </p:nvSpPr>
            <p:spPr>
              <a:xfrm>
                <a:off x="3706042" y="2614364"/>
                <a:ext cx="3936911" cy="1846659"/>
              </a:xfrm>
              <a:prstGeom prst="rect">
                <a:avLst/>
              </a:prstGeom>
              <a:grpFill/>
            </p:spPr>
            <p:txBody>
              <a:bodyPr wrap="square">
                <a:spAutoFit/>
              </a:bodyPr>
              <a:lstStyle/>
              <a:p>
                <a:pPr lvl="1"/>
                <a:r>
                  <a:rPr lang="fr-FR" b="1" dirty="0"/>
                  <a:t>Des </a:t>
                </a:r>
                <a:r>
                  <a:rPr lang="fr-FR" b="1" dirty="0" smtClean="0"/>
                  <a:t>racontes-tapis</a:t>
                </a:r>
                <a:r>
                  <a:rPr lang="fr-FR" b="1" baseline="30000" dirty="0" smtClean="0"/>
                  <a:t>®</a:t>
                </a:r>
                <a:endParaRPr lang="fr-FR" sz="1600" b="1" baseline="30000" dirty="0"/>
              </a:p>
              <a:p>
                <a:pPr lvl="1" algn="just"/>
                <a:r>
                  <a:rPr lang="fr-FR" sz="1600" dirty="0"/>
                  <a:t>Il s’agit d’une base décor en tissu, modelée par rembourrage, </a:t>
                </a:r>
                <a:r>
                  <a:rPr lang="fr-FR" sz="1600" dirty="0" smtClean="0"/>
                  <a:t>avec des personnages </a:t>
                </a:r>
                <a:r>
                  <a:rPr lang="fr-FR" sz="1600" dirty="0"/>
                  <a:t>mobiles faciles à </a:t>
                </a:r>
                <a:r>
                  <a:rPr lang="fr-FR" sz="1600" dirty="0" smtClean="0"/>
                  <a:t>saisir et </a:t>
                </a:r>
                <a:r>
                  <a:rPr lang="fr-FR" sz="1600" dirty="0"/>
                  <a:t>à </a:t>
                </a:r>
                <a:r>
                  <a:rPr lang="fr-FR" sz="1600" dirty="0" smtClean="0"/>
                  <a:t>manipuler. Chaque Raconte-tapis</a:t>
                </a:r>
                <a:r>
                  <a:rPr lang="fr-FR" sz="1600" b="1" baseline="30000" dirty="0" smtClean="0"/>
                  <a:t>®</a:t>
                </a:r>
                <a:r>
                  <a:rPr lang="fr-FR" sz="1600" dirty="0" smtClean="0"/>
                  <a:t> est associé à </a:t>
                </a:r>
                <a:r>
                  <a:rPr lang="fr-FR" sz="1600" dirty="0"/>
                  <a:t>un album </a:t>
                </a:r>
                <a:r>
                  <a:rPr lang="fr-FR" sz="1600" dirty="0" smtClean="0"/>
                  <a:t>de jeunesse </a:t>
                </a:r>
                <a:r>
                  <a:rPr lang="fr-FR" sz="1600" dirty="0"/>
                  <a:t>ou </a:t>
                </a:r>
                <a:r>
                  <a:rPr lang="fr-FR" sz="1600" dirty="0" smtClean="0"/>
                  <a:t>à un conte.</a:t>
                </a:r>
                <a:endParaRPr lang="fr-FR" sz="1600" dirty="0"/>
              </a:p>
            </p:txBody>
          </p:sp>
        </p:grpSp>
      </p:grpSp>
      <p:grpSp>
        <p:nvGrpSpPr>
          <p:cNvPr id="26" name="Groupe 25"/>
          <p:cNvGrpSpPr/>
          <p:nvPr/>
        </p:nvGrpSpPr>
        <p:grpSpPr>
          <a:xfrm>
            <a:off x="7581216" y="2300998"/>
            <a:ext cx="3935641" cy="4137692"/>
            <a:chOff x="7297044" y="2614846"/>
            <a:chExt cx="3935641" cy="4137692"/>
          </a:xfrm>
          <a:noFill/>
        </p:grpSpPr>
        <p:sp>
          <p:nvSpPr>
            <p:cNvPr id="25" name="Rectangle à coins arrondis 24"/>
            <p:cNvSpPr/>
            <p:nvPr/>
          </p:nvSpPr>
          <p:spPr>
            <a:xfrm>
              <a:off x="7740685" y="2645857"/>
              <a:ext cx="3492000" cy="4106681"/>
            </a:xfrm>
            <a:prstGeom prst="roundRect">
              <a:avLst>
                <a:gd name="adj" fmla="val 4824"/>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 name="Groupe 19"/>
            <p:cNvGrpSpPr/>
            <p:nvPr/>
          </p:nvGrpSpPr>
          <p:grpSpPr>
            <a:xfrm>
              <a:off x="7297044" y="2614846"/>
              <a:ext cx="3935641" cy="3753875"/>
              <a:chOff x="7297044" y="2614846"/>
              <a:chExt cx="3935641" cy="3753875"/>
            </a:xfrm>
            <a:grpFill/>
          </p:grpSpPr>
          <p:sp>
            <p:nvSpPr>
              <p:cNvPr id="14" name="Rectangle 13"/>
              <p:cNvSpPr/>
              <p:nvPr/>
            </p:nvSpPr>
            <p:spPr>
              <a:xfrm>
                <a:off x="7297044" y="2614846"/>
                <a:ext cx="3935641" cy="2092881"/>
              </a:xfrm>
              <a:prstGeom prst="rect">
                <a:avLst/>
              </a:prstGeom>
              <a:grpFill/>
            </p:spPr>
            <p:txBody>
              <a:bodyPr wrap="square">
                <a:spAutoFit/>
              </a:bodyPr>
              <a:lstStyle/>
              <a:p>
                <a:pPr lvl="1"/>
                <a:r>
                  <a:rPr lang="fr-FR" b="1" dirty="0"/>
                  <a:t>Des malles </a:t>
                </a:r>
                <a:r>
                  <a:rPr lang="fr-FR" b="1" dirty="0" smtClean="0"/>
                  <a:t>pédagogiques</a:t>
                </a:r>
              </a:p>
              <a:p>
                <a:pPr lvl="1"/>
                <a:endParaRPr lang="fr-FR" sz="1600" b="1" dirty="0"/>
              </a:p>
              <a:p>
                <a:pPr lvl="1" algn="just"/>
                <a:r>
                  <a:rPr lang="fr-FR" sz="1600" dirty="0"/>
                  <a:t>Les malles contiennent divers éléments </a:t>
                </a:r>
                <a:r>
                  <a:rPr lang="fr-FR" sz="1600" dirty="0" smtClean="0"/>
                  <a:t>conçus </a:t>
                </a:r>
                <a:r>
                  <a:rPr lang="fr-FR" sz="1600" dirty="0"/>
                  <a:t>autour d’une thématique centrale. Ces éléments peuvent prendre la forme de vidéos, </a:t>
                </a:r>
                <a:r>
                  <a:rPr lang="fr-FR" sz="1600" dirty="0" smtClean="0"/>
                  <a:t>de séquences </a:t>
                </a:r>
                <a:r>
                  <a:rPr lang="fr-FR" sz="1600" dirty="0"/>
                  <a:t>pédagogiques, </a:t>
                </a:r>
                <a:r>
                  <a:rPr lang="fr-FR" sz="1600" dirty="0" smtClean="0"/>
                  <a:t>de jeux </a:t>
                </a:r>
                <a:r>
                  <a:rPr lang="fr-FR" sz="1600" dirty="0"/>
                  <a:t>pédagogiques … </a:t>
                </a:r>
              </a:p>
            </p:txBody>
          </p:sp>
          <p:pic>
            <p:nvPicPr>
              <p:cNvPr id="16" name="Image 15"/>
              <p:cNvPicPr>
                <a:picLocks noChangeAspect="1"/>
              </p:cNvPicPr>
              <p:nvPr/>
            </p:nvPicPr>
            <p:blipFill rotWithShape="1">
              <a:blip r:embed="rId5" cstate="print">
                <a:extLst>
                  <a:ext uri="{28A0092B-C50C-407E-A947-70E740481C1C}">
                    <a14:useLocalDpi xmlns:a14="http://schemas.microsoft.com/office/drawing/2010/main" xmlns="" val="0"/>
                  </a:ext>
                </a:extLst>
              </a:blip>
              <a:srcRect l="4209" t="1639"/>
              <a:stretch/>
            </p:blipFill>
            <p:spPr>
              <a:xfrm>
                <a:off x="7930903" y="4883629"/>
                <a:ext cx="3120195" cy="1485092"/>
              </a:xfrm>
              <a:prstGeom prst="rect">
                <a:avLst/>
              </a:prstGeom>
              <a:grpFill/>
              <a:ln>
                <a:solidFill>
                  <a:schemeClr val="tx1"/>
                </a:solidFill>
              </a:ln>
            </p:spPr>
          </p:pic>
        </p:grpSp>
      </p:grpSp>
      <p:grpSp>
        <p:nvGrpSpPr>
          <p:cNvPr id="27" name="Groupe 26"/>
          <p:cNvGrpSpPr/>
          <p:nvPr/>
        </p:nvGrpSpPr>
        <p:grpSpPr>
          <a:xfrm>
            <a:off x="-167149" y="2332009"/>
            <a:ext cx="3925568" cy="4106681"/>
            <a:chOff x="-234663" y="2643092"/>
            <a:chExt cx="3925568" cy="4106681"/>
          </a:xfrm>
          <a:noFill/>
        </p:grpSpPr>
        <p:sp>
          <p:nvSpPr>
            <p:cNvPr id="21" name="Rectangle à coins arrondis 20"/>
            <p:cNvSpPr/>
            <p:nvPr/>
          </p:nvSpPr>
          <p:spPr>
            <a:xfrm>
              <a:off x="198905" y="2643092"/>
              <a:ext cx="3492000" cy="4106681"/>
            </a:xfrm>
            <a:prstGeom prst="roundRect">
              <a:avLst>
                <a:gd name="adj" fmla="val 6516"/>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 name="Groupe 17"/>
            <p:cNvGrpSpPr/>
            <p:nvPr/>
          </p:nvGrpSpPr>
          <p:grpSpPr>
            <a:xfrm>
              <a:off x="-234663" y="2643092"/>
              <a:ext cx="3925568" cy="4052786"/>
              <a:chOff x="-234663" y="2695055"/>
              <a:chExt cx="3925568" cy="4052786"/>
            </a:xfrm>
            <a:grpFill/>
          </p:grpSpPr>
          <p:pic>
            <p:nvPicPr>
              <p:cNvPr id="9" name="Imag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263336">
                <a:off x="2066278" y="4590044"/>
                <a:ext cx="903403" cy="2157797"/>
              </a:xfrm>
              <a:prstGeom prst="rect">
                <a:avLst/>
              </a:prstGeom>
              <a:grpFill/>
              <a:ln>
                <a:solidFill>
                  <a:schemeClr val="tx1"/>
                </a:solidFill>
              </a:ln>
            </p:spPr>
          </p:pic>
          <p:sp>
            <p:nvSpPr>
              <p:cNvPr id="15" name="ZoneTexte 14"/>
              <p:cNvSpPr txBox="1"/>
              <p:nvPr/>
            </p:nvSpPr>
            <p:spPr>
              <a:xfrm>
                <a:off x="-234663" y="2695055"/>
                <a:ext cx="3925568" cy="1877437"/>
              </a:xfrm>
              <a:prstGeom prst="rect">
                <a:avLst/>
              </a:prstGeom>
              <a:grpFill/>
            </p:spPr>
            <p:txBody>
              <a:bodyPr wrap="square" rtlCol="0">
                <a:spAutoFit/>
              </a:bodyPr>
              <a:lstStyle/>
              <a:p>
                <a:pPr lvl="1"/>
                <a:r>
                  <a:rPr lang="fr-FR" b="1" dirty="0" smtClean="0"/>
                  <a:t>Des </a:t>
                </a:r>
                <a:r>
                  <a:rPr lang="fr-FR" b="1" dirty="0"/>
                  <a:t>expositions </a:t>
                </a:r>
                <a:endParaRPr lang="fr-FR" b="1" dirty="0" smtClean="0"/>
              </a:p>
              <a:p>
                <a:pPr lvl="1"/>
                <a:endParaRPr lang="fr-FR" b="1" dirty="0" smtClean="0"/>
              </a:p>
              <a:p>
                <a:pPr lvl="1" algn="just"/>
                <a:r>
                  <a:rPr lang="fr-FR" sz="1600" dirty="0" smtClean="0"/>
                  <a:t>En </a:t>
                </a:r>
                <a:r>
                  <a:rPr lang="fr-FR" sz="1600" dirty="0"/>
                  <a:t>bâches souples à </a:t>
                </a:r>
                <a:r>
                  <a:rPr lang="fr-FR" sz="1600" dirty="0" smtClean="0"/>
                  <a:t>accrocher </a:t>
                </a:r>
                <a:r>
                  <a:rPr lang="fr-FR" sz="1600" dirty="0"/>
                  <a:t>grâce aux œillets ou en panneaux auto déroulants. Une quinzaine d’expositions vous </a:t>
                </a:r>
                <a:r>
                  <a:rPr lang="fr-FR" sz="1600" dirty="0" smtClean="0"/>
                  <a:t>est proposée </a:t>
                </a:r>
                <a:r>
                  <a:rPr lang="fr-FR" sz="1600" dirty="0"/>
                  <a:t>sur des thèmes divers et variés liés à la biodiversité</a:t>
                </a:r>
                <a:r>
                  <a:rPr lang="fr-FR" sz="1600" dirty="0" smtClean="0"/>
                  <a:t>.</a:t>
                </a:r>
              </a:p>
            </p:txBody>
          </p:sp>
          <p:pic>
            <p:nvPicPr>
              <p:cNvPr id="17" name="Image 1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21255671">
                <a:off x="550149" y="4639135"/>
                <a:ext cx="1430965" cy="2074660"/>
              </a:xfrm>
              <a:prstGeom prst="rect">
                <a:avLst/>
              </a:prstGeom>
              <a:grpFill/>
              <a:ln>
                <a:solidFill>
                  <a:schemeClr val="tx1"/>
                </a:solidFill>
              </a:ln>
            </p:spPr>
          </p:pic>
        </p:grpSp>
      </p:grpSp>
      <p:sp>
        <p:nvSpPr>
          <p:cNvPr id="23" name="Flèche droite 22">
            <a:hlinkClick r:id="rId8" action="ppaction://hlinksldjump"/>
          </p:cNvPr>
          <p:cNvSpPr/>
          <p:nvPr/>
        </p:nvSpPr>
        <p:spPr>
          <a:xfrm>
            <a:off x="11607282" y="3243263"/>
            <a:ext cx="461655" cy="371475"/>
          </a:xfrm>
          <a:prstGeom prst="rightArrow">
            <a:avLst/>
          </a:prstGeom>
          <a:solidFill>
            <a:srgbClr val="FFFFFF">
              <a:alpha val="50196"/>
            </a:srgbClr>
          </a:solidFill>
          <a:ln w="57150">
            <a:solidFill>
              <a:srgbClr val="4CB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itre 1">
            <a:hlinkClick r:id="" action="ppaction://noaction" highlightClick="1"/>
          </p:cNvPr>
          <p:cNvSpPr txBox="1">
            <a:spLocks/>
          </p:cNvSpPr>
          <p:nvPr/>
        </p:nvSpPr>
        <p:spPr>
          <a:xfrm>
            <a:off x="0" y="-3"/>
            <a:ext cx="9327501" cy="1087398"/>
          </a:xfrm>
          <a:prstGeom prst="rect">
            <a:avLst/>
          </a:prstGeom>
          <a:solidFill>
            <a:srgbClr val="009999">
              <a:alpha val="70000"/>
            </a:srgbClr>
          </a:solidFill>
          <a:ln w="57150">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smtClean="0">
                <a:ln w="0"/>
                <a:solidFill>
                  <a:schemeClr val="bg1"/>
                </a:solidFill>
                <a:latin typeface="Arial Rounded MT Bold" panose="020F0704030504030204" pitchFamily="34" charset="0"/>
              </a:rPr>
              <a:t>Nos outils pédagogiques</a:t>
            </a:r>
          </a:p>
        </p:txBody>
      </p:sp>
    </p:spTree>
    <p:extLst>
      <p:ext uri="{BB962C8B-B14F-4D97-AF65-F5344CB8AC3E}">
        <p14:creationId xmlns:p14="http://schemas.microsoft.com/office/powerpoint/2010/main" xmlns="" val="1178075594"/>
      </p:ext>
    </p:extLst>
  </p:cSld>
  <p:clrMapOvr>
    <a:masterClrMapping/>
  </p:clrMapOvr>
  <mc:AlternateContent xmlns:mc="http://schemas.openxmlformats.org/markup-compatibility/2006">
    <mc:Choice xmlns:p14="http://schemas.microsoft.com/office/powerpoint/2010/main" xmlns="" Requires="p14">
      <p:transition spd="slow" p14:dur="2000" advClick="0"/>
    </mc:Choice>
    <mc:Fallback>
      <p:transition spd="slow" advClick="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4914</TotalTime>
  <Words>4546</Words>
  <Application>Microsoft Office PowerPoint</Application>
  <PresentationFormat>Personnalisé</PresentationFormat>
  <Paragraphs>526</Paragraphs>
  <Slides>50</Slides>
  <Notes>0</Notes>
  <HiddenSlides>0</HiddenSlides>
  <MMClips>0</MMClips>
  <ScaleCrop>false</ScaleCrop>
  <HeadingPairs>
    <vt:vector size="4" baseType="variant">
      <vt:variant>
        <vt:lpstr>Thème</vt:lpstr>
      </vt:variant>
      <vt:variant>
        <vt:i4>1</vt:i4>
      </vt:variant>
      <vt:variant>
        <vt:lpstr>Titres des diapositives</vt:lpstr>
      </vt:variant>
      <vt:variant>
        <vt:i4>50</vt:i4>
      </vt:variant>
    </vt:vector>
  </HeadingPairs>
  <TitlesOfParts>
    <vt:vector size="51" baseType="lpstr">
      <vt:lpstr>Thème Office</vt:lpstr>
      <vt:lpstr>Offre pédagogique LPO en Charente-Maritime  Nos animateurs nature LPO vous proposent des activités pédagogiques sur nos sites et dans vos classes. </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Manuella Grimault</dc:creator>
  <cp:lastModifiedBy>Joseph Desfontaines</cp:lastModifiedBy>
  <cp:revision>270</cp:revision>
  <dcterms:created xsi:type="dcterms:W3CDTF">2016-03-10T09:02:22Z</dcterms:created>
  <dcterms:modified xsi:type="dcterms:W3CDTF">2017-01-03T13:21:33Z</dcterms:modified>
</cp:coreProperties>
</file>