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309" r:id="rId3"/>
    <p:sldId id="257" r:id="rId4"/>
    <p:sldId id="310" r:id="rId5"/>
    <p:sldId id="258" r:id="rId6"/>
    <p:sldId id="294" r:id="rId7"/>
    <p:sldId id="295" r:id="rId8"/>
    <p:sldId id="296" r:id="rId9"/>
    <p:sldId id="260" r:id="rId10"/>
    <p:sldId id="261" r:id="rId11"/>
    <p:sldId id="259" r:id="rId12"/>
    <p:sldId id="297" r:id="rId13"/>
    <p:sldId id="306" r:id="rId14"/>
    <p:sldId id="308" r:id="rId15"/>
    <p:sldId id="329" r:id="rId16"/>
    <p:sldId id="264" r:id="rId17"/>
    <p:sldId id="265" r:id="rId18"/>
    <p:sldId id="298" r:id="rId19"/>
    <p:sldId id="320" r:id="rId20"/>
    <p:sldId id="291" r:id="rId21"/>
    <p:sldId id="305" r:id="rId22"/>
    <p:sldId id="326" r:id="rId23"/>
    <p:sldId id="327" r:id="rId24"/>
    <p:sldId id="328" r:id="rId25"/>
    <p:sldId id="330" r:id="rId26"/>
    <p:sldId id="300" r:id="rId27"/>
    <p:sldId id="299" r:id="rId28"/>
    <p:sldId id="325" r:id="rId29"/>
    <p:sldId id="321" r:id="rId30"/>
    <p:sldId id="313" r:id="rId31"/>
    <p:sldId id="314" r:id="rId32"/>
    <p:sldId id="317" r:id="rId33"/>
    <p:sldId id="316" r:id="rId34"/>
    <p:sldId id="324" r:id="rId35"/>
    <p:sldId id="315" r:id="rId36"/>
    <p:sldId id="323" r:id="rId37"/>
    <p:sldId id="318" r:id="rId38"/>
    <p:sldId id="331" r:id="rId39"/>
    <p:sldId id="322" r:id="rId40"/>
    <p:sldId id="304" r:id="rId41"/>
    <p:sldId id="302" r:id="rId42"/>
  </p:sldIdLst>
  <p:sldSz cx="9144000" cy="6858000" type="screen4x3"/>
  <p:notesSz cx="7099300" cy="10234613"/>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2B67"/>
    <a:srgbClr val="86C7CC"/>
    <a:srgbClr val="3F9197"/>
    <a:srgbClr val="F40C1D"/>
    <a:srgbClr val="00FF99"/>
    <a:srgbClr val="E9235C"/>
    <a:srgbClr val="FFE7F3"/>
    <a:srgbClr val="DDF1F3"/>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39" autoAdjust="0"/>
    <p:restoredTop sz="89247" autoAdjust="0"/>
  </p:normalViewPr>
  <p:slideViewPr>
    <p:cSldViewPr>
      <p:cViewPr>
        <p:scale>
          <a:sx n="66" d="100"/>
          <a:sy n="66" d="100"/>
        </p:scale>
        <p:origin x="-1494"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4650" tIns="47325" rIns="94650" bIns="47325" numCol="1" anchor="t" anchorCtr="0" compatLnSpc="1">
            <a:prstTxWarp prst="textNoShape">
              <a:avLst/>
            </a:prstTxWarp>
          </a:bodyPr>
          <a:lstStyle>
            <a:lvl1pPr defTabSz="946150">
              <a:defRPr sz="1200"/>
            </a:lvl1pPr>
          </a:lstStyle>
          <a:p>
            <a:endParaRPr lang="fr-FR"/>
          </a:p>
        </p:txBody>
      </p:sp>
      <p:sp>
        <p:nvSpPr>
          <p:cNvPr id="14339" name="Rectangle 3"/>
          <p:cNvSpPr>
            <a:spLocks noGrp="1" noChangeArrowheads="1"/>
          </p:cNvSpPr>
          <p:nvPr>
            <p:ph type="dt" idx="1"/>
          </p:nvPr>
        </p:nvSpPr>
        <p:spPr bwMode="auto">
          <a:xfrm>
            <a:off x="4021138" y="0"/>
            <a:ext cx="3076575" cy="511175"/>
          </a:xfrm>
          <a:prstGeom prst="rect">
            <a:avLst/>
          </a:prstGeom>
          <a:noFill/>
          <a:ln w="9525">
            <a:noFill/>
            <a:miter lim="800000"/>
            <a:headEnd/>
            <a:tailEnd/>
          </a:ln>
        </p:spPr>
        <p:txBody>
          <a:bodyPr vert="horz" wrap="square" lIns="94650" tIns="47325" rIns="94650" bIns="47325" numCol="1" anchor="t" anchorCtr="0" compatLnSpc="1">
            <a:prstTxWarp prst="textNoShape">
              <a:avLst/>
            </a:prstTxWarp>
          </a:bodyPr>
          <a:lstStyle>
            <a:lvl1pPr algn="r" defTabSz="946150">
              <a:defRPr sz="1200"/>
            </a:lvl1pPr>
          </a:lstStyle>
          <a:p>
            <a:endParaRPr lang="fr-FR"/>
          </a:p>
        </p:txBody>
      </p:sp>
      <p:sp>
        <p:nvSpPr>
          <p:cNvPr id="13316" name="Rectangle 4"/>
          <p:cNvSpPr>
            <a:spLocks noGrp="1" noRot="1" noChangeAspect="1" noChangeArrowheads="1" noTextEdit="1"/>
          </p:cNvSpPr>
          <p:nvPr>
            <p:ph type="sldImg" idx="2"/>
          </p:nvPr>
        </p:nvSpPr>
        <p:spPr bwMode="auto">
          <a:xfrm>
            <a:off x="992188" y="768350"/>
            <a:ext cx="5116512" cy="3836988"/>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711200" y="4860925"/>
            <a:ext cx="5676900" cy="4605338"/>
          </a:xfrm>
          <a:prstGeom prst="rect">
            <a:avLst/>
          </a:prstGeom>
          <a:noFill/>
          <a:ln w="9525">
            <a:noFill/>
            <a:miter lim="800000"/>
            <a:headEnd/>
            <a:tailEnd/>
          </a:ln>
        </p:spPr>
        <p:txBody>
          <a:bodyPr vert="horz" wrap="square" lIns="94650" tIns="47325" rIns="94650" bIns="47325"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14342"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p:spPr>
        <p:txBody>
          <a:bodyPr vert="horz" wrap="square" lIns="94650" tIns="47325" rIns="94650" bIns="47325" numCol="1" anchor="b" anchorCtr="0" compatLnSpc="1">
            <a:prstTxWarp prst="textNoShape">
              <a:avLst/>
            </a:prstTxWarp>
          </a:bodyPr>
          <a:lstStyle>
            <a:lvl1pPr defTabSz="946150">
              <a:defRPr sz="1200"/>
            </a:lvl1pPr>
          </a:lstStyle>
          <a:p>
            <a:endParaRPr lang="fr-FR"/>
          </a:p>
        </p:txBody>
      </p:sp>
      <p:sp>
        <p:nvSpPr>
          <p:cNvPr id="14343"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4650" tIns="47325" rIns="94650" bIns="47325" numCol="1" anchor="b" anchorCtr="0" compatLnSpc="1">
            <a:prstTxWarp prst="textNoShape">
              <a:avLst/>
            </a:prstTxWarp>
          </a:bodyPr>
          <a:lstStyle>
            <a:lvl1pPr algn="r" defTabSz="946150">
              <a:defRPr sz="1200"/>
            </a:lvl1pPr>
          </a:lstStyle>
          <a:p>
            <a:fld id="{3FF16226-67AE-422D-AD35-B4485B7EDE08}" type="slidenum">
              <a:rPr lang="fr-F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e l'image des diapositives 1"/>
          <p:cNvSpPr>
            <a:spLocks noGrp="1" noRot="1" noChangeAspect="1"/>
          </p:cNvSpPr>
          <p:nvPr>
            <p:ph type="sldImg"/>
          </p:nvPr>
        </p:nvSpPr>
        <p:spPr>
          <a:ln/>
        </p:spPr>
      </p:sp>
      <p:sp>
        <p:nvSpPr>
          <p:cNvPr id="16386" name="Espace réservé des commentaires 2"/>
          <p:cNvSpPr>
            <a:spLocks noGrp="1"/>
          </p:cNvSpPr>
          <p:nvPr>
            <p:ph type="body" idx="1"/>
          </p:nvPr>
        </p:nvSpPr>
        <p:spPr/>
        <p:txBody>
          <a:bodyPr/>
          <a:lstStyle/>
          <a:p>
            <a:endParaRPr lang="fr-FR" smtClean="0"/>
          </a:p>
        </p:txBody>
      </p:sp>
      <p:sp>
        <p:nvSpPr>
          <p:cNvPr id="16387" name="Espace réservé du numéro de diapositive 3"/>
          <p:cNvSpPr>
            <a:spLocks noGrp="1"/>
          </p:cNvSpPr>
          <p:nvPr>
            <p:ph type="sldNum" sz="quarter" idx="5"/>
          </p:nvPr>
        </p:nvSpPr>
        <p:spPr>
          <a:noFill/>
        </p:spPr>
        <p:txBody>
          <a:bodyPr/>
          <a:lstStyle/>
          <a:p>
            <a:fld id="{CE2B24C3-5CF2-43A3-8BBE-110F762B2A32}" type="slidenum">
              <a:rPr lang="fr-FR"/>
              <a:pPr/>
              <a:t>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Espace réservé de l'image des diapositives 1"/>
          <p:cNvSpPr>
            <a:spLocks noGrp="1" noRot="1" noChangeAspect="1"/>
          </p:cNvSpPr>
          <p:nvPr>
            <p:ph type="sldImg"/>
          </p:nvPr>
        </p:nvSpPr>
        <p:spPr>
          <a:ln/>
        </p:spPr>
      </p:sp>
      <p:sp>
        <p:nvSpPr>
          <p:cNvPr id="51202" name="Espace réservé des commentaires 2"/>
          <p:cNvSpPr>
            <a:spLocks noGrp="1"/>
          </p:cNvSpPr>
          <p:nvPr>
            <p:ph type="body" idx="1"/>
          </p:nvPr>
        </p:nvSpPr>
        <p:spPr/>
        <p:txBody>
          <a:bodyPr/>
          <a:lstStyle/>
          <a:p>
            <a:endParaRPr lang="fr-FR" smtClean="0"/>
          </a:p>
        </p:txBody>
      </p:sp>
      <p:sp>
        <p:nvSpPr>
          <p:cNvPr id="51203" name="Espace réservé du numéro de diapositive 3"/>
          <p:cNvSpPr>
            <a:spLocks noGrp="1"/>
          </p:cNvSpPr>
          <p:nvPr>
            <p:ph type="sldNum" sz="quarter" idx="5"/>
          </p:nvPr>
        </p:nvSpPr>
        <p:spPr>
          <a:noFill/>
        </p:spPr>
        <p:txBody>
          <a:bodyPr/>
          <a:lstStyle/>
          <a:p>
            <a:fld id="{23A1E5BC-20C4-4A7C-A343-659C303C351C}" type="slidenum">
              <a:rPr lang="fr-FR"/>
              <a:pPr/>
              <a:t>35</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34910A0-C3A8-4867-8AD0-C94F2DB1150F}"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D643EC8-8CF9-42C4-9655-C2F2BABDB32B}"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DE26152-6856-46FE-AFE1-59F27259CCD0}"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6405100-8809-40A6-A734-C0C4F0D6E7C7}"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638DF1E-B74E-4CFC-932B-646426022D42}"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F421DF20-29A0-450D-B4C1-F34BD50AB89B}"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B3A2F56C-0CC8-4585-B3B6-8A5E9DB37AA3}"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0D99E9C5-EA11-4648-B120-73A609299BF4}"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9E58F7C5-6912-42FC-8381-FCF36F525809}"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40403E69-0FD6-4D04-BACC-6D9058F5C436}"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699F63A-08D3-4FC3-AE9D-F62387E6F4F2}"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508AA5EB-00D5-4B22-9E8A-E2CE56E926AD}"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Anne-Sophie.Gras@ac-rennes.fr"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5.xml"/><Relationship Id="rId7"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slide" Target="slide28.xml"/><Relationship Id="rId5" Type="http://schemas.openxmlformats.org/officeDocument/2006/relationships/slide" Target="slide11.xml"/><Relationship Id="rId4" Type="http://schemas.openxmlformats.org/officeDocument/2006/relationships/slide" Target="slide4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R%E9forme%20EMC%20Textes%20publi%E9s%20juin%202015/ress_emc_dilemmes_ethique_464013-1.pdf" TargetMode="External"/><Relationship Id="rId2" Type="http://schemas.openxmlformats.org/officeDocument/2006/relationships/hyperlink" Target="R&#233;forme%20EMC%20Textes%20publi&#233;s%20juin%202015/ress_emc_dilemmes_ethique_464013-1.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cache.media.eduscol.education.fr/file/EMC/01/7/ress_emc_discussion_DVP_464017.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R&#233;forme%20EMC%20Textes%20publi&#233;s%20juin%202015/Ress_emc_clarification_464242.pdf" TargetMode="External"/><Relationship Id="rId2" Type="http://schemas.openxmlformats.org/officeDocument/2006/relationships/hyperlink" Target="http://eduscol.education.fr/cid92404/methodes-et-demarches.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cache.media.eduscol.education.fr/file/EMC/02/3/Ress_emc_debat-plus-loin_464023.pdf" TargetMode="External"/><Relationship Id="rId2" Type="http://schemas.openxmlformats.org/officeDocument/2006/relationships/hyperlink" Target="http://cache.media.eduscol.education.fr/file/EMC/01/1/ress_emc_debat_464011.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toutatice.fr/portail/pagemarker/19/cms/espace-educ/pole-arts-et-humanites/histoire-geographie-ecjs/emc-hg/academie-de-rennes.proxy" TargetMode="Externa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hyperlink" Target="http://www.ac-grenoble.fr/disciplines/hg/articles.php?lng=fr&amp;pg=1204"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education.gouv.fr/pid25535/bulletin_officiel.html?cid_bo=73659"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eduscol.education.fr/histoire-geographie/enseigner/ressources-par-dispositif-et-enseignement/education-a-la-defense.htm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education.gouv.fr/pid285/bulletin_officiel.html?cid_bo=89301" TargetMode="Externa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4.ac-nancy-metz.fr/documentation/index.php/pratiques-pedagogiques/college/41-pratiques-pedagogiques/college/themes/education-a-la-sante-et-a-la-citoyennete/107-citoyennet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education.gouv.fr/pid285/bulletin_officiel.html?pid_bo=32675" TargetMode="External"/><Relationship Id="rId1" Type="http://schemas.openxmlformats.org/officeDocument/2006/relationships/slideLayout" Target="../slideLayouts/slideLayout2.xml"/><Relationship Id="rId4" Type="http://schemas.openxmlformats.org/officeDocument/2006/relationships/hyperlink" Target="http://www.education.gouv.fr/pid25535/bulletin_officiel.html?cid_bo=9015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Text Box 12"/>
          <p:cNvSpPr txBox="1">
            <a:spLocks noChangeArrowheads="1"/>
          </p:cNvSpPr>
          <p:nvPr/>
        </p:nvSpPr>
        <p:spPr bwMode="auto">
          <a:xfrm>
            <a:off x="971550" y="2492375"/>
            <a:ext cx="7343775" cy="646113"/>
          </a:xfrm>
          <a:prstGeom prst="rect">
            <a:avLst/>
          </a:prstGeom>
          <a:noFill/>
          <a:ln w="9525">
            <a:noFill/>
            <a:miter lim="800000"/>
            <a:headEnd/>
            <a:tailEnd/>
          </a:ln>
        </p:spPr>
        <p:txBody>
          <a:bodyPr>
            <a:spAutoFit/>
          </a:bodyPr>
          <a:lstStyle/>
          <a:p>
            <a:pPr algn="ctr">
              <a:spcBef>
                <a:spcPct val="50000"/>
              </a:spcBef>
            </a:pPr>
            <a:r>
              <a:rPr lang="fr-FR" sz="3600" b="1" i="1">
                <a:solidFill>
                  <a:srgbClr val="7030A0"/>
                </a:solidFill>
              </a:rPr>
              <a:t>L’enseignement moral et civique</a:t>
            </a:r>
          </a:p>
        </p:txBody>
      </p:sp>
      <p:sp>
        <p:nvSpPr>
          <p:cNvPr id="14339" name="Text Box 13"/>
          <p:cNvSpPr txBox="1">
            <a:spLocks noChangeArrowheads="1"/>
          </p:cNvSpPr>
          <p:nvPr/>
        </p:nvSpPr>
        <p:spPr bwMode="auto">
          <a:xfrm>
            <a:off x="1331913" y="3284538"/>
            <a:ext cx="6553200" cy="1693862"/>
          </a:xfrm>
          <a:prstGeom prst="rect">
            <a:avLst/>
          </a:prstGeom>
          <a:noFill/>
          <a:ln w="9525">
            <a:noFill/>
            <a:miter lim="800000"/>
            <a:headEnd/>
            <a:tailEnd/>
          </a:ln>
        </p:spPr>
        <p:txBody>
          <a:bodyPr>
            <a:spAutoFit/>
          </a:bodyPr>
          <a:lstStyle/>
          <a:p>
            <a:pPr algn="ctr"/>
            <a:r>
              <a:rPr lang="fr-FR" sz="3200">
                <a:solidFill>
                  <a:srgbClr val="B41450"/>
                </a:solidFill>
              </a:rPr>
              <a:t>« Débattre de la chose publique »</a:t>
            </a:r>
          </a:p>
          <a:p>
            <a:pPr algn="ctr"/>
            <a:endParaRPr lang="fr-FR">
              <a:solidFill>
                <a:srgbClr val="B41450"/>
              </a:solidFill>
            </a:endParaRPr>
          </a:p>
          <a:p>
            <a:pPr algn="ctr"/>
            <a:endParaRPr lang="fr-FR">
              <a:solidFill>
                <a:srgbClr val="B41450"/>
              </a:solidFill>
            </a:endParaRPr>
          </a:p>
          <a:p>
            <a:pPr algn="ctr"/>
            <a:endParaRPr lang="fr-FR">
              <a:solidFill>
                <a:srgbClr val="B41450"/>
              </a:solidFill>
            </a:endParaRPr>
          </a:p>
          <a:p>
            <a:pPr algn="ctr"/>
            <a:r>
              <a:rPr lang="fr-FR">
                <a:solidFill>
                  <a:srgbClr val="B41450"/>
                </a:solidFill>
              </a:rPr>
              <a:t>Mise en œuvre depuis le rentrée 2015 de l’école aux lycées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re 1"/>
          <p:cNvSpPr>
            <a:spLocks noGrp="1"/>
          </p:cNvSpPr>
          <p:nvPr>
            <p:ph type="title"/>
          </p:nvPr>
        </p:nvSpPr>
        <p:spPr>
          <a:xfrm>
            <a:off x="457200" y="274638"/>
            <a:ext cx="8229600" cy="777875"/>
          </a:xfrm>
        </p:spPr>
        <p:txBody>
          <a:bodyPr/>
          <a:lstStyle/>
          <a:p>
            <a:pPr algn="r" eaLnBrk="1" hangingPunct="1"/>
            <a:r>
              <a:rPr lang="fr-FR" sz="2800" b="1" smtClean="0">
                <a:solidFill>
                  <a:srgbClr val="7030A0"/>
                </a:solidFill>
              </a:rPr>
              <a:t>L’EMC,</a:t>
            </a:r>
            <a:r>
              <a:rPr lang="fr-FR" sz="2800" smtClean="0">
                <a:solidFill>
                  <a:srgbClr val="7030A0"/>
                </a:solidFill>
              </a:rPr>
              <a:t> une dimension morale et civique</a:t>
            </a:r>
          </a:p>
        </p:txBody>
      </p:sp>
      <p:pic>
        <p:nvPicPr>
          <p:cNvPr id="24578" name="Image 3" descr="http://www.questionsdeclasses.org/local/cache-vignettes/L150xH108/arton2775-38755.jpg"/>
          <p:cNvPicPr>
            <a:picLocks noChangeAspect="1" noChangeArrowheads="1"/>
          </p:cNvPicPr>
          <p:nvPr/>
        </p:nvPicPr>
        <p:blipFill>
          <a:blip r:embed="rId2"/>
          <a:srcRect/>
          <a:stretch>
            <a:fillRect/>
          </a:stretch>
        </p:blipFill>
        <p:spPr bwMode="auto">
          <a:xfrm>
            <a:off x="395288" y="1341438"/>
            <a:ext cx="1577975" cy="1252537"/>
          </a:xfrm>
          <a:prstGeom prst="rect">
            <a:avLst/>
          </a:prstGeom>
          <a:noFill/>
          <a:ln w="9525">
            <a:noFill/>
            <a:miter lim="800000"/>
            <a:headEnd/>
            <a:tailEnd/>
          </a:ln>
        </p:spPr>
      </p:pic>
      <p:sp>
        <p:nvSpPr>
          <p:cNvPr id="24579" name="ZoneTexte 4"/>
          <p:cNvSpPr txBox="1">
            <a:spLocks noChangeArrowheads="1"/>
          </p:cNvSpPr>
          <p:nvPr/>
        </p:nvSpPr>
        <p:spPr bwMode="auto">
          <a:xfrm>
            <a:off x="2484438" y="1125538"/>
            <a:ext cx="6191250" cy="4292600"/>
          </a:xfrm>
          <a:prstGeom prst="rect">
            <a:avLst/>
          </a:prstGeom>
          <a:noFill/>
          <a:ln w="9525">
            <a:solidFill>
              <a:srgbClr val="FF66FF"/>
            </a:solidFill>
            <a:miter lim="800000"/>
            <a:headEnd/>
            <a:tailEnd/>
          </a:ln>
        </p:spPr>
        <p:txBody>
          <a:bodyPr>
            <a:spAutoFit/>
          </a:bodyPr>
          <a:lstStyle/>
          <a:p>
            <a:pPr algn="just"/>
            <a:r>
              <a:rPr lang="fr-FR" sz="2500">
                <a:latin typeface="Garamond" pitchFamily="18" charset="0"/>
                <a:cs typeface="Times New Roman" pitchFamily="18" charset="0"/>
              </a:rPr>
              <a:t>« </a:t>
            </a:r>
            <a:r>
              <a:rPr lang="fr-FR" sz="2500" b="1">
                <a:latin typeface="Garamond" pitchFamily="18" charset="0"/>
                <a:cs typeface="Times New Roman" pitchFamily="18" charset="0"/>
              </a:rPr>
              <a:t>Trop souvent, les maîtres négligent l’enseignement moral pour l’enseignement civique, qui semble plus précis et plus concret, et ils oublient que l’enseignement civique ne peut avoir de sens et de valeur que par l’enseignement moral, car les constitutions qui assurent à tous les citoyens la liberté politique et qui réalisent ou préparent l’égalité sociale ont pour âme le respect de la personne humaine, de la dignité humaine</a:t>
            </a:r>
            <a:r>
              <a:rPr lang="fr-FR" sz="2500">
                <a:latin typeface="Garamond" pitchFamily="18" charset="0"/>
                <a:cs typeface="Times New Roman" pitchFamily="18" charset="0"/>
              </a:rPr>
              <a:t>. »</a:t>
            </a:r>
          </a:p>
        </p:txBody>
      </p:sp>
      <p:sp>
        <p:nvSpPr>
          <p:cNvPr id="7" name="ZoneTexte 6"/>
          <p:cNvSpPr txBox="1"/>
          <p:nvPr/>
        </p:nvSpPr>
        <p:spPr>
          <a:xfrm>
            <a:off x="2484438" y="5661025"/>
            <a:ext cx="5903912" cy="701675"/>
          </a:xfrm>
          <a:prstGeom prst="rect">
            <a:avLst/>
          </a:prstGeom>
          <a:solidFill>
            <a:schemeClr val="bg1"/>
          </a:solidFill>
        </p:spPr>
        <p:txBody>
          <a:bodyPr>
            <a:spAutoFit/>
          </a:bodyPr>
          <a:lstStyle/>
          <a:p>
            <a:pPr>
              <a:defRPr/>
            </a:pPr>
            <a:r>
              <a:rPr lang="fr-FR" sz="2000">
                <a:solidFill>
                  <a:srgbClr val="C00000"/>
                </a:solidFill>
                <a:effectLst>
                  <a:outerShdw blurRad="38100" dist="38100" dir="2700000" algn="tl">
                    <a:srgbClr val="C0C0C0"/>
                  </a:outerShdw>
                </a:effectLst>
                <a:latin typeface="Cambria" pitchFamily="18" charset="0"/>
              </a:rPr>
              <a:t>Jean Jaurès, « L’enseignement de la morale », </a:t>
            </a:r>
          </a:p>
          <a:p>
            <a:pPr>
              <a:defRPr/>
            </a:pPr>
            <a:r>
              <a:rPr lang="fr-FR" sz="2000">
                <a:solidFill>
                  <a:srgbClr val="C00000"/>
                </a:solidFill>
                <a:effectLst>
                  <a:outerShdw blurRad="38100" dist="38100" dir="2700000" algn="tl">
                    <a:srgbClr val="C0C0C0"/>
                  </a:outerShdw>
                </a:effectLst>
                <a:latin typeface="Cambria" pitchFamily="18" charset="0"/>
              </a:rPr>
              <a:t>La Dépêche de Toulouse, 3 juin 1892.</a:t>
            </a:r>
          </a:p>
        </p:txBody>
      </p:sp>
      <p:sp>
        <p:nvSpPr>
          <p:cNvPr id="24581" name="ZoneTexte 7"/>
          <p:cNvSpPr txBox="1">
            <a:spLocks noChangeArrowheads="1"/>
          </p:cNvSpPr>
          <p:nvPr/>
        </p:nvSpPr>
        <p:spPr bwMode="auto">
          <a:xfrm rot="-5400000">
            <a:off x="-2290762" y="4113213"/>
            <a:ext cx="5041900" cy="215900"/>
          </a:xfrm>
          <a:prstGeom prst="rect">
            <a:avLst/>
          </a:prstGeom>
          <a:noFill/>
          <a:ln w="9525">
            <a:noFill/>
            <a:miter lim="800000"/>
            <a:headEnd/>
            <a:tailEnd/>
          </a:ln>
        </p:spPr>
        <p:txBody>
          <a:bodyPr>
            <a:spAutoFit/>
          </a:bodyPr>
          <a:lstStyle/>
          <a:p>
            <a:r>
              <a:rPr lang="fr-FR" sz="700"/>
              <a:t>Laurent Marien, IA-IPR d’histoire-géographie, Pôle civique, Académie de </a:t>
            </a:r>
            <a:r>
              <a:rPr lang="fr-FR" sz="800"/>
              <a:t>Poitiers</a:t>
            </a:r>
            <a:endParaRPr lang="fr-FR" sz="7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re 1"/>
          <p:cNvSpPr>
            <a:spLocks noGrp="1"/>
          </p:cNvSpPr>
          <p:nvPr>
            <p:ph type="title"/>
          </p:nvPr>
        </p:nvSpPr>
        <p:spPr>
          <a:xfrm>
            <a:off x="755650" y="188913"/>
            <a:ext cx="7920038" cy="633412"/>
          </a:xfrm>
        </p:spPr>
        <p:txBody>
          <a:bodyPr/>
          <a:lstStyle/>
          <a:p>
            <a:pPr algn="r" eaLnBrk="1" hangingPunct="1"/>
            <a:r>
              <a:rPr lang="fr-FR" sz="2800" b="1" smtClean="0">
                <a:solidFill>
                  <a:srgbClr val="7030A0"/>
                </a:solidFill>
              </a:rPr>
              <a:t>L’EMC </a:t>
            </a:r>
            <a:r>
              <a:rPr lang="fr-FR" sz="2800" smtClean="0">
                <a:solidFill>
                  <a:srgbClr val="7030A0"/>
                </a:solidFill>
              </a:rPr>
              <a:t>: les enjeux de cet enseignement</a:t>
            </a:r>
          </a:p>
        </p:txBody>
      </p:sp>
      <p:sp>
        <p:nvSpPr>
          <p:cNvPr id="25602" name="Espace réservé du contenu 2"/>
          <p:cNvSpPr>
            <a:spLocks noGrp="1"/>
          </p:cNvSpPr>
          <p:nvPr>
            <p:ph idx="1"/>
          </p:nvPr>
        </p:nvSpPr>
        <p:spPr>
          <a:xfrm>
            <a:off x="250825" y="836613"/>
            <a:ext cx="8893175" cy="6021387"/>
          </a:xfrm>
          <a:solidFill>
            <a:schemeClr val="bg1"/>
          </a:solidFill>
        </p:spPr>
        <p:txBody>
          <a:bodyPr tIns="36000" bIns="36000"/>
          <a:lstStyle/>
          <a:p>
            <a:pPr eaLnBrk="1" hangingPunct="1"/>
            <a:r>
              <a:rPr lang="fr-FR" sz="2300" smtClean="0"/>
              <a:t>L’origine de l’EMC et des objectifs alors énoncés</a:t>
            </a:r>
            <a:r>
              <a:rPr lang="fr-FR" sz="2600" smtClean="0"/>
              <a:t>                    </a:t>
            </a:r>
            <a:r>
              <a:rPr lang="fr-FR" sz="1600" i="1" u="sng" smtClean="0"/>
              <a:t>Principe général n°1 </a:t>
            </a:r>
            <a:r>
              <a:rPr lang="fr-FR" sz="1600" i="1" smtClean="0"/>
              <a:t>: principes et valeurs nécessaires à la vie commune dans une société démocratique</a:t>
            </a:r>
            <a:endParaRPr lang="fr-FR" sz="1600" smtClean="0"/>
          </a:p>
          <a:p>
            <a:pPr eaLnBrk="1" hangingPunct="1"/>
            <a:r>
              <a:rPr lang="fr-FR" sz="2300" smtClean="0"/>
              <a:t>« enseignement laïc de la morale », « enseignement moral et laïc ».</a:t>
            </a:r>
          </a:p>
          <a:p>
            <a:pPr eaLnBrk="1" hangingPunct="1"/>
            <a:r>
              <a:rPr lang="fr-FR" sz="2300" smtClean="0"/>
              <a:t>L’impact des événements de janvier 2015</a:t>
            </a:r>
          </a:p>
          <a:p>
            <a:pPr eaLnBrk="1" hangingPunct="1"/>
            <a:r>
              <a:rPr lang="fr-FR" sz="2300" smtClean="0"/>
              <a:t>Défis et ambitions à relever : changement des pratiques</a:t>
            </a:r>
            <a:r>
              <a:rPr lang="fr-FR" sz="2600" smtClean="0"/>
              <a:t>        </a:t>
            </a:r>
            <a:r>
              <a:rPr lang="fr-FR" sz="1600" i="1" u="sng" smtClean="0"/>
              <a:t>Principes généraux 2, 3, 7</a:t>
            </a:r>
            <a:r>
              <a:rPr lang="fr-FR" sz="1600" i="1" smtClean="0"/>
              <a:t>… en particulier programmes de cycles, entrée par compétences…</a:t>
            </a:r>
          </a:p>
          <a:p>
            <a:pPr eaLnBrk="1" hangingPunct="1"/>
            <a:r>
              <a:rPr lang="fr-FR" sz="2300" smtClean="0"/>
              <a:t>De la réflexion à l’action : mise en activité, en pratique sur une culture de l’engagement</a:t>
            </a:r>
            <a:r>
              <a:rPr lang="fr-FR" sz="2600" smtClean="0"/>
              <a:t> </a:t>
            </a:r>
            <a:r>
              <a:rPr lang="fr-FR" sz="1600" smtClean="0"/>
              <a:t>                                                                                  </a:t>
            </a:r>
            <a:r>
              <a:rPr lang="fr-FR" sz="1600" i="1" u="sng" smtClean="0"/>
              <a:t>Principes généraux 5 et 7</a:t>
            </a:r>
            <a:r>
              <a:rPr lang="fr-FR" sz="1600" i="1" smtClean="0"/>
              <a:t> : « l’EMC privilégie la mise en activité des élèves », « suppose la valorisation des travaux de groupes et/ou interdisciplinaires ».</a:t>
            </a:r>
            <a:r>
              <a:rPr lang="fr-FR" sz="1600" smtClean="0"/>
              <a:t> </a:t>
            </a:r>
          </a:p>
          <a:p>
            <a:pPr eaLnBrk="1" hangingPunct="1">
              <a:lnSpc>
                <a:spcPct val="120000"/>
              </a:lnSpc>
            </a:pPr>
            <a:r>
              <a:rPr lang="fr-FR" sz="2400" smtClean="0"/>
              <a:t>L’EMC prend appui sur les différentes instances qui permettent l’expression des élèves dans les écoles/EPLE</a:t>
            </a:r>
          </a:p>
        </p:txBody>
      </p:sp>
      <p:sp>
        <p:nvSpPr>
          <p:cNvPr id="25603" name="ZoneTexte 4"/>
          <p:cNvSpPr txBox="1">
            <a:spLocks noChangeArrowheads="1"/>
          </p:cNvSpPr>
          <p:nvPr/>
        </p:nvSpPr>
        <p:spPr bwMode="auto">
          <a:xfrm rot="-5400000">
            <a:off x="-2290762" y="4113213"/>
            <a:ext cx="5041900" cy="215900"/>
          </a:xfrm>
          <a:prstGeom prst="rect">
            <a:avLst/>
          </a:prstGeom>
          <a:noFill/>
          <a:ln w="9525">
            <a:noFill/>
            <a:miter lim="800000"/>
            <a:headEnd/>
            <a:tailEnd/>
          </a:ln>
        </p:spPr>
        <p:txBody>
          <a:bodyPr>
            <a:spAutoFit/>
          </a:bodyPr>
          <a:lstStyle/>
          <a:p>
            <a:r>
              <a:rPr lang="fr-FR" sz="700"/>
              <a:t>Laurent Marien, IA-IPR d’histoire-géographie, Pôle civique, Académie de </a:t>
            </a:r>
            <a:r>
              <a:rPr lang="fr-FR" sz="800"/>
              <a:t>Poitiers</a:t>
            </a:r>
            <a:endParaRPr lang="fr-FR" sz="7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re 1"/>
          <p:cNvSpPr>
            <a:spLocks noGrp="1"/>
          </p:cNvSpPr>
          <p:nvPr>
            <p:ph type="title"/>
          </p:nvPr>
        </p:nvSpPr>
        <p:spPr>
          <a:xfrm>
            <a:off x="611188" y="333375"/>
            <a:ext cx="8353425" cy="490538"/>
          </a:xfrm>
        </p:spPr>
        <p:txBody>
          <a:bodyPr/>
          <a:lstStyle/>
          <a:p>
            <a:pPr algn="r"/>
            <a:r>
              <a:rPr lang="fr-FR" sz="2800" b="1" smtClean="0">
                <a:solidFill>
                  <a:srgbClr val="7030A0"/>
                </a:solidFill>
              </a:rPr>
              <a:t>L’EMC </a:t>
            </a:r>
            <a:r>
              <a:rPr lang="fr-FR" sz="2800" smtClean="0">
                <a:solidFill>
                  <a:srgbClr val="7030A0"/>
                </a:solidFill>
              </a:rPr>
              <a:t>: un enseignement moral et civique</a:t>
            </a:r>
          </a:p>
        </p:txBody>
      </p:sp>
      <p:sp>
        <p:nvSpPr>
          <p:cNvPr id="26626" name="Espace réservé du contenu 3"/>
          <p:cNvSpPr>
            <a:spLocks noGrp="1"/>
          </p:cNvSpPr>
          <p:nvPr>
            <p:ph idx="1"/>
          </p:nvPr>
        </p:nvSpPr>
        <p:spPr>
          <a:xfrm>
            <a:off x="395288" y="1196975"/>
            <a:ext cx="8569325" cy="5448300"/>
          </a:xfrm>
          <a:solidFill>
            <a:schemeClr val="bg1"/>
          </a:solidFill>
        </p:spPr>
        <p:txBody>
          <a:bodyPr>
            <a:spAutoFit/>
          </a:bodyPr>
          <a:lstStyle/>
          <a:p>
            <a:pPr algn="r">
              <a:buFontTx/>
              <a:buNone/>
            </a:pPr>
            <a:r>
              <a:rPr lang="fr-FR" sz="2000" b="1" smtClean="0">
                <a:solidFill>
                  <a:srgbClr val="E7256F"/>
                </a:solidFill>
              </a:rPr>
              <a:t>FINALITES (Principes généraux n°2 &amp; 3)</a:t>
            </a:r>
          </a:p>
          <a:p>
            <a:r>
              <a:rPr lang="fr-FR" sz="2400" smtClean="0"/>
              <a:t>Remobilisation du principe d’intérêt général : </a:t>
            </a:r>
            <a:r>
              <a:rPr lang="fr-FR" sz="2400" smtClean="0">
                <a:solidFill>
                  <a:schemeClr val="accent2"/>
                </a:solidFill>
              </a:rPr>
              <a:t>« </a:t>
            </a:r>
            <a:r>
              <a:rPr lang="fr-FR" sz="2000" smtClean="0">
                <a:solidFill>
                  <a:schemeClr val="accent2"/>
                </a:solidFill>
              </a:rPr>
              <a:t>favoriser le développement d’une aptitude à vivre ensemble dans une République indivisible, laïque, démocratique et sociale</a:t>
            </a:r>
            <a:r>
              <a:rPr lang="fr-FR" sz="2400" smtClean="0">
                <a:solidFill>
                  <a:schemeClr val="accent2"/>
                </a:solidFill>
              </a:rPr>
              <a:t> ».</a:t>
            </a:r>
          </a:p>
          <a:p>
            <a:r>
              <a:rPr lang="fr-FR" sz="2400" smtClean="0"/>
              <a:t>Réarticuler le moral (une éthique, des valeurs) et le civique (attitudes / comportement / altérité).</a:t>
            </a:r>
          </a:p>
          <a:p>
            <a:r>
              <a:rPr lang="fr-FR" sz="2400" smtClean="0"/>
              <a:t>Former le sujet moral, le jugement moral et la personne morale, une morale laïque, transcendant la dimension confessionnelle, sans chercher à culpabiliser.</a:t>
            </a:r>
          </a:p>
          <a:p>
            <a:pPr algn="r">
              <a:buFontTx/>
              <a:buNone/>
            </a:pPr>
            <a:r>
              <a:rPr lang="fr-FR" sz="2000" b="1" smtClean="0">
                <a:solidFill>
                  <a:srgbClr val="E7256F"/>
                </a:solidFill>
              </a:rPr>
              <a:t>CONTEXTE (Principes généraux n°1 &amp; 2)</a:t>
            </a:r>
          </a:p>
          <a:p>
            <a:pPr>
              <a:buFont typeface="Wingdings" pitchFamily="2" charset="2"/>
              <a:buChar char="§"/>
            </a:pPr>
            <a:r>
              <a:rPr lang="fr-FR" sz="2400" smtClean="0"/>
              <a:t>Réinscription dans le projet d’une école républicaine</a:t>
            </a:r>
          </a:p>
          <a:p>
            <a:pPr>
              <a:buFont typeface="Wingdings" pitchFamily="2" charset="2"/>
              <a:buChar char="§"/>
            </a:pPr>
            <a:r>
              <a:rPr lang="fr-FR" sz="2400" smtClean="0"/>
              <a:t>La nécessité de réinterroger les principes et les orientations d’un enseignement adapté aux besoins et exigences de la société du XXIème siècle</a:t>
            </a:r>
            <a:endParaRPr lang="fr-FR" sz="2400" smtClean="0">
              <a:solidFill>
                <a:srgbClr val="7030A0"/>
              </a:solidFill>
            </a:endParaRPr>
          </a:p>
        </p:txBody>
      </p:sp>
      <p:sp>
        <p:nvSpPr>
          <p:cNvPr id="26627" name="ZoneTexte 4"/>
          <p:cNvSpPr txBox="1">
            <a:spLocks noChangeArrowheads="1"/>
          </p:cNvSpPr>
          <p:nvPr/>
        </p:nvSpPr>
        <p:spPr bwMode="auto">
          <a:xfrm rot="-5400000">
            <a:off x="-2305050" y="4113213"/>
            <a:ext cx="5041900" cy="215900"/>
          </a:xfrm>
          <a:prstGeom prst="rect">
            <a:avLst/>
          </a:prstGeom>
          <a:noFill/>
          <a:ln w="9525">
            <a:noFill/>
            <a:miter lim="800000"/>
            <a:headEnd/>
            <a:tailEnd/>
          </a:ln>
        </p:spPr>
        <p:txBody>
          <a:bodyPr>
            <a:spAutoFit/>
          </a:bodyPr>
          <a:lstStyle/>
          <a:p>
            <a:r>
              <a:rPr lang="fr-FR" sz="700"/>
              <a:t>Laurent Marien, IA-IPR d’histoire-géographie, Pôle civique, Académie de </a:t>
            </a:r>
            <a:r>
              <a:rPr lang="fr-FR" sz="800"/>
              <a:t>Poitiers</a:t>
            </a:r>
            <a:endParaRPr lang="fr-FR" sz="7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5013" y="115888"/>
            <a:ext cx="8229600" cy="635000"/>
          </a:xfrm>
        </p:spPr>
        <p:txBody>
          <a:bodyPr/>
          <a:lstStyle/>
          <a:p>
            <a:pPr algn="r">
              <a:defRPr/>
            </a:pPr>
            <a:r>
              <a:rPr lang="fr-FR" sz="2800" b="1" smtClean="0">
                <a:solidFill>
                  <a:srgbClr val="7030A0"/>
                </a:solidFill>
                <a:effectLst>
                  <a:outerShdw blurRad="38100" dist="38100" dir="2700000" algn="tl">
                    <a:srgbClr val="C0C0C0"/>
                  </a:outerShdw>
                </a:effectLst>
              </a:rPr>
              <a:t>L’EMC</a:t>
            </a:r>
            <a:r>
              <a:rPr lang="fr-FR" sz="2800" smtClean="0">
                <a:solidFill>
                  <a:srgbClr val="7030A0"/>
                </a:solidFill>
                <a:effectLst>
                  <a:outerShdw blurRad="38100" dist="38100" dir="2700000" algn="tl">
                    <a:srgbClr val="C0C0C0"/>
                  </a:outerShdw>
                </a:effectLst>
              </a:rPr>
              <a:t>, un objet à cerner !</a:t>
            </a:r>
          </a:p>
        </p:txBody>
      </p:sp>
      <p:graphicFrame>
        <p:nvGraphicFramePr>
          <p:cNvPr id="27680" name="Group 32"/>
          <p:cNvGraphicFramePr>
            <a:graphicFrameLocks noGrp="1"/>
          </p:cNvGraphicFramePr>
          <p:nvPr>
            <p:ph idx="1"/>
          </p:nvPr>
        </p:nvGraphicFramePr>
        <p:xfrm>
          <a:off x="323850" y="765175"/>
          <a:ext cx="8507413" cy="6308725"/>
        </p:xfrm>
        <a:graphic>
          <a:graphicData uri="http://schemas.openxmlformats.org/drawingml/2006/table">
            <a:tbl>
              <a:tblPr/>
              <a:tblGrid>
                <a:gridCol w="3538538"/>
                <a:gridCol w="4968875"/>
              </a:tblGrid>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rgbClr val="7030A0"/>
                          </a:solidFill>
                          <a:effectLst/>
                          <a:latin typeface="Arial" charset="0"/>
                          <a:cs typeface="Arial" charset="0"/>
                        </a:rPr>
                        <a:t>Perception et éléments d’un constat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rgbClr val="7030A0"/>
                          </a:solidFill>
                          <a:effectLst/>
                          <a:latin typeface="Arial" charset="0"/>
                          <a:cs typeface="Arial" charset="0"/>
                        </a:rPr>
                        <a:t>Les ambitions du projet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762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charset="0"/>
                          <a:cs typeface="Arial" charset="0"/>
                        </a:rPr>
                        <a:t>Un enseignement confié aux professeurs d’histoire-géographie au collège (2015-2016). Au lycée, tous les enseignants peuvent assurer cet enseignement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charset="0"/>
                          <a:cs typeface="Arial" charset="0"/>
                        </a:rPr>
                        <a:t>La formation morale et civique est la mission de l’ensemble des équipes pédagogiques et de toute la communauté éducative.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0" i="1" u="sng" strike="noStrike" cap="none" normalizeH="0" baseline="0" smtClean="0">
                          <a:ln>
                            <a:noFill/>
                          </a:ln>
                          <a:solidFill>
                            <a:srgbClr val="000000"/>
                          </a:solidFill>
                          <a:effectLst/>
                          <a:latin typeface="Arial" charset="0"/>
                          <a:cs typeface="Arial" charset="0"/>
                        </a:rPr>
                        <a:t>Principe général n°1 </a:t>
                      </a:r>
                      <a:r>
                        <a:rPr kumimoji="0" lang="fr-FR" sz="1400" b="0" i="0" u="none" strike="noStrike" cap="none" normalizeH="0" baseline="0" smtClean="0">
                          <a:ln>
                            <a:noFill/>
                          </a:ln>
                          <a:solidFill>
                            <a:srgbClr val="000000"/>
                          </a:solidFill>
                          <a:effectLst/>
                          <a:latin typeface="Arial" charset="0"/>
                          <a:cs typeface="Arial" charset="0"/>
                        </a:rPr>
                        <a:t>: </a:t>
                      </a:r>
                      <a:r>
                        <a:rPr kumimoji="0" lang="fr-FR" sz="1400" b="0" i="1" u="none" strike="noStrike" cap="none" normalizeH="0" baseline="0" smtClean="0">
                          <a:ln>
                            <a:noFill/>
                          </a:ln>
                          <a:solidFill>
                            <a:srgbClr val="000000"/>
                          </a:solidFill>
                          <a:effectLst/>
                          <a:latin typeface="Arial" charset="0"/>
                          <a:cs typeface="Arial" charset="0"/>
                        </a:rPr>
                        <a:t>les enseignants sont tenus de promouvoir ces valeurs dans tous les enseignements et dans toutes les dimensions de la vie scolaire</a:t>
                      </a:r>
                      <a:r>
                        <a:rPr kumimoji="0" lang="fr-FR" sz="1400" b="0" i="0" u="none" strike="noStrike" cap="none" normalizeH="0" baseline="0" smtClean="0">
                          <a:ln>
                            <a:noFill/>
                          </a:ln>
                          <a:solidFill>
                            <a:srgbClr val="000000"/>
                          </a:solidFill>
                          <a:effectLst/>
                          <a:latin typeface="Arial" charset="0"/>
                          <a:cs typeface="Arial"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1184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charset="0"/>
                          <a:cs typeface="Times New Roman" pitchFamily="18" charset="0"/>
                        </a:rPr>
                        <a:t>Un enseignement flou, sans objectifs précis ?</a:t>
                      </a:r>
                      <a:endParaRPr kumimoji="0" lang="fr-FR" sz="14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charset="0"/>
                          <a:cs typeface="Times New Roman" pitchFamily="18" charset="0"/>
                        </a:rPr>
                        <a:t>Un enseignement qui doit contribuer à l’éducation au vivre ensemble et à la transmission des valeurs qui fondent notre citoyenneté républicaine; un enseignement qui repose sur des connaissances, des compétences et des pratiques actives, articulées autour de quatre dimensions : la formation d’une conscience morale, la compréhension du rôle de la règle et du droit, l’exercice du jugement critique et enfin le sens de l’engagement.</a:t>
                      </a:r>
                      <a:endParaRPr kumimoji="0" lang="fr-FR" sz="14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1042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charset="0"/>
                          <a:cs typeface="Arial" charset="0"/>
                        </a:rPr>
                        <a:t>Un enseignement réservé au temps de la classe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charset="0"/>
                          <a:cs typeface="Arial" charset="0"/>
                        </a:rPr>
                        <a:t>Un enseignement qui articule le volet pédagogique et le volet éducatif, le temps de la classe et le hors-classe, le temps de la vie scolaire et le temps des enseignements, dans une stratégie globale et systémique.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0" i="1" u="sng" strike="noStrike" cap="none" normalizeH="0" baseline="0" smtClean="0">
                          <a:ln>
                            <a:noFill/>
                          </a:ln>
                          <a:solidFill>
                            <a:srgbClr val="000000"/>
                          </a:solidFill>
                          <a:effectLst/>
                          <a:latin typeface="Arial" charset="0"/>
                          <a:cs typeface="Arial" charset="0"/>
                        </a:rPr>
                        <a:t>Principe général n°6 </a:t>
                      </a:r>
                      <a:r>
                        <a:rPr kumimoji="0" lang="fr-FR" sz="1400" b="0" i="0" u="none" strike="noStrike" cap="none" normalizeH="0" baseline="0" smtClean="0">
                          <a:ln>
                            <a:noFill/>
                          </a:ln>
                          <a:solidFill>
                            <a:srgbClr val="000000"/>
                          </a:solidFill>
                          <a:effectLst/>
                          <a:latin typeface="Arial" charset="0"/>
                          <a:cs typeface="Arial" charset="0"/>
                        </a:rPr>
                        <a:t>: </a:t>
                      </a:r>
                      <a:r>
                        <a:rPr kumimoji="0" lang="fr-FR" sz="1400" b="0" i="1" u="none" strike="noStrike" cap="none" normalizeH="0" baseline="0" smtClean="0">
                          <a:ln>
                            <a:noFill/>
                          </a:ln>
                          <a:solidFill>
                            <a:srgbClr val="000000"/>
                          </a:solidFill>
                          <a:effectLst/>
                          <a:latin typeface="Arial" charset="0"/>
                          <a:cs typeface="Arial" charset="0"/>
                        </a:rPr>
                        <a:t>l’EMC ne saurait se réduire à être un contenu enseigné « à côté » des autres. Tous les domaines disciplinaires ainsi que la vie scolaire contribuent à cet enseignement.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481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charset="0"/>
                          <a:cs typeface="Arial" charset="0"/>
                        </a:rPr>
                        <a:t>L’EMC structure le parcours citoyen, lui garantit progressivité et cohérence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charset="0"/>
                          <a:cs typeface="Arial" charset="0"/>
                        </a:rPr>
                        <a:t>Le parcours citoyen ne se réduit pas l’EMC. L’EMC est un temps d’enseignement qui s’inscrit dans un parcours construit depuis l’école jusqu’au lycée.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
        <p:nvSpPr>
          <p:cNvPr id="27673" name="ZoneTexte 5"/>
          <p:cNvSpPr txBox="1">
            <a:spLocks noChangeArrowheads="1"/>
          </p:cNvSpPr>
          <p:nvPr/>
        </p:nvSpPr>
        <p:spPr bwMode="auto">
          <a:xfrm rot="-5400000">
            <a:off x="-2378075" y="4113213"/>
            <a:ext cx="5041900" cy="215900"/>
          </a:xfrm>
          <a:prstGeom prst="rect">
            <a:avLst/>
          </a:prstGeom>
          <a:noFill/>
          <a:ln w="9525">
            <a:noFill/>
            <a:miter lim="800000"/>
            <a:headEnd/>
            <a:tailEnd/>
          </a:ln>
        </p:spPr>
        <p:txBody>
          <a:bodyPr>
            <a:spAutoFit/>
          </a:bodyPr>
          <a:lstStyle/>
          <a:p>
            <a:r>
              <a:rPr lang="fr-FR" sz="700"/>
              <a:t>Laurent Marien, IA-IPR d’histoire-géographie, Pôle civique, Académie de </a:t>
            </a:r>
            <a:r>
              <a:rPr lang="fr-FR" sz="800"/>
              <a:t>Poitiers</a:t>
            </a:r>
            <a:endParaRPr lang="fr-FR" sz="7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404813"/>
          </a:xfrm>
        </p:spPr>
        <p:txBody>
          <a:bodyPr/>
          <a:lstStyle/>
          <a:p>
            <a:pPr algn="r">
              <a:defRPr/>
            </a:pPr>
            <a:r>
              <a:rPr lang="fr-FR" sz="2800" b="1" smtClean="0">
                <a:solidFill>
                  <a:srgbClr val="7030A0"/>
                </a:solidFill>
                <a:effectLst>
                  <a:outerShdw blurRad="38100" dist="38100" dir="2700000" algn="tl">
                    <a:srgbClr val="C0C0C0"/>
                  </a:outerShdw>
                </a:effectLst>
              </a:rPr>
              <a:t>L’EMC,</a:t>
            </a:r>
            <a:r>
              <a:rPr lang="fr-FR" sz="2800" smtClean="0">
                <a:solidFill>
                  <a:srgbClr val="7030A0"/>
                </a:solidFill>
                <a:effectLst>
                  <a:outerShdw blurRad="38100" dist="38100" dir="2700000" algn="tl">
                    <a:srgbClr val="C0C0C0"/>
                  </a:outerShdw>
                </a:effectLst>
              </a:rPr>
              <a:t> un objet défini !</a:t>
            </a:r>
          </a:p>
        </p:txBody>
      </p:sp>
      <p:graphicFrame>
        <p:nvGraphicFramePr>
          <p:cNvPr id="28696" name="Group 24"/>
          <p:cNvGraphicFramePr>
            <a:graphicFrameLocks noGrp="1"/>
          </p:cNvGraphicFramePr>
          <p:nvPr>
            <p:ph idx="1"/>
          </p:nvPr>
        </p:nvGraphicFramePr>
        <p:xfrm>
          <a:off x="179388" y="404813"/>
          <a:ext cx="8785225" cy="6246812"/>
        </p:xfrm>
        <a:graphic>
          <a:graphicData uri="http://schemas.openxmlformats.org/drawingml/2006/table">
            <a:tbl>
              <a:tblPr/>
              <a:tblGrid>
                <a:gridCol w="2376487"/>
                <a:gridCol w="6408738"/>
              </a:tblGrid>
              <a:tr h="215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rgbClr val="222268"/>
                          </a:solidFill>
                          <a:effectLst/>
                          <a:latin typeface="Arial" charset="0"/>
                          <a:cs typeface="Arial" charset="0"/>
                        </a:rPr>
                        <a:t>L’EMC n’est pas…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rgbClr val="222268"/>
                          </a:solidFill>
                          <a:effectLst/>
                          <a:latin typeface="Arial" charset="0"/>
                          <a:cs typeface="Arial" charset="0"/>
                        </a:rPr>
                        <a:t>L’EMC est…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397000">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fr-FR" sz="1800" b="0" i="0" u="none" strike="noStrike" cap="none" normalizeH="0" baseline="0" smtClean="0">
                          <a:ln>
                            <a:noFill/>
                          </a:ln>
                          <a:solidFill>
                            <a:srgbClr val="222268"/>
                          </a:solidFill>
                          <a:effectLst/>
                          <a:latin typeface="Times New Roman" pitchFamily="18" charset="0"/>
                          <a:cs typeface="Times New Roman" pitchFamily="18" charset="0"/>
                        </a:rPr>
                        <a:t>Un enseignement théorique et moralisateur dans lequel les élèves ne sont que des récepteurs de leçons</a:t>
                      </a:r>
                      <a:endParaRPr kumimoji="0" lang="fr-FR" sz="1600" b="0" i="0" u="none" strike="noStrike" cap="none" normalizeH="0" baseline="0" smtClean="0">
                        <a:ln>
                          <a:noFill/>
                        </a:ln>
                        <a:solidFill>
                          <a:srgbClr val="222268"/>
                        </a:solidFill>
                        <a:effectLst/>
                        <a:latin typeface="Calibri" pitchFamily="34" charset="0"/>
                        <a:ea typeface="Calibri" pitchFamily="34" charset="0"/>
                        <a:cs typeface="Times New Roman"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fr-FR" sz="1800" b="0" i="0" u="none" strike="noStrike" cap="none" normalizeH="0" baseline="0" smtClean="0">
                          <a:ln>
                            <a:noFill/>
                          </a:ln>
                          <a:solidFill>
                            <a:srgbClr val="224B50"/>
                          </a:solidFill>
                          <a:effectLst/>
                          <a:latin typeface="Times New Roman" pitchFamily="18" charset="0"/>
                          <a:cs typeface="Times New Roman" pitchFamily="18" charset="0"/>
                        </a:rPr>
                        <a:t>Un enseignement qui accorde le contenu et la forme, où les élèves sont acteurs, initiés à la prise de décision et de responsabilités, où leur parole est écoutée, où l’institution leur montre qu’ils sont dignes de confiance : les valeurs de la République se vivent et s’éprouvent</a:t>
                      </a:r>
                      <a:r>
                        <a:rPr kumimoji="0" lang="fr-FR" sz="1800" b="0" i="0" u="none" strike="noStrike" cap="none" normalizeH="0" baseline="0" smtClean="0">
                          <a:ln>
                            <a:noFill/>
                          </a:ln>
                          <a:solidFill>
                            <a:srgbClr val="000000"/>
                          </a:solidFill>
                          <a:effectLst/>
                          <a:latin typeface="Times New Roman" pitchFamily="18" charset="0"/>
                          <a:cs typeface="Times New Roman" pitchFamily="18" charset="0"/>
                        </a:rPr>
                        <a:t>.</a:t>
                      </a:r>
                      <a:endParaRPr kumimoji="0" lang="fr-FR" sz="1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1827213">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fr-FR" sz="2000" b="0" i="0" u="none" strike="noStrike" cap="none" normalizeH="0" baseline="0" smtClean="0">
                          <a:ln>
                            <a:noFill/>
                          </a:ln>
                          <a:solidFill>
                            <a:srgbClr val="224B50"/>
                          </a:solidFill>
                          <a:effectLst/>
                          <a:latin typeface="Times New Roman" pitchFamily="18" charset="0"/>
                          <a:cs typeface="Times New Roman" pitchFamily="18" charset="0"/>
                        </a:rPr>
                        <a:t>Un cours d’éducation civique comme avant</a:t>
                      </a:r>
                      <a:endParaRPr kumimoji="0" lang="fr-FR" sz="1800" b="0" i="0" u="none" strike="noStrike" cap="none" normalizeH="0" baseline="0" smtClean="0">
                        <a:ln>
                          <a:noFill/>
                        </a:ln>
                        <a:solidFill>
                          <a:srgbClr val="224B50"/>
                        </a:solidFill>
                        <a:effectLst/>
                        <a:latin typeface="Calibri" pitchFamily="34" charset="0"/>
                        <a:ea typeface="Calibri" pitchFamily="34" charset="0"/>
                        <a:cs typeface="Times New Roman"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fr-FR" sz="1800" b="0" i="0" u="none" strike="noStrike" cap="none" normalizeH="0" baseline="0" smtClean="0">
                          <a:ln>
                            <a:noFill/>
                          </a:ln>
                          <a:solidFill>
                            <a:srgbClr val="002060"/>
                          </a:solidFill>
                          <a:effectLst/>
                          <a:latin typeface="Times New Roman" pitchFamily="18" charset="0"/>
                          <a:cs typeface="Times New Roman" pitchFamily="18" charset="0"/>
                        </a:rPr>
                        <a:t>Un enseignement développant des dispositions morales et civiques, « une disposition à agir » ; il encourage la mise en place de pratiques permettant aux élèves de développer leur capacité à raisonner et d’apprendre à agir ensemble (dilemmes moraux, débats réglés ou argumentés, débats à visée philosophique, projets et pratiques interdisciplinaires…)</a:t>
                      </a:r>
                      <a:endParaRPr kumimoji="0" lang="fr-FR" sz="1800" b="0" i="0" u="none" strike="noStrike" cap="none" normalizeH="0" baseline="0" smtClean="0">
                        <a:ln>
                          <a:noFill/>
                        </a:ln>
                        <a:solidFill>
                          <a:srgbClr val="002060"/>
                        </a:solidFill>
                        <a:effectLst/>
                        <a:latin typeface="Calibri" pitchFamily="34" charset="0"/>
                        <a:ea typeface="Calibri" pitchFamily="34" charset="0"/>
                        <a:cs typeface="Times New Roman"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1122363">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fr-FR" sz="2000" b="0" i="0" u="none" strike="noStrike" cap="none" normalizeH="0" baseline="0" smtClean="0">
                          <a:ln>
                            <a:noFill/>
                          </a:ln>
                          <a:solidFill>
                            <a:srgbClr val="002060"/>
                          </a:solidFill>
                          <a:effectLst/>
                          <a:latin typeface="Times New Roman" pitchFamily="18" charset="0"/>
                          <a:cs typeface="Times New Roman" pitchFamily="18" charset="0"/>
                        </a:rPr>
                        <a:t>De simples temps de discussion ou de débats entre les élèves</a:t>
                      </a:r>
                      <a:endParaRPr kumimoji="0" lang="fr-FR" sz="1800" b="0" i="0" u="none" strike="noStrike" cap="none" normalizeH="0" baseline="0" smtClean="0">
                        <a:ln>
                          <a:noFill/>
                        </a:ln>
                        <a:solidFill>
                          <a:srgbClr val="002060"/>
                        </a:solidFill>
                        <a:effectLst/>
                        <a:latin typeface="Calibri" pitchFamily="34" charset="0"/>
                        <a:ea typeface="Calibri" pitchFamily="34" charset="0"/>
                        <a:cs typeface="Times New Roman"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fr-FR" sz="1800" b="0" i="0" u="none" strike="noStrike" cap="none" normalizeH="0" baseline="0" smtClean="0">
                          <a:ln>
                            <a:noFill/>
                          </a:ln>
                          <a:solidFill>
                            <a:srgbClr val="224B50"/>
                          </a:solidFill>
                          <a:effectLst/>
                          <a:latin typeface="Times New Roman" pitchFamily="18" charset="0"/>
                          <a:cs typeface="Times New Roman" pitchFamily="18" charset="0"/>
                        </a:rPr>
                        <a:t>Un enseignement qui nécessite l'acquisition de connaissances; pas de culture morale et civique possible sans maîtrise des connaissances qui permettent de guider les choix de son engagement.</a:t>
                      </a:r>
                      <a:endParaRPr kumimoji="0" lang="fr-FR" sz="1800" b="0" i="0" u="none" strike="noStrike" cap="none" normalizeH="0" baseline="0" smtClean="0">
                        <a:ln>
                          <a:noFill/>
                        </a:ln>
                        <a:solidFill>
                          <a:srgbClr val="224B50"/>
                        </a:solidFill>
                        <a:effectLst/>
                        <a:latin typeface="Calibri" pitchFamily="34" charset="0"/>
                        <a:ea typeface="Calibri" pitchFamily="34" charset="0"/>
                        <a:cs typeface="Times New Roman"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1217613">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fr-FR" sz="2000" b="0" i="0" u="none" strike="noStrike" cap="none" normalizeH="0" baseline="0" smtClean="0">
                          <a:ln>
                            <a:noFill/>
                          </a:ln>
                          <a:solidFill>
                            <a:srgbClr val="224B50"/>
                          </a:solidFill>
                          <a:effectLst/>
                          <a:latin typeface="Times New Roman" pitchFamily="18" charset="0"/>
                          <a:cs typeface="Times New Roman" pitchFamily="18" charset="0"/>
                        </a:rPr>
                        <a:t>Un enseignement en rupture avec l'éducation civique</a:t>
                      </a:r>
                      <a:endParaRPr kumimoji="0" lang="fr-FR" sz="1800" b="0" i="0" u="none" strike="noStrike" cap="none" normalizeH="0" baseline="0" smtClean="0">
                        <a:ln>
                          <a:noFill/>
                        </a:ln>
                        <a:solidFill>
                          <a:srgbClr val="224B50"/>
                        </a:solidFill>
                        <a:effectLst/>
                        <a:latin typeface="Calibri" pitchFamily="34" charset="0"/>
                        <a:ea typeface="Calibri" pitchFamily="34" charset="0"/>
                        <a:cs typeface="Times New Roman"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fr-FR" sz="1800" b="0" i="0" u="none" strike="noStrike" cap="none" normalizeH="0" baseline="0" smtClean="0">
                          <a:ln>
                            <a:noFill/>
                          </a:ln>
                          <a:solidFill>
                            <a:srgbClr val="002060"/>
                          </a:solidFill>
                          <a:effectLst/>
                          <a:latin typeface="Times New Roman" pitchFamily="18" charset="0"/>
                          <a:cs typeface="Times New Roman" pitchFamily="18" charset="0"/>
                        </a:rPr>
                        <a:t>L’approfondissement d’une démarche engagée depuis les années 1990 avec les programmes d'éducation civique, visant à marier l'éducation à la citoyenneté républicaine avec les valeurs de l’humanisme, la mise en activité et les discussions avec les élèves.</a:t>
                      </a:r>
                      <a:endParaRPr kumimoji="0" lang="fr-FR" sz="1800" b="0" i="0" u="none" strike="noStrike" cap="none" normalizeH="0" baseline="0" smtClean="0">
                        <a:ln>
                          <a:noFill/>
                        </a:ln>
                        <a:solidFill>
                          <a:srgbClr val="002060"/>
                        </a:solidFill>
                        <a:effectLst/>
                        <a:latin typeface="Calibri" pitchFamily="34" charset="0"/>
                        <a:ea typeface="Calibri" pitchFamily="34" charset="0"/>
                        <a:cs typeface="Times New Roman"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sp>
        <p:nvSpPr>
          <p:cNvPr id="28694" name="ZoneTexte 4"/>
          <p:cNvSpPr txBox="1">
            <a:spLocks noChangeArrowheads="1"/>
          </p:cNvSpPr>
          <p:nvPr/>
        </p:nvSpPr>
        <p:spPr bwMode="auto">
          <a:xfrm>
            <a:off x="323850" y="6581775"/>
            <a:ext cx="7848600" cy="276225"/>
          </a:xfrm>
          <a:prstGeom prst="rect">
            <a:avLst/>
          </a:prstGeom>
          <a:noFill/>
          <a:ln w="9525">
            <a:noFill/>
            <a:miter lim="800000"/>
            <a:headEnd/>
            <a:tailEnd/>
          </a:ln>
        </p:spPr>
        <p:txBody>
          <a:bodyPr>
            <a:spAutoFit/>
          </a:bodyPr>
          <a:lstStyle/>
          <a:p>
            <a:r>
              <a:rPr lang="fr-FR" sz="1200"/>
              <a:t>Inspiré de </a:t>
            </a:r>
            <a:r>
              <a:rPr lang="fr-FR" sz="1200">
                <a:hlinkClick r:id="rId2"/>
              </a:rPr>
              <a:t>d’Anne-Sophie Gras</a:t>
            </a:r>
            <a:r>
              <a:rPr lang="fr-FR" sz="1200"/>
              <a:t>, professeur d'Histoire Géographie au collège Paul Féval de Dol-de-Bretagne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re 1"/>
          <p:cNvSpPr>
            <a:spLocks noGrp="1"/>
          </p:cNvSpPr>
          <p:nvPr>
            <p:ph type="title"/>
          </p:nvPr>
        </p:nvSpPr>
        <p:spPr>
          <a:xfrm>
            <a:off x="601663" y="188913"/>
            <a:ext cx="8291512" cy="719137"/>
          </a:xfrm>
        </p:spPr>
        <p:txBody>
          <a:bodyPr/>
          <a:lstStyle/>
          <a:p>
            <a:pPr algn="r"/>
            <a:r>
              <a:rPr lang="fr-FR" sz="2800" b="1" smtClean="0">
                <a:solidFill>
                  <a:srgbClr val="7030A0"/>
                </a:solidFill>
              </a:rPr>
              <a:t>Un écueil : un enseignement moralisateur</a:t>
            </a:r>
          </a:p>
        </p:txBody>
      </p:sp>
      <p:sp>
        <p:nvSpPr>
          <p:cNvPr id="29698" name="Espace réservé du contenu 2"/>
          <p:cNvSpPr>
            <a:spLocks noGrp="1"/>
          </p:cNvSpPr>
          <p:nvPr>
            <p:ph idx="1"/>
          </p:nvPr>
        </p:nvSpPr>
        <p:spPr>
          <a:xfrm>
            <a:off x="395288" y="1125538"/>
            <a:ext cx="8353425" cy="5543550"/>
          </a:xfrm>
        </p:spPr>
        <p:txBody>
          <a:bodyPr/>
          <a:lstStyle/>
          <a:p>
            <a:pPr algn="just">
              <a:buFontTx/>
              <a:buNone/>
            </a:pPr>
            <a:r>
              <a:rPr lang="fr-FR" sz="2700" smtClean="0"/>
              <a:t>	</a:t>
            </a:r>
            <a:r>
              <a:rPr lang="fr-FR" sz="2400" smtClean="0"/>
              <a:t>L’EMC est éloigné des leçons de morale visant à développer une approche normative des comportements, il entend plutôt amener les élèves à saisir la nécessité d’une morale fondée sur les valeurs républicaines dans leur vie en société. </a:t>
            </a:r>
          </a:p>
          <a:p>
            <a:pPr algn="just">
              <a:buFontTx/>
              <a:buNone/>
            </a:pPr>
            <a:endParaRPr lang="fr-FR" sz="1000" smtClean="0"/>
          </a:p>
          <a:p>
            <a:pPr algn="just">
              <a:buFontTx/>
              <a:buNone/>
            </a:pPr>
            <a:r>
              <a:rPr lang="fr-FR" sz="2400" smtClean="0"/>
              <a:t>   =&gt; Dans le cycle 4 : « </a:t>
            </a:r>
            <a:r>
              <a:rPr lang="fr-FR" sz="2400" b="1" smtClean="0"/>
              <a:t>comprendre que deux valeurs de la République, l’égalité et la liberté, peuvent entrer en tension</a:t>
            </a:r>
            <a:r>
              <a:rPr lang="fr-FR" sz="2400" smtClean="0"/>
              <a:t> ». </a:t>
            </a:r>
          </a:p>
          <a:p>
            <a:pPr algn="just">
              <a:buFontTx/>
              <a:buNone/>
            </a:pPr>
            <a:r>
              <a:rPr lang="fr-FR" sz="2400" smtClean="0"/>
              <a:t>	Il s’agit d’éclairer sur des choix de sociétés privilégiant tantôt l’une tantôt l’autre (double distance critique : comprendre la nécessité d’une morale fondée sur des valeurs, établir une lecture critique des choix de société).</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re 1"/>
          <p:cNvSpPr>
            <a:spLocks noGrp="1"/>
          </p:cNvSpPr>
          <p:nvPr>
            <p:ph type="title"/>
          </p:nvPr>
        </p:nvSpPr>
        <p:spPr>
          <a:xfrm>
            <a:off x="250825" y="333375"/>
            <a:ext cx="8229600" cy="633413"/>
          </a:xfrm>
        </p:spPr>
        <p:txBody>
          <a:bodyPr/>
          <a:lstStyle/>
          <a:p>
            <a:pPr algn="r" eaLnBrk="1" hangingPunct="1"/>
            <a:r>
              <a:rPr lang="fr-FR" sz="2800" b="1" smtClean="0">
                <a:solidFill>
                  <a:srgbClr val="7030A0"/>
                </a:solidFill>
              </a:rPr>
              <a:t>L’EMC : des démarches renouvelées</a:t>
            </a:r>
          </a:p>
        </p:txBody>
      </p:sp>
      <p:pic>
        <p:nvPicPr>
          <p:cNvPr id="30722" name="Picture 2" descr="http://www.toutatice.fr/toutatice-portail-cms-nuxeo/binary?type=ATTACHED_PICTURE&amp;path=%2Fespace-educ%2Fpole-arts-et-humanites%2Fhistoire-geographie-ecjs%2Femc-hg%2Facademie-de-rennes%2Fl-emc-propositions-de&amp;portalName=default&amp;index=0&amp;t=1442644154102"/>
          <p:cNvPicPr>
            <a:picLocks noChangeAspect="1" noChangeArrowheads="1"/>
          </p:cNvPicPr>
          <p:nvPr/>
        </p:nvPicPr>
        <p:blipFill>
          <a:blip r:embed="rId2">
            <a:lum bright="-6000" contrast="-2000"/>
          </a:blip>
          <a:srcRect/>
          <a:stretch>
            <a:fillRect/>
          </a:stretch>
        </p:blipFill>
        <p:spPr bwMode="auto">
          <a:xfrm>
            <a:off x="0" y="1268413"/>
            <a:ext cx="9144000" cy="4540250"/>
          </a:xfrm>
          <a:prstGeom prst="rect">
            <a:avLst/>
          </a:prstGeom>
          <a:noFill/>
          <a:ln w="9525">
            <a:noFill/>
            <a:miter lim="800000"/>
            <a:headEnd/>
            <a:tailEnd/>
          </a:ln>
        </p:spPr>
      </p:pic>
      <p:sp>
        <p:nvSpPr>
          <p:cNvPr id="30723" name="ZoneTexte 3"/>
          <p:cNvSpPr txBox="1">
            <a:spLocks noChangeArrowheads="1"/>
          </p:cNvSpPr>
          <p:nvPr/>
        </p:nvSpPr>
        <p:spPr bwMode="auto">
          <a:xfrm>
            <a:off x="4932363" y="836613"/>
            <a:ext cx="4211637" cy="461962"/>
          </a:xfrm>
          <a:prstGeom prst="rect">
            <a:avLst/>
          </a:prstGeom>
          <a:noFill/>
          <a:ln w="9525">
            <a:noFill/>
            <a:miter lim="800000"/>
            <a:headEnd/>
            <a:tailEnd/>
          </a:ln>
        </p:spPr>
        <p:txBody>
          <a:bodyPr>
            <a:spAutoFit/>
          </a:bodyPr>
          <a:lstStyle/>
          <a:p>
            <a:pPr algn="r"/>
            <a:r>
              <a:rPr lang="fr-FR" sz="2400" b="1">
                <a:solidFill>
                  <a:srgbClr val="7030A0"/>
                </a:solidFill>
              </a:rPr>
              <a:t>	Cycles 2, 3 et 4	</a:t>
            </a:r>
          </a:p>
        </p:txBody>
      </p:sp>
      <p:sp>
        <p:nvSpPr>
          <p:cNvPr id="30724" name="ZoneTexte 5"/>
          <p:cNvSpPr txBox="1">
            <a:spLocks noChangeArrowheads="1"/>
          </p:cNvSpPr>
          <p:nvPr/>
        </p:nvSpPr>
        <p:spPr bwMode="auto">
          <a:xfrm>
            <a:off x="2771775" y="6519863"/>
            <a:ext cx="6192838" cy="338137"/>
          </a:xfrm>
          <a:prstGeom prst="rect">
            <a:avLst/>
          </a:prstGeom>
          <a:solidFill>
            <a:schemeClr val="bg1"/>
          </a:solidFill>
          <a:ln w="9525">
            <a:noFill/>
            <a:miter lim="800000"/>
            <a:headEnd/>
            <a:tailEnd/>
          </a:ln>
        </p:spPr>
        <p:txBody>
          <a:bodyPr>
            <a:spAutoFit/>
          </a:bodyPr>
          <a:lstStyle/>
          <a:p>
            <a:r>
              <a:rPr lang="fr-FR" sz="800"/>
              <a:t>Conception et réalisation, Patrick Marques, Ac. Rennes – Licence Creative Commons BY-NC-SA</a:t>
            </a:r>
          </a:p>
          <a:p>
            <a:r>
              <a:rPr lang="fr-FR" sz="800"/>
              <a:t>Mini-site de l’académie de Rennes sur l’EMC (www.ac-rennes.fr)</a:t>
            </a:r>
          </a:p>
        </p:txBody>
      </p:sp>
      <p:sp>
        <p:nvSpPr>
          <p:cNvPr id="7" name="Flèche courbée vers la gauche 6"/>
          <p:cNvSpPr/>
          <p:nvPr/>
        </p:nvSpPr>
        <p:spPr>
          <a:xfrm>
            <a:off x="4787900" y="3068638"/>
            <a:ext cx="431800" cy="1223962"/>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sp>
        <p:nvSpPr>
          <p:cNvPr id="8" name="Flèche courbée vers la gauche 7"/>
          <p:cNvSpPr/>
          <p:nvPr/>
        </p:nvSpPr>
        <p:spPr>
          <a:xfrm rot="21338672" flipH="1" flipV="1">
            <a:off x="4040188" y="3084513"/>
            <a:ext cx="439737" cy="1179512"/>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re 1"/>
          <p:cNvSpPr>
            <a:spLocks noGrp="1"/>
          </p:cNvSpPr>
          <p:nvPr>
            <p:ph type="title"/>
          </p:nvPr>
        </p:nvSpPr>
        <p:spPr>
          <a:xfrm>
            <a:off x="1258888" y="115888"/>
            <a:ext cx="3097212" cy="1368425"/>
          </a:xfrm>
        </p:spPr>
        <p:txBody>
          <a:bodyPr anchor="t"/>
          <a:lstStyle/>
          <a:p>
            <a:pPr algn="r"/>
            <a:r>
              <a:rPr lang="fr-FR" sz="3600" b="1" smtClean="0">
                <a:solidFill>
                  <a:srgbClr val="903886"/>
                </a:solidFill>
              </a:rPr>
              <a:t>L’EMC</a:t>
            </a:r>
            <a:r>
              <a:rPr lang="fr-FR" sz="3600" smtClean="0">
                <a:solidFill>
                  <a:srgbClr val="903886"/>
                </a:solidFill>
              </a:rPr>
              <a:t> </a:t>
            </a:r>
            <a:r>
              <a:rPr lang="fr-FR" sz="3600" b="1" smtClean="0">
                <a:solidFill>
                  <a:srgbClr val="903886"/>
                </a:solidFill>
              </a:rPr>
              <a:t>dans le socle</a:t>
            </a:r>
          </a:p>
        </p:txBody>
      </p:sp>
      <p:pic>
        <p:nvPicPr>
          <p:cNvPr id="31746" name="Picture 2"/>
          <p:cNvPicPr>
            <a:picLocks noGrp="1" noChangeAspect="1" noChangeArrowheads="1"/>
          </p:cNvPicPr>
          <p:nvPr>
            <p:ph idx="1"/>
          </p:nvPr>
        </p:nvPicPr>
        <p:blipFill>
          <a:blip r:embed="rId2"/>
          <a:srcRect/>
          <a:stretch>
            <a:fillRect/>
          </a:stretch>
        </p:blipFill>
        <p:spPr>
          <a:xfrm>
            <a:off x="4643438" y="158750"/>
            <a:ext cx="4392612" cy="6583363"/>
          </a:xfrm>
        </p:spPr>
      </p:pic>
      <p:sp>
        <p:nvSpPr>
          <p:cNvPr id="31747" name="ZoneTexte 4"/>
          <p:cNvSpPr txBox="1">
            <a:spLocks noChangeArrowheads="1"/>
          </p:cNvSpPr>
          <p:nvPr/>
        </p:nvSpPr>
        <p:spPr bwMode="auto">
          <a:xfrm>
            <a:off x="395288" y="5013325"/>
            <a:ext cx="4176712" cy="1630363"/>
          </a:xfrm>
          <a:prstGeom prst="rect">
            <a:avLst/>
          </a:prstGeom>
          <a:solidFill>
            <a:srgbClr val="B41450"/>
          </a:solidFill>
          <a:ln w="9525">
            <a:noFill/>
            <a:miter lim="800000"/>
            <a:headEnd/>
            <a:tailEnd/>
          </a:ln>
        </p:spPr>
        <p:txBody>
          <a:bodyPr>
            <a:spAutoFit/>
          </a:bodyPr>
          <a:lstStyle/>
          <a:p>
            <a:r>
              <a:rPr lang="fr-FR" sz="2000" b="1"/>
              <a:t>L’EMC s’ancre de manière privilégié dans le domaine 3 du socle mais il s’appuie nécessairement aussi sur les autres domaines.</a:t>
            </a:r>
          </a:p>
        </p:txBody>
      </p:sp>
      <p:sp>
        <p:nvSpPr>
          <p:cNvPr id="31748" name="ZoneTexte 5"/>
          <p:cNvSpPr txBox="1">
            <a:spLocks noChangeArrowheads="1"/>
          </p:cNvSpPr>
          <p:nvPr/>
        </p:nvSpPr>
        <p:spPr bwMode="auto">
          <a:xfrm>
            <a:off x="323850" y="1663700"/>
            <a:ext cx="4176713" cy="3106738"/>
          </a:xfrm>
          <a:prstGeom prst="rect">
            <a:avLst/>
          </a:prstGeom>
          <a:noFill/>
          <a:ln w="9525">
            <a:noFill/>
            <a:miter lim="800000"/>
            <a:headEnd/>
            <a:tailEnd/>
          </a:ln>
        </p:spPr>
        <p:txBody>
          <a:bodyPr>
            <a:spAutoFit/>
          </a:bodyPr>
          <a:lstStyle/>
          <a:p>
            <a:pPr algn="just"/>
            <a:r>
              <a:rPr lang="fr-FR" sz="2200" u="sng"/>
              <a:t>Principe général 3 </a:t>
            </a:r>
            <a:r>
              <a:rPr lang="fr-FR" sz="2200"/>
              <a:t>: « les connaissances et compétences à faire acquérir ne sont pas juxtaposées les unes aux autres. Elles s’intègrent dans une culture qui leur donne sens et cohérence et développer les dispositions  à agir de façon morale et civique ». </a:t>
            </a:r>
          </a:p>
        </p:txBody>
      </p:sp>
      <p:sp>
        <p:nvSpPr>
          <p:cNvPr id="31749" name="ZoneTexte 6"/>
          <p:cNvSpPr txBox="1">
            <a:spLocks noChangeArrowheads="1"/>
          </p:cNvSpPr>
          <p:nvPr/>
        </p:nvSpPr>
        <p:spPr bwMode="auto">
          <a:xfrm rot="-5400000">
            <a:off x="-2378075" y="4113213"/>
            <a:ext cx="5041900" cy="215900"/>
          </a:xfrm>
          <a:prstGeom prst="rect">
            <a:avLst/>
          </a:prstGeom>
          <a:noFill/>
          <a:ln w="9525">
            <a:noFill/>
            <a:miter lim="800000"/>
            <a:headEnd/>
            <a:tailEnd/>
          </a:ln>
        </p:spPr>
        <p:txBody>
          <a:bodyPr>
            <a:spAutoFit/>
          </a:bodyPr>
          <a:lstStyle/>
          <a:p>
            <a:r>
              <a:rPr lang="fr-FR" sz="700"/>
              <a:t>Laurent Marien, IA-IPR d’histoire-géographie, Pôle civique, Académie de </a:t>
            </a:r>
            <a:r>
              <a:rPr lang="fr-FR" sz="800"/>
              <a:t>Poitiers</a:t>
            </a:r>
            <a:endParaRPr lang="fr-FR" sz="7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re 1"/>
          <p:cNvSpPr>
            <a:spLocks noGrp="1"/>
          </p:cNvSpPr>
          <p:nvPr>
            <p:ph type="title"/>
          </p:nvPr>
        </p:nvSpPr>
        <p:spPr>
          <a:xfrm>
            <a:off x="457200" y="274638"/>
            <a:ext cx="8229600" cy="633412"/>
          </a:xfrm>
        </p:spPr>
        <p:txBody>
          <a:bodyPr/>
          <a:lstStyle/>
          <a:p>
            <a:pPr algn="r"/>
            <a:r>
              <a:rPr lang="fr-FR" sz="3600" b="1" smtClean="0">
                <a:solidFill>
                  <a:schemeClr val="accent2"/>
                </a:solidFill>
              </a:rPr>
              <a:t>Aux lycées…</a:t>
            </a:r>
          </a:p>
        </p:txBody>
      </p:sp>
      <p:sp>
        <p:nvSpPr>
          <p:cNvPr id="32770" name="Espace réservé du contenu 2"/>
          <p:cNvSpPr>
            <a:spLocks noGrp="1"/>
          </p:cNvSpPr>
          <p:nvPr>
            <p:ph idx="1"/>
          </p:nvPr>
        </p:nvSpPr>
        <p:spPr>
          <a:xfrm>
            <a:off x="250825" y="1125538"/>
            <a:ext cx="8569325" cy="5327650"/>
          </a:xfrm>
          <a:solidFill>
            <a:schemeClr val="bg1"/>
          </a:solidFill>
        </p:spPr>
        <p:txBody>
          <a:bodyPr/>
          <a:lstStyle/>
          <a:p>
            <a:pPr algn="just"/>
            <a:r>
              <a:rPr lang="fr-FR" sz="2400" smtClean="0"/>
              <a:t>Quatre dimensions : la formation d’une conscience morale, la compréhension du rôle de la règle et du droit, l’exercice du jugement critique, le sens de l’engagement</a:t>
            </a:r>
          </a:p>
          <a:p>
            <a:pPr algn="just"/>
            <a:r>
              <a:rPr lang="fr-FR" sz="2400" smtClean="0"/>
              <a:t>Trois missions explicites : une éducation à la Défense, la présentation des principes fondamentaux qui régissent la nationalité française, l’éducation aux médias et à l’information, notamment aux usages des réseaux sociaux.</a:t>
            </a:r>
          </a:p>
          <a:p>
            <a:pPr algn="just">
              <a:buFontTx/>
              <a:buNone/>
            </a:pPr>
            <a:r>
              <a:rPr lang="fr-FR" sz="2000" smtClean="0"/>
              <a:t>	=&gt; </a:t>
            </a:r>
            <a:r>
              <a:rPr lang="fr-FR" sz="2000" b="1" smtClean="0"/>
              <a:t>programmes annuels  avec 4 compétences sur le cycle terminal</a:t>
            </a:r>
            <a:endParaRPr lang="fr-FR" sz="2000" smtClean="0"/>
          </a:p>
          <a:p>
            <a:pPr algn="just"/>
            <a:r>
              <a:rPr lang="fr-FR" sz="2000" smtClean="0">
                <a:solidFill>
                  <a:srgbClr val="00B0F0"/>
                </a:solidFill>
              </a:rPr>
              <a:t>Seconde</a:t>
            </a:r>
            <a:r>
              <a:rPr lang="fr-FR" sz="2000" smtClean="0"/>
              <a:t> : la personne et l’Etat de droit + Egalité et discrimination</a:t>
            </a:r>
          </a:p>
          <a:p>
            <a:pPr algn="just"/>
            <a:r>
              <a:rPr lang="fr-FR" sz="2000" smtClean="0">
                <a:solidFill>
                  <a:srgbClr val="00B0F0"/>
                </a:solidFill>
              </a:rPr>
              <a:t>Première</a:t>
            </a:r>
            <a:r>
              <a:rPr lang="fr-FR" sz="2000" smtClean="0"/>
              <a:t> : exercer sa citoyenneté dans la République française et l’Union européenne + les enjeux moraux et civique de la société de l’information</a:t>
            </a:r>
          </a:p>
          <a:p>
            <a:pPr algn="just"/>
            <a:r>
              <a:rPr lang="fr-FR" sz="2000" smtClean="0">
                <a:solidFill>
                  <a:srgbClr val="00B0F0"/>
                </a:solidFill>
              </a:rPr>
              <a:t>Terminale</a:t>
            </a:r>
            <a:r>
              <a:rPr lang="fr-FR" sz="2000" smtClean="0"/>
              <a:t> : Pluralisme des croyances et laïcité + Biologie, éthique, société et environnement</a:t>
            </a:r>
          </a:p>
        </p:txBody>
      </p:sp>
      <p:sp>
        <p:nvSpPr>
          <p:cNvPr id="32771" name="ZoneTexte 4"/>
          <p:cNvSpPr txBox="1">
            <a:spLocks noChangeArrowheads="1"/>
          </p:cNvSpPr>
          <p:nvPr/>
        </p:nvSpPr>
        <p:spPr bwMode="auto">
          <a:xfrm rot="-5400000">
            <a:off x="-2378075" y="4113213"/>
            <a:ext cx="5041900" cy="215900"/>
          </a:xfrm>
          <a:prstGeom prst="rect">
            <a:avLst/>
          </a:prstGeom>
          <a:noFill/>
          <a:ln w="9525">
            <a:noFill/>
            <a:miter lim="800000"/>
            <a:headEnd/>
            <a:tailEnd/>
          </a:ln>
        </p:spPr>
        <p:txBody>
          <a:bodyPr>
            <a:spAutoFit/>
          </a:bodyPr>
          <a:lstStyle/>
          <a:p>
            <a:r>
              <a:rPr lang="fr-FR" sz="700"/>
              <a:t>Laurent Marien, IA-IPR d’histoire-géographie, Pôle civique, Académie de </a:t>
            </a:r>
            <a:r>
              <a:rPr lang="fr-FR" sz="800"/>
              <a:t>Poitiers</a:t>
            </a:r>
            <a:endParaRPr lang="fr-FR" sz="7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Espace réservé du contenu 2"/>
          <p:cNvSpPr>
            <a:spLocks noGrp="1"/>
          </p:cNvSpPr>
          <p:nvPr>
            <p:ph idx="1"/>
          </p:nvPr>
        </p:nvSpPr>
        <p:spPr>
          <a:xfrm>
            <a:off x="250825" y="765175"/>
            <a:ext cx="8713788" cy="1943100"/>
          </a:xfrm>
        </p:spPr>
        <p:txBody>
          <a:bodyPr anchor="ctr"/>
          <a:lstStyle/>
          <a:p>
            <a:pPr algn="r">
              <a:buFontTx/>
              <a:buNone/>
            </a:pPr>
            <a:r>
              <a:rPr lang="fr-FR" smtClean="0"/>
              <a:t> </a:t>
            </a:r>
            <a:r>
              <a:rPr lang="fr-FR" sz="2800" b="1" smtClean="0"/>
              <a:t>4 compétences sur le cycle terminal</a:t>
            </a:r>
          </a:p>
          <a:p>
            <a:pPr>
              <a:lnSpc>
                <a:spcPct val="90000"/>
              </a:lnSpc>
              <a:buFontTx/>
              <a:buNone/>
            </a:pPr>
            <a:r>
              <a:rPr lang="fr-FR" sz="2200" smtClean="0"/>
              <a:t>Identifier et expliciter les valeurs éthiques &amp; principes civiques en jeu</a:t>
            </a:r>
          </a:p>
          <a:p>
            <a:pPr>
              <a:lnSpc>
                <a:spcPct val="90000"/>
              </a:lnSpc>
              <a:buFontTx/>
              <a:buNone/>
            </a:pPr>
            <a:r>
              <a:rPr lang="fr-FR" sz="2200" smtClean="0"/>
              <a:t>Mobiliser les connaissances exigibles</a:t>
            </a:r>
          </a:p>
          <a:p>
            <a:pPr>
              <a:lnSpc>
                <a:spcPct val="90000"/>
              </a:lnSpc>
              <a:buFontTx/>
              <a:buNone/>
            </a:pPr>
            <a:r>
              <a:rPr lang="fr-FR" sz="2200" smtClean="0"/>
              <a:t>Développer expression personnelle, argumentation &amp; sens critique</a:t>
            </a:r>
          </a:p>
          <a:p>
            <a:pPr>
              <a:lnSpc>
                <a:spcPct val="90000"/>
              </a:lnSpc>
              <a:buFontTx/>
              <a:buNone/>
            </a:pPr>
            <a:r>
              <a:rPr lang="fr-FR" sz="2200" smtClean="0"/>
              <a:t>S’impliquer dans le travail en équipe</a:t>
            </a:r>
          </a:p>
        </p:txBody>
      </p:sp>
      <p:sp>
        <p:nvSpPr>
          <p:cNvPr id="33794" name="Titre 1"/>
          <p:cNvSpPr txBox="1">
            <a:spLocks/>
          </p:cNvSpPr>
          <p:nvPr/>
        </p:nvSpPr>
        <p:spPr bwMode="auto">
          <a:xfrm>
            <a:off x="806450" y="44450"/>
            <a:ext cx="8229600" cy="720725"/>
          </a:xfrm>
          <a:prstGeom prst="rect">
            <a:avLst/>
          </a:prstGeom>
          <a:noFill/>
          <a:ln w="9525">
            <a:noFill/>
            <a:miter lim="800000"/>
            <a:headEnd/>
            <a:tailEnd/>
          </a:ln>
        </p:spPr>
        <p:txBody>
          <a:bodyPr anchor="ctr"/>
          <a:lstStyle/>
          <a:p>
            <a:pPr algn="r" eaLnBrk="0" hangingPunct="0"/>
            <a:r>
              <a:rPr lang="fr-FR" sz="3600" b="1">
                <a:solidFill>
                  <a:schemeClr val="accent2"/>
                </a:solidFill>
              </a:rPr>
              <a:t>Aux lycées…</a:t>
            </a:r>
          </a:p>
        </p:txBody>
      </p:sp>
      <p:sp>
        <p:nvSpPr>
          <p:cNvPr id="6" name="ZoneTexte 5"/>
          <p:cNvSpPr txBox="1"/>
          <p:nvPr/>
        </p:nvSpPr>
        <p:spPr>
          <a:xfrm>
            <a:off x="323850" y="2997200"/>
            <a:ext cx="8640763" cy="3554413"/>
          </a:xfrm>
          <a:prstGeom prst="rect">
            <a:avLst/>
          </a:prstGeom>
          <a:solidFill>
            <a:srgbClr val="92D050"/>
          </a:solidFill>
        </p:spPr>
        <p:txBody>
          <a:bodyPr tIns="36000" rIns="36000" bIns="36000">
            <a:spAutoFit/>
          </a:bodyPr>
          <a:lstStyle/>
          <a:p>
            <a:pPr>
              <a:defRPr/>
            </a:pPr>
            <a:r>
              <a:rPr lang="fr-FR" sz="2400" u="sng">
                <a:effectLst>
                  <a:outerShdw blurRad="38100" dist="38100" dir="2700000" algn="tl">
                    <a:srgbClr val="FFFFFF"/>
                  </a:outerShdw>
                </a:effectLst>
              </a:rPr>
              <a:t>En fin de parcours</a:t>
            </a:r>
            <a:r>
              <a:rPr lang="fr-FR" sz="2400"/>
              <a:t>: </a:t>
            </a:r>
            <a:r>
              <a:rPr lang="fr-FR" sz="2000"/>
              <a:t>« aptitude à vivre ensemble … »</a:t>
            </a:r>
          </a:p>
          <a:p>
            <a:pPr>
              <a:lnSpc>
                <a:spcPct val="90000"/>
              </a:lnSpc>
              <a:buFont typeface="Arial" charset="0"/>
              <a:buChar char="•"/>
              <a:defRPr/>
            </a:pPr>
            <a:r>
              <a:rPr lang="fr-FR" sz="2300"/>
              <a:t> Penser et agir par soi-même et avec les autres et pouvoir argumenter des positions et ses choix </a:t>
            </a:r>
            <a:r>
              <a:rPr lang="fr-FR" sz="2200" b="1">
                <a:solidFill>
                  <a:srgbClr val="B41450"/>
                </a:solidFill>
              </a:rPr>
              <a:t>[principe d’autonomie]</a:t>
            </a:r>
          </a:p>
          <a:p>
            <a:pPr>
              <a:lnSpc>
                <a:spcPct val="90000"/>
              </a:lnSpc>
              <a:buFont typeface="Arial" charset="0"/>
              <a:buChar char="•"/>
              <a:defRPr/>
            </a:pPr>
            <a:r>
              <a:rPr lang="fr-FR" sz="2300"/>
              <a:t> Comprendre le bien fondé des normes et des règles régissant les comportements individuels et collectifs </a:t>
            </a:r>
            <a:r>
              <a:rPr lang="fr-FR" sz="2200" b="1">
                <a:solidFill>
                  <a:srgbClr val="B41450"/>
                </a:solidFill>
              </a:rPr>
              <a:t>[principe de discipline]</a:t>
            </a:r>
          </a:p>
          <a:p>
            <a:pPr>
              <a:lnSpc>
                <a:spcPct val="90000"/>
              </a:lnSpc>
              <a:buFont typeface="Arial" charset="0"/>
              <a:buChar char="•"/>
              <a:defRPr/>
            </a:pPr>
            <a:r>
              <a:rPr lang="fr-FR" sz="2300"/>
              <a:t> Reconnaitre le pluralisme des opinions, des convictions, des croyances et des modes de vie </a:t>
            </a:r>
            <a:r>
              <a:rPr lang="fr-FR" sz="2200" b="1">
                <a:solidFill>
                  <a:srgbClr val="B41450"/>
                </a:solidFill>
              </a:rPr>
              <a:t>[principes de coexistence des libertés]</a:t>
            </a:r>
          </a:p>
          <a:p>
            <a:pPr>
              <a:lnSpc>
                <a:spcPct val="90000"/>
              </a:lnSpc>
              <a:buFont typeface="Arial" charset="0"/>
              <a:buChar char="•"/>
              <a:defRPr/>
            </a:pPr>
            <a:r>
              <a:rPr lang="fr-FR" sz="2300"/>
              <a:t> Construire du lien social et politique </a:t>
            </a:r>
            <a:r>
              <a:rPr lang="fr-FR" sz="2200" b="1">
                <a:solidFill>
                  <a:srgbClr val="B41450"/>
                </a:solidFill>
              </a:rPr>
              <a:t>[principe de la communauté des citoyens]</a:t>
            </a:r>
          </a:p>
        </p:txBody>
      </p:sp>
      <p:sp>
        <p:nvSpPr>
          <p:cNvPr id="33796" name="ZoneTexte 6"/>
          <p:cNvSpPr txBox="1">
            <a:spLocks noChangeArrowheads="1"/>
          </p:cNvSpPr>
          <p:nvPr/>
        </p:nvSpPr>
        <p:spPr bwMode="auto">
          <a:xfrm rot="-5400000">
            <a:off x="-2378075" y="4113213"/>
            <a:ext cx="5041900" cy="215900"/>
          </a:xfrm>
          <a:prstGeom prst="rect">
            <a:avLst/>
          </a:prstGeom>
          <a:noFill/>
          <a:ln w="9525">
            <a:noFill/>
            <a:miter lim="800000"/>
            <a:headEnd/>
            <a:tailEnd/>
          </a:ln>
        </p:spPr>
        <p:txBody>
          <a:bodyPr>
            <a:spAutoFit/>
          </a:bodyPr>
          <a:lstStyle/>
          <a:p>
            <a:r>
              <a:rPr lang="fr-FR" sz="700"/>
              <a:t>Laurent Marien, IA-IPR d’histoire-géographie, Pôle civique, Académie de </a:t>
            </a:r>
            <a:r>
              <a:rPr lang="fr-FR" sz="800"/>
              <a:t>Poitiers</a:t>
            </a:r>
            <a:endParaRPr lang="fr-FR" sz="7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2843213" y="620713"/>
            <a:ext cx="2592387" cy="25923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 name="ZoneTexte 2"/>
          <p:cNvSpPr txBox="1"/>
          <p:nvPr/>
        </p:nvSpPr>
        <p:spPr>
          <a:xfrm>
            <a:off x="2916238" y="1052513"/>
            <a:ext cx="2376487" cy="1570037"/>
          </a:xfrm>
          <a:prstGeom prst="rect">
            <a:avLst/>
          </a:prstGeom>
          <a:noFill/>
        </p:spPr>
        <p:txBody>
          <a:bodyPr>
            <a:spAutoFit/>
          </a:bodyPr>
          <a:lstStyle/>
          <a:p>
            <a:pPr algn="ctr">
              <a:defRPr/>
            </a:pPr>
            <a:r>
              <a:rPr lang="fr-FR" sz="2400" b="1" dirty="0">
                <a:solidFill>
                  <a:srgbClr val="FF0000"/>
                </a:solidFill>
                <a:effectLst>
                  <a:outerShdw blurRad="38100" dist="38100" dir="2700000" algn="tl">
                    <a:srgbClr val="000000">
                      <a:alpha val="43137"/>
                    </a:srgbClr>
                  </a:outerShdw>
                </a:effectLst>
                <a:latin typeface="Arial" pitchFamily="34" charset="0"/>
                <a:cs typeface="+mn-cs"/>
                <a:hlinkClick r:id="rId3" action="ppaction://hlinksldjump"/>
              </a:rPr>
              <a:t>EMC L’organisation de cet enseignement</a:t>
            </a:r>
            <a:endParaRPr lang="fr-FR" sz="2400" b="1" dirty="0">
              <a:solidFill>
                <a:srgbClr val="FF0000"/>
              </a:solidFill>
              <a:effectLst>
                <a:outerShdw blurRad="38100" dist="38100" dir="2700000" algn="tl">
                  <a:srgbClr val="000000">
                    <a:alpha val="43137"/>
                  </a:srgbClr>
                </a:outerShdw>
              </a:effectLst>
              <a:latin typeface="Arial" pitchFamily="34" charset="0"/>
              <a:cs typeface="+mn-cs"/>
            </a:endParaRPr>
          </a:p>
        </p:txBody>
      </p:sp>
      <p:sp>
        <p:nvSpPr>
          <p:cNvPr id="4" name="Ellipse 3"/>
          <p:cNvSpPr/>
          <p:nvPr/>
        </p:nvSpPr>
        <p:spPr>
          <a:xfrm>
            <a:off x="5867400" y="549275"/>
            <a:ext cx="2592388" cy="2592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 name="Ellipse 4"/>
          <p:cNvSpPr/>
          <p:nvPr/>
        </p:nvSpPr>
        <p:spPr>
          <a:xfrm>
            <a:off x="5867400" y="3644900"/>
            <a:ext cx="2592388" cy="2592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 name="Ellipse 5"/>
          <p:cNvSpPr/>
          <p:nvPr/>
        </p:nvSpPr>
        <p:spPr>
          <a:xfrm>
            <a:off x="2916238" y="3644900"/>
            <a:ext cx="2592387" cy="2592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 name="ZoneTexte 6"/>
          <p:cNvSpPr txBox="1"/>
          <p:nvPr/>
        </p:nvSpPr>
        <p:spPr>
          <a:xfrm>
            <a:off x="6300788" y="4365625"/>
            <a:ext cx="1727200" cy="954088"/>
          </a:xfrm>
          <a:prstGeom prst="rect">
            <a:avLst/>
          </a:prstGeom>
          <a:noFill/>
        </p:spPr>
        <p:txBody>
          <a:bodyPr>
            <a:spAutoFit/>
          </a:bodyPr>
          <a:lstStyle/>
          <a:p>
            <a:pPr algn="ctr">
              <a:defRPr/>
            </a:pPr>
            <a:r>
              <a:rPr lang="fr-FR" sz="2800" b="1" dirty="0">
                <a:solidFill>
                  <a:srgbClr val="002060"/>
                </a:solidFill>
                <a:effectLst>
                  <a:outerShdw blurRad="38100" dist="38100" dir="2700000" algn="tl">
                    <a:srgbClr val="000000">
                      <a:alpha val="43137"/>
                    </a:srgbClr>
                  </a:outerShdw>
                </a:effectLst>
                <a:latin typeface="Arial" pitchFamily="34" charset="0"/>
                <a:cs typeface="+mn-cs"/>
                <a:hlinkClick r:id="rId4" action="ppaction://hlinksldjump"/>
              </a:rPr>
              <a:t>L’EMC et</a:t>
            </a:r>
          </a:p>
          <a:p>
            <a:pPr algn="ctr">
              <a:defRPr/>
            </a:pPr>
            <a:r>
              <a:rPr lang="fr-FR" sz="2800" b="1" dirty="0">
                <a:solidFill>
                  <a:srgbClr val="002060"/>
                </a:solidFill>
                <a:effectLst>
                  <a:outerShdw blurRad="38100" dist="38100" dir="2700000" algn="tl">
                    <a:srgbClr val="000000">
                      <a:alpha val="43137"/>
                    </a:srgbClr>
                  </a:outerShdw>
                </a:effectLst>
                <a:latin typeface="Arial" pitchFamily="34" charset="0"/>
                <a:cs typeface="+mn-cs"/>
                <a:hlinkClick r:id="rId4" action="ppaction://hlinksldjump"/>
              </a:rPr>
              <a:t> les EPI</a:t>
            </a:r>
            <a:endParaRPr lang="fr-FR" sz="2800" b="1" dirty="0">
              <a:solidFill>
                <a:srgbClr val="002060"/>
              </a:solidFill>
              <a:effectLst>
                <a:outerShdw blurRad="38100" dist="38100" dir="2700000" algn="tl">
                  <a:srgbClr val="000000">
                    <a:alpha val="43137"/>
                  </a:srgbClr>
                </a:outerShdw>
              </a:effectLst>
              <a:latin typeface="Arial" pitchFamily="34" charset="0"/>
              <a:cs typeface="+mn-cs"/>
            </a:endParaRPr>
          </a:p>
        </p:txBody>
      </p:sp>
      <p:sp>
        <p:nvSpPr>
          <p:cNvPr id="8" name="ZoneTexte 7"/>
          <p:cNvSpPr txBox="1"/>
          <p:nvPr/>
        </p:nvSpPr>
        <p:spPr>
          <a:xfrm>
            <a:off x="5940425" y="981075"/>
            <a:ext cx="2376488" cy="1570038"/>
          </a:xfrm>
          <a:prstGeom prst="rect">
            <a:avLst/>
          </a:prstGeom>
          <a:noFill/>
        </p:spPr>
        <p:txBody>
          <a:bodyPr>
            <a:spAutoFit/>
          </a:bodyPr>
          <a:lstStyle/>
          <a:p>
            <a:pPr algn="ctr">
              <a:defRPr/>
            </a:pPr>
            <a:r>
              <a:rPr lang="fr-FR" sz="2400" b="1" dirty="0">
                <a:solidFill>
                  <a:srgbClr val="002060"/>
                </a:solidFill>
                <a:effectLst>
                  <a:outerShdw blurRad="38100" dist="38100" dir="2700000" algn="tl">
                    <a:srgbClr val="000000">
                      <a:alpha val="43137"/>
                    </a:srgbClr>
                  </a:outerShdw>
                </a:effectLst>
                <a:latin typeface="Arial" pitchFamily="34" charset="0"/>
                <a:cs typeface="+mn-cs"/>
                <a:hlinkClick r:id="rId5" action="ppaction://hlinksldjump"/>
              </a:rPr>
              <a:t>EMC : un enseignement moral et civique</a:t>
            </a:r>
            <a:endParaRPr lang="fr-FR" sz="2400" b="1" dirty="0">
              <a:solidFill>
                <a:srgbClr val="002060"/>
              </a:solidFill>
              <a:effectLst>
                <a:outerShdw blurRad="38100" dist="38100" dir="2700000" algn="tl">
                  <a:srgbClr val="000000">
                    <a:alpha val="43137"/>
                  </a:srgbClr>
                </a:outerShdw>
              </a:effectLst>
              <a:latin typeface="Arial" pitchFamily="34" charset="0"/>
              <a:cs typeface="+mn-cs"/>
            </a:endParaRPr>
          </a:p>
        </p:txBody>
      </p:sp>
      <p:sp>
        <p:nvSpPr>
          <p:cNvPr id="9" name="ZoneTexte 8"/>
          <p:cNvSpPr txBox="1"/>
          <p:nvPr/>
        </p:nvSpPr>
        <p:spPr>
          <a:xfrm>
            <a:off x="3276600" y="4221163"/>
            <a:ext cx="1727200" cy="1384300"/>
          </a:xfrm>
          <a:prstGeom prst="rect">
            <a:avLst/>
          </a:prstGeom>
          <a:noFill/>
        </p:spPr>
        <p:txBody>
          <a:bodyPr>
            <a:spAutoFit/>
          </a:bodyPr>
          <a:lstStyle/>
          <a:p>
            <a:pPr algn="ctr">
              <a:defRPr/>
            </a:pPr>
            <a:r>
              <a:rPr lang="fr-FR" sz="2800" b="1" dirty="0">
                <a:solidFill>
                  <a:srgbClr val="FF0000"/>
                </a:solidFill>
                <a:effectLst>
                  <a:outerShdw blurRad="38100" dist="38100" dir="2700000" algn="tl">
                    <a:srgbClr val="000000">
                      <a:alpha val="43137"/>
                    </a:srgbClr>
                  </a:outerShdw>
                </a:effectLst>
                <a:latin typeface="Arial" pitchFamily="34" charset="0"/>
                <a:cs typeface="+mn-cs"/>
                <a:hlinkClick r:id="rId6" action="ppaction://hlinksldjump"/>
              </a:rPr>
              <a:t>Le Parcours citoyen</a:t>
            </a:r>
            <a:endParaRPr lang="fr-FR" sz="2800" b="1" dirty="0">
              <a:solidFill>
                <a:srgbClr val="FF0000"/>
              </a:solidFill>
              <a:effectLst>
                <a:outerShdw blurRad="38100" dist="38100" dir="2700000" algn="tl">
                  <a:srgbClr val="000000">
                    <a:alpha val="43137"/>
                  </a:srgbClr>
                </a:outerShdw>
              </a:effectLst>
              <a:latin typeface="Arial" pitchFamily="34" charset="0"/>
              <a:cs typeface="+mn-cs"/>
            </a:endParaRPr>
          </a:p>
        </p:txBody>
      </p:sp>
      <p:sp>
        <p:nvSpPr>
          <p:cNvPr id="10" name="Rectangle à quatre flèches 9"/>
          <p:cNvSpPr/>
          <p:nvPr/>
        </p:nvSpPr>
        <p:spPr>
          <a:xfrm rot="18958130">
            <a:off x="4845050" y="2557463"/>
            <a:ext cx="1689100" cy="1668462"/>
          </a:xfrm>
          <a:prstGeom prst="quadArrow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C000"/>
              </a:solidFill>
            </a:endParaRPr>
          </a:p>
        </p:txBody>
      </p:sp>
      <p:sp>
        <p:nvSpPr>
          <p:cNvPr id="13" name="ZoneTexte 12"/>
          <p:cNvSpPr txBox="1"/>
          <p:nvPr/>
        </p:nvSpPr>
        <p:spPr>
          <a:xfrm flipH="1">
            <a:off x="5219700" y="3141663"/>
            <a:ext cx="1008063" cy="522287"/>
          </a:xfrm>
          <a:prstGeom prst="rect">
            <a:avLst/>
          </a:prstGeom>
          <a:noFill/>
        </p:spPr>
        <p:txBody>
          <a:bodyPr>
            <a:spAutoFit/>
          </a:bodyPr>
          <a:lstStyle/>
          <a:p>
            <a:pPr>
              <a:defRPr/>
            </a:pPr>
            <a:r>
              <a:rPr lang="fr-FR" sz="2800" b="1" dirty="0">
                <a:solidFill>
                  <a:srgbClr val="710D33"/>
                </a:solidFill>
                <a:effectLst>
                  <a:outerShdw blurRad="38100" dist="38100" dir="2700000" algn="tl">
                    <a:srgbClr val="000000">
                      <a:alpha val="43137"/>
                    </a:srgbClr>
                  </a:outerShdw>
                </a:effectLst>
                <a:latin typeface="Arial" pitchFamily="34" charset="0"/>
                <a:cs typeface="+mn-cs"/>
              </a:rPr>
              <a:t>EMC</a:t>
            </a:r>
            <a:endParaRPr lang="fr-FR" sz="2400" b="1" dirty="0">
              <a:solidFill>
                <a:srgbClr val="710D33"/>
              </a:solidFill>
              <a:effectLst>
                <a:outerShdw blurRad="38100" dist="38100" dir="2700000" algn="tl">
                  <a:srgbClr val="000000">
                    <a:alpha val="43137"/>
                  </a:srgbClr>
                </a:outerShdw>
              </a:effectLst>
              <a:latin typeface="Arial" pitchFamily="34" charset="0"/>
              <a:cs typeface="+mn-cs"/>
            </a:endParaRPr>
          </a:p>
        </p:txBody>
      </p:sp>
      <p:sp>
        <p:nvSpPr>
          <p:cNvPr id="15371" name="ZoneTexte 13"/>
          <p:cNvSpPr txBox="1">
            <a:spLocks noChangeArrowheads="1"/>
          </p:cNvSpPr>
          <p:nvPr/>
        </p:nvSpPr>
        <p:spPr bwMode="auto">
          <a:xfrm rot="-5400000">
            <a:off x="-2290762" y="4113213"/>
            <a:ext cx="5041900" cy="215900"/>
          </a:xfrm>
          <a:prstGeom prst="rect">
            <a:avLst/>
          </a:prstGeom>
          <a:noFill/>
          <a:ln w="9525">
            <a:noFill/>
            <a:miter lim="800000"/>
            <a:headEnd/>
            <a:tailEnd/>
          </a:ln>
        </p:spPr>
        <p:txBody>
          <a:bodyPr>
            <a:spAutoFit/>
          </a:bodyPr>
          <a:lstStyle/>
          <a:p>
            <a:r>
              <a:rPr lang="fr-FR" sz="700"/>
              <a:t>Laurent Marien, IA-IPR d’histoire-géographie, Pôle civique, Académie de </a:t>
            </a:r>
            <a:r>
              <a:rPr lang="fr-FR" sz="800"/>
              <a:t>Poitiers</a:t>
            </a:r>
            <a:endParaRPr lang="fr-FR" sz="700"/>
          </a:p>
        </p:txBody>
      </p:sp>
      <p:sp>
        <p:nvSpPr>
          <p:cNvPr id="15" name="ZoneTexte 14"/>
          <p:cNvSpPr txBox="1"/>
          <p:nvPr/>
        </p:nvSpPr>
        <p:spPr>
          <a:xfrm>
            <a:off x="468313" y="3716338"/>
            <a:ext cx="2087562" cy="2032000"/>
          </a:xfrm>
          <a:prstGeom prst="rect">
            <a:avLst/>
          </a:prstGeom>
          <a:solidFill>
            <a:schemeClr val="accent6">
              <a:lumMod val="20000"/>
              <a:lumOff val="80000"/>
            </a:schemeClr>
          </a:solidFill>
        </p:spPr>
        <p:txBody>
          <a:bodyPr>
            <a:spAutoFit/>
          </a:bodyPr>
          <a:lstStyle/>
          <a:p>
            <a:pPr>
              <a:defRPr/>
            </a:pPr>
            <a:r>
              <a:rPr lang="fr-FR" dirty="0">
                <a:latin typeface="Arial" pitchFamily="34" charset="0"/>
                <a:cs typeface="+mn-cs"/>
                <a:hlinkClick r:id="rId7" action="ppaction://hlinksldjump"/>
              </a:rPr>
              <a:t>EMC : premières ressources</a:t>
            </a:r>
            <a:endParaRPr lang="fr-FR" dirty="0">
              <a:latin typeface="Arial" pitchFamily="34" charset="0"/>
              <a:cs typeface="+mn-cs"/>
            </a:endParaRPr>
          </a:p>
          <a:p>
            <a:pPr>
              <a:defRPr/>
            </a:pPr>
            <a:endParaRPr lang="fr-FR" dirty="0">
              <a:latin typeface="Arial" pitchFamily="34" charset="0"/>
              <a:cs typeface="+mn-cs"/>
            </a:endParaRPr>
          </a:p>
          <a:p>
            <a:pPr>
              <a:defRPr/>
            </a:pPr>
            <a:r>
              <a:rPr lang="fr-FR" dirty="0">
                <a:solidFill>
                  <a:schemeClr val="accent2">
                    <a:lumMod val="60000"/>
                    <a:lumOff val="40000"/>
                  </a:schemeClr>
                </a:solidFill>
                <a:latin typeface="Arial" pitchFamily="34" charset="0"/>
                <a:cs typeface="+mn-cs"/>
                <a:hlinkClick r:id="rId8" action="ppaction://hlinksldjump"/>
              </a:rPr>
              <a:t>Parcours citoyen : premières ressources</a:t>
            </a:r>
            <a:endParaRPr lang="fr-FR" dirty="0">
              <a:solidFill>
                <a:schemeClr val="accent2">
                  <a:lumMod val="60000"/>
                  <a:lumOff val="40000"/>
                </a:schemeClr>
              </a:solidFill>
              <a:latin typeface="Arial" pitchFamily="34" charset="0"/>
              <a:cs typeface="+mn-cs"/>
            </a:endParaRPr>
          </a:p>
          <a:p>
            <a:pPr>
              <a:defRPr/>
            </a:pPr>
            <a:endParaRPr lang="fr-FR" dirty="0">
              <a:latin typeface="Arial" pitchFamily="34" charset="0"/>
              <a:cs typeface="+mn-cs"/>
            </a:endParaRPr>
          </a:p>
        </p:txBody>
      </p:sp>
      <p:sp>
        <p:nvSpPr>
          <p:cNvPr id="16" name="ZoneTexte 15"/>
          <p:cNvSpPr txBox="1"/>
          <p:nvPr/>
        </p:nvSpPr>
        <p:spPr>
          <a:xfrm>
            <a:off x="395288" y="1268413"/>
            <a:ext cx="1944687" cy="461962"/>
          </a:xfrm>
          <a:prstGeom prst="rect">
            <a:avLst/>
          </a:prstGeom>
          <a:noFill/>
        </p:spPr>
        <p:txBody>
          <a:bodyPr>
            <a:spAutoFit/>
          </a:bodyPr>
          <a:lstStyle/>
          <a:p>
            <a:pPr>
              <a:defRPr/>
            </a:pPr>
            <a:r>
              <a:rPr lang="fr-FR" sz="2400" b="1" dirty="0">
                <a:solidFill>
                  <a:srgbClr val="FFC000"/>
                </a:solidFill>
                <a:effectLst>
                  <a:outerShdw blurRad="38100" dist="38100" dir="2700000" algn="tl">
                    <a:srgbClr val="000000">
                      <a:alpha val="43137"/>
                    </a:srgbClr>
                  </a:outerShdw>
                </a:effectLst>
                <a:latin typeface="Arial" pitchFamily="34" charset="0"/>
                <a:cs typeface="+mn-cs"/>
              </a:rPr>
              <a:t>SOMMAIRE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bwMode="auto">
          <a:xfrm>
            <a:off x="179388" y="333375"/>
            <a:ext cx="8229600" cy="633413"/>
          </a:xfrm>
          <a:prstGeom prst="rect">
            <a:avLst/>
          </a:prstGeom>
          <a:noFill/>
          <a:ln w="9525">
            <a:noFill/>
            <a:miter lim="800000"/>
            <a:headEnd/>
            <a:tailEnd/>
          </a:ln>
        </p:spPr>
        <p:txBody>
          <a:bodyPr anchor="ctr"/>
          <a:lstStyle/>
          <a:p>
            <a:pPr algn="r">
              <a:defRPr/>
            </a:pPr>
            <a:r>
              <a:rPr lang="fr-FR" sz="2800" b="1" kern="0" dirty="0">
                <a:solidFill>
                  <a:srgbClr val="7030A0"/>
                </a:solidFill>
                <a:latin typeface="+mj-lt"/>
                <a:ea typeface="+mj-ea"/>
                <a:cs typeface="+mj-cs"/>
              </a:rPr>
              <a:t>L’EMC : </a:t>
            </a:r>
            <a:r>
              <a:rPr lang="fr-FR" sz="2800" b="1" dirty="0">
                <a:solidFill>
                  <a:srgbClr val="7030A0"/>
                </a:solidFill>
                <a:latin typeface="Arial" pitchFamily="34" charset="0"/>
                <a:cs typeface="+mn-cs"/>
              </a:rPr>
              <a:t>une pédagogie spécifique ? </a:t>
            </a:r>
            <a:endParaRPr lang="fr-FR" sz="2800" b="1" kern="0" dirty="0">
              <a:solidFill>
                <a:srgbClr val="7030A0"/>
              </a:solidFill>
              <a:latin typeface="+mj-lt"/>
              <a:ea typeface="+mj-ea"/>
              <a:cs typeface="+mj-cs"/>
            </a:endParaRPr>
          </a:p>
        </p:txBody>
      </p:sp>
      <p:sp>
        <p:nvSpPr>
          <p:cNvPr id="34818" name="Espace réservé du contenu 4"/>
          <p:cNvSpPr>
            <a:spLocks noGrp="1"/>
          </p:cNvSpPr>
          <p:nvPr>
            <p:ph idx="1"/>
          </p:nvPr>
        </p:nvSpPr>
        <p:spPr>
          <a:xfrm>
            <a:off x="323850" y="1557338"/>
            <a:ext cx="8640763" cy="4681537"/>
          </a:xfrm>
        </p:spPr>
        <p:txBody>
          <a:bodyPr/>
          <a:lstStyle/>
          <a:p>
            <a:pPr indent="-336550" algn="just" eaLnBrk="1" hangingPunct="1">
              <a:spcBef>
                <a:spcPts val="800"/>
              </a:spcBef>
              <a:buFontTx/>
              <a:buNone/>
            </a:pPr>
            <a:r>
              <a:rPr lang="zh-CN" altLang="en-US" sz="2400" smtClean="0">
                <a:solidFill>
                  <a:srgbClr val="000000"/>
                </a:solidFill>
                <a:ea typeface="StarBats"/>
                <a:cs typeface="StarBats"/>
              </a:rPr>
              <a:t>Le rôle de l</a:t>
            </a:r>
            <a:r>
              <a:rPr lang="fr-FR" altLang="zh-CN" sz="2400" smtClean="0">
                <a:solidFill>
                  <a:srgbClr val="000000"/>
                </a:solidFill>
                <a:ea typeface="StarBats"/>
                <a:cs typeface="StarBats"/>
              </a:rPr>
              <a:t>’</a:t>
            </a:r>
            <a:r>
              <a:rPr lang="zh-CN" altLang="en-US" sz="2400" smtClean="0">
                <a:solidFill>
                  <a:srgbClr val="000000"/>
                </a:solidFill>
                <a:ea typeface="StarBats"/>
                <a:cs typeface="StarBats"/>
              </a:rPr>
              <a:t>enseignant </a:t>
            </a:r>
            <a:r>
              <a:rPr lang="fr-FR" altLang="zh-CN" sz="2400" smtClean="0">
                <a:solidFill>
                  <a:srgbClr val="000000"/>
                </a:solidFill>
                <a:ea typeface="StarBats"/>
                <a:cs typeface="StarBats"/>
              </a:rPr>
              <a:t>n’est </a:t>
            </a:r>
            <a:r>
              <a:rPr lang="zh-CN" altLang="en-US" sz="2400" smtClean="0">
                <a:solidFill>
                  <a:srgbClr val="000000"/>
                </a:solidFill>
                <a:ea typeface="StarBats"/>
                <a:cs typeface="StarBats"/>
              </a:rPr>
              <a:t>pas de proposer « une morale » mais de conduire les élèves à développer le courage de penser, la passion de comprendre, la volonté de s</a:t>
            </a:r>
            <a:r>
              <a:rPr lang="fr-FR" altLang="zh-CN" sz="2400" smtClean="0">
                <a:solidFill>
                  <a:srgbClr val="000000"/>
                </a:solidFill>
                <a:ea typeface="StarBats"/>
                <a:cs typeface="StarBats"/>
              </a:rPr>
              <a:t>’</a:t>
            </a:r>
            <a:r>
              <a:rPr lang="zh-CN" altLang="en-US" sz="2400" smtClean="0">
                <a:solidFill>
                  <a:srgbClr val="000000"/>
                </a:solidFill>
                <a:ea typeface="StarBats"/>
                <a:cs typeface="StarBats"/>
              </a:rPr>
              <a:t>engager.</a:t>
            </a:r>
          </a:p>
          <a:p>
            <a:pPr indent="-336550" algn="just" eaLnBrk="1" hangingPunct="1">
              <a:spcBef>
                <a:spcPts val="800"/>
              </a:spcBef>
              <a:buFontTx/>
              <a:buNone/>
            </a:pPr>
            <a:endParaRPr lang="zh-CN" altLang="en-US" sz="1000" smtClean="0">
              <a:solidFill>
                <a:srgbClr val="000000"/>
              </a:solidFill>
              <a:ea typeface="StarBats"/>
              <a:cs typeface="StarBats"/>
            </a:endParaRPr>
          </a:p>
          <a:p>
            <a:pPr indent="-336550" algn="just" eaLnBrk="1" hangingPunct="1">
              <a:spcBef>
                <a:spcPts val="800"/>
              </a:spcBef>
              <a:buFontTx/>
              <a:buNone/>
            </a:pPr>
            <a:r>
              <a:rPr lang="fr-FR" altLang="zh-CN" sz="2400" smtClean="0">
                <a:solidFill>
                  <a:srgbClr val="000000"/>
                </a:solidFill>
                <a:ea typeface="StarBats"/>
                <a:cs typeface="StarBats"/>
              </a:rPr>
              <a:t>L’</a:t>
            </a:r>
            <a:r>
              <a:rPr lang="zh-CN" altLang="en-US" sz="2400" smtClean="0">
                <a:solidFill>
                  <a:srgbClr val="000000"/>
                </a:solidFill>
                <a:ea typeface="StarBats"/>
                <a:cs typeface="StarBats"/>
              </a:rPr>
              <a:t>essentiel</a:t>
            </a:r>
            <a:r>
              <a:rPr lang="fr-FR" altLang="zh-CN" sz="2400" smtClean="0">
                <a:solidFill>
                  <a:srgbClr val="000000"/>
                </a:solidFill>
                <a:ea typeface="StarBats"/>
                <a:cs typeface="StarBats"/>
              </a:rPr>
              <a:t>, </a:t>
            </a:r>
            <a:r>
              <a:rPr lang="zh-CN" altLang="en-US" sz="2400" smtClean="0">
                <a:solidFill>
                  <a:srgbClr val="000000"/>
                </a:solidFill>
                <a:ea typeface="StarBats"/>
                <a:cs typeface="StarBats"/>
              </a:rPr>
              <a:t>à tous les niveaux du système scolaire</a:t>
            </a:r>
            <a:r>
              <a:rPr lang="fr-FR" altLang="zh-CN" sz="2400" smtClean="0">
                <a:solidFill>
                  <a:srgbClr val="000000"/>
                </a:solidFill>
                <a:ea typeface="StarBats"/>
                <a:cs typeface="StarBats"/>
              </a:rPr>
              <a:t>,</a:t>
            </a:r>
            <a:r>
              <a:rPr lang="zh-CN" altLang="en-US" sz="2400" smtClean="0">
                <a:solidFill>
                  <a:srgbClr val="000000"/>
                </a:solidFill>
                <a:ea typeface="StarBats"/>
                <a:cs typeface="StarBats"/>
              </a:rPr>
              <a:t> </a:t>
            </a:r>
            <a:r>
              <a:rPr lang="fr-FR" altLang="zh-CN" sz="2400" smtClean="0">
                <a:solidFill>
                  <a:srgbClr val="000000"/>
                </a:solidFill>
                <a:ea typeface="StarBats"/>
                <a:cs typeface="StarBats"/>
              </a:rPr>
              <a:t>est </a:t>
            </a:r>
            <a:r>
              <a:rPr lang="zh-CN" altLang="en-US" sz="2400" smtClean="0">
                <a:solidFill>
                  <a:srgbClr val="000000"/>
                </a:solidFill>
                <a:ea typeface="StarBats"/>
                <a:cs typeface="StarBats"/>
              </a:rPr>
              <a:t>partir de l</a:t>
            </a:r>
            <a:r>
              <a:rPr lang="fr-FR" altLang="zh-CN" sz="2400" smtClean="0">
                <a:solidFill>
                  <a:srgbClr val="000000"/>
                </a:solidFill>
                <a:ea typeface="StarBats"/>
                <a:cs typeface="StarBats"/>
              </a:rPr>
              <a:t>’</a:t>
            </a:r>
            <a:r>
              <a:rPr lang="zh-CN" altLang="en-US" sz="2400" smtClean="0">
                <a:solidFill>
                  <a:srgbClr val="000000"/>
                </a:solidFill>
                <a:ea typeface="StarBats"/>
                <a:cs typeface="StarBats"/>
              </a:rPr>
              <a:t>analyse de situations (provenant de l</a:t>
            </a:r>
            <a:r>
              <a:rPr lang="fr-FR" altLang="zh-CN" sz="2400" smtClean="0">
                <a:solidFill>
                  <a:srgbClr val="000000"/>
                </a:solidFill>
                <a:ea typeface="StarBats"/>
                <a:cs typeface="StarBats"/>
              </a:rPr>
              <a:t>’</a:t>
            </a:r>
            <a:r>
              <a:rPr lang="zh-CN" altLang="en-US" sz="2400" smtClean="0">
                <a:solidFill>
                  <a:srgbClr val="000000"/>
                </a:solidFill>
                <a:ea typeface="StarBats"/>
                <a:cs typeface="StarBats"/>
              </a:rPr>
              <a:t>actualité proche ou lointaine, des domaines littéraires, cinématographiques, etc.) qui mettent en jeu des choix moraux et civiques.</a:t>
            </a:r>
          </a:p>
          <a:p>
            <a:pPr indent="-336550" algn="just" eaLnBrk="1" hangingPunct="1">
              <a:spcBef>
                <a:spcPts val="800"/>
              </a:spcBef>
              <a:buFontTx/>
              <a:buNone/>
            </a:pPr>
            <a:endParaRPr lang="zh-CN" altLang="en-US" sz="1000" smtClean="0">
              <a:solidFill>
                <a:srgbClr val="000000"/>
              </a:solidFill>
              <a:ea typeface="StarBats"/>
              <a:cs typeface="StarBats"/>
            </a:endParaRPr>
          </a:p>
          <a:p>
            <a:pPr indent="-336550" algn="just" eaLnBrk="1" hangingPunct="1">
              <a:spcBef>
                <a:spcPts val="800"/>
              </a:spcBef>
              <a:buFontTx/>
              <a:buNone/>
            </a:pPr>
            <a:r>
              <a:rPr lang="zh-CN" altLang="en-US" sz="2400" smtClean="0">
                <a:solidFill>
                  <a:srgbClr val="000000"/>
                </a:solidFill>
                <a:ea typeface="StarBats"/>
                <a:cs typeface="StarBats"/>
              </a:rPr>
              <a:t>L</a:t>
            </a:r>
            <a:r>
              <a:rPr lang="fr-FR" altLang="zh-CN" sz="2400" smtClean="0">
                <a:solidFill>
                  <a:srgbClr val="000000"/>
                </a:solidFill>
                <a:ea typeface="StarBats"/>
                <a:cs typeface="StarBats"/>
              </a:rPr>
              <a:t>’</a:t>
            </a:r>
            <a:r>
              <a:rPr lang="zh-CN" altLang="en-US" sz="2400" smtClean="0">
                <a:solidFill>
                  <a:srgbClr val="000000"/>
                </a:solidFill>
                <a:ea typeface="StarBats"/>
                <a:cs typeface="StarBats"/>
              </a:rPr>
              <a:t>apprentissage de l</a:t>
            </a:r>
            <a:r>
              <a:rPr lang="fr-FR" altLang="zh-CN" sz="2400" smtClean="0">
                <a:solidFill>
                  <a:srgbClr val="000000"/>
                </a:solidFill>
                <a:ea typeface="StarBats"/>
                <a:cs typeface="StarBats"/>
              </a:rPr>
              <a:t>’</a:t>
            </a:r>
            <a:r>
              <a:rPr lang="zh-CN" altLang="en-US" sz="2400" smtClean="0">
                <a:solidFill>
                  <a:srgbClr val="000000"/>
                </a:solidFill>
                <a:ea typeface="StarBats"/>
                <a:cs typeface="StarBats"/>
              </a:rPr>
              <a:t>argumentation est essentiel.</a:t>
            </a:r>
          </a:p>
          <a:p>
            <a:pPr indent="-336550" algn="r">
              <a:buFontTx/>
              <a:buNone/>
            </a:pPr>
            <a:r>
              <a:rPr lang="fr-FR" sz="2400" b="1" i="1" smtClean="0"/>
              <a:t>En toile de fond…une pédagogie de la laïcité</a:t>
            </a:r>
          </a:p>
        </p:txBody>
      </p:sp>
      <p:sp>
        <p:nvSpPr>
          <p:cNvPr id="34819" name="ZoneTexte 6"/>
          <p:cNvSpPr txBox="1">
            <a:spLocks noChangeArrowheads="1"/>
          </p:cNvSpPr>
          <p:nvPr/>
        </p:nvSpPr>
        <p:spPr bwMode="auto">
          <a:xfrm rot="-5400000">
            <a:off x="-2378075" y="4113213"/>
            <a:ext cx="5041900" cy="215900"/>
          </a:xfrm>
          <a:prstGeom prst="rect">
            <a:avLst/>
          </a:prstGeom>
          <a:noFill/>
          <a:ln w="9525">
            <a:noFill/>
            <a:miter lim="800000"/>
            <a:headEnd/>
            <a:tailEnd/>
          </a:ln>
        </p:spPr>
        <p:txBody>
          <a:bodyPr>
            <a:spAutoFit/>
          </a:bodyPr>
          <a:lstStyle/>
          <a:p>
            <a:r>
              <a:rPr lang="fr-FR" sz="700"/>
              <a:t>Laurent Marien, IA-IPR d’histoire-géographie, Pôle civique, Académie de </a:t>
            </a:r>
            <a:r>
              <a:rPr lang="fr-FR" sz="800"/>
              <a:t>Poitiers</a:t>
            </a:r>
            <a:endParaRPr lang="fr-FR" sz="7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Espace réservé du contenu 2"/>
          <p:cNvSpPr>
            <a:spLocks noGrp="1"/>
          </p:cNvSpPr>
          <p:nvPr>
            <p:ph idx="1"/>
          </p:nvPr>
        </p:nvSpPr>
        <p:spPr>
          <a:xfrm>
            <a:off x="395288" y="1341438"/>
            <a:ext cx="8229600" cy="5516562"/>
          </a:xfrm>
          <a:solidFill>
            <a:schemeClr val="bg1"/>
          </a:solidFill>
        </p:spPr>
        <p:txBody>
          <a:bodyPr/>
          <a:lstStyle/>
          <a:p>
            <a:pPr algn="just" eaLnBrk="1" hangingPunct="1"/>
            <a:r>
              <a:rPr lang="fr-FR" sz="2400" smtClean="0"/>
              <a:t>S’approprier des valeurs, développer des dispositions à agir de façon morale et civique :</a:t>
            </a:r>
          </a:p>
          <a:p>
            <a:pPr algn="just" eaLnBrk="1" hangingPunct="1">
              <a:buFontTx/>
              <a:buNone/>
            </a:pPr>
            <a:r>
              <a:rPr lang="fr-FR" sz="2400" smtClean="0"/>
              <a:t>	- </a:t>
            </a:r>
            <a:r>
              <a:rPr lang="fr-FR" sz="2400" smtClean="0">
                <a:solidFill>
                  <a:srgbClr val="9D2B67"/>
                </a:solidFill>
              </a:rPr>
              <a:t>Par des </a:t>
            </a:r>
            <a:r>
              <a:rPr lang="fr-FR" sz="2400" b="1" smtClean="0">
                <a:solidFill>
                  <a:srgbClr val="9D2B67"/>
                </a:solidFill>
              </a:rPr>
              <a:t>approches concrètes </a:t>
            </a:r>
            <a:r>
              <a:rPr lang="fr-FR" sz="2400" smtClean="0">
                <a:solidFill>
                  <a:srgbClr val="9D2B67"/>
                </a:solidFill>
              </a:rPr>
              <a:t>: par des études de cas de situations précises et contextualisées</a:t>
            </a:r>
          </a:p>
          <a:p>
            <a:pPr algn="just" eaLnBrk="1" hangingPunct="1">
              <a:buFontTx/>
              <a:buNone/>
            </a:pPr>
            <a:r>
              <a:rPr lang="fr-FR" sz="2400" smtClean="0">
                <a:solidFill>
                  <a:srgbClr val="9D2B67"/>
                </a:solidFill>
              </a:rPr>
              <a:t>	- de </a:t>
            </a:r>
            <a:r>
              <a:rPr lang="fr-FR" sz="2400" b="1" smtClean="0">
                <a:solidFill>
                  <a:srgbClr val="9D2B67"/>
                </a:solidFill>
              </a:rPr>
              <a:t>manière active….par l’action</a:t>
            </a:r>
            <a:r>
              <a:rPr lang="fr-FR" sz="2400" smtClean="0">
                <a:solidFill>
                  <a:srgbClr val="9D2B67"/>
                </a:solidFill>
              </a:rPr>
              <a:t>…</a:t>
            </a:r>
            <a:r>
              <a:rPr lang="fr-FR" sz="2400" smtClean="0"/>
              <a:t> </a:t>
            </a:r>
          </a:p>
          <a:p>
            <a:pPr algn="just" eaLnBrk="1" hangingPunct="1">
              <a:buFontTx/>
              <a:buNone/>
            </a:pPr>
            <a:endParaRPr lang="fr-FR" sz="1000" smtClean="0"/>
          </a:p>
          <a:p>
            <a:pPr algn="just" eaLnBrk="1" hangingPunct="1"/>
            <a:r>
              <a:rPr lang="fr-FR" sz="2400" smtClean="0"/>
              <a:t>Des </a:t>
            </a:r>
            <a:r>
              <a:rPr lang="fr-FR" sz="2400" b="1" smtClean="0"/>
              <a:t>démarches pédagogiques préconisées </a:t>
            </a:r>
            <a:r>
              <a:rPr lang="fr-FR" sz="2400" smtClean="0"/>
              <a:t>en lien avec les objectifs et ambitions de l’EMC (dilemmes moraux, jeux de rôle, discussion à visée philosophique, exercice de clarification des valeurs, pratique du débat, projets communs, coopération…)</a:t>
            </a:r>
          </a:p>
          <a:p>
            <a:pPr algn="just" eaLnBrk="1" hangingPunct="1"/>
            <a:endParaRPr lang="fr-FR" sz="1000" smtClean="0"/>
          </a:p>
          <a:p>
            <a:pPr algn="just" eaLnBrk="1" hangingPunct="1"/>
            <a:r>
              <a:rPr lang="fr-FR" sz="2400" smtClean="0"/>
              <a:t>L’EMC s’appuie sur </a:t>
            </a:r>
            <a:r>
              <a:rPr lang="fr-FR" sz="2400" b="1" smtClean="0"/>
              <a:t>les différentes instances </a:t>
            </a:r>
            <a:r>
              <a:rPr lang="fr-FR" sz="2400" smtClean="0"/>
              <a:t>de l’école et de l’EPLE (CESC, CVC/CVL,…)</a:t>
            </a:r>
          </a:p>
        </p:txBody>
      </p:sp>
      <p:sp>
        <p:nvSpPr>
          <p:cNvPr id="4" name="Titre 1"/>
          <p:cNvSpPr txBox="1">
            <a:spLocks/>
          </p:cNvSpPr>
          <p:nvPr/>
        </p:nvSpPr>
        <p:spPr bwMode="auto">
          <a:xfrm>
            <a:off x="250825" y="404813"/>
            <a:ext cx="8229600" cy="488950"/>
          </a:xfrm>
          <a:prstGeom prst="rect">
            <a:avLst/>
          </a:prstGeom>
          <a:noFill/>
          <a:ln w="9525">
            <a:noFill/>
            <a:miter lim="800000"/>
            <a:headEnd/>
            <a:tailEnd/>
          </a:ln>
        </p:spPr>
        <p:txBody>
          <a:bodyPr anchor="ctr"/>
          <a:lstStyle/>
          <a:p>
            <a:pPr algn="r" eaLnBrk="0" hangingPunct="0">
              <a:defRPr/>
            </a:pPr>
            <a:r>
              <a:rPr lang="fr-FR" sz="2800" b="1" kern="0">
                <a:solidFill>
                  <a:srgbClr val="7030A0"/>
                </a:solidFill>
                <a:latin typeface="+mj-lt"/>
                <a:ea typeface="+mj-ea"/>
                <a:cs typeface="+mj-cs"/>
              </a:rPr>
              <a:t>L’EMC : des démarches renouvelées </a:t>
            </a:r>
            <a:endParaRPr lang="fr-FR" sz="2800" b="1" kern="0" dirty="0">
              <a:solidFill>
                <a:srgbClr val="7030A0"/>
              </a:solidFill>
              <a:latin typeface="+mj-lt"/>
              <a:ea typeface="+mj-ea"/>
              <a:cs typeface="+mj-cs"/>
            </a:endParaRPr>
          </a:p>
        </p:txBody>
      </p:sp>
      <p:sp>
        <p:nvSpPr>
          <p:cNvPr id="35843" name="ZoneTexte 5"/>
          <p:cNvSpPr txBox="1">
            <a:spLocks noChangeArrowheads="1"/>
          </p:cNvSpPr>
          <p:nvPr/>
        </p:nvSpPr>
        <p:spPr bwMode="auto">
          <a:xfrm rot="-5400000">
            <a:off x="-2378075" y="4113213"/>
            <a:ext cx="5041900" cy="215900"/>
          </a:xfrm>
          <a:prstGeom prst="rect">
            <a:avLst/>
          </a:prstGeom>
          <a:noFill/>
          <a:ln w="9525">
            <a:noFill/>
            <a:miter lim="800000"/>
            <a:headEnd/>
            <a:tailEnd/>
          </a:ln>
        </p:spPr>
        <p:txBody>
          <a:bodyPr>
            <a:spAutoFit/>
          </a:bodyPr>
          <a:lstStyle/>
          <a:p>
            <a:r>
              <a:rPr lang="fr-FR" sz="700"/>
              <a:t>Laurent Marien, IA-IPR d’histoire-géographie, Pôle civique, Académie de </a:t>
            </a:r>
            <a:r>
              <a:rPr lang="fr-FR" sz="800"/>
              <a:t>Poitiers</a:t>
            </a:r>
            <a:endParaRPr lang="fr-FR" sz="7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re 1"/>
          <p:cNvSpPr>
            <a:spLocks noGrp="1"/>
          </p:cNvSpPr>
          <p:nvPr>
            <p:ph type="title"/>
          </p:nvPr>
        </p:nvSpPr>
        <p:spPr>
          <a:xfrm>
            <a:off x="468313" y="260350"/>
            <a:ext cx="8229600" cy="633413"/>
          </a:xfrm>
        </p:spPr>
        <p:txBody>
          <a:bodyPr/>
          <a:lstStyle/>
          <a:p>
            <a:pPr algn="r"/>
            <a:r>
              <a:rPr lang="fr-FR" sz="2800" b="1" smtClean="0">
                <a:solidFill>
                  <a:srgbClr val="B41450"/>
                </a:solidFill>
              </a:rPr>
              <a:t>Les dilemmes moraux</a:t>
            </a:r>
          </a:p>
        </p:txBody>
      </p:sp>
      <p:sp>
        <p:nvSpPr>
          <p:cNvPr id="36866" name="Espace réservé du contenu 2"/>
          <p:cNvSpPr>
            <a:spLocks noGrp="1"/>
          </p:cNvSpPr>
          <p:nvPr>
            <p:ph idx="1"/>
          </p:nvPr>
        </p:nvSpPr>
        <p:spPr>
          <a:xfrm>
            <a:off x="323850" y="908050"/>
            <a:ext cx="8640763" cy="5761038"/>
          </a:xfrm>
        </p:spPr>
        <p:txBody>
          <a:bodyPr/>
          <a:lstStyle/>
          <a:p>
            <a:pPr>
              <a:buFontTx/>
              <a:buNone/>
            </a:pPr>
            <a:r>
              <a:rPr lang="fr-FR" sz="2400" smtClean="0"/>
              <a:t>			 Le </a:t>
            </a:r>
            <a:r>
              <a:rPr lang="fr-FR" sz="2400" smtClean="0">
                <a:hlinkClick r:id="rId2" action="ppaction://hlinkfile"/>
              </a:rPr>
              <a:t>dilemme moral</a:t>
            </a:r>
            <a:r>
              <a:rPr lang="fr-FR" sz="2400" smtClean="0"/>
              <a:t> propose deux issues à l'élève sans que l'une ou l'autre ne soit bonne ou juste a priori.</a:t>
            </a:r>
          </a:p>
          <a:p>
            <a:pPr>
              <a:buFontTx/>
              <a:buNone/>
            </a:pPr>
            <a:r>
              <a:rPr lang="fr-FR" sz="2400" smtClean="0"/>
              <a:t>	</a:t>
            </a:r>
            <a:r>
              <a:rPr lang="fr-FR" sz="2200" smtClean="0"/>
              <a:t>Le prototype du dilemme moral est le dilemme de Heinz, formalisé par Lawrence Kolhberg : </a:t>
            </a:r>
          </a:p>
          <a:p>
            <a:pPr>
              <a:buFontTx/>
              <a:buNone/>
            </a:pPr>
            <a:r>
              <a:rPr lang="fr-FR" sz="2000" i="1" smtClean="0"/>
              <a:t>	</a:t>
            </a:r>
            <a:r>
              <a:rPr lang="fr-FR" sz="1900" i="1" smtClean="0"/>
              <a:t>« La femme de Heinz est très malade. Elle peut mourir d’un instant à l’autre si elle ne prend pas un médicament X. Celui-ci est hors de prix et Heinz ne peut le payer. Il se rend néanmoins chez un pharmacien et lui demande le médicament, ne serait-ce qu’à crédit. Le pharmacien refuse. »  </a:t>
            </a:r>
            <a:r>
              <a:rPr lang="fr-FR" sz="1900" smtClean="0"/>
              <a:t>Que devrait faire Heinz ? Laisser mourir sa femme ou voler le médicament ?</a:t>
            </a:r>
          </a:p>
          <a:p>
            <a:pPr algn="just">
              <a:buFontTx/>
              <a:buNone/>
            </a:pPr>
            <a:r>
              <a:rPr lang="fr-FR" sz="2400" smtClean="0"/>
              <a:t>	</a:t>
            </a:r>
            <a:r>
              <a:rPr lang="fr-FR" sz="2400" b="1" smtClean="0">
                <a:solidFill>
                  <a:srgbClr val="C00000"/>
                </a:solidFill>
                <a:hlinkClick r:id="rId3" action="ppaction://hlinkfile"/>
              </a:rPr>
              <a:t>Enjeux</a:t>
            </a:r>
            <a:r>
              <a:rPr lang="fr-FR" sz="2400" smtClean="0"/>
              <a:t> </a:t>
            </a:r>
          </a:p>
          <a:p>
            <a:pPr algn="just">
              <a:buFontTx/>
              <a:buNone/>
            </a:pPr>
            <a:r>
              <a:rPr lang="fr-FR" sz="2400" smtClean="0"/>
              <a:t>	</a:t>
            </a:r>
            <a:r>
              <a:rPr lang="fr-FR" sz="2300" b="1" smtClean="0"/>
              <a:t>En EMC, l'objectif des dilemmes moraux est de faire croître l'autonomie morale des élèves et de leur apprendre à développer leur capacité à juger par eux-mêmes. Cette pratique s'inscrit dans le cadre d'une discussion fondée sur l'empathie et l'écoute mutuelle</a:t>
            </a:r>
            <a:r>
              <a:rPr lang="fr-FR" sz="2300" smtClean="0"/>
              <a:t>.</a:t>
            </a:r>
          </a:p>
        </p:txBody>
      </p:sp>
      <p:sp>
        <p:nvSpPr>
          <p:cNvPr id="36867" name="ZoneTexte 3"/>
          <p:cNvSpPr txBox="1">
            <a:spLocks noChangeArrowheads="1"/>
          </p:cNvSpPr>
          <p:nvPr/>
        </p:nvSpPr>
        <p:spPr bwMode="auto">
          <a:xfrm rot="-5400000">
            <a:off x="-2378075" y="4113213"/>
            <a:ext cx="5041900" cy="215900"/>
          </a:xfrm>
          <a:prstGeom prst="rect">
            <a:avLst/>
          </a:prstGeom>
          <a:noFill/>
          <a:ln w="9525">
            <a:noFill/>
            <a:miter lim="800000"/>
            <a:headEnd/>
            <a:tailEnd/>
          </a:ln>
        </p:spPr>
        <p:txBody>
          <a:bodyPr>
            <a:spAutoFit/>
          </a:bodyPr>
          <a:lstStyle/>
          <a:p>
            <a:r>
              <a:rPr lang="fr-FR" sz="700"/>
              <a:t>Laurent Marien, IA-IPR d’histoire-géographie, Pôle civique, Académie de </a:t>
            </a:r>
            <a:r>
              <a:rPr lang="fr-FR" sz="800"/>
              <a:t>Poitiers</a:t>
            </a:r>
            <a:endParaRPr lang="fr-FR" sz="7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Espace réservé du contenu 2"/>
          <p:cNvSpPr>
            <a:spLocks noGrp="1"/>
          </p:cNvSpPr>
          <p:nvPr>
            <p:ph idx="1"/>
          </p:nvPr>
        </p:nvSpPr>
        <p:spPr>
          <a:xfrm>
            <a:off x="539750" y="1412875"/>
            <a:ext cx="8147050" cy="4713288"/>
          </a:xfrm>
        </p:spPr>
        <p:txBody>
          <a:bodyPr/>
          <a:lstStyle/>
          <a:p>
            <a:pPr algn="just">
              <a:buFontTx/>
              <a:buNone/>
            </a:pPr>
            <a:r>
              <a:rPr lang="fr-FR" sz="2800" smtClean="0"/>
              <a:t>	</a:t>
            </a:r>
            <a:r>
              <a:rPr lang="fr-FR" sz="2400" smtClean="0"/>
              <a:t>La discussion à visée philosophique ou oral réflexif a pour objet de réfléchir au sens des choses, en dehors de toute prise de décision et sans viser l'action. Cette réflexion implique de sortir de soi-même, de partager les questions existentielles dans le temps et l'espace pour penser notre condition humaine dans ce qui fonde notre rapport au monde et aux autres.</a:t>
            </a:r>
          </a:p>
          <a:p>
            <a:pPr algn="just">
              <a:buFontTx/>
              <a:buNone/>
            </a:pPr>
            <a:endParaRPr lang="fr-FR" sz="2400" smtClean="0"/>
          </a:p>
          <a:p>
            <a:pPr algn="just">
              <a:buFontTx/>
              <a:buNone/>
            </a:pPr>
            <a:r>
              <a:rPr lang="fr-FR" sz="2400" smtClean="0"/>
              <a:t>	</a:t>
            </a:r>
            <a:r>
              <a:rPr lang="fr-FR" sz="2000" smtClean="0">
                <a:hlinkClick r:id="rId2" tooltip="ress_emc_discussion_DVP (PDF-237.07 Ko-Nouvelle fenêtre)"/>
              </a:rPr>
              <a:t>Lien vers la fiche méthodologique : La discussion à visée philosophique</a:t>
            </a:r>
            <a:endParaRPr lang="fr-FR" sz="2000" smtClean="0"/>
          </a:p>
        </p:txBody>
      </p:sp>
      <p:sp>
        <p:nvSpPr>
          <p:cNvPr id="37890" name="Titre 1"/>
          <p:cNvSpPr txBox="1">
            <a:spLocks/>
          </p:cNvSpPr>
          <p:nvPr/>
        </p:nvSpPr>
        <p:spPr bwMode="auto">
          <a:xfrm>
            <a:off x="468313" y="333375"/>
            <a:ext cx="8229600" cy="633413"/>
          </a:xfrm>
          <a:prstGeom prst="rect">
            <a:avLst/>
          </a:prstGeom>
          <a:noFill/>
          <a:ln w="9525">
            <a:noFill/>
            <a:miter lim="800000"/>
            <a:headEnd/>
            <a:tailEnd/>
          </a:ln>
        </p:spPr>
        <p:txBody>
          <a:bodyPr anchor="ctr"/>
          <a:lstStyle/>
          <a:p>
            <a:pPr algn="r" eaLnBrk="0" hangingPunct="0"/>
            <a:r>
              <a:rPr lang="fr-FR" sz="2800" b="1">
                <a:solidFill>
                  <a:srgbClr val="B41450"/>
                </a:solidFill>
              </a:rPr>
              <a:t>Les discussions à portée philosophique</a:t>
            </a:r>
          </a:p>
        </p:txBody>
      </p:sp>
      <p:sp>
        <p:nvSpPr>
          <p:cNvPr id="37891" name="ZoneTexte 4"/>
          <p:cNvSpPr txBox="1">
            <a:spLocks noChangeArrowheads="1"/>
          </p:cNvSpPr>
          <p:nvPr/>
        </p:nvSpPr>
        <p:spPr bwMode="auto">
          <a:xfrm rot="-5400000">
            <a:off x="-2378075" y="4113213"/>
            <a:ext cx="5041900" cy="215900"/>
          </a:xfrm>
          <a:prstGeom prst="rect">
            <a:avLst/>
          </a:prstGeom>
          <a:noFill/>
          <a:ln w="9525">
            <a:noFill/>
            <a:miter lim="800000"/>
            <a:headEnd/>
            <a:tailEnd/>
          </a:ln>
        </p:spPr>
        <p:txBody>
          <a:bodyPr>
            <a:spAutoFit/>
          </a:bodyPr>
          <a:lstStyle/>
          <a:p>
            <a:r>
              <a:rPr lang="fr-FR" sz="700"/>
              <a:t>Laurent Marien, IA-IPR d’histoire-géographie, Pôle civique, Académie de </a:t>
            </a:r>
            <a:r>
              <a:rPr lang="fr-FR" sz="800"/>
              <a:t>Poitiers</a:t>
            </a:r>
            <a:endParaRPr lang="fr-FR" sz="7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Espace réservé du contenu 2"/>
          <p:cNvSpPr>
            <a:spLocks noGrp="1"/>
          </p:cNvSpPr>
          <p:nvPr>
            <p:ph idx="1"/>
          </p:nvPr>
        </p:nvSpPr>
        <p:spPr>
          <a:xfrm>
            <a:off x="395288" y="1341438"/>
            <a:ext cx="8280400" cy="4310062"/>
          </a:xfrm>
        </p:spPr>
        <p:txBody>
          <a:bodyPr/>
          <a:lstStyle/>
          <a:p>
            <a:pPr algn="just">
              <a:buFontTx/>
              <a:buNone/>
            </a:pPr>
            <a:r>
              <a:rPr lang="fr-FR" sz="2800" smtClean="0"/>
              <a:t>	</a:t>
            </a:r>
            <a:r>
              <a:rPr lang="fr-FR" sz="2400" smtClean="0">
                <a:hlinkClick r:id="rId2"/>
              </a:rPr>
              <a:t>La clarification des valeurs</a:t>
            </a:r>
            <a:r>
              <a:rPr lang="fr-FR" sz="2400" smtClean="0"/>
              <a:t> peut se définir comme une méthode d'éducation aux valeurs fondée sur l'examen méthodique d'une expérience de vie. Elle s'appuie sur des principes en cohérence avec les finalités de l'EMC : le développement de compétences transversales visant l'autonomie morale, permettant d'ajuster les valeurs aux aléas de la vie. </a:t>
            </a:r>
          </a:p>
          <a:p>
            <a:pPr algn="just">
              <a:buFontTx/>
              <a:buNone/>
            </a:pPr>
            <a:r>
              <a:rPr lang="fr-FR" sz="1000" smtClean="0"/>
              <a:t>	</a:t>
            </a:r>
          </a:p>
          <a:p>
            <a:pPr algn="just">
              <a:buFontTx/>
              <a:buNone/>
            </a:pPr>
            <a:r>
              <a:rPr lang="fr-FR" sz="2400" smtClean="0"/>
              <a:t>	</a:t>
            </a:r>
            <a:r>
              <a:rPr lang="fr-FR" sz="2400" u="sng" smtClean="0">
                <a:hlinkClick r:id="rId3" action="ppaction://hlinkfile"/>
              </a:rPr>
              <a:t>Trois composantes de l’expérience humaine font ainsi l’objet de l’examen méthodique </a:t>
            </a:r>
            <a:r>
              <a:rPr lang="fr-FR" sz="2400" smtClean="0"/>
              <a:t>: </a:t>
            </a:r>
          </a:p>
          <a:p>
            <a:pPr lvl="3"/>
            <a:r>
              <a:rPr lang="fr-FR" sz="2400" b="1" smtClean="0"/>
              <a:t> choisir (dimension intellectuelle), </a:t>
            </a:r>
          </a:p>
          <a:p>
            <a:pPr lvl="3"/>
            <a:r>
              <a:rPr lang="fr-FR" sz="2400" b="1" smtClean="0"/>
              <a:t> apprécier (dimension affective), </a:t>
            </a:r>
          </a:p>
          <a:p>
            <a:pPr lvl="3"/>
            <a:r>
              <a:rPr lang="fr-FR" sz="2400" b="1" smtClean="0"/>
              <a:t> agir (dimension comportementale). </a:t>
            </a:r>
            <a:endParaRPr lang="fr-FR" sz="2400" smtClean="0"/>
          </a:p>
        </p:txBody>
      </p:sp>
      <p:sp>
        <p:nvSpPr>
          <p:cNvPr id="4" name="Titre 1"/>
          <p:cNvSpPr txBox="1">
            <a:spLocks/>
          </p:cNvSpPr>
          <p:nvPr/>
        </p:nvSpPr>
        <p:spPr bwMode="auto">
          <a:xfrm>
            <a:off x="468313" y="333375"/>
            <a:ext cx="7931150" cy="633413"/>
          </a:xfrm>
          <a:prstGeom prst="rect">
            <a:avLst/>
          </a:prstGeom>
          <a:noFill/>
          <a:ln w="9525">
            <a:noFill/>
            <a:miter lim="800000"/>
            <a:headEnd/>
            <a:tailEnd/>
          </a:ln>
        </p:spPr>
        <p:txBody>
          <a:bodyPr anchor="ctr"/>
          <a:lstStyle/>
          <a:p>
            <a:pPr algn="r" eaLnBrk="0" hangingPunct="0">
              <a:defRPr/>
            </a:pPr>
            <a:r>
              <a:rPr lang="fr-FR" sz="2800" b="1" kern="0" dirty="0">
                <a:solidFill>
                  <a:srgbClr val="C00000"/>
                </a:solidFill>
                <a:latin typeface="+mj-lt"/>
                <a:ea typeface="+mj-ea"/>
                <a:cs typeface="+mj-cs"/>
              </a:rPr>
              <a:t>Exercice de clarification des valeurs</a:t>
            </a:r>
          </a:p>
        </p:txBody>
      </p:sp>
      <p:sp>
        <p:nvSpPr>
          <p:cNvPr id="38915" name="ZoneTexte 4"/>
          <p:cNvSpPr txBox="1">
            <a:spLocks noChangeArrowheads="1"/>
          </p:cNvSpPr>
          <p:nvPr/>
        </p:nvSpPr>
        <p:spPr bwMode="auto">
          <a:xfrm rot="-5400000">
            <a:off x="-2378075" y="4113213"/>
            <a:ext cx="5041900" cy="215900"/>
          </a:xfrm>
          <a:prstGeom prst="rect">
            <a:avLst/>
          </a:prstGeom>
          <a:noFill/>
          <a:ln w="9525">
            <a:noFill/>
            <a:miter lim="800000"/>
            <a:headEnd/>
            <a:tailEnd/>
          </a:ln>
        </p:spPr>
        <p:txBody>
          <a:bodyPr>
            <a:spAutoFit/>
          </a:bodyPr>
          <a:lstStyle/>
          <a:p>
            <a:r>
              <a:rPr lang="fr-FR" sz="700"/>
              <a:t>Laurent Marien, IA-IPR d’histoire-géographie, Pôle civique, Académie de </a:t>
            </a:r>
            <a:r>
              <a:rPr lang="fr-FR" sz="800"/>
              <a:t>Poitiers</a:t>
            </a:r>
            <a:endParaRPr lang="fr-FR" sz="7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Espace réservé du contenu 2"/>
          <p:cNvSpPr>
            <a:spLocks noGrp="1"/>
          </p:cNvSpPr>
          <p:nvPr>
            <p:ph idx="1"/>
          </p:nvPr>
        </p:nvSpPr>
        <p:spPr>
          <a:xfrm>
            <a:off x="395288" y="1125538"/>
            <a:ext cx="8291512" cy="5000625"/>
          </a:xfrm>
        </p:spPr>
        <p:txBody>
          <a:bodyPr/>
          <a:lstStyle/>
          <a:p>
            <a:pPr algn="just">
              <a:buFontTx/>
              <a:buNone/>
            </a:pPr>
            <a:r>
              <a:rPr lang="fr-FR" sz="2800" smtClean="0"/>
              <a:t>	</a:t>
            </a:r>
            <a:r>
              <a:rPr lang="fr-FR" sz="2400" smtClean="0"/>
              <a:t>Le débat est par excellence constitutif de l'espace public en démocratie. Comme pratique démocratique, il vise la recherche d'un compromis ou d'un consensus sur fond de divergence des points de vue, voire de conflits. </a:t>
            </a:r>
            <a:br>
              <a:rPr lang="fr-FR" sz="2400" smtClean="0"/>
            </a:br>
            <a:r>
              <a:rPr lang="fr-FR" sz="2400" smtClean="0"/>
              <a:t>La pratique du débat facilite particulièrement la construction du jugement moral et du civisme chez les élèves. En ce sens, elle se situe au cœur d'une éducation à la citoyenneté.</a:t>
            </a:r>
          </a:p>
          <a:p>
            <a:pPr algn="just">
              <a:buFontTx/>
              <a:buNone/>
            </a:pPr>
            <a:endParaRPr lang="fr-FR" sz="1000" smtClean="0"/>
          </a:p>
          <a:p>
            <a:pPr lvl="1" algn="just">
              <a:buFontTx/>
              <a:buChar char="•"/>
            </a:pPr>
            <a:r>
              <a:rPr lang="fr-FR" sz="2000" smtClean="0">
                <a:hlinkClick r:id="rId2" tooltip="ress_emc_debat (PDF-266.58 Ko-Nouvelle fenêtre)"/>
              </a:rPr>
              <a:t>Lien vers la fiche méthodologique : Le débat (réglé ou argumenté)</a:t>
            </a:r>
            <a:endParaRPr lang="fr-FR" sz="2000" smtClean="0"/>
          </a:p>
          <a:p>
            <a:pPr lvl="1" algn="just">
              <a:buFontTx/>
              <a:buChar char="•"/>
            </a:pPr>
            <a:r>
              <a:rPr lang="fr-FR" sz="2000" smtClean="0">
                <a:hlinkClick r:id="rId3" tooltip="Ress_emc_debat-plus-loin (PDF-270.33 Ko-Nouvelle fenêtre)"/>
              </a:rPr>
              <a:t>Lien vers la fiche méthodologique : Le débat (réglé ou argumenté) - pour aller plus loin</a:t>
            </a:r>
            <a:endParaRPr lang="fr-FR" sz="2000" smtClean="0"/>
          </a:p>
          <a:p>
            <a:endParaRPr lang="fr-FR" sz="2400" smtClean="0"/>
          </a:p>
        </p:txBody>
      </p:sp>
      <p:sp>
        <p:nvSpPr>
          <p:cNvPr id="4" name="Titre 1"/>
          <p:cNvSpPr txBox="1">
            <a:spLocks/>
          </p:cNvSpPr>
          <p:nvPr/>
        </p:nvSpPr>
        <p:spPr bwMode="auto">
          <a:xfrm>
            <a:off x="457200" y="274638"/>
            <a:ext cx="8229600" cy="633412"/>
          </a:xfrm>
          <a:prstGeom prst="rect">
            <a:avLst/>
          </a:prstGeom>
          <a:noFill/>
          <a:ln w="9525">
            <a:noFill/>
            <a:miter lim="800000"/>
            <a:headEnd/>
            <a:tailEnd/>
          </a:ln>
        </p:spPr>
        <p:txBody>
          <a:bodyPr anchor="ctr"/>
          <a:lstStyle/>
          <a:p>
            <a:pPr algn="r" eaLnBrk="0" hangingPunct="0">
              <a:defRPr/>
            </a:pPr>
            <a:r>
              <a:rPr lang="fr-FR" sz="2800" b="1" kern="0" dirty="0">
                <a:solidFill>
                  <a:srgbClr val="C00000"/>
                </a:solidFill>
                <a:latin typeface="+mj-lt"/>
                <a:ea typeface="+mj-ea"/>
                <a:cs typeface="+mj-cs"/>
              </a:rPr>
              <a:t>Le débat (réglé ou argumenté)</a:t>
            </a:r>
          </a:p>
        </p:txBody>
      </p:sp>
      <p:sp>
        <p:nvSpPr>
          <p:cNvPr id="39939" name="ZoneTexte 4"/>
          <p:cNvSpPr txBox="1">
            <a:spLocks noChangeArrowheads="1"/>
          </p:cNvSpPr>
          <p:nvPr/>
        </p:nvSpPr>
        <p:spPr bwMode="auto">
          <a:xfrm rot="-5400000">
            <a:off x="-2378075" y="4113213"/>
            <a:ext cx="5041900" cy="215900"/>
          </a:xfrm>
          <a:prstGeom prst="rect">
            <a:avLst/>
          </a:prstGeom>
          <a:noFill/>
          <a:ln w="9525">
            <a:noFill/>
            <a:miter lim="800000"/>
            <a:headEnd/>
            <a:tailEnd/>
          </a:ln>
        </p:spPr>
        <p:txBody>
          <a:bodyPr>
            <a:spAutoFit/>
          </a:bodyPr>
          <a:lstStyle/>
          <a:p>
            <a:r>
              <a:rPr lang="fr-FR" sz="700"/>
              <a:t>Laurent Marien, IA-IPR d’histoire-géographie, Pôle civique, Académie de </a:t>
            </a:r>
            <a:r>
              <a:rPr lang="fr-FR" sz="800"/>
              <a:t>Poitiers</a:t>
            </a:r>
            <a:endParaRPr lang="fr-FR" sz="7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re 1"/>
          <p:cNvSpPr>
            <a:spLocks noGrp="1"/>
          </p:cNvSpPr>
          <p:nvPr>
            <p:ph type="title"/>
          </p:nvPr>
        </p:nvSpPr>
        <p:spPr>
          <a:xfrm>
            <a:off x="457200" y="274638"/>
            <a:ext cx="8229600" cy="633412"/>
          </a:xfrm>
        </p:spPr>
        <p:txBody>
          <a:bodyPr/>
          <a:lstStyle/>
          <a:p>
            <a:pPr algn="r"/>
            <a:r>
              <a:rPr lang="fr-FR" sz="2800" b="1" smtClean="0">
                <a:solidFill>
                  <a:srgbClr val="7030A0"/>
                </a:solidFill>
              </a:rPr>
              <a:t>L’EMC au collège : </a:t>
            </a:r>
            <a:br>
              <a:rPr lang="fr-FR" sz="2800" b="1" smtClean="0">
                <a:solidFill>
                  <a:srgbClr val="7030A0"/>
                </a:solidFill>
              </a:rPr>
            </a:br>
            <a:r>
              <a:rPr lang="fr-FR" sz="2800" b="1" smtClean="0">
                <a:solidFill>
                  <a:srgbClr val="7030A0"/>
                </a:solidFill>
              </a:rPr>
              <a:t> des démarches renouvelées </a:t>
            </a:r>
          </a:p>
        </p:txBody>
      </p:sp>
      <p:sp>
        <p:nvSpPr>
          <p:cNvPr id="40962" name="Espace réservé du contenu 2"/>
          <p:cNvSpPr>
            <a:spLocks noGrp="1"/>
          </p:cNvSpPr>
          <p:nvPr>
            <p:ph idx="1"/>
          </p:nvPr>
        </p:nvSpPr>
        <p:spPr>
          <a:xfrm>
            <a:off x="539750" y="1341438"/>
            <a:ext cx="8229600" cy="5000625"/>
          </a:xfrm>
        </p:spPr>
        <p:txBody>
          <a:bodyPr/>
          <a:lstStyle/>
          <a:p>
            <a:pPr algn="just">
              <a:buFontTx/>
              <a:buNone/>
            </a:pPr>
            <a:r>
              <a:rPr lang="fr-FR" sz="2800" b="1" smtClean="0"/>
              <a:t>	</a:t>
            </a:r>
            <a:r>
              <a:rPr lang="fr-FR" sz="2400" b="1" smtClean="0"/>
              <a:t>Les programmes de cycles </a:t>
            </a:r>
            <a:r>
              <a:rPr lang="fr-FR" sz="2400" smtClean="0"/>
              <a:t>impliquent : « la reprise des objets enseignés et la consolidation des acquis en suivant les démarches diversifiées et adaptées à l ’âge des élèves, afin que l’équipe puisse construire sur chacun des cycles une progression définie autour de quelques repères annuels » </a:t>
            </a:r>
            <a:r>
              <a:rPr lang="fr-FR" sz="2200" smtClean="0"/>
              <a:t>[Principe général 7].</a:t>
            </a:r>
          </a:p>
          <a:p>
            <a:pPr lvl="2" algn="just"/>
            <a:r>
              <a:rPr lang="fr-FR" sz="2000" smtClean="0"/>
              <a:t>Cycle 2</a:t>
            </a:r>
          </a:p>
          <a:p>
            <a:pPr lvl="2" algn="just"/>
            <a:r>
              <a:rPr lang="fr-FR" sz="2000" smtClean="0"/>
              <a:t>Cycle 3 (interdegrés)</a:t>
            </a:r>
          </a:p>
          <a:p>
            <a:pPr lvl="2" algn="just"/>
            <a:r>
              <a:rPr lang="fr-FR" sz="2000" smtClean="0"/>
              <a:t>Cycle 4</a:t>
            </a:r>
          </a:p>
          <a:p>
            <a:pPr lvl="1" algn="just">
              <a:buFontTx/>
              <a:buNone/>
            </a:pPr>
            <a:r>
              <a:rPr lang="fr-FR" sz="2400" smtClean="0"/>
              <a:t>	</a:t>
            </a:r>
          </a:p>
          <a:p>
            <a:pPr lvl="1" algn="r">
              <a:buFontTx/>
              <a:buNone/>
            </a:pPr>
            <a:r>
              <a:rPr lang="fr-FR" sz="2400" smtClean="0"/>
              <a:t>Pour le cycle terminal, retour à des programmes annuels mais des compétences sur le cycle</a:t>
            </a:r>
          </a:p>
        </p:txBody>
      </p:sp>
      <p:sp>
        <p:nvSpPr>
          <p:cNvPr id="40963" name="ZoneTexte 4"/>
          <p:cNvSpPr txBox="1">
            <a:spLocks noChangeArrowheads="1"/>
          </p:cNvSpPr>
          <p:nvPr/>
        </p:nvSpPr>
        <p:spPr bwMode="auto">
          <a:xfrm rot="-5400000">
            <a:off x="-2377281" y="4114007"/>
            <a:ext cx="5041900" cy="214312"/>
          </a:xfrm>
          <a:prstGeom prst="rect">
            <a:avLst/>
          </a:prstGeom>
          <a:noFill/>
          <a:ln w="9525">
            <a:noFill/>
            <a:miter lim="800000"/>
            <a:headEnd/>
            <a:tailEnd/>
          </a:ln>
        </p:spPr>
        <p:txBody>
          <a:bodyPr>
            <a:spAutoFit/>
          </a:bodyPr>
          <a:lstStyle/>
          <a:p>
            <a:r>
              <a:rPr lang="fr-FR" sz="700"/>
              <a:t>Laurent Marien, IA-IPR d’histoire-géographie, Pôle civique, Académie de </a:t>
            </a:r>
            <a:r>
              <a:rPr lang="fr-FR" sz="800"/>
              <a:t>Poitiers</a:t>
            </a:r>
            <a:endParaRPr lang="fr-FR" sz="7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Espace réservé du contenu 2"/>
          <p:cNvSpPr>
            <a:spLocks noGrp="1"/>
          </p:cNvSpPr>
          <p:nvPr>
            <p:ph idx="1"/>
          </p:nvPr>
        </p:nvSpPr>
        <p:spPr>
          <a:xfrm>
            <a:off x="457200" y="1412875"/>
            <a:ext cx="8229600" cy="4968875"/>
          </a:xfrm>
        </p:spPr>
        <p:txBody>
          <a:bodyPr/>
          <a:lstStyle/>
          <a:p>
            <a:r>
              <a:rPr lang="fr-FR" sz="2800" smtClean="0"/>
              <a:t>Appui de la vie scolaire, des instances de l’établissement… notamment CESC</a:t>
            </a:r>
          </a:p>
          <a:p>
            <a:r>
              <a:rPr lang="fr-FR" sz="2800" smtClean="0"/>
              <a:t>Elément structurant du parcours citoyen</a:t>
            </a:r>
          </a:p>
          <a:p>
            <a:r>
              <a:rPr lang="fr-FR" sz="2800" smtClean="0"/>
              <a:t>En collège, ne pas oublier dans les EPI la contribution de l’EMC</a:t>
            </a:r>
          </a:p>
          <a:p>
            <a:pPr>
              <a:buFontTx/>
              <a:buNone/>
            </a:pPr>
            <a:endParaRPr lang="fr-FR" sz="2800" smtClean="0"/>
          </a:p>
          <a:p>
            <a:pPr algn="just">
              <a:buFontTx/>
              <a:buNone/>
            </a:pPr>
            <a:r>
              <a:rPr lang="fr-FR" sz="2200" smtClean="0"/>
              <a:t>=&gt; Le parcours citoyen sera évalué à la fin de la scolarité obligatoire selon des modalités qui seront définies au printemps. De manière complémentaire, les jeunes de plus de 16 ans, poursuivront leur parcours citoyen afin de préparer pleinement et de solenniser leur entrée dans la République.</a:t>
            </a:r>
          </a:p>
        </p:txBody>
      </p:sp>
      <p:sp>
        <p:nvSpPr>
          <p:cNvPr id="41986" name="Titre 1"/>
          <p:cNvSpPr txBox="1">
            <a:spLocks/>
          </p:cNvSpPr>
          <p:nvPr/>
        </p:nvSpPr>
        <p:spPr bwMode="auto">
          <a:xfrm>
            <a:off x="468313" y="188913"/>
            <a:ext cx="8229600" cy="633412"/>
          </a:xfrm>
          <a:prstGeom prst="rect">
            <a:avLst/>
          </a:prstGeom>
          <a:noFill/>
          <a:ln w="9525">
            <a:noFill/>
            <a:miter lim="800000"/>
            <a:headEnd/>
            <a:tailEnd/>
          </a:ln>
        </p:spPr>
        <p:txBody>
          <a:bodyPr anchor="ctr"/>
          <a:lstStyle/>
          <a:p>
            <a:pPr algn="r"/>
            <a:r>
              <a:rPr lang="fr-FR" sz="2800" b="1">
                <a:solidFill>
                  <a:srgbClr val="7030A0"/>
                </a:solidFill>
              </a:rPr>
              <a:t>L’EMC : l’affaire de tous !</a:t>
            </a:r>
          </a:p>
        </p:txBody>
      </p:sp>
      <p:sp>
        <p:nvSpPr>
          <p:cNvPr id="41987" name="ZoneTexte 5"/>
          <p:cNvSpPr txBox="1">
            <a:spLocks noChangeArrowheads="1"/>
          </p:cNvSpPr>
          <p:nvPr/>
        </p:nvSpPr>
        <p:spPr bwMode="auto">
          <a:xfrm rot="-5400000">
            <a:off x="-2378075" y="4113213"/>
            <a:ext cx="5041900" cy="215900"/>
          </a:xfrm>
          <a:prstGeom prst="rect">
            <a:avLst/>
          </a:prstGeom>
          <a:noFill/>
          <a:ln w="9525">
            <a:noFill/>
            <a:miter lim="800000"/>
            <a:headEnd/>
            <a:tailEnd/>
          </a:ln>
        </p:spPr>
        <p:txBody>
          <a:bodyPr>
            <a:spAutoFit/>
          </a:bodyPr>
          <a:lstStyle/>
          <a:p>
            <a:r>
              <a:rPr lang="fr-FR" sz="700"/>
              <a:t>Laurent Marien, IA-IPR d’histoire-géographie, Pôle civique, Académie de </a:t>
            </a:r>
            <a:r>
              <a:rPr lang="fr-FR" sz="800"/>
              <a:t>Poitiers</a:t>
            </a:r>
            <a:endParaRPr lang="fr-FR" sz="700"/>
          </a:p>
        </p:txBody>
      </p:sp>
      <p:sp>
        <p:nvSpPr>
          <p:cNvPr id="7" name="Rectangle à quatre flèches 6">
            <a:hlinkClick r:id="rId2" action="ppaction://hlinksldjump"/>
          </p:cNvPr>
          <p:cNvSpPr/>
          <p:nvPr/>
        </p:nvSpPr>
        <p:spPr>
          <a:xfrm>
            <a:off x="8243888" y="6092825"/>
            <a:ext cx="684212" cy="549275"/>
          </a:xfrm>
          <a:prstGeom prst="quad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re 1"/>
          <p:cNvSpPr txBox="1">
            <a:spLocks/>
          </p:cNvSpPr>
          <p:nvPr/>
        </p:nvSpPr>
        <p:spPr bwMode="auto">
          <a:xfrm>
            <a:off x="663575" y="115888"/>
            <a:ext cx="8229600" cy="792162"/>
          </a:xfrm>
          <a:prstGeom prst="rect">
            <a:avLst/>
          </a:prstGeom>
          <a:noFill/>
          <a:ln w="9525">
            <a:noFill/>
            <a:miter lim="800000"/>
            <a:headEnd/>
            <a:tailEnd/>
          </a:ln>
        </p:spPr>
        <p:txBody>
          <a:bodyPr anchor="ctr"/>
          <a:lstStyle/>
          <a:p>
            <a:pPr algn="r" eaLnBrk="0" hangingPunct="0"/>
            <a:r>
              <a:rPr lang="fr-FR" sz="2800" b="1">
                <a:solidFill>
                  <a:srgbClr val="7030A0"/>
                </a:solidFill>
              </a:rPr>
              <a:t>Le parcours citoyen,</a:t>
            </a:r>
            <a:r>
              <a:rPr lang="fr-FR" sz="2400" b="1">
                <a:solidFill>
                  <a:srgbClr val="7030A0"/>
                </a:solidFill>
              </a:rPr>
              <a:t> </a:t>
            </a:r>
            <a:br>
              <a:rPr lang="fr-FR" sz="2400" b="1">
                <a:solidFill>
                  <a:srgbClr val="7030A0"/>
                </a:solidFill>
              </a:rPr>
            </a:br>
            <a:r>
              <a:rPr lang="fr-FR" sz="2000" b="1"/>
              <a:t>Circulaire de rentrée 2015, BO n°23 du 4 juin 2015</a:t>
            </a:r>
            <a:endParaRPr lang="fr-FR" sz="2000"/>
          </a:p>
        </p:txBody>
      </p:sp>
      <p:pic>
        <p:nvPicPr>
          <p:cNvPr id="43010" name="Espace réservé du contenu 3" descr="2015_mobilisation_infographie_parcours_385324.jpg"/>
          <p:cNvPicPr>
            <a:picLocks noChangeAspect="1"/>
          </p:cNvPicPr>
          <p:nvPr/>
        </p:nvPicPr>
        <p:blipFill>
          <a:blip r:embed="rId2"/>
          <a:srcRect/>
          <a:stretch>
            <a:fillRect/>
          </a:stretch>
        </p:blipFill>
        <p:spPr bwMode="auto">
          <a:xfrm>
            <a:off x="4716463" y="908050"/>
            <a:ext cx="4032250" cy="5708650"/>
          </a:xfrm>
          <a:prstGeom prst="rect">
            <a:avLst/>
          </a:prstGeom>
          <a:noFill/>
          <a:ln w="9525">
            <a:noFill/>
            <a:miter lim="800000"/>
            <a:headEnd/>
            <a:tailEnd/>
          </a:ln>
        </p:spPr>
      </p:pic>
      <p:sp>
        <p:nvSpPr>
          <p:cNvPr id="43011" name="Espace réservé du contenu 2"/>
          <p:cNvSpPr>
            <a:spLocks noGrp="1"/>
          </p:cNvSpPr>
          <p:nvPr>
            <p:ph idx="1"/>
          </p:nvPr>
        </p:nvSpPr>
        <p:spPr>
          <a:xfrm>
            <a:off x="395288" y="1279525"/>
            <a:ext cx="4176712" cy="4525963"/>
          </a:xfrm>
          <a:solidFill>
            <a:srgbClr val="DDF1F3"/>
          </a:solidFill>
        </p:spPr>
        <p:txBody>
          <a:bodyPr/>
          <a:lstStyle/>
          <a:p>
            <a:pPr>
              <a:buFontTx/>
              <a:buNone/>
            </a:pPr>
            <a:r>
              <a:rPr lang="fr-FR" sz="2400" smtClean="0"/>
              <a:t>	</a:t>
            </a:r>
            <a:r>
              <a:rPr lang="fr-FR" sz="2300" smtClean="0"/>
              <a:t>Un </a:t>
            </a:r>
            <a:r>
              <a:rPr lang="fr-FR" sz="2300" b="1" smtClean="0"/>
              <a:t>parcours citoyen</a:t>
            </a:r>
            <a:r>
              <a:rPr lang="fr-FR" sz="2300" smtClean="0"/>
              <a:t>, appuyé notamment sur la mise en place à tous les niveaux d'enseignement à la rentrée 2015 de l'</a:t>
            </a:r>
            <a:r>
              <a:rPr lang="fr-FR" sz="2300" b="1" smtClean="0"/>
              <a:t>enseignement moral et civique</a:t>
            </a:r>
            <a:r>
              <a:rPr lang="fr-FR" sz="2300" smtClean="0"/>
              <a:t>, devra être organisé de l'école élémentaire à la terminale.</a:t>
            </a:r>
            <a:r>
              <a:rPr lang="fr-FR" sz="2400" smtClean="0"/>
              <a:t> </a:t>
            </a:r>
          </a:p>
        </p:txBody>
      </p:sp>
      <p:sp>
        <p:nvSpPr>
          <p:cNvPr id="7" name="ZoneTexte 6"/>
          <p:cNvSpPr txBox="1"/>
          <p:nvPr/>
        </p:nvSpPr>
        <p:spPr>
          <a:xfrm>
            <a:off x="1547813" y="4652963"/>
            <a:ext cx="3024187" cy="1825625"/>
          </a:xfrm>
          <a:prstGeom prst="rect">
            <a:avLst/>
          </a:prstGeom>
          <a:solidFill>
            <a:schemeClr val="accent2">
              <a:lumMod val="40000"/>
              <a:lumOff val="60000"/>
            </a:schemeClr>
          </a:solidFill>
        </p:spPr>
        <p:txBody>
          <a:bodyPr>
            <a:spAutoFit/>
          </a:bodyPr>
          <a:lstStyle/>
          <a:p>
            <a:pPr>
              <a:defRPr/>
            </a:pPr>
            <a:r>
              <a:rPr lang="fr-FR" sz="1900"/>
              <a:t>Une réflexion engagée à </a:t>
            </a:r>
            <a:r>
              <a:rPr lang="fr-FR" sz="1900" b="1">
                <a:solidFill>
                  <a:srgbClr val="FF0000"/>
                </a:solidFill>
              </a:rPr>
              <a:t>l’échelle d’une cohorte </a:t>
            </a:r>
            <a:r>
              <a:rPr lang="fr-FR" sz="1900"/>
              <a:t>doit permettre de construire un parcours structuré,  progressif, et cohérent pour l’élève</a:t>
            </a:r>
          </a:p>
        </p:txBody>
      </p:sp>
      <p:sp>
        <p:nvSpPr>
          <p:cNvPr id="8" name="Flèche droite 7"/>
          <p:cNvSpPr/>
          <p:nvPr/>
        </p:nvSpPr>
        <p:spPr>
          <a:xfrm>
            <a:off x="755650" y="4868863"/>
            <a:ext cx="576263" cy="431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3014" name="ZoneTexte 8"/>
          <p:cNvSpPr txBox="1">
            <a:spLocks noChangeArrowheads="1"/>
          </p:cNvSpPr>
          <p:nvPr/>
        </p:nvSpPr>
        <p:spPr bwMode="auto">
          <a:xfrm rot="-5400000">
            <a:off x="-2378075" y="4113213"/>
            <a:ext cx="5041900" cy="215900"/>
          </a:xfrm>
          <a:prstGeom prst="rect">
            <a:avLst/>
          </a:prstGeom>
          <a:noFill/>
          <a:ln w="9525">
            <a:noFill/>
            <a:miter lim="800000"/>
            <a:headEnd/>
            <a:tailEnd/>
          </a:ln>
        </p:spPr>
        <p:txBody>
          <a:bodyPr>
            <a:spAutoFit/>
          </a:bodyPr>
          <a:lstStyle/>
          <a:p>
            <a:r>
              <a:rPr lang="fr-FR" sz="700"/>
              <a:t>Laurent Marien, IA-IPR d’histoire-géographie, Pôle civique, Académie de </a:t>
            </a:r>
            <a:r>
              <a:rPr lang="fr-FR" sz="800"/>
              <a:t>Poitiers</a:t>
            </a:r>
            <a:endParaRPr lang="fr-FR" sz="7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re 1"/>
          <p:cNvSpPr>
            <a:spLocks noGrp="1"/>
          </p:cNvSpPr>
          <p:nvPr>
            <p:ph type="title"/>
          </p:nvPr>
        </p:nvSpPr>
        <p:spPr>
          <a:xfrm>
            <a:off x="735013" y="260350"/>
            <a:ext cx="8408987" cy="576263"/>
          </a:xfrm>
        </p:spPr>
        <p:txBody>
          <a:bodyPr/>
          <a:lstStyle/>
          <a:p>
            <a:pPr algn="r"/>
            <a:r>
              <a:rPr lang="fr-FR" sz="2800" b="1" smtClean="0">
                <a:solidFill>
                  <a:srgbClr val="7030A0"/>
                </a:solidFill>
              </a:rPr>
              <a:t>Parcours citoyen </a:t>
            </a:r>
            <a:r>
              <a:rPr lang="fr-FR" sz="2700" b="1" smtClean="0">
                <a:solidFill>
                  <a:srgbClr val="7030A0"/>
                </a:solidFill>
              </a:rPr>
              <a:t>: des incontournables ?</a:t>
            </a:r>
          </a:p>
        </p:txBody>
      </p:sp>
      <p:sp>
        <p:nvSpPr>
          <p:cNvPr id="44034" name="Espace réservé du contenu 2"/>
          <p:cNvSpPr>
            <a:spLocks noGrp="1"/>
          </p:cNvSpPr>
          <p:nvPr>
            <p:ph idx="1"/>
          </p:nvPr>
        </p:nvSpPr>
        <p:spPr>
          <a:xfrm>
            <a:off x="395288" y="1196975"/>
            <a:ext cx="8569325" cy="5661025"/>
          </a:xfrm>
          <a:solidFill>
            <a:schemeClr val="bg1"/>
          </a:solidFill>
        </p:spPr>
        <p:txBody>
          <a:bodyPr/>
          <a:lstStyle/>
          <a:p>
            <a:r>
              <a:rPr lang="fr-FR" sz="2400" b="1" smtClean="0"/>
              <a:t>Le parcours est personnalisé </a:t>
            </a:r>
            <a:r>
              <a:rPr lang="fr-FR" sz="2400" smtClean="0"/>
              <a:t>: si tous suivent le même parcours, l’acquisition des compétences et les objectifs d’apprentissage sont personnalisés ; </a:t>
            </a:r>
          </a:p>
          <a:p>
            <a:r>
              <a:rPr lang="fr-FR" sz="2400" b="1" smtClean="0"/>
              <a:t>Le parcours est partagé et explicité </a:t>
            </a:r>
            <a:r>
              <a:rPr lang="fr-FR" sz="2400" smtClean="0"/>
              <a:t>: les élèves et les familles en connaissent les échéances et les points de passage obligés ; </a:t>
            </a:r>
          </a:p>
          <a:p>
            <a:r>
              <a:rPr lang="fr-FR" sz="2400" smtClean="0"/>
              <a:t>Le parcours propose </a:t>
            </a:r>
            <a:r>
              <a:rPr lang="fr-FR" sz="2400" b="1" smtClean="0"/>
              <a:t>des situations d'apprentissages nombreuses et variées </a:t>
            </a:r>
            <a:r>
              <a:rPr lang="fr-FR" sz="2400" smtClean="0"/>
              <a:t>pour prendre en compte les rythmes d'acquisition selon une approche par compétences en s'appuyant notamment sur des tâches complexes (construction de l’autonomie intellectuelle) ;</a:t>
            </a:r>
          </a:p>
          <a:p>
            <a:r>
              <a:rPr lang="fr-FR" sz="2400" smtClean="0"/>
              <a:t>C’est </a:t>
            </a:r>
            <a:r>
              <a:rPr lang="fr-FR" sz="2400" b="1" smtClean="0"/>
              <a:t>le pari d’une transmission active de savoirs complexes, dont l’EMC est le fil rouge.</a:t>
            </a:r>
            <a:endParaRPr lang="fr-FR" sz="2400" smtClean="0"/>
          </a:p>
        </p:txBody>
      </p:sp>
      <p:sp>
        <p:nvSpPr>
          <p:cNvPr id="44035" name="ZoneTexte 3"/>
          <p:cNvSpPr txBox="1">
            <a:spLocks noChangeArrowheads="1"/>
          </p:cNvSpPr>
          <p:nvPr/>
        </p:nvSpPr>
        <p:spPr bwMode="auto">
          <a:xfrm rot="-5400000">
            <a:off x="-2378075" y="4113213"/>
            <a:ext cx="5041900" cy="215900"/>
          </a:xfrm>
          <a:prstGeom prst="rect">
            <a:avLst/>
          </a:prstGeom>
          <a:noFill/>
          <a:ln w="9525">
            <a:noFill/>
            <a:miter lim="800000"/>
            <a:headEnd/>
            <a:tailEnd/>
          </a:ln>
        </p:spPr>
        <p:txBody>
          <a:bodyPr>
            <a:spAutoFit/>
          </a:bodyPr>
          <a:lstStyle/>
          <a:p>
            <a:r>
              <a:rPr lang="fr-FR" sz="700"/>
              <a:t>Laurent Marien, IA-IPR d’histoire-géographie, Pôle civique, Académie de </a:t>
            </a:r>
            <a:r>
              <a:rPr lang="fr-FR" sz="800"/>
              <a:t>Poitiers</a:t>
            </a:r>
            <a:endParaRPr lang="fr-FR" sz="7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Text Box 13"/>
          <p:cNvSpPr txBox="1">
            <a:spLocks noChangeArrowheads="1"/>
          </p:cNvSpPr>
          <p:nvPr/>
        </p:nvSpPr>
        <p:spPr bwMode="auto">
          <a:xfrm>
            <a:off x="2484438" y="404813"/>
            <a:ext cx="6046787" cy="523875"/>
          </a:xfrm>
          <a:prstGeom prst="rect">
            <a:avLst/>
          </a:prstGeom>
          <a:noFill/>
          <a:ln w="9525">
            <a:noFill/>
            <a:miter lim="800000"/>
            <a:headEnd/>
            <a:tailEnd/>
          </a:ln>
        </p:spPr>
        <p:txBody>
          <a:bodyPr>
            <a:spAutoFit/>
          </a:bodyPr>
          <a:lstStyle/>
          <a:p>
            <a:pPr algn="r">
              <a:spcBef>
                <a:spcPct val="50000"/>
              </a:spcBef>
            </a:pPr>
            <a:r>
              <a:rPr lang="fr-FR" sz="2800">
                <a:solidFill>
                  <a:srgbClr val="1B7E90"/>
                </a:solidFill>
              </a:rPr>
              <a:t>L’EMC : premières ressources</a:t>
            </a:r>
          </a:p>
        </p:txBody>
      </p:sp>
      <p:sp>
        <p:nvSpPr>
          <p:cNvPr id="17411" name="Rectangle 18"/>
          <p:cNvSpPr>
            <a:spLocks noGrp="1" noChangeArrowheads="1"/>
          </p:cNvSpPr>
          <p:nvPr>
            <p:ph type="body" idx="1"/>
          </p:nvPr>
        </p:nvSpPr>
        <p:spPr>
          <a:xfrm>
            <a:off x="468313" y="1125538"/>
            <a:ext cx="8064500" cy="5040312"/>
          </a:xfrm>
        </p:spPr>
        <p:txBody>
          <a:bodyPr/>
          <a:lstStyle/>
          <a:p>
            <a:pPr eaLnBrk="1" hangingPunct="1">
              <a:buFont typeface="Wingdings" pitchFamily="2" charset="2"/>
              <a:buChar char="v"/>
            </a:pPr>
            <a:r>
              <a:rPr lang="fr-FR" sz="2200" smtClean="0">
                <a:solidFill>
                  <a:srgbClr val="B41450"/>
                </a:solidFill>
              </a:rPr>
              <a:t>Mise en place de l’enseignement moral et civique à la rentrée 2015 : </a:t>
            </a:r>
            <a:r>
              <a:rPr lang="fr-FR" sz="1800" smtClean="0">
                <a:solidFill>
                  <a:srgbClr val="3366FF"/>
                </a:solidFill>
              </a:rPr>
              <a:t>note de la DGESCO du 9 février 2015.</a:t>
            </a:r>
            <a:endParaRPr lang="fr-FR" sz="1600" smtClean="0">
              <a:solidFill>
                <a:srgbClr val="3366FF"/>
              </a:solidFill>
            </a:endParaRPr>
          </a:p>
          <a:p>
            <a:pPr eaLnBrk="1" hangingPunct="1">
              <a:buFont typeface="Wingdings" pitchFamily="2" charset="2"/>
              <a:buChar char="v"/>
            </a:pPr>
            <a:r>
              <a:rPr lang="fr-FR" sz="2200" smtClean="0">
                <a:solidFill>
                  <a:srgbClr val="B41450"/>
                </a:solidFill>
              </a:rPr>
              <a:t>Le BO du 25 juin 2015 : les modalités de l’enseignement moral et civique</a:t>
            </a:r>
          </a:p>
          <a:p>
            <a:pPr algn="just" eaLnBrk="1" hangingPunct="1">
              <a:buFont typeface="Wingdings" pitchFamily="2" charset="2"/>
              <a:buChar char="v"/>
            </a:pPr>
            <a:r>
              <a:rPr lang="fr-FR" sz="2200" smtClean="0">
                <a:solidFill>
                  <a:srgbClr val="B41450"/>
                </a:solidFill>
              </a:rPr>
              <a:t>Epreuve d'enseignement moral et civique et session 2016 du DNB</a:t>
            </a:r>
          </a:p>
          <a:p>
            <a:pPr algn="just" eaLnBrk="1" hangingPunct="1">
              <a:buFont typeface="Wingdings" pitchFamily="2" charset="2"/>
              <a:buChar char="v"/>
            </a:pPr>
            <a:endParaRPr lang="fr-FR" sz="2200" smtClean="0">
              <a:solidFill>
                <a:srgbClr val="B41450"/>
              </a:solidFill>
            </a:endParaRPr>
          </a:p>
          <a:p>
            <a:pPr algn="just" eaLnBrk="1" hangingPunct="1">
              <a:buFontTx/>
              <a:buNone/>
            </a:pPr>
            <a:r>
              <a:rPr lang="fr-FR" sz="2000" smtClean="0"/>
              <a:t>B.O. n°33 du 10 septembre 2015 - note de service n° 2015-151 du 9-9-2015. La présente note de service a pour objet d'apporter les précisions nécessaires sur l'épreuve d'enseignement moral et civique du diplôme national du brevet (DNB) pour la session 2016 du DNB. </a:t>
            </a:r>
          </a:p>
          <a:p>
            <a:pPr algn="just" eaLnBrk="1" hangingPunct="1">
              <a:buFontTx/>
              <a:buNone/>
            </a:pPr>
            <a:endParaRPr lang="fr-FR" sz="1400" smtClean="0"/>
          </a:p>
          <a:p>
            <a:pPr algn="just" eaLnBrk="1" hangingPunct="1">
              <a:buFontTx/>
              <a:buNone/>
            </a:pPr>
            <a:r>
              <a:rPr lang="fr-FR" sz="1600" smtClean="0">
                <a:hlinkClick r:id="rId3"/>
              </a:rPr>
              <a:t>Espace pédagogique EMC sur le site Toutatice.fr de l’académie de Rennes</a:t>
            </a:r>
            <a:endParaRPr lang="fr-FR" sz="1600" smtClean="0"/>
          </a:p>
          <a:p>
            <a:pPr algn="just" eaLnBrk="1" hangingPunct="1">
              <a:buFontTx/>
              <a:buNone/>
            </a:pPr>
            <a:r>
              <a:rPr lang="fr-FR" sz="1600" smtClean="0">
                <a:hlinkClick r:id="rId4"/>
              </a:rPr>
              <a:t>Espace pédagogique EMC sur le site histoire-géographie de l’académie de Grenoble</a:t>
            </a:r>
            <a:r>
              <a:rPr lang="fr-FR" sz="1600" smtClean="0"/>
              <a:t>.</a:t>
            </a:r>
            <a:endParaRPr lang="fr-FR" sz="2000" smtClean="0"/>
          </a:p>
          <a:p>
            <a:pPr lvl="1" eaLnBrk="1" hangingPunct="1">
              <a:buFontTx/>
              <a:buNone/>
            </a:pPr>
            <a:endParaRPr lang="fr-FR" sz="1800" smtClean="0"/>
          </a:p>
        </p:txBody>
      </p:sp>
      <p:sp>
        <p:nvSpPr>
          <p:cNvPr id="5" name="Rectangle à quatre flèches 4">
            <a:hlinkClick r:id="rId5" action="ppaction://hlinksldjump"/>
          </p:cNvPr>
          <p:cNvSpPr/>
          <p:nvPr/>
        </p:nvSpPr>
        <p:spPr>
          <a:xfrm>
            <a:off x="4859338" y="6165850"/>
            <a:ext cx="684212" cy="549275"/>
          </a:xfrm>
          <a:prstGeom prst="quad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7413" name="ZoneTexte 6"/>
          <p:cNvSpPr txBox="1">
            <a:spLocks noChangeArrowheads="1"/>
          </p:cNvSpPr>
          <p:nvPr/>
        </p:nvSpPr>
        <p:spPr bwMode="auto">
          <a:xfrm rot="-5400000">
            <a:off x="-2290762" y="4113213"/>
            <a:ext cx="5041900" cy="215900"/>
          </a:xfrm>
          <a:prstGeom prst="rect">
            <a:avLst/>
          </a:prstGeom>
          <a:noFill/>
          <a:ln w="9525">
            <a:noFill/>
            <a:miter lim="800000"/>
            <a:headEnd/>
            <a:tailEnd/>
          </a:ln>
        </p:spPr>
        <p:txBody>
          <a:bodyPr>
            <a:spAutoFit/>
          </a:bodyPr>
          <a:lstStyle/>
          <a:p>
            <a:r>
              <a:rPr lang="fr-FR" sz="700"/>
              <a:t>Laurent Marien, IA-IPR d’histoire-géographie, Pôle civique, Académie de </a:t>
            </a:r>
            <a:r>
              <a:rPr lang="fr-FR" sz="800"/>
              <a:t>Poitiers</a:t>
            </a:r>
            <a:endParaRPr lang="fr-FR" sz="7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1975"/>
          </a:xfrm>
        </p:spPr>
        <p:txBody>
          <a:bodyPr/>
          <a:lstStyle/>
          <a:p>
            <a:pPr algn="r">
              <a:defRPr/>
            </a:pPr>
            <a:r>
              <a:rPr lang="fr-FR" sz="2800" b="1" smtClean="0">
                <a:solidFill>
                  <a:srgbClr val="7030A0"/>
                </a:solidFill>
                <a:effectLst>
                  <a:outerShdw blurRad="38100" dist="38100" dir="2700000" algn="tl">
                    <a:srgbClr val="C0C0C0"/>
                  </a:outerShdw>
                </a:effectLst>
              </a:rPr>
              <a:t>La laïcité, </a:t>
            </a:r>
            <a:r>
              <a:rPr lang="fr-FR" sz="2800" smtClean="0">
                <a:solidFill>
                  <a:srgbClr val="7030A0"/>
                </a:solidFill>
                <a:effectLst>
                  <a:outerShdw blurRad="38100" dist="38100" dir="2700000" algn="tl">
                    <a:srgbClr val="C0C0C0"/>
                  </a:outerShdw>
                </a:effectLst>
              </a:rPr>
              <a:t>au cœur du </a:t>
            </a:r>
            <a:r>
              <a:rPr lang="fr-FR" sz="2800" i="1" smtClean="0">
                <a:solidFill>
                  <a:srgbClr val="7030A0"/>
                </a:solidFill>
                <a:effectLst>
                  <a:outerShdw blurRad="38100" dist="38100" dir="2700000" algn="tl">
                    <a:srgbClr val="C0C0C0"/>
                  </a:outerShdw>
                </a:effectLst>
              </a:rPr>
              <a:t>parcours citoyen</a:t>
            </a:r>
          </a:p>
        </p:txBody>
      </p:sp>
      <p:sp>
        <p:nvSpPr>
          <p:cNvPr id="45058" name="Espace réservé du contenu 2"/>
          <p:cNvSpPr>
            <a:spLocks noGrp="1"/>
          </p:cNvSpPr>
          <p:nvPr>
            <p:ph idx="1"/>
          </p:nvPr>
        </p:nvSpPr>
        <p:spPr>
          <a:xfrm>
            <a:off x="4103688" y="1125538"/>
            <a:ext cx="4789487" cy="5472112"/>
          </a:xfrm>
        </p:spPr>
        <p:txBody>
          <a:bodyPr/>
          <a:lstStyle/>
          <a:p>
            <a:r>
              <a:rPr lang="fr-FR" sz="2400" smtClean="0"/>
              <a:t>Permettre aux élèves de comprendre le </a:t>
            </a:r>
            <a:r>
              <a:rPr lang="fr-FR" sz="2400" b="1" smtClean="0"/>
              <a:t>principe de laïcité</a:t>
            </a:r>
            <a:r>
              <a:rPr lang="fr-FR" sz="2400" smtClean="0"/>
              <a:t>, en s'appuyant notamment sur la </a:t>
            </a:r>
            <a:r>
              <a:rPr lang="fr-FR" sz="2400" b="1" smtClean="0">
                <a:hlinkClick r:id="rId2" tooltip="Le site de l'éducation nationale"/>
              </a:rPr>
              <a:t>Charte de la laïcité à l'École</a:t>
            </a:r>
            <a:endParaRPr lang="fr-FR" sz="2400" b="1" smtClean="0"/>
          </a:p>
          <a:p>
            <a:pPr>
              <a:buFontTx/>
              <a:buNone/>
            </a:pPr>
            <a:endParaRPr lang="fr-FR" sz="1000" smtClean="0"/>
          </a:p>
          <a:p>
            <a:r>
              <a:rPr lang="fr-FR" sz="2400" smtClean="0"/>
              <a:t>Pour mettre en œuvre le principe de laïcité et promouvoir une pédagogie de la laïcité dans l'ensemble des temps de la vie scolaire, un livret dédié sera disponible dans toutes les écoles et les établissements du second degré. </a:t>
            </a:r>
          </a:p>
        </p:txBody>
      </p:sp>
      <p:pic>
        <p:nvPicPr>
          <p:cNvPr id="45059" name="Image 5" descr="Image Charte de la laïcité.jpg"/>
          <p:cNvPicPr>
            <a:picLocks noChangeAspect="1"/>
          </p:cNvPicPr>
          <p:nvPr/>
        </p:nvPicPr>
        <p:blipFill>
          <a:blip r:embed="rId3"/>
          <a:srcRect/>
          <a:stretch>
            <a:fillRect/>
          </a:stretch>
        </p:blipFill>
        <p:spPr bwMode="auto">
          <a:xfrm>
            <a:off x="395288" y="836613"/>
            <a:ext cx="3695700" cy="5040312"/>
          </a:xfrm>
          <a:prstGeom prst="rect">
            <a:avLst/>
          </a:prstGeom>
          <a:noFill/>
          <a:ln w="9525">
            <a:noFill/>
            <a:miter lim="800000"/>
            <a:headEnd/>
            <a:tailEnd/>
          </a:ln>
        </p:spPr>
      </p:pic>
      <p:sp>
        <p:nvSpPr>
          <p:cNvPr id="45060" name="ZoneTexte 6"/>
          <p:cNvSpPr txBox="1">
            <a:spLocks noChangeArrowheads="1"/>
          </p:cNvSpPr>
          <p:nvPr/>
        </p:nvSpPr>
        <p:spPr bwMode="auto">
          <a:xfrm rot="-5400000">
            <a:off x="-2378075" y="4113213"/>
            <a:ext cx="5041900" cy="215900"/>
          </a:xfrm>
          <a:prstGeom prst="rect">
            <a:avLst/>
          </a:prstGeom>
          <a:noFill/>
          <a:ln w="9525">
            <a:noFill/>
            <a:miter lim="800000"/>
            <a:headEnd/>
            <a:tailEnd/>
          </a:ln>
        </p:spPr>
        <p:txBody>
          <a:bodyPr>
            <a:spAutoFit/>
          </a:bodyPr>
          <a:lstStyle/>
          <a:p>
            <a:r>
              <a:rPr lang="fr-FR" sz="700"/>
              <a:t>Laurent Marien, IA-IPR d’histoire-géographie, Pôle civique, Académie de </a:t>
            </a:r>
            <a:r>
              <a:rPr lang="fr-FR" sz="800"/>
              <a:t>Poitiers</a:t>
            </a:r>
            <a:endParaRPr lang="fr-FR" sz="7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re 1"/>
          <p:cNvSpPr>
            <a:spLocks noGrp="1"/>
          </p:cNvSpPr>
          <p:nvPr>
            <p:ph type="title"/>
          </p:nvPr>
        </p:nvSpPr>
        <p:spPr>
          <a:xfrm>
            <a:off x="663575" y="198438"/>
            <a:ext cx="8229600" cy="709612"/>
          </a:xfrm>
        </p:spPr>
        <p:txBody>
          <a:bodyPr/>
          <a:lstStyle/>
          <a:p>
            <a:pPr algn="r"/>
            <a:r>
              <a:rPr lang="fr-FR" sz="2800" b="1" smtClean="0">
                <a:solidFill>
                  <a:srgbClr val="7030A0"/>
                </a:solidFill>
              </a:rPr>
              <a:t>Le parcours citoyen, </a:t>
            </a:r>
            <a:br>
              <a:rPr lang="fr-FR" sz="2800" b="1" smtClean="0">
                <a:solidFill>
                  <a:srgbClr val="7030A0"/>
                </a:solidFill>
              </a:rPr>
            </a:br>
            <a:r>
              <a:rPr lang="fr-FR" sz="2800" smtClean="0">
                <a:solidFill>
                  <a:srgbClr val="7030A0"/>
                </a:solidFill>
              </a:rPr>
              <a:t>un parcours éthique et d’engagement</a:t>
            </a:r>
            <a:r>
              <a:rPr lang="fr-FR" sz="2800" b="1" smtClean="0">
                <a:solidFill>
                  <a:srgbClr val="7030A0"/>
                </a:solidFill>
              </a:rPr>
              <a:t> </a:t>
            </a:r>
          </a:p>
        </p:txBody>
      </p:sp>
      <p:sp>
        <p:nvSpPr>
          <p:cNvPr id="46082" name="Espace réservé du contenu 2"/>
          <p:cNvSpPr>
            <a:spLocks noGrp="1"/>
          </p:cNvSpPr>
          <p:nvPr>
            <p:ph idx="1"/>
          </p:nvPr>
        </p:nvSpPr>
        <p:spPr>
          <a:xfrm>
            <a:off x="34925" y="1125538"/>
            <a:ext cx="3816350" cy="3455987"/>
          </a:xfrm>
          <a:solidFill>
            <a:srgbClr val="FFDDFF"/>
          </a:solidFill>
        </p:spPr>
        <p:txBody>
          <a:bodyPr/>
          <a:lstStyle/>
          <a:p>
            <a:pPr>
              <a:buFontTx/>
              <a:buNone/>
            </a:pPr>
            <a:r>
              <a:rPr lang="fr-FR" sz="2400" smtClean="0"/>
              <a:t>	Expliciter le bien-fondé des valeurs et des règles qui régissent les comportements individuels et collectifs, à reconnaître le pluralisme des opinions et à construire du lien social et politique. </a:t>
            </a:r>
          </a:p>
        </p:txBody>
      </p:sp>
      <p:pic>
        <p:nvPicPr>
          <p:cNvPr id="46083" name="Picture 1" descr="marianne-quadri"/>
          <p:cNvPicPr>
            <a:picLocks noChangeAspect="1" noChangeArrowheads="1"/>
          </p:cNvPicPr>
          <p:nvPr/>
        </p:nvPicPr>
        <p:blipFill>
          <a:blip r:embed="rId2"/>
          <a:srcRect/>
          <a:stretch>
            <a:fillRect/>
          </a:stretch>
        </p:blipFill>
        <p:spPr bwMode="auto">
          <a:xfrm>
            <a:off x="1423988" y="4652963"/>
            <a:ext cx="2178050" cy="1296987"/>
          </a:xfrm>
          <a:prstGeom prst="rect">
            <a:avLst/>
          </a:prstGeom>
          <a:noFill/>
          <a:ln w="9525">
            <a:noFill/>
            <a:miter lim="800000"/>
            <a:headEnd/>
            <a:tailEnd/>
          </a:ln>
        </p:spPr>
      </p:pic>
      <p:pic>
        <p:nvPicPr>
          <p:cNvPr id="46084" name="Picture 4" descr="http://cache.media.education.gouv.fr/image/01-janvier/33/7/2015_mobilisation_Ecole_1200x627px_385337.81.jpg"/>
          <p:cNvPicPr>
            <a:picLocks noChangeAspect="1" noChangeArrowheads="1"/>
          </p:cNvPicPr>
          <p:nvPr/>
        </p:nvPicPr>
        <p:blipFill>
          <a:blip r:embed="rId3"/>
          <a:srcRect/>
          <a:stretch>
            <a:fillRect/>
          </a:stretch>
        </p:blipFill>
        <p:spPr bwMode="auto">
          <a:xfrm>
            <a:off x="3851275" y="1125538"/>
            <a:ext cx="4957763" cy="2590800"/>
          </a:xfrm>
          <a:prstGeom prst="rect">
            <a:avLst/>
          </a:prstGeom>
          <a:noFill/>
          <a:ln w="9525">
            <a:noFill/>
            <a:miter lim="800000"/>
            <a:headEnd/>
            <a:tailEnd/>
          </a:ln>
        </p:spPr>
      </p:pic>
      <p:sp>
        <p:nvSpPr>
          <p:cNvPr id="7" name="ZoneTexte 6"/>
          <p:cNvSpPr txBox="1"/>
          <p:nvPr/>
        </p:nvSpPr>
        <p:spPr>
          <a:xfrm>
            <a:off x="3851275" y="3716338"/>
            <a:ext cx="5184775" cy="3048000"/>
          </a:xfrm>
          <a:prstGeom prst="rect">
            <a:avLst/>
          </a:prstGeom>
          <a:solidFill>
            <a:schemeClr val="accent6">
              <a:lumMod val="20000"/>
              <a:lumOff val="80000"/>
            </a:schemeClr>
          </a:solidFill>
        </p:spPr>
        <p:txBody>
          <a:bodyPr>
            <a:spAutoFit/>
          </a:bodyPr>
          <a:lstStyle/>
          <a:p>
            <a:pPr>
              <a:defRPr/>
            </a:pPr>
            <a:r>
              <a:rPr lang="fr-FR" sz="2400" dirty="0">
                <a:latin typeface="Arial" pitchFamily="34" charset="0"/>
                <a:cs typeface="+mn-cs"/>
              </a:rPr>
              <a:t>Le </a:t>
            </a:r>
            <a:r>
              <a:rPr lang="fr-FR" sz="2400" b="1" dirty="0">
                <a:latin typeface="Arial" pitchFamily="34" charset="0"/>
                <a:cs typeface="+mn-cs"/>
              </a:rPr>
              <a:t>respect de la liberté et de la dignité d'autrui</a:t>
            </a:r>
            <a:r>
              <a:rPr lang="fr-FR" sz="2400" dirty="0">
                <a:latin typeface="Arial" pitchFamily="34" charset="0"/>
                <a:cs typeface="+mn-cs"/>
              </a:rPr>
              <a:t>, le</a:t>
            </a:r>
            <a:r>
              <a:rPr lang="fr-FR" sz="2400" b="1" dirty="0">
                <a:latin typeface="Arial" pitchFamily="34" charset="0"/>
                <a:cs typeface="+mn-cs"/>
              </a:rPr>
              <a:t> rejet de toutes les discriminations</a:t>
            </a:r>
            <a:r>
              <a:rPr lang="fr-FR" sz="2400" dirty="0">
                <a:latin typeface="Arial" pitchFamily="34" charset="0"/>
                <a:cs typeface="+mn-cs"/>
              </a:rPr>
              <a:t>, l'engagement au service de la communauté et la </a:t>
            </a:r>
            <a:r>
              <a:rPr lang="fr-FR" sz="2400" b="1" dirty="0">
                <a:latin typeface="Arial" pitchFamily="34" charset="0"/>
                <a:cs typeface="+mn-cs"/>
              </a:rPr>
              <a:t>prévention du racisme et de l'antisémitisme</a:t>
            </a:r>
            <a:r>
              <a:rPr lang="fr-FR" sz="2400" dirty="0">
                <a:latin typeface="Arial" pitchFamily="34" charset="0"/>
                <a:cs typeface="+mn-cs"/>
              </a:rPr>
              <a:t> doivent fonder les projets éducatifs et s'inscrire au cœur de la vie scolaire..</a:t>
            </a:r>
          </a:p>
        </p:txBody>
      </p:sp>
      <p:sp>
        <p:nvSpPr>
          <p:cNvPr id="46086" name="ZoneTexte 7"/>
          <p:cNvSpPr txBox="1">
            <a:spLocks noChangeArrowheads="1"/>
          </p:cNvSpPr>
          <p:nvPr/>
        </p:nvSpPr>
        <p:spPr bwMode="auto">
          <a:xfrm rot="-5400000">
            <a:off x="-2378075" y="4113213"/>
            <a:ext cx="5041900" cy="215900"/>
          </a:xfrm>
          <a:prstGeom prst="rect">
            <a:avLst/>
          </a:prstGeom>
          <a:noFill/>
          <a:ln w="9525">
            <a:noFill/>
            <a:miter lim="800000"/>
            <a:headEnd/>
            <a:tailEnd/>
          </a:ln>
        </p:spPr>
        <p:txBody>
          <a:bodyPr>
            <a:spAutoFit/>
          </a:bodyPr>
          <a:lstStyle/>
          <a:p>
            <a:r>
              <a:rPr lang="fr-FR" sz="700"/>
              <a:t>Laurent Marien, IA-IPR d’histoire-géographie, Pôle civique, Académie de </a:t>
            </a:r>
            <a:r>
              <a:rPr lang="fr-FR" sz="800"/>
              <a:t>Poitiers</a:t>
            </a:r>
            <a:endParaRPr lang="fr-FR" sz="70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Image 3" descr="Education aux média et à l'information.jpg"/>
          <p:cNvPicPr>
            <a:picLocks noChangeAspect="1"/>
          </p:cNvPicPr>
          <p:nvPr/>
        </p:nvPicPr>
        <p:blipFill>
          <a:blip r:embed="rId2"/>
          <a:srcRect/>
          <a:stretch>
            <a:fillRect/>
          </a:stretch>
        </p:blipFill>
        <p:spPr bwMode="auto">
          <a:xfrm>
            <a:off x="0" y="188913"/>
            <a:ext cx="9039225" cy="2160587"/>
          </a:xfrm>
          <a:prstGeom prst="rect">
            <a:avLst/>
          </a:prstGeom>
          <a:noFill/>
          <a:ln w="9525">
            <a:noFill/>
            <a:miter lim="800000"/>
            <a:headEnd/>
            <a:tailEnd/>
          </a:ln>
        </p:spPr>
      </p:pic>
      <p:sp>
        <p:nvSpPr>
          <p:cNvPr id="47106" name="Espace réservé du contenu 2"/>
          <p:cNvSpPr>
            <a:spLocks noGrp="1"/>
          </p:cNvSpPr>
          <p:nvPr>
            <p:ph idx="1"/>
          </p:nvPr>
        </p:nvSpPr>
        <p:spPr>
          <a:xfrm>
            <a:off x="611188" y="3357563"/>
            <a:ext cx="7993062" cy="2808287"/>
          </a:xfrm>
        </p:spPr>
        <p:txBody>
          <a:bodyPr/>
          <a:lstStyle/>
          <a:p>
            <a:pPr algn="just">
              <a:buFontTx/>
              <a:buNone/>
            </a:pPr>
            <a:r>
              <a:rPr lang="fr-FR" sz="2600" smtClean="0"/>
              <a:t>	</a:t>
            </a:r>
            <a:r>
              <a:rPr lang="fr-FR" sz="2400" smtClean="0"/>
              <a:t>Il visera à développer l'</a:t>
            </a:r>
            <a:r>
              <a:rPr lang="fr-FR" sz="2400" b="1" smtClean="0"/>
              <a:t>éducation aux médias et à l'information</a:t>
            </a:r>
            <a:r>
              <a:rPr lang="fr-FR" sz="2400" smtClean="0"/>
              <a:t> </a:t>
            </a:r>
            <a:r>
              <a:rPr lang="fr-FR" sz="2400" b="1" smtClean="0"/>
              <a:t>prenant pleinement en compte les enjeux du numérique et des ses usages.</a:t>
            </a:r>
            <a:r>
              <a:rPr lang="fr-FR" sz="2400" smtClean="0"/>
              <a:t/>
            </a:r>
            <a:br>
              <a:rPr lang="fr-FR" sz="2400" smtClean="0"/>
            </a:br>
            <a:r>
              <a:rPr lang="fr-FR" sz="2400" smtClean="0"/>
              <a:t>Les élèves prendront conscience des enjeux attachés à la fiabilité des sources, à l’interprétation des informations et à la représentation de soi en ligne.</a:t>
            </a:r>
            <a:r>
              <a:rPr lang="fr-FR" sz="2600" smtClean="0"/>
              <a:t> </a:t>
            </a:r>
          </a:p>
        </p:txBody>
      </p:sp>
      <p:sp>
        <p:nvSpPr>
          <p:cNvPr id="2" name="Titre 1"/>
          <p:cNvSpPr>
            <a:spLocks noGrp="1"/>
          </p:cNvSpPr>
          <p:nvPr>
            <p:ph type="title"/>
          </p:nvPr>
        </p:nvSpPr>
        <p:spPr>
          <a:xfrm>
            <a:off x="0" y="2133600"/>
            <a:ext cx="9144000" cy="1006475"/>
          </a:xfrm>
        </p:spPr>
        <p:txBody>
          <a:bodyPr/>
          <a:lstStyle/>
          <a:p>
            <a:pPr>
              <a:defRPr/>
            </a:pPr>
            <a:r>
              <a:rPr lang="fr-FR" sz="2800" b="1" dirty="0" smtClean="0">
                <a:solidFill>
                  <a:srgbClr val="7030A0"/>
                </a:solidFill>
                <a:effectLst>
                  <a:outerShdw blurRad="38100" dist="38100" dir="2700000" algn="tl">
                    <a:srgbClr val="000000">
                      <a:alpha val="43137"/>
                    </a:srgbClr>
                  </a:outerShdw>
                </a:effectLst>
              </a:rPr>
              <a:t>Un parcours associant </a:t>
            </a:r>
            <a:br>
              <a:rPr lang="fr-FR" sz="2800" b="1" dirty="0" smtClean="0">
                <a:solidFill>
                  <a:srgbClr val="7030A0"/>
                </a:solidFill>
                <a:effectLst>
                  <a:outerShdw blurRad="38100" dist="38100" dir="2700000" algn="tl">
                    <a:srgbClr val="000000">
                      <a:alpha val="43137"/>
                    </a:srgbClr>
                  </a:outerShdw>
                </a:effectLst>
              </a:rPr>
            </a:br>
            <a:r>
              <a:rPr lang="fr-FR" sz="2800" b="1" dirty="0" smtClean="0">
                <a:solidFill>
                  <a:srgbClr val="7030A0"/>
                </a:solidFill>
                <a:effectLst>
                  <a:outerShdw blurRad="38100" dist="38100" dir="2700000" algn="tl">
                    <a:srgbClr val="000000">
                      <a:alpha val="43137"/>
                    </a:srgbClr>
                  </a:outerShdw>
                </a:effectLst>
              </a:rPr>
              <a:t>un enseignement intégré de manière transversale</a:t>
            </a:r>
            <a:endParaRPr lang="fr-FR" sz="2800" b="1" dirty="0">
              <a:solidFill>
                <a:srgbClr val="7030A0"/>
              </a:solidFill>
              <a:effectLst>
                <a:outerShdw blurRad="38100" dist="38100" dir="2700000" algn="tl">
                  <a:srgbClr val="000000">
                    <a:alpha val="43137"/>
                  </a:srgbClr>
                </a:outerShdw>
              </a:effectLst>
            </a:endParaRPr>
          </a:p>
        </p:txBody>
      </p:sp>
      <p:sp>
        <p:nvSpPr>
          <p:cNvPr id="47108" name="ZoneTexte 4"/>
          <p:cNvSpPr txBox="1">
            <a:spLocks noChangeArrowheads="1"/>
          </p:cNvSpPr>
          <p:nvPr/>
        </p:nvSpPr>
        <p:spPr bwMode="auto">
          <a:xfrm rot="-5400000">
            <a:off x="-2378075" y="4113213"/>
            <a:ext cx="5041900" cy="215900"/>
          </a:xfrm>
          <a:prstGeom prst="rect">
            <a:avLst/>
          </a:prstGeom>
          <a:noFill/>
          <a:ln w="9525">
            <a:noFill/>
            <a:miter lim="800000"/>
            <a:headEnd/>
            <a:tailEnd/>
          </a:ln>
        </p:spPr>
        <p:txBody>
          <a:bodyPr>
            <a:spAutoFit/>
          </a:bodyPr>
          <a:lstStyle/>
          <a:p>
            <a:r>
              <a:rPr lang="fr-FR" sz="700"/>
              <a:t>Laurent Marien, IA-IPR d’histoire-géographie, Pôle civique, Académie de </a:t>
            </a:r>
            <a:r>
              <a:rPr lang="fr-FR" sz="800"/>
              <a:t>Poitiers</a:t>
            </a:r>
            <a:endParaRPr lang="fr-FR" sz="7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Image 6" descr="Parcours citoyen et vie scolaire.jpg"/>
          <p:cNvPicPr>
            <a:picLocks noChangeAspect="1"/>
          </p:cNvPicPr>
          <p:nvPr/>
        </p:nvPicPr>
        <p:blipFill>
          <a:blip r:embed="rId2"/>
          <a:srcRect/>
          <a:stretch>
            <a:fillRect/>
          </a:stretch>
        </p:blipFill>
        <p:spPr bwMode="auto">
          <a:xfrm>
            <a:off x="755650" y="2636838"/>
            <a:ext cx="7620000" cy="2006600"/>
          </a:xfrm>
          <a:prstGeom prst="rect">
            <a:avLst/>
          </a:prstGeom>
          <a:noFill/>
          <a:ln w="9525">
            <a:noFill/>
            <a:miter lim="800000"/>
            <a:headEnd/>
            <a:tailEnd/>
          </a:ln>
        </p:spPr>
      </p:pic>
      <p:sp>
        <p:nvSpPr>
          <p:cNvPr id="2" name="Titre 1"/>
          <p:cNvSpPr>
            <a:spLocks noGrp="1"/>
          </p:cNvSpPr>
          <p:nvPr>
            <p:ph type="title"/>
          </p:nvPr>
        </p:nvSpPr>
        <p:spPr>
          <a:xfrm>
            <a:off x="457200" y="188913"/>
            <a:ext cx="8229600" cy="706437"/>
          </a:xfrm>
        </p:spPr>
        <p:txBody>
          <a:bodyPr/>
          <a:lstStyle/>
          <a:p>
            <a:pPr algn="r">
              <a:defRPr/>
            </a:pPr>
            <a:r>
              <a:rPr lang="fr-FR" sz="2800" b="1" dirty="0" smtClean="0">
                <a:solidFill>
                  <a:srgbClr val="AA38AD"/>
                </a:solidFill>
                <a:effectLst>
                  <a:outerShdw blurRad="38100" dist="38100" dir="2700000" algn="tl">
                    <a:srgbClr val="000000">
                      <a:alpha val="43137"/>
                    </a:srgbClr>
                  </a:outerShdw>
                </a:effectLst>
              </a:rPr>
              <a:t>Au service d’un engagement citoyen</a:t>
            </a:r>
            <a:endParaRPr lang="fr-FR" sz="2800" b="1" dirty="0">
              <a:solidFill>
                <a:srgbClr val="AA38AD"/>
              </a:solidFill>
              <a:effectLst>
                <a:outerShdw blurRad="38100" dist="38100" dir="2700000" algn="tl">
                  <a:srgbClr val="000000">
                    <a:alpha val="43137"/>
                  </a:srgbClr>
                </a:outerShdw>
              </a:effectLst>
            </a:endParaRPr>
          </a:p>
        </p:txBody>
      </p:sp>
      <p:sp>
        <p:nvSpPr>
          <p:cNvPr id="48131" name="Espace réservé du contenu 2"/>
          <p:cNvSpPr>
            <a:spLocks noGrp="1"/>
          </p:cNvSpPr>
          <p:nvPr>
            <p:ph idx="1"/>
          </p:nvPr>
        </p:nvSpPr>
        <p:spPr>
          <a:xfrm>
            <a:off x="323850" y="1125538"/>
            <a:ext cx="8424863" cy="3527425"/>
          </a:xfrm>
        </p:spPr>
        <p:txBody>
          <a:bodyPr lIns="0" tIns="36000" rIns="36000" bIns="36000"/>
          <a:lstStyle/>
          <a:p>
            <a:pPr algn="just">
              <a:buFontTx/>
              <a:buNone/>
            </a:pPr>
            <a:r>
              <a:rPr lang="fr-FR" sz="2400" smtClean="0"/>
              <a:t>	Il devra intégrer pleinement la </a:t>
            </a:r>
            <a:r>
              <a:rPr lang="fr-FR" sz="2400" b="1" smtClean="0"/>
              <a:t>participation</a:t>
            </a:r>
            <a:r>
              <a:rPr lang="fr-FR" sz="2400" smtClean="0"/>
              <a:t> de l'élève à la vie de l'école et de l'établissement et les expériences et engagements qu'il connaîtra en dehors de l'école, notamment avec les partenaires associatifs.</a:t>
            </a:r>
          </a:p>
          <a:p>
            <a:pPr algn="just"/>
            <a:endParaRPr lang="fr-FR" sz="2400" smtClean="0"/>
          </a:p>
          <a:p>
            <a:pPr algn="just"/>
            <a:endParaRPr lang="fr-FR" sz="2400" smtClean="0"/>
          </a:p>
        </p:txBody>
      </p:sp>
      <p:sp>
        <p:nvSpPr>
          <p:cNvPr id="48132" name="Rectangle 4"/>
          <p:cNvSpPr>
            <a:spLocks noChangeArrowheads="1"/>
          </p:cNvSpPr>
          <p:nvPr/>
        </p:nvSpPr>
        <p:spPr bwMode="auto">
          <a:xfrm>
            <a:off x="1547813" y="4730750"/>
            <a:ext cx="7416800" cy="1917700"/>
          </a:xfrm>
          <a:prstGeom prst="rect">
            <a:avLst/>
          </a:prstGeom>
          <a:solidFill>
            <a:srgbClr val="FFE7F3"/>
          </a:solidFill>
          <a:ln w="9525">
            <a:noFill/>
            <a:miter lim="800000"/>
            <a:headEnd/>
            <a:tailEnd/>
          </a:ln>
        </p:spPr>
        <p:txBody>
          <a:bodyPr>
            <a:spAutoFit/>
          </a:bodyPr>
          <a:lstStyle/>
          <a:p>
            <a:r>
              <a:rPr lang="fr-FR" sz="2400"/>
              <a:t>Le parcours citoyen, de l’école au lycée, mobilise différents moments d’enseignement et des moments éducatifs, les acteurs de l’établissement  (notamment </a:t>
            </a:r>
            <a:r>
              <a:rPr lang="fr-FR" sz="2400" b="1"/>
              <a:t>les instances de l’école et de l’EPLE – CVC/ CVL, </a:t>
            </a:r>
            <a:r>
              <a:rPr lang="fr-FR" sz="2400" b="1">
                <a:solidFill>
                  <a:srgbClr val="7030A0"/>
                </a:solidFill>
              </a:rPr>
              <a:t>CESC</a:t>
            </a:r>
            <a:r>
              <a:rPr lang="fr-FR" sz="2400" b="1"/>
              <a:t>…</a:t>
            </a:r>
            <a:r>
              <a:rPr lang="fr-FR" sz="2400"/>
              <a:t>), et hors l’établissement. </a:t>
            </a:r>
          </a:p>
        </p:txBody>
      </p:sp>
      <p:sp>
        <p:nvSpPr>
          <p:cNvPr id="48133" name="ZoneTexte 5"/>
          <p:cNvSpPr txBox="1">
            <a:spLocks noChangeArrowheads="1"/>
          </p:cNvSpPr>
          <p:nvPr/>
        </p:nvSpPr>
        <p:spPr bwMode="auto">
          <a:xfrm rot="-5400000">
            <a:off x="-2378075" y="4113213"/>
            <a:ext cx="5041900" cy="215900"/>
          </a:xfrm>
          <a:prstGeom prst="rect">
            <a:avLst/>
          </a:prstGeom>
          <a:noFill/>
          <a:ln w="9525">
            <a:noFill/>
            <a:miter lim="800000"/>
            <a:headEnd/>
            <a:tailEnd/>
          </a:ln>
        </p:spPr>
        <p:txBody>
          <a:bodyPr>
            <a:spAutoFit/>
          </a:bodyPr>
          <a:lstStyle/>
          <a:p>
            <a:r>
              <a:rPr lang="fr-FR" sz="700"/>
              <a:t>Laurent Marien, IA-IPR d’histoire-géographie, Pôle civique, Académie de </a:t>
            </a:r>
            <a:r>
              <a:rPr lang="fr-FR" sz="800"/>
              <a:t>Poitiers</a:t>
            </a:r>
            <a:endParaRPr lang="fr-FR" sz="7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4213" y="0"/>
            <a:ext cx="7991475" cy="633413"/>
          </a:xfrm>
        </p:spPr>
        <p:txBody>
          <a:bodyPr/>
          <a:lstStyle/>
          <a:p>
            <a:pPr algn="r">
              <a:defRPr/>
            </a:pPr>
            <a:r>
              <a:rPr lang="fr-FR" sz="2800" b="1" smtClean="0">
                <a:solidFill>
                  <a:srgbClr val="7030A0"/>
                </a:solidFill>
                <a:effectLst>
                  <a:outerShdw blurRad="38100" dist="38100" dir="2700000" algn="tl">
                    <a:srgbClr val="C0C0C0"/>
                  </a:outerShdw>
                </a:effectLst>
              </a:rPr>
              <a:t>Parcours citoyen et </a:t>
            </a:r>
            <a:r>
              <a:rPr lang="fr-FR" sz="2800" b="1" smtClean="0">
                <a:solidFill>
                  <a:srgbClr val="7030A0"/>
                </a:solidFill>
                <a:effectLst>
                  <a:outerShdw blurRad="38100" dist="38100" dir="2700000" algn="tl">
                    <a:srgbClr val="C0C0C0"/>
                  </a:outerShdw>
                </a:effectLst>
                <a:hlinkClick r:id="rId2"/>
              </a:rPr>
              <a:t>JDC</a:t>
            </a:r>
            <a:endParaRPr lang="fr-FR" sz="2800" b="1" smtClean="0">
              <a:solidFill>
                <a:srgbClr val="7030A0"/>
              </a:solidFill>
              <a:effectLst>
                <a:outerShdw blurRad="38100" dist="38100" dir="2700000" algn="tl">
                  <a:srgbClr val="C0C0C0"/>
                </a:outerShdw>
              </a:effectLst>
            </a:endParaRPr>
          </a:p>
        </p:txBody>
      </p:sp>
      <p:pic>
        <p:nvPicPr>
          <p:cNvPr id="49154" name="Espace réservé du contenu 3" descr="Parcours citoyen et JDC.jpg"/>
          <p:cNvPicPr>
            <a:picLocks noGrp="1" noChangeAspect="1"/>
          </p:cNvPicPr>
          <p:nvPr>
            <p:ph idx="1"/>
          </p:nvPr>
        </p:nvPicPr>
        <p:blipFill>
          <a:blip r:embed="rId3"/>
          <a:srcRect/>
          <a:stretch>
            <a:fillRect/>
          </a:stretch>
        </p:blipFill>
        <p:spPr>
          <a:xfrm>
            <a:off x="1547813" y="549275"/>
            <a:ext cx="7200900" cy="1854200"/>
          </a:xfrm>
        </p:spPr>
      </p:pic>
      <p:sp>
        <p:nvSpPr>
          <p:cNvPr id="49155" name="ZoneTexte 4"/>
          <p:cNvSpPr txBox="1">
            <a:spLocks noChangeArrowheads="1"/>
          </p:cNvSpPr>
          <p:nvPr/>
        </p:nvSpPr>
        <p:spPr bwMode="auto">
          <a:xfrm>
            <a:off x="323850" y="2924175"/>
            <a:ext cx="2376488" cy="2847975"/>
          </a:xfrm>
          <a:prstGeom prst="rect">
            <a:avLst/>
          </a:prstGeom>
          <a:noFill/>
          <a:ln w="9525">
            <a:solidFill>
              <a:schemeClr val="tx2"/>
            </a:solidFill>
            <a:miter lim="800000"/>
            <a:headEnd/>
            <a:tailEnd/>
          </a:ln>
        </p:spPr>
        <p:txBody>
          <a:bodyPr>
            <a:spAutoFit/>
          </a:bodyPr>
          <a:lstStyle/>
          <a:p>
            <a:pPr algn="ctr"/>
            <a:r>
              <a:rPr lang="fr-FR"/>
              <a:t>Une thématique également inscrite </a:t>
            </a:r>
            <a:r>
              <a:rPr lang="fr-FR">
                <a:solidFill>
                  <a:srgbClr val="6B6BCF"/>
                </a:solidFill>
              </a:rPr>
              <a:t>dans les programmes d’EMC </a:t>
            </a:r>
            <a:r>
              <a:rPr lang="fr-FR" b="1"/>
              <a:t>et</a:t>
            </a:r>
            <a:r>
              <a:rPr lang="fr-FR"/>
              <a:t> </a:t>
            </a:r>
          </a:p>
          <a:p>
            <a:pPr algn="ctr"/>
            <a:r>
              <a:rPr lang="fr-FR">
                <a:solidFill>
                  <a:srgbClr val="9D2B67"/>
                </a:solidFill>
              </a:rPr>
              <a:t>dans le socle commun de compétences, de connaissances et de culture</a:t>
            </a:r>
          </a:p>
        </p:txBody>
      </p:sp>
      <p:sp>
        <p:nvSpPr>
          <p:cNvPr id="49156" name="ZoneTexte 5"/>
          <p:cNvSpPr txBox="1">
            <a:spLocks noChangeArrowheads="1"/>
          </p:cNvSpPr>
          <p:nvPr/>
        </p:nvSpPr>
        <p:spPr bwMode="auto">
          <a:xfrm>
            <a:off x="2771775" y="2492375"/>
            <a:ext cx="6192838" cy="4149725"/>
          </a:xfrm>
          <a:prstGeom prst="rect">
            <a:avLst/>
          </a:prstGeom>
          <a:solidFill>
            <a:srgbClr val="FFFFCC"/>
          </a:solidFill>
          <a:ln w="9525">
            <a:noFill/>
            <a:miter lim="800000"/>
            <a:headEnd/>
            <a:tailEnd/>
          </a:ln>
        </p:spPr>
        <p:txBody>
          <a:bodyPr>
            <a:spAutoFit/>
          </a:bodyPr>
          <a:lstStyle/>
          <a:p>
            <a:r>
              <a:rPr lang="fr-FR" b="1"/>
              <a:t>Le </a:t>
            </a:r>
            <a:r>
              <a:rPr lang="fr-FR" b="1">
                <a:solidFill>
                  <a:srgbClr val="E9235C"/>
                </a:solidFill>
              </a:rPr>
              <a:t>PARCOURS CITOYEN</a:t>
            </a:r>
            <a:r>
              <a:rPr lang="fr-FR" b="1">
                <a:solidFill>
                  <a:srgbClr val="FF0000"/>
                </a:solidFill>
              </a:rPr>
              <a:t> </a:t>
            </a:r>
            <a:r>
              <a:rPr lang="fr-FR" b="1"/>
              <a:t>intègre le </a:t>
            </a:r>
            <a:r>
              <a:rPr lang="fr-FR" b="1">
                <a:solidFill>
                  <a:srgbClr val="6B6BCF"/>
                </a:solidFill>
              </a:rPr>
              <a:t>parcours de citoyenneté</a:t>
            </a:r>
          </a:p>
          <a:p>
            <a:pPr algn="just"/>
            <a:r>
              <a:rPr lang="fr-FR">
                <a:hlinkClick r:id="rId2"/>
              </a:rPr>
              <a:t>L'enseignement de la défense</a:t>
            </a:r>
            <a:r>
              <a:rPr lang="fr-FR"/>
              <a:t> est un des éléments du parcours de citoyenneté prévu par la loi de 1997. Il prépare les jeunes à une réflexion lucide sur </a:t>
            </a:r>
            <a:r>
              <a:rPr lang="fr-FR" b="1"/>
              <a:t>la défense et la sécurité de notre pays</a:t>
            </a:r>
            <a:r>
              <a:rPr lang="fr-FR"/>
              <a:t>, à un exercice responsable de leur future activité économique et sociale, et, s'ils le souhaitent, à une participation directe à la défense.</a:t>
            </a:r>
          </a:p>
          <a:p>
            <a:pPr algn="just"/>
            <a:endParaRPr lang="fr-FR" sz="400"/>
          </a:p>
          <a:p>
            <a:r>
              <a:rPr lang="fr-FR" b="1"/>
              <a:t>Le parcours de citoyenneté comprend :</a:t>
            </a:r>
          </a:p>
          <a:p>
            <a:r>
              <a:rPr lang="fr-FR"/>
              <a:t>Le recensement citoyen à seize ans</a:t>
            </a:r>
          </a:p>
          <a:p>
            <a:r>
              <a:rPr lang="fr-FR"/>
              <a:t>L'enseignement de la défense à l'école</a:t>
            </a:r>
          </a:p>
          <a:p>
            <a:r>
              <a:rPr lang="fr-FR"/>
              <a:t>La journée défense et citoyenneté (JDC)</a:t>
            </a:r>
          </a:p>
          <a:p>
            <a:endParaRPr lang="fr-FR" sz="1000"/>
          </a:p>
          <a:p>
            <a:r>
              <a:rPr lang="fr-FR"/>
              <a:t>Après l'émotion légitime et le sursaut du 11 janvier 2015, il s'agit de construire une culture de résilience.</a:t>
            </a:r>
          </a:p>
        </p:txBody>
      </p:sp>
      <p:sp>
        <p:nvSpPr>
          <p:cNvPr id="49157" name="ZoneTexte 6"/>
          <p:cNvSpPr txBox="1">
            <a:spLocks noChangeArrowheads="1"/>
          </p:cNvSpPr>
          <p:nvPr/>
        </p:nvSpPr>
        <p:spPr bwMode="auto">
          <a:xfrm rot="-5400000">
            <a:off x="-2378075" y="4113213"/>
            <a:ext cx="5041900" cy="215900"/>
          </a:xfrm>
          <a:prstGeom prst="rect">
            <a:avLst/>
          </a:prstGeom>
          <a:noFill/>
          <a:ln w="9525">
            <a:noFill/>
            <a:miter lim="800000"/>
            <a:headEnd/>
            <a:tailEnd/>
          </a:ln>
        </p:spPr>
        <p:txBody>
          <a:bodyPr>
            <a:spAutoFit/>
          </a:bodyPr>
          <a:lstStyle/>
          <a:p>
            <a:r>
              <a:rPr lang="fr-FR" sz="700"/>
              <a:t>Laurent Marien, IA-IPR d’histoire-géographie, Pôle civique, Académie de </a:t>
            </a:r>
            <a:r>
              <a:rPr lang="fr-FR" sz="800"/>
              <a:t>Poitiers</a:t>
            </a:r>
            <a:endParaRPr lang="fr-FR" sz="70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3412"/>
          </a:xfrm>
        </p:spPr>
        <p:txBody>
          <a:bodyPr/>
          <a:lstStyle/>
          <a:p>
            <a:pPr algn="r">
              <a:defRPr/>
            </a:pPr>
            <a:r>
              <a:rPr lang="fr-FR" sz="2800" b="1" dirty="0" smtClean="0">
                <a:solidFill>
                  <a:srgbClr val="7030A0"/>
                </a:solidFill>
                <a:effectLst>
                  <a:outerShdw blurRad="38100" dist="38100" dir="2700000" algn="tl">
                    <a:srgbClr val="000000">
                      <a:alpha val="43137"/>
                    </a:srgbClr>
                  </a:outerShdw>
                </a:effectLst>
              </a:rPr>
              <a:t>Le calendrier des incontournables</a:t>
            </a:r>
            <a:endParaRPr lang="fr-FR" sz="2800" b="1" dirty="0">
              <a:solidFill>
                <a:srgbClr val="7030A0"/>
              </a:solidFill>
              <a:effectLst>
                <a:outerShdw blurRad="38100" dist="38100" dir="2700000" algn="tl">
                  <a:srgbClr val="000000">
                    <a:alpha val="43137"/>
                  </a:srgbClr>
                </a:outerShdw>
              </a:effectLst>
            </a:endParaRPr>
          </a:p>
        </p:txBody>
      </p:sp>
      <p:sp>
        <p:nvSpPr>
          <p:cNvPr id="50178" name="Espace réservé du contenu 2"/>
          <p:cNvSpPr>
            <a:spLocks noGrp="1"/>
          </p:cNvSpPr>
          <p:nvPr>
            <p:ph idx="1"/>
          </p:nvPr>
        </p:nvSpPr>
        <p:spPr>
          <a:xfrm>
            <a:off x="4067175" y="908050"/>
            <a:ext cx="4752975" cy="4824413"/>
          </a:xfrm>
          <a:ln>
            <a:solidFill>
              <a:srgbClr val="E9235C"/>
            </a:solidFill>
          </a:ln>
        </p:spPr>
        <p:txBody>
          <a:bodyPr lIns="36000" tIns="36000" rIns="36000" bIns="36000"/>
          <a:lstStyle/>
          <a:p>
            <a:pPr algn="ctr">
              <a:buFontTx/>
              <a:buNone/>
            </a:pPr>
            <a:r>
              <a:rPr lang="fr-FR" sz="2400" smtClean="0"/>
              <a:t>	Il pourra prendre appui sur des actions éducatives et favoriser l'implication active de chaque élève dans </a:t>
            </a:r>
            <a:r>
              <a:rPr lang="fr-FR" sz="2400" smtClean="0">
                <a:solidFill>
                  <a:srgbClr val="E9235C"/>
                </a:solidFill>
              </a:rPr>
              <a:t>les journées</a:t>
            </a:r>
            <a:r>
              <a:rPr lang="fr-FR" sz="2400" smtClean="0">
                <a:solidFill>
                  <a:srgbClr val="FF0000"/>
                </a:solidFill>
              </a:rPr>
              <a:t> </a:t>
            </a:r>
            <a:r>
              <a:rPr lang="fr-FR" sz="2400" smtClean="0"/>
              <a:t>(notamment la Journée nationale du 9 décembre dédiée à la laïcité) ou </a:t>
            </a:r>
            <a:r>
              <a:rPr lang="fr-FR" sz="2400" smtClean="0">
                <a:solidFill>
                  <a:srgbClr val="E9235C"/>
                </a:solidFill>
              </a:rPr>
              <a:t>semaines spécifiques</a:t>
            </a:r>
            <a:r>
              <a:rPr lang="fr-FR" sz="2400" smtClean="0">
                <a:solidFill>
                  <a:srgbClr val="FF0000"/>
                </a:solidFill>
              </a:rPr>
              <a:t> </a:t>
            </a:r>
            <a:r>
              <a:rPr lang="fr-FR" sz="2400" smtClean="0"/>
              <a:t>(notamment les Semaines de l'engagement lycéen), </a:t>
            </a:r>
            <a:r>
              <a:rPr lang="fr-FR" sz="2400" smtClean="0">
                <a:solidFill>
                  <a:srgbClr val="E9235C"/>
                </a:solidFill>
              </a:rPr>
              <a:t>les campagnes nationales de solidarité, les concours et olympiades, et les commémorations patriotiques.</a:t>
            </a:r>
          </a:p>
          <a:p>
            <a:pPr algn="ctr"/>
            <a:endParaRPr lang="fr-FR" sz="2400" smtClean="0"/>
          </a:p>
        </p:txBody>
      </p:sp>
      <p:sp>
        <p:nvSpPr>
          <p:cNvPr id="50179" name="ZoneTexte 6"/>
          <p:cNvSpPr txBox="1">
            <a:spLocks noChangeArrowheads="1"/>
          </p:cNvSpPr>
          <p:nvPr/>
        </p:nvSpPr>
        <p:spPr bwMode="auto">
          <a:xfrm>
            <a:off x="539750" y="1557338"/>
            <a:ext cx="3384550" cy="701675"/>
          </a:xfrm>
          <a:prstGeom prst="rect">
            <a:avLst/>
          </a:prstGeom>
          <a:solidFill>
            <a:srgbClr val="92D050"/>
          </a:solidFill>
          <a:ln w="9525">
            <a:noFill/>
            <a:miter lim="800000"/>
            <a:headEnd/>
            <a:tailEnd/>
          </a:ln>
        </p:spPr>
        <p:txBody>
          <a:bodyPr>
            <a:spAutoFit/>
          </a:bodyPr>
          <a:lstStyle/>
          <a:p>
            <a:r>
              <a:rPr lang="fr-FR" sz="2000"/>
              <a:t>Journée(s) et Semaine    	spécifiques…</a:t>
            </a:r>
          </a:p>
        </p:txBody>
      </p:sp>
      <p:sp>
        <p:nvSpPr>
          <p:cNvPr id="50180" name="ZoneTexte 7"/>
          <p:cNvSpPr txBox="1">
            <a:spLocks noChangeArrowheads="1"/>
          </p:cNvSpPr>
          <p:nvPr/>
        </p:nvSpPr>
        <p:spPr bwMode="auto">
          <a:xfrm>
            <a:off x="539750" y="2492375"/>
            <a:ext cx="3384550" cy="958850"/>
          </a:xfrm>
          <a:prstGeom prst="rect">
            <a:avLst/>
          </a:prstGeom>
          <a:solidFill>
            <a:srgbClr val="00CC66"/>
          </a:solidFill>
          <a:ln w="9525">
            <a:noFill/>
            <a:miter lim="800000"/>
            <a:headEnd/>
            <a:tailEnd/>
          </a:ln>
        </p:spPr>
        <p:txBody>
          <a:bodyPr>
            <a:spAutoFit/>
          </a:bodyPr>
          <a:lstStyle/>
          <a:p>
            <a:r>
              <a:rPr lang="fr-FR" sz="1900"/>
              <a:t>Commémorations patriotiques ou célébrations (panthéonisation) </a:t>
            </a:r>
          </a:p>
        </p:txBody>
      </p:sp>
      <p:sp>
        <p:nvSpPr>
          <p:cNvPr id="50181" name="ZoneTexte 8"/>
          <p:cNvSpPr txBox="1">
            <a:spLocks noChangeArrowheads="1"/>
          </p:cNvSpPr>
          <p:nvPr/>
        </p:nvSpPr>
        <p:spPr bwMode="auto">
          <a:xfrm>
            <a:off x="539750" y="3716338"/>
            <a:ext cx="3384550" cy="366712"/>
          </a:xfrm>
          <a:prstGeom prst="rect">
            <a:avLst/>
          </a:prstGeom>
          <a:solidFill>
            <a:srgbClr val="009900"/>
          </a:solidFill>
          <a:ln w="9525">
            <a:noFill/>
            <a:miter lim="800000"/>
            <a:headEnd/>
            <a:tailEnd/>
          </a:ln>
        </p:spPr>
        <p:txBody>
          <a:bodyPr>
            <a:spAutoFit/>
          </a:bodyPr>
          <a:lstStyle/>
          <a:p>
            <a:r>
              <a:rPr lang="fr-FR">
                <a:solidFill>
                  <a:schemeClr val="bg1"/>
                </a:solidFill>
              </a:rPr>
              <a:t>Concours et olympiades…</a:t>
            </a:r>
          </a:p>
        </p:txBody>
      </p:sp>
      <p:sp>
        <p:nvSpPr>
          <p:cNvPr id="50182" name="ZoneTexte 9"/>
          <p:cNvSpPr txBox="1">
            <a:spLocks noChangeArrowheads="1"/>
          </p:cNvSpPr>
          <p:nvPr/>
        </p:nvSpPr>
        <p:spPr bwMode="auto">
          <a:xfrm>
            <a:off x="539750" y="4365625"/>
            <a:ext cx="3384550" cy="915988"/>
          </a:xfrm>
          <a:prstGeom prst="rect">
            <a:avLst/>
          </a:prstGeom>
          <a:solidFill>
            <a:srgbClr val="006600"/>
          </a:solidFill>
          <a:ln w="9525">
            <a:noFill/>
            <a:miter lim="800000"/>
            <a:headEnd/>
            <a:tailEnd/>
          </a:ln>
        </p:spPr>
        <p:txBody>
          <a:bodyPr>
            <a:spAutoFit/>
          </a:bodyPr>
          <a:lstStyle/>
          <a:p>
            <a:r>
              <a:rPr lang="fr-FR">
                <a:solidFill>
                  <a:schemeClr val="bg1"/>
                </a:solidFill>
              </a:rPr>
              <a:t>Campagnes nationales de solidarité, grandes causes nationales…</a:t>
            </a:r>
          </a:p>
        </p:txBody>
      </p:sp>
      <p:sp>
        <p:nvSpPr>
          <p:cNvPr id="50183" name="ZoneTexte 10"/>
          <p:cNvSpPr txBox="1">
            <a:spLocks noChangeArrowheads="1"/>
          </p:cNvSpPr>
          <p:nvPr/>
        </p:nvSpPr>
        <p:spPr bwMode="auto">
          <a:xfrm rot="-5400000">
            <a:off x="-2378075" y="4113213"/>
            <a:ext cx="5041900" cy="215900"/>
          </a:xfrm>
          <a:prstGeom prst="rect">
            <a:avLst/>
          </a:prstGeom>
          <a:noFill/>
          <a:ln w="9525">
            <a:noFill/>
            <a:miter lim="800000"/>
            <a:headEnd/>
            <a:tailEnd/>
          </a:ln>
        </p:spPr>
        <p:txBody>
          <a:bodyPr>
            <a:spAutoFit/>
          </a:bodyPr>
          <a:lstStyle/>
          <a:p>
            <a:r>
              <a:rPr lang="fr-FR" sz="700"/>
              <a:t>Laurent Marien, IA-IPR d’histoire-géographie, Pôle civique, Académie de </a:t>
            </a:r>
            <a:r>
              <a:rPr lang="fr-FR" sz="800"/>
              <a:t>Poitiers</a:t>
            </a:r>
            <a:endParaRPr lang="fr-FR" sz="700"/>
          </a:p>
        </p:txBody>
      </p:sp>
      <p:sp>
        <p:nvSpPr>
          <p:cNvPr id="12" name="ZoneTexte 11"/>
          <p:cNvSpPr txBox="1"/>
          <p:nvPr/>
        </p:nvSpPr>
        <p:spPr>
          <a:xfrm>
            <a:off x="1692275" y="5876925"/>
            <a:ext cx="7127875" cy="915988"/>
          </a:xfrm>
          <a:prstGeom prst="rect">
            <a:avLst/>
          </a:prstGeom>
          <a:solidFill>
            <a:srgbClr val="99FF99"/>
          </a:solidFill>
        </p:spPr>
        <p:txBody>
          <a:bodyPr>
            <a:spAutoFit/>
          </a:bodyPr>
          <a:lstStyle/>
          <a:p>
            <a:pPr algn="ctr">
              <a:defRPr/>
            </a:pPr>
            <a:r>
              <a:rPr lang="fr-FR">
                <a:effectLst>
                  <a:outerShdw blurRad="38100" dist="38100" dir="2700000" algn="tl">
                    <a:srgbClr val="FFFFFF"/>
                  </a:outerShdw>
                </a:effectLst>
              </a:rPr>
              <a:t>On n’oubliera pas les actions </a:t>
            </a:r>
            <a:r>
              <a:rPr lang="fr-FR" u="sng">
                <a:effectLst>
                  <a:outerShdw blurRad="38100" dist="38100" dir="2700000" algn="tl">
                    <a:srgbClr val="FFFFFF"/>
                  </a:outerShdw>
                </a:effectLst>
              </a:rPr>
              <a:t>déjà conduites</a:t>
            </a:r>
            <a:r>
              <a:rPr lang="fr-FR">
                <a:effectLst>
                  <a:outerShdw blurRad="38100" dist="38100" dir="2700000" algn="tl">
                    <a:srgbClr val="FFFFFF"/>
                  </a:outerShdw>
                </a:effectLst>
              </a:rPr>
              <a:t> dans les champs </a:t>
            </a:r>
          </a:p>
          <a:p>
            <a:pPr algn="ctr">
              <a:defRPr/>
            </a:pPr>
            <a:r>
              <a:rPr lang="fr-FR">
                <a:effectLst>
                  <a:outerShdw blurRad="38100" dist="38100" dir="2700000" algn="tl">
                    <a:srgbClr val="FFFFFF"/>
                  </a:outerShdw>
                </a:effectLst>
              </a:rPr>
              <a:t>De la prévention des conduites addictives, de la sécurité routière  et  des formations aux premiers secours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re 1"/>
          <p:cNvSpPr>
            <a:spLocks noGrp="1"/>
          </p:cNvSpPr>
          <p:nvPr>
            <p:ph type="title"/>
          </p:nvPr>
        </p:nvSpPr>
        <p:spPr>
          <a:xfrm>
            <a:off x="1619250" y="333375"/>
            <a:ext cx="5400675" cy="490538"/>
          </a:xfrm>
        </p:spPr>
        <p:txBody>
          <a:bodyPr/>
          <a:lstStyle/>
          <a:p>
            <a:r>
              <a:rPr lang="fr-FR" sz="2800" b="1" smtClean="0">
                <a:solidFill>
                  <a:srgbClr val="F40C1D"/>
                </a:solidFill>
              </a:rPr>
              <a:t>Quelques commémorations</a:t>
            </a:r>
          </a:p>
        </p:txBody>
      </p:sp>
      <p:sp>
        <p:nvSpPr>
          <p:cNvPr id="52226" name="Espace réservé du contenu 2"/>
          <p:cNvSpPr>
            <a:spLocks noGrp="1"/>
          </p:cNvSpPr>
          <p:nvPr>
            <p:ph idx="1"/>
          </p:nvPr>
        </p:nvSpPr>
        <p:spPr>
          <a:xfrm>
            <a:off x="395288" y="1412875"/>
            <a:ext cx="4537075" cy="4679950"/>
          </a:xfrm>
          <a:solidFill>
            <a:srgbClr val="CCECFF"/>
          </a:solidFill>
        </p:spPr>
        <p:txBody>
          <a:bodyPr anchor="ctr"/>
          <a:lstStyle/>
          <a:p>
            <a:r>
              <a:rPr lang="fr-FR" sz="2000" smtClean="0"/>
              <a:t>Commémorations liées aux guerres (mondiales, d’Algérie…)</a:t>
            </a:r>
          </a:p>
          <a:p>
            <a:r>
              <a:rPr lang="fr-FR" sz="2000" smtClean="0"/>
              <a:t>Journée de la mémoire des génocides et de prévention des crimes conte l’humanité (27 janvier)</a:t>
            </a:r>
          </a:p>
          <a:p>
            <a:r>
              <a:rPr lang="fr-FR" sz="2000" smtClean="0"/>
              <a:t>Journée du souvenir des victimes de la déportation (dernier dimanche d’avril)</a:t>
            </a:r>
          </a:p>
          <a:p>
            <a:r>
              <a:rPr lang="fr-FR" sz="2000" smtClean="0"/>
              <a:t>Journée nationale de la mémoire de la traire négrière, de l’esclavage et de leur abolition (10 mai)</a:t>
            </a:r>
          </a:p>
          <a:p>
            <a:r>
              <a:rPr lang="fr-FR" sz="2000" smtClean="0"/>
              <a:t>Journée nationale de la Résistance (27 mai)….</a:t>
            </a:r>
          </a:p>
        </p:txBody>
      </p:sp>
      <p:pic>
        <p:nvPicPr>
          <p:cNvPr id="52227" name="Image 3" descr="Label Centenaire.jpg"/>
          <p:cNvPicPr>
            <a:picLocks noChangeAspect="1"/>
          </p:cNvPicPr>
          <p:nvPr/>
        </p:nvPicPr>
        <p:blipFill>
          <a:blip r:embed="rId2"/>
          <a:srcRect/>
          <a:stretch>
            <a:fillRect/>
          </a:stretch>
        </p:blipFill>
        <p:spPr bwMode="auto">
          <a:xfrm>
            <a:off x="6696075" y="0"/>
            <a:ext cx="2447925" cy="2255838"/>
          </a:xfrm>
          <a:prstGeom prst="rect">
            <a:avLst/>
          </a:prstGeom>
          <a:noFill/>
          <a:ln w="9525">
            <a:noFill/>
            <a:miter lim="800000"/>
            <a:headEnd/>
            <a:tailEnd/>
          </a:ln>
        </p:spPr>
      </p:pic>
      <p:pic>
        <p:nvPicPr>
          <p:cNvPr id="52228" name="Image 4" descr="Rites républicains.jpg"/>
          <p:cNvPicPr>
            <a:picLocks noChangeAspect="1"/>
          </p:cNvPicPr>
          <p:nvPr/>
        </p:nvPicPr>
        <p:blipFill>
          <a:blip r:embed="rId3"/>
          <a:srcRect/>
          <a:stretch>
            <a:fillRect/>
          </a:stretch>
        </p:blipFill>
        <p:spPr bwMode="auto">
          <a:xfrm>
            <a:off x="5076825" y="1916113"/>
            <a:ext cx="3973513" cy="1800225"/>
          </a:xfrm>
          <a:prstGeom prst="rect">
            <a:avLst/>
          </a:prstGeom>
          <a:noFill/>
          <a:ln w="9525">
            <a:solidFill>
              <a:srgbClr val="FF0000"/>
            </a:solidFill>
            <a:miter lim="800000"/>
            <a:headEnd/>
            <a:tailEnd/>
          </a:ln>
        </p:spPr>
      </p:pic>
      <p:sp>
        <p:nvSpPr>
          <p:cNvPr id="52229" name="ZoneTexte 5"/>
          <p:cNvSpPr txBox="1">
            <a:spLocks noChangeArrowheads="1"/>
          </p:cNvSpPr>
          <p:nvPr/>
        </p:nvSpPr>
        <p:spPr bwMode="auto">
          <a:xfrm>
            <a:off x="5148263" y="3860800"/>
            <a:ext cx="3816350" cy="2716213"/>
          </a:xfrm>
          <a:prstGeom prst="rect">
            <a:avLst/>
          </a:prstGeom>
          <a:noFill/>
          <a:ln w="9525">
            <a:noFill/>
            <a:miter lim="800000"/>
            <a:headEnd/>
            <a:tailEnd/>
          </a:ln>
        </p:spPr>
        <p:txBody>
          <a:bodyPr>
            <a:spAutoFit/>
          </a:bodyPr>
          <a:lstStyle/>
          <a:p>
            <a:r>
              <a:rPr lang="fr-FR" b="1"/>
              <a:t>Quelques concours et prix :</a:t>
            </a:r>
          </a:p>
          <a:p>
            <a:endParaRPr lang="fr-FR" sz="1000" b="1"/>
          </a:p>
          <a:p>
            <a:pPr>
              <a:buFont typeface="Arial" charset="0"/>
              <a:buChar char="•"/>
            </a:pPr>
            <a:r>
              <a:rPr lang="fr-FR"/>
              <a:t> Concours National de la Résistance et de la Déportation</a:t>
            </a:r>
          </a:p>
          <a:p>
            <a:pPr>
              <a:buFont typeface="Arial" charset="0"/>
              <a:buChar char="•"/>
            </a:pPr>
            <a:r>
              <a:rPr lang="fr-FR"/>
              <a:t> Prix Annie et Charles Corrin</a:t>
            </a:r>
          </a:p>
          <a:p>
            <a:pPr>
              <a:buFont typeface="Arial" charset="0"/>
              <a:buChar char="•"/>
            </a:pPr>
            <a:r>
              <a:rPr lang="fr-FR"/>
              <a:t> Concours du « Monument aux morts de ma commune »</a:t>
            </a:r>
          </a:p>
          <a:p>
            <a:pPr>
              <a:buFont typeface="Arial" charset="0"/>
              <a:buChar char="•"/>
            </a:pPr>
            <a:r>
              <a:rPr lang="fr-FR"/>
              <a:t> Concours des « Petits artistes de la mémoire »</a:t>
            </a:r>
          </a:p>
          <a:p>
            <a:pPr>
              <a:buFont typeface="Arial" charset="0"/>
              <a:buChar char="•"/>
            </a:pPr>
            <a:r>
              <a:rPr lang="fr-FR"/>
              <a:t>…</a:t>
            </a:r>
          </a:p>
        </p:txBody>
      </p:sp>
      <p:sp>
        <p:nvSpPr>
          <p:cNvPr id="52230" name="ZoneTexte 6"/>
          <p:cNvSpPr txBox="1">
            <a:spLocks noChangeArrowheads="1"/>
          </p:cNvSpPr>
          <p:nvPr/>
        </p:nvSpPr>
        <p:spPr bwMode="auto">
          <a:xfrm rot="-5400000">
            <a:off x="-2378075" y="4113213"/>
            <a:ext cx="5041900" cy="215900"/>
          </a:xfrm>
          <a:prstGeom prst="rect">
            <a:avLst/>
          </a:prstGeom>
          <a:noFill/>
          <a:ln w="9525">
            <a:noFill/>
            <a:miter lim="800000"/>
            <a:headEnd/>
            <a:tailEnd/>
          </a:ln>
        </p:spPr>
        <p:txBody>
          <a:bodyPr>
            <a:spAutoFit/>
          </a:bodyPr>
          <a:lstStyle/>
          <a:p>
            <a:r>
              <a:rPr lang="fr-FR" sz="700"/>
              <a:t>Laurent Marien, IA-IPR d’histoire-géographie, Pôle civique, Académie de </a:t>
            </a:r>
            <a:r>
              <a:rPr lang="fr-FR" sz="800"/>
              <a:t>Poitiers</a:t>
            </a:r>
            <a:endParaRPr lang="fr-FR" sz="70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re 1"/>
          <p:cNvSpPr>
            <a:spLocks noGrp="1"/>
          </p:cNvSpPr>
          <p:nvPr>
            <p:ph type="title"/>
          </p:nvPr>
        </p:nvSpPr>
        <p:spPr>
          <a:xfrm>
            <a:off x="827088" y="188913"/>
            <a:ext cx="8229600" cy="360362"/>
          </a:xfrm>
        </p:spPr>
        <p:txBody>
          <a:bodyPr/>
          <a:lstStyle/>
          <a:p>
            <a:pPr algn="r"/>
            <a:r>
              <a:rPr lang="fr-FR" sz="2600" b="1" smtClean="0">
                <a:solidFill>
                  <a:srgbClr val="7030A0"/>
                </a:solidFill>
              </a:rPr>
              <a:t>S’appuyer sur « les actions culturelles »</a:t>
            </a:r>
          </a:p>
        </p:txBody>
      </p:sp>
      <p:sp>
        <p:nvSpPr>
          <p:cNvPr id="53250" name="Espace réservé du contenu 2"/>
          <p:cNvSpPr>
            <a:spLocks noGrp="1"/>
          </p:cNvSpPr>
          <p:nvPr>
            <p:ph idx="1"/>
          </p:nvPr>
        </p:nvSpPr>
        <p:spPr>
          <a:xfrm>
            <a:off x="0" y="765175"/>
            <a:ext cx="4716463" cy="3024188"/>
          </a:xfrm>
          <a:solidFill>
            <a:srgbClr val="00B0F0"/>
          </a:solidFill>
        </p:spPr>
        <p:txBody>
          <a:bodyPr/>
          <a:lstStyle/>
          <a:p>
            <a:pPr>
              <a:buFontTx/>
              <a:buNone/>
            </a:pPr>
            <a:r>
              <a:rPr lang="fr-FR" sz="2400" smtClean="0"/>
              <a:t>	Le programme prévisionnel des actions éducatives, publié au début de chaque année scolaire au </a:t>
            </a:r>
            <a:r>
              <a:rPr lang="fr-FR" sz="2400" b="1" smtClean="0">
                <a:solidFill>
                  <a:srgbClr val="7030A0"/>
                </a:solidFill>
              </a:rPr>
              <a:t>B.O</a:t>
            </a:r>
            <a:r>
              <a:rPr lang="fr-FR" sz="2400" smtClean="0">
                <a:solidFill>
                  <a:srgbClr val="7030A0"/>
                </a:solidFill>
              </a:rPr>
              <a:t>.</a:t>
            </a:r>
            <a:r>
              <a:rPr lang="fr-FR" sz="2400" smtClean="0"/>
              <a:t>, recense l'ensemble des opérations impulsées à l'échelon national en direction des écoles, collèges et lycées.</a:t>
            </a:r>
          </a:p>
        </p:txBody>
      </p:sp>
      <p:sp>
        <p:nvSpPr>
          <p:cNvPr id="4" name="ZoneTexte 3"/>
          <p:cNvSpPr txBox="1"/>
          <p:nvPr/>
        </p:nvSpPr>
        <p:spPr>
          <a:xfrm>
            <a:off x="4716463" y="750888"/>
            <a:ext cx="4427537" cy="6062662"/>
          </a:xfrm>
          <a:prstGeom prst="rect">
            <a:avLst/>
          </a:prstGeom>
          <a:solidFill>
            <a:schemeClr val="accent6">
              <a:lumMod val="20000"/>
              <a:lumOff val="80000"/>
            </a:schemeClr>
          </a:solidFill>
        </p:spPr>
        <p:txBody>
          <a:bodyPr>
            <a:spAutoFit/>
          </a:bodyPr>
          <a:lstStyle/>
          <a:p>
            <a:pPr>
              <a:defRPr/>
            </a:pPr>
            <a:r>
              <a:rPr lang="fr-FR" b="1" u="sng" dirty="0">
                <a:solidFill>
                  <a:srgbClr val="7030A0"/>
                </a:solidFill>
                <a:latin typeface="Arial" pitchFamily="34" charset="0"/>
                <a:cs typeface="+mn-cs"/>
              </a:rPr>
              <a:t>Des commémorations et des événements </a:t>
            </a:r>
            <a:endParaRPr lang="fr-FR" b="1" dirty="0">
              <a:latin typeface="Arial" pitchFamily="34" charset="0"/>
              <a:cs typeface="+mn-cs"/>
            </a:endParaRPr>
          </a:p>
          <a:p>
            <a:pPr>
              <a:defRPr/>
            </a:pPr>
            <a:r>
              <a:rPr lang="fr-FR" sz="1600" dirty="0">
                <a:latin typeface="Arial" pitchFamily="34" charset="0"/>
                <a:cs typeface="+mn-cs"/>
              </a:rPr>
              <a:t>Semaine de la langue française et de la francophonie</a:t>
            </a:r>
          </a:p>
          <a:p>
            <a:pPr>
              <a:defRPr/>
            </a:pPr>
            <a:r>
              <a:rPr lang="fr-FR" sz="1600" dirty="0">
                <a:latin typeface="Arial" pitchFamily="34" charset="0"/>
                <a:cs typeface="+mn-cs"/>
              </a:rPr>
              <a:t>Semaine de la Presse</a:t>
            </a:r>
          </a:p>
          <a:p>
            <a:pPr>
              <a:defRPr/>
            </a:pPr>
            <a:r>
              <a:rPr lang="fr-FR" sz="1600" dirty="0">
                <a:latin typeface="Arial" pitchFamily="34" charset="0"/>
                <a:cs typeface="+mn-cs"/>
              </a:rPr>
              <a:t>Semaine du développement durable</a:t>
            </a:r>
          </a:p>
          <a:p>
            <a:pPr>
              <a:defRPr/>
            </a:pPr>
            <a:r>
              <a:rPr lang="fr-FR" sz="1600" dirty="0">
                <a:latin typeface="Arial" pitchFamily="34" charset="0"/>
                <a:cs typeface="+mn-cs"/>
              </a:rPr>
              <a:t>Semaine de la solidarité internationale</a:t>
            </a:r>
          </a:p>
          <a:p>
            <a:pPr>
              <a:defRPr/>
            </a:pPr>
            <a:r>
              <a:rPr lang="fr-FR" sz="1600" dirty="0">
                <a:latin typeface="Arial" pitchFamily="34" charset="0"/>
                <a:cs typeface="+mn-cs"/>
              </a:rPr>
              <a:t>Semaines de l'engagement lycéen</a:t>
            </a:r>
          </a:p>
          <a:p>
            <a:pPr>
              <a:defRPr/>
            </a:pPr>
            <a:r>
              <a:rPr lang="fr-FR" sz="1600" dirty="0">
                <a:latin typeface="Arial" pitchFamily="34" charset="0"/>
                <a:cs typeface="+mn-cs"/>
              </a:rPr>
              <a:t>Semaine de la coopération à l’école</a:t>
            </a:r>
          </a:p>
          <a:p>
            <a:pPr>
              <a:defRPr/>
            </a:pPr>
            <a:r>
              <a:rPr lang="fr-FR" sz="1600" dirty="0">
                <a:latin typeface="Arial" pitchFamily="34" charset="0"/>
                <a:cs typeface="+mn-cs"/>
              </a:rPr>
              <a:t>Printemps des poètes</a:t>
            </a:r>
          </a:p>
          <a:p>
            <a:pPr>
              <a:defRPr/>
            </a:pPr>
            <a:r>
              <a:rPr lang="fr-FR" sz="1600" dirty="0" err="1">
                <a:latin typeface="Arial" pitchFamily="34" charset="0"/>
                <a:cs typeface="+mn-cs"/>
              </a:rPr>
              <a:t>Safer</a:t>
            </a:r>
            <a:r>
              <a:rPr lang="fr-FR" sz="1600" dirty="0">
                <a:latin typeface="Arial" pitchFamily="34" charset="0"/>
                <a:cs typeface="+mn-cs"/>
              </a:rPr>
              <a:t> internet </a:t>
            </a:r>
            <a:r>
              <a:rPr lang="fr-FR" sz="1600" dirty="0" err="1">
                <a:latin typeface="Arial" pitchFamily="34" charset="0"/>
                <a:cs typeface="+mn-cs"/>
              </a:rPr>
              <a:t>day</a:t>
            </a:r>
            <a:endParaRPr lang="fr-FR" sz="1600" dirty="0">
              <a:latin typeface="Arial" pitchFamily="34" charset="0"/>
              <a:cs typeface="+mn-cs"/>
            </a:endParaRPr>
          </a:p>
          <a:p>
            <a:pPr>
              <a:defRPr/>
            </a:pPr>
            <a:r>
              <a:rPr lang="fr-FR" sz="1600" dirty="0">
                <a:latin typeface="Arial" pitchFamily="34" charset="0"/>
                <a:cs typeface="+mn-cs"/>
              </a:rPr>
              <a:t>Journée internationale des droits de l’enfant (20 novembre) et anniversaire de la Convention des droits de l’enfant (2016)</a:t>
            </a:r>
          </a:p>
          <a:p>
            <a:pPr>
              <a:defRPr/>
            </a:pPr>
            <a:r>
              <a:rPr lang="fr-FR" sz="1600" dirty="0">
                <a:latin typeface="Arial" pitchFamily="34" charset="0"/>
                <a:cs typeface="+mn-cs"/>
              </a:rPr>
              <a:t>Journées européennes du patrimoine</a:t>
            </a:r>
          </a:p>
          <a:p>
            <a:pPr>
              <a:defRPr/>
            </a:pPr>
            <a:r>
              <a:rPr lang="fr-FR" sz="1600" dirty="0">
                <a:latin typeface="Arial" pitchFamily="34" charset="0"/>
                <a:cs typeface="+mn-cs"/>
              </a:rPr>
              <a:t>Journée de la laïcité (9 décembre)</a:t>
            </a:r>
          </a:p>
          <a:p>
            <a:pPr>
              <a:defRPr/>
            </a:pPr>
            <a:r>
              <a:rPr lang="fr-FR" sz="1600" dirty="0">
                <a:latin typeface="Arial" pitchFamily="34" charset="0"/>
                <a:cs typeface="+mn-cs"/>
              </a:rPr>
              <a:t>Journée internationale des droits de l’Homme (10 décembre)</a:t>
            </a:r>
          </a:p>
          <a:p>
            <a:pPr>
              <a:defRPr/>
            </a:pPr>
            <a:r>
              <a:rPr lang="fr-FR" sz="1600" dirty="0">
                <a:latin typeface="Arial" pitchFamily="34" charset="0"/>
                <a:cs typeface="+mn-cs"/>
              </a:rPr>
              <a:t>Journée mondiale de sensibilisation à l’autisme</a:t>
            </a:r>
          </a:p>
          <a:p>
            <a:pPr>
              <a:defRPr/>
            </a:pPr>
            <a:r>
              <a:rPr lang="fr-FR" sz="1600" dirty="0">
                <a:latin typeface="Arial" pitchFamily="34" charset="0"/>
                <a:cs typeface="+mn-cs"/>
              </a:rPr>
              <a:t>Journée mondiale du handicap</a:t>
            </a:r>
          </a:p>
          <a:p>
            <a:pPr>
              <a:defRPr/>
            </a:pPr>
            <a:r>
              <a:rPr lang="fr-FR" sz="1600" dirty="0">
                <a:latin typeface="Arial" pitchFamily="34" charset="0"/>
                <a:cs typeface="+mn-cs"/>
              </a:rPr>
              <a:t>Les clés de l’éducation routière</a:t>
            </a:r>
          </a:p>
          <a:p>
            <a:pPr>
              <a:defRPr/>
            </a:pPr>
            <a:r>
              <a:rPr lang="fr-FR" sz="1600" dirty="0">
                <a:latin typeface="Arial" pitchFamily="34" charset="0"/>
                <a:cs typeface="+mn-cs"/>
              </a:rPr>
              <a:t>Journée internationale des femmes</a:t>
            </a:r>
          </a:p>
          <a:p>
            <a:pPr>
              <a:defRPr/>
            </a:pPr>
            <a:r>
              <a:rPr lang="fr-FR" sz="1600" dirty="0">
                <a:latin typeface="Arial" pitchFamily="34" charset="0"/>
                <a:cs typeface="+mn-cs"/>
              </a:rPr>
              <a:t>La Journée internationale pour l’élimination de la discrimination raciale (21 mars) …</a:t>
            </a:r>
            <a:endParaRPr lang="fr-FR" dirty="0">
              <a:latin typeface="Arial" pitchFamily="34" charset="0"/>
              <a:cs typeface="+mn-cs"/>
            </a:endParaRPr>
          </a:p>
        </p:txBody>
      </p:sp>
      <p:sp>
        <p:nvSpPr>
          <p:cNvPr id="5" name="ZoneTexte 4"/>
          <p:cNvSpPr txBox="1"/>
          <p:nvPr/>
        </p:nvSpPr>
        <p:spPr>
          <a:xfrm>
            <a:off x="107950" y="3860800"/>
            <a:ext cx="4535488" cy="2938463"/>
          </a:xfrm>
          <a:prstGeom prst="rect">
            <a:avLst/>
          </a:prstGeom>
          <a:solidFill>
            <a:schemeClr val="accent5"/>
          </a:solidFill>
        </p:spPr>
        <p:txBody>
          <a:bodyPr>
            <a:spAutoFit/>
          </a:bodyPr>
          <a:lstStyle/>
          <a:p>
            <a:pPr>
              <a:defRPr/>
            </a:pPr>
            <a:r>
              <a:rPr lang="fr-FR" sz="1700" b="1" u="sng" dirty="0">
                <a:solidFill>
                  <a:srgbClr val="7030A0"/>
                </a:solidFill>
                <a:latin typeface="Arial" pitchFamily="34" charset="0"/>
                <a:cs typeface="+mn-cs"/>
              </a:rPr>
              <a:t>Des concours et des prix </a:t>
            </a:r>
            <a:r>
              <a:rPr lang="fr-FR" sz="1700" b="1" dirty="0">
                <a:latin typeface="Arial" pitchFamily="34" charset="0"/>
                <a:cs typeface="+mn-cs"/>
              </a:rPr>
              <a:t>:</a:t>
            </a:r>
          </a:p>
          <a:p>
            <a:pPr>
              <a:defRPr/>
            </a:pPr>
            <a:r>
              <a:rPr lang="fr-FR" sz="1700" dirty="0">
                <a:latin typeface="Arial" pitchFamily="34" charset="0"/>
                <a:cs typeface="+mn-cs"/>
              </a:rPr>
              <a:t>Concours des Unes</a:t>
            </a:r>
          </a:p>
          <a:p>
            <a:pPr>
              <a:defRPr/>
            </a:pPr>
            <a:r>
              <a:rPr lang="fr-FR" sz="1700" dirty="0">
                <a:latin typeface="Arial" pitchFamily="34" charset="0"/>
                <a:cs typeface="+mn-cs"/>
              </a:rPr>
              <a:t>Coupe nationale des élèves citoyens </a:t>
            </a:r>
            <a:r>
              <a:rPr lang="fr-FR" sz="700" dirty="0">
                <a:latin typeface="Arial" pitchFamily="34" charset="0"/>
                <a:cs typeface="+mn-cs"/>
              </a:rPr>
              <a:t>(</a:t>
            </a:r>
            <a:r>
              <a:rPr lang="fr-FR" sz="1200" dirty="0" err="1">
                <a:latin typeface="Arial" pitchFamily="34" charset="0"/>
                <a:cs typeface="+mn-cs"/>
              </a:rPr>
              <a:t>Initiadroit</a:t>
            </a:r>
            <a:r>
              <a:rPr lang="fr-FR" sz="700" dirty="0">
                <a:latin typeface="Arial" pitchFamily="34" charset="0"/>
                <a:cs typeface="+mn-cs"/>
              </a:rPr>
              <a:t>)</a:t>
            </a:r>
          </a:p>
          <a:p>
            <a:pPr>
              <a:defRPr/>
            </a:pPr>
            <a:r>
              <a:rPr lang="fr-FR" sz="1700" dirty="0">
                <a:latin typeface="Arial" pitchFamily="34" charset="0"/>
                <a:cs typeface="+mn-cs"/>
              </a:rPr>
              <a:t>Concours Pierre Mendès France</a:t>
            </a:r>
          </a:p>
          <a:p>
            <a:pPr>
              <a:defRPr/>
            </a:pPr>
            <a:r>
              <a:rPr lang="fr-FR" sz="1700" dirty="0">
                <a:latin typeface="Arial" pitchFamily="34" charset="0"/>
                <a:cs typeface="+mn-cs"/>
              </a:rPr>
              <a:t>Concours « Agis pour tes droits »</a:t>
            </a:r>
          </a:p>
          <a:p>
            <a:pPr>
              <a:defRPr/>
            </a:pPr>
            <a:r>
              <a:rPr lang="fr-FR" sz="1700" dirty="0">
                <a:latin typeface="Arial" pitchFamily="34" charset="0"/>
                <a:cs typeface="+mn-cs"/>
              </a:rPr>
              <a:t>Concours de plaidoiries des lycéens pour la défense des droits de l’Homme</a:t>
            </a:r>
          </a:p>
          <a:p>
            <a:pPr>
              <a:defRPr/>
            </a:pPr>
            <a:r>
              <a:rPr lang="fr-FR" sz="1700" dirty="0">
                <a:latin typeface="Arial" pitchFamily="34" charset="0"/>
                <a:cs typeface="+mn-cs"/>
              </a:rPr>
              <a:t>Le parlement des enfants</a:t>
            </a:r>
          </a:p>
          <a:p>
            <a:pPr>
              <a:defRPr/>
            </a:pPr>
            <a:r>
              <a:rPr lang="fr-FR" sz="1700" dirty="0">
                <a:latin typeface="Arial" pitchFamily="34" charset="0"/>
                <a:cs typeface="+mn-cs"/>
              </a:rPr>
              <a:t>Prix « Mobilisons nous contre le harcèlement ».</a:t>
            </a:r>
          </a:p>
          <a:p>
            <a:pPr>
              <a:defRPr/>
            </a:pPr>
            <a:r>
              <a:rPr lang="fr-FR" sz="1700" dirty="0">
                <a:latin typeface="Arial" pitchFamily="34" charset="0"/>
                <a:cs typeface="+mn-cs"/>
              </a:rPr>
              <a:t>Concours </a:t>
            </a:r>
            <a:r>
              <a:rPr lang="fr-FR" sz="1700" dirty="0" err="1">
                <a:latin typeface="Arial" pitchFamily="34" charset="0"/>
                <a:cs typeface="+mn-cs"/>
              </a:rPr>
              <a:t>Batissiel</a:t>
            </a:r>
            <a:endParaRPr lang="fr-FR" sz="1700" dirty="0">
              <a:latin typeface="Arial" pitchFamily="34" charset="0"/>
              <a:cs typeface="+mn-cs"/>
            </a:endParaRPr>
          </a:p>
        </p:txBody>
      </p:sp>
      <p:sp>
        <p:nvSpPr>
          <p:cNvPr id="53253" name="ZoneTexte 5"/>
          <p:cNvSpPr txBox="1">
            <a:spLocks noChangeArrowheads="1"/>
          </p:cNvSpPr>
          <p:nvPr/>
        </p:nvSpPr>
        <p:spPr bwMode="auto">
          <a:xfrm rot="-5400000">
            <a:off x="-2449512" y="4113212"/>
            <a:ext cx="5041900" cy="215901"/>
          </a:xfrm>
          <a:prstGeom prst="rect">
            <a:avLst/>
          </a:prstGeom>
          <a:noFill/>
          <a:ln w="9525">
            <a:noFill/>
            <a:miter lim="800000"/>
            <a:headEnd/>
            <a:tailEnd/>
          </a:ln>
        </p:spPr>
        <p:txBody>
          <a:bodyPr>
            <a:spAutoFit/>
          </a:bodyPr>
          <a:lstStyle/>
          <a:p>
            <a:r>
              <a:rPr lang="fr-FR" sz="700"/>
              <a:t>Laurent Marien, IA-IPR d’histoire-géographie, Pôle civique, Académie de </a:t>
            </a:r>
            <a:r>
              <a:rPr lang="fr-FR" sz="800"/>
              <a:t>Poitiers</a:t>
            </a:r>
            <a:endParaRPr lang="fr-FR" sz="70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re 1"/>
          <p:cNvSpPr>
            <a:spLocks noGrp="1"/>
          </p:cNvSpPr>
          <p:nvPr>
            <p:ph type="title"/>
          </p:nvPr>
        </p:nvSpPr>
        <p:spPr>
          <a:xfrm>
            <a:off x="2051050" y="71438"/>
            <a:ext cx="6985000" cy="620712"/>
          </a:xfrm>
        </p:spPr>
        <p:txBody>
          <a:bodyPr/>
          <a:lstStyle/>
          <a:p>
            <a:pPr algn="l"/>
            <a:r>
              <a:rPr lang="fr-FR" sz="2800" b="1" smtClean="0">
                <a:solidFill>
                  <a:srgbClr val="7030A0"/>
                </a:solidFill>
              </a:rPr>
              <a:t>Mettre en cohérence </a:t>
            </a:r>
            <a:br>
              <a:rPr lang="fr-FR" sz="2800" b="1" smtClean="0">
                <a:solidFill>
                  <a:srgbClr val="7030A0"/>
                </a:solidFill>
              </a:rPr>
            </a:br>
            <a:r>
              <a:rPr lang="fr-FR" sz="2800" b="1" smtClean="0">
                <a:solidFill>
                  <a:srgbClr val="7030A0"/>
                </a:solidFill>
              </a:rPr>
              <a:t>		des étapes déjà présentes…</a:t>
            </a:r>
          </a:p>
        </p:txBody>
      </p:sp>
      <p:sp>
        <p:nvSpPr>
          <p:cNvPr id="4" name="Ellipse 3"/>
          <p:cNvSpPr/>
          <p:nvPr/>
        </p:nvSpPr>
        <p:spPr>
          <a:xfrm>
            <a:off x="3203575" y="3716338"/>
            <a:ext cx="2447925" cy="100806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p>
        </p:txBody>
      </p:sp>
      <p:sp>
        <p:nvSpPr>
          <p:cNvPr id="54275" name="ZoneTexte 4"/>
          <p:cNvSpPr txBox="1">
            <a:spLocks noChangeArrowheads="1"/>
          </p:cNvSpPr>
          <p:nvPr/>
        </p:nvSpPr>
        <p:spPr bwMode="auto">
          <a:xfrm>
            <a:off x="3563938" y="4005263"/>
            <a:ext cx="1871662" cy="369887"/>
          </a:xfrm>
          <a:prstGeom prst="rect">
            <a:avLst/>
          </a:prstGeom>
          <a:noFill/>
          <a:ln w="9525">
            <a:noFill/>
            <a:miter lim="800000"/>
            <a:headEnd/>
            <a:tailEnd/>
          </a:ln>
        </p:spPr>
        <p:txBody>
          <a:bodyPr>
            <a:spAutoFit/>
          </a:bodyPr>
          <a:lstStyle/>
          <a:p>
            <a:pPr algn="ctr"/>
            <a:r>
              <a:rPr lang="fr-FR" b="1"/>
              <a:t>Citoyenneté </a:t>
            </a:r>
          </a:p>
        </p:txBody>
      </p:sp>
      <p:sp>
        <p:nvSpPr>
          <p:cNvPr id="6" name="Flèche vers le bas 5"/>
          <p:cNvSpPr/>
          <p:nvPr/>
        </p:nvSpPr>
        <p:spPr>
          <a:xfrm rot="1260000">
            <a:off x="5003800" y="2636838"/>
            <a:ext cx="215900" cy="1114425"/>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 name="Flèche vers le bas 6"/>
          <p:cNvSpPr/>
          <p:nvPr/>
        </p:nvSpPr>
        <p:spPr>
          <a:xfrm>
            <a:off x="3492500" y="2349500"/>
            <a:ext cx="244475" cy="1423988"/>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 name="Flèche vers le bas 7"/>
          <p:cNvSpPr/>
          <p:nvPr/>
        </p:nvSpPr>
        <p:spPr>
          <a:xfrm rot="7680000">
            <a:off x="6259512" y="4238626"/>
            <a:ext cx="225425" cy="1651000"/>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 name="Flèche vers le bas 8"/>
          <p:cNvSpPr/>
          <p:nvPr/>
        </p:nvSpPr>
        <p:spPr>
          <a:xfrm rot="5460000">
            <a:off x="6062662" y="3890963"/>
            <a:ext cx="212725" cy="596900"/>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 name="Flèche vers le bas 9"/>
          <p:cNvSpPr/>
          <p:nvPr/>
        </p:nvSpPr>
        <p:spPr>
          <a:xfrm rot="-1320000" flipV="1">
            <a:off x="4957763" y="4727575"/>
            <a:ext cx="201612" cy="947738"/>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 name="Rectangle à coins arrondis 10"/>
          <p:cNvSpPr/>
          <p:nvPr/>
        </p:nvSpPr>
        <p:spPr>
          <a:xfrm>
            <a:off x="107950" y="836613"/>
            <a:ext cx="2951163" cy="504031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00" b="1">
              <a:solidFill>
                <a:srgbClr val="B41450"/>
              </a:solidFill>
              <a:cs typeface="Arial" charset="0"/>
            </a:endParaRPr>
          </a:p>
          <a:p>
            <a:pPr algn="ctr">
              <a:defRPr/>
            </a:pPr>
            <a:endParaRPr lang="fr-FR" sz="1600" b="1">
              <a:solidFill>
                <a:srgbClr val="B41450"/>
              </a:solidFill>
              <a:cs typeface="Arial" charset="0"/>
            </a:endParaRPr>
          </a:p>
          <a:p>
            <a:pPr algn="ctr">
              <a:defRPr/>
            </a:pPr>
            <a:r>
              <a:rPr lang="fr-FR" sz="1600" b="1">
                <a:solidFill>
                  <a:srgbClr val="B41450"/>
                </a:solidFill>
                <a:cs typeface="Arial" charset="0"/>
              </a:rPr>
              <a:t>Mobiliser les partenaires institutionnels : </a:t>
            </a:r>
          </a:p>
          <a:p>
            <a:pPr algn="ctr">
              <a:defRPr/>
            </a:pPr>
            <a:r>
              <a:rPr lang="fr-FR">
                <a:solidFill>
                  <a:schemeClr val="tx1"/>
                </a:solidFill>
                <a:cs typeface="Arial" charset="0"/>
              </a:rPr>
              <a:t>- Forces de l’ordre</a:t>
            </a:r>
          </a:p>
          <a:p>
            <a:pPr algn="ctr">
              <a:buFontTx/>
              <a:buChar char="-"/>
              <a:defRPr/>
            </a:pPr>
            <a:r>
              <a:rPr lang="fr-FR">
                <a:solidFill>
                  <a:schemeClr val="tx1"/>
                </a:solidFill>
                <a:cs typeface="Arial" charset="0"/>
              </a:rPr>
              <a:t> Services d’urgence</a:t>
            </a:r>
          </a:p>
          <a:p>
            <a:pPr algn="ctr">
              <a:buFontTx/>
              <a:buChar char="-"/>
              <a:defRPr/>
            </a:pPr>
            <a:r>
              <a:rPr lang="fr-FR">
                <a:solidFill>
                  <a:schemeClr val="tx1"/>
                </a:solidFill>
                <a:cs typeface="Arial" charset="0"/>
              </a:rPr>
              <a:t> La justice</a:t>
            </a:r>
          </a:p>
          <a:p>
            <a:pPr algn="ctr">
              <a:buFontTx/>
              <a:buChar char="-"/>
              <a:defRPr/>
            </a:pPr>
            <a:r>
              <a:rPr lang="fr-FR">
                <a:solidFill>
                  <a:schemeClr val="tx1"/>
                </a:solidFill>
                <a:cs typeface="Arial" charset="0"/>
              </a:rPr>
              <a:t> Les élus / collectivités territoriales</a:t>
            </a:r>
          </a:p>
          <a:p>
            <a:pPr algn="ctr">
              <a:buFontTx/>
              <a:buChar char="-"/>
              <a:defRPr/>
            </a:pPr>
            <a:r>
              <a:rPr lang="fr-FR">
                <a:solidFill>
                  <a:schemeClr val="tx1"/>
                </a:solidFill>
                <a:cs typeface="Arial" charset="0"/>
              </a:rPr>
              <a:t> La réserve citoyenne</a:t>
            </a:r>
          </a:p>
          <a:p>
            <a:pPr algn="ctr">
              <a:defRPr/>
            </a:pPr>
            <a:endParaRPr lang="fr-FR">
              <a:solidFill>
                <a:schemeClr val="tx1"/>
              </a:solidFill>
              <a:cs typeface="Arial" charset="0"/>
            </a:endParaRPr>
          </a:p>
          <a:p>
            <a:pPr algn="ctr">
              <a:defRPr/>
            </a:pPr>
            <a:r>
              <a:rPr lang="fr-FR" sz="1600" b="1">
                <a:solidFill>
                  <a:srgbClr val="B41450"/>
                </a:solidFill>
                <a:cs typeface="Arial" charset="0"/>
              </a:rPr>
              <a:t>Mobiliser les partenaires associatifs </a:t>
            </a:r>
            <a:r>
              <a:rPr lang="fr-FR" b="1">
                <a:solidFill>
                  <a:srgbClr val="9D2B67"/>
                </a:solidFill>
                <a:cs typeface="Arial" charset="0"/>
              </a:rPr>
              <a:t>:</a:t>
            </a:r>
          </a:p>
          <a:p>
            <a:pPr algn="ctr">
              <a:buFontTx/>
              <a:buChar char="-"/>
              <a:defRPr/>
            </a:pPr>
            <a:r>
              <a:rPr lang="fr-FR">
                <a:solidFill>
                  <a:schemeClr val="tx1"/>
                </a:solidFill>
                <a:cs typeface="Arial" charset="0"/>
              </a:rPr>
              <a:t> Action sociale </a:t>
            </a:r>
          </a:p>
          <a:p>
            <a:pPr algn="ctr">
              <a:buFontTx/>
              <a:buChar char="-"/>
              <a:defRPr/>
            </a:pPr>
            <a:r>
              <a:rPr lang="fr-FR">
                <a:solidFill>
                  <a:schemeClr val="tx1"/>
                </a:solidFill>
                <a:cs typeface="Arial" charset="0"/>
              </a:rPr>
              <a:t> Action de solidarité </a:t>
            </a:r>
            <a:r>
              <a:rPr lang="fr-FR" sz="1400">
                <a:solidFill>
                  <a:schemeClr val="tx1"/>
                </a:solidFill>
                <a:cs typeface="Arial" charset="0"/>
              </a:rPr>
              <a:t>(humanitaire / intergénérationnelle) </a:t>
            </a:r>
          </a:p>
          <a:p>
            <a:pPr algn="ctr">
              <a:buFontTx/>
              <a:buChar char="-"/>
              <a:defRPr/>
            </a:pPr>
            <a:endParaRPr lang="fr-FR" sz="1400">
              <a:solidFill>
                <a:schemeClr val="tx1"/>
              </a:solidFill>
              <a:cs typeface="Arial" charset="0"/>
            </a:endParaRPr>
          </a:p>
          <a:p>
            <a:pPr algn="ctr">
              <a:defRPr/>
            </a:pPr>
            <a:r>
              <a:rPr lang="fr-FR" sz="1600" b="1">
                <a:solidFill>
                  <a:srgbClr val="B41450"/>
                </a:solidFill>
                <a:cs typeface="Arial" charset="0"/>
              </a:rPr>
              <a:t>Mobiliser les instances de l’école / l’EPLE</a:t>
            </a:r>
            <a:r>
              <a:rPr lang="fr-FR" sz="2000" b="1">
                <a:solidFill>
                  <a:schemeClr val="tx1"/>
                </a:solidFill>
                <a:cs typeface="Arial" charset="0"/>
              </a:rPr>
              <a:t> </a:t>
            </a:r>
          </a:p>
          <a:p>
            <a:pPr algn="ctr">
              <a:defRPr/>
            </a:pPr>
            <a:r>
              <a:rPr lang="fr-FR">
                <a:solidFill>
                  <a:srgbClr val="000000"/>
                </a:solidFill>
                <a:cs typeface="Arial" charset="0"/>
              </a:rPr>
              <a:t>CESC, CVC, CVL…</a:t>
            </a:r>
          </a:p>
          <a:p>
            <a:pPr algn="ctr">
              <a:defRPr/>
            </a:pPr>
            <a:endParaRPr lang="fr-FR">
              <a:solidFill>
                <a:schemeClr val="tx1"/>
              </a:solidFill>
              <a:cs typeface="Arial" charset="0"/>
            </a:endParaRPr>
          </a:p>
          <a:p>
            <a:pPr algn="ctr">
              <a:defRPr/>
            </a:pPr>
            <a:endParaRPr lang="fr-FR">
              <a:solidFill>
                <a:schemeClr val="tx1"/>
              </a:solidFill>
              <a:cs typeface="Arial" charset="0"/>
            </a:endParaRPr>
          </a:p>
        </p:txBody>
      </p:sp>
      <p:sp>
        <p:nvSpPr>
          <p:cNvPr id="12" name="Rectangle 11"/>
          <p:cNvSpPr/>
          <p:nvPr/>
        </p:nvSpPr>
        <p:spPr>
          <a:xfrm>
            <a:off x="5003800" y="1628775"/>
            <a:ext cx="2736850" cy="792163"/>
          </a:xfrm>
          <a:prstGeom prst="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chemeClr val="tx1"/>
                </a:solidFill>
              </a:rPr>
              <a:t>Dimension civique (valeurs, droits et devoirs)</a:t>
            </a:r>
          </a:p>
        </p:txBody>
      </p:sp>
      <p:sp>
        <p:nvSpPr>
          <p:cNvPr id="13" name="Rectangle 12"/>
          <p:cNvSpPr/>
          <p:nvPr/>
        </p:nvSpPr>
        <p:spPr>
          <a:xfrm>
            <a:off x="4859338" y="5732463"/>
            <a:ext cx="2233612" cy="936625"/>
          </a:xfrm>
          <a:prstGeom prst="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a:solidFill>
                  <a:schemeClr val="tx1"/>
                </a:solidFill>
                <a:cs typeface="Arial" charset="0"/>
              </a:rPr>
              <a:t>Dimension environnementale (EDD - Biodiversité)</a:t>
            </a:r>
          </a:p>
        </p:txBody>
      </p:sp>
      <p:sp>
        <p:nvSpPr>
          <p:cNvPr id="14" name="Rectangle 13"/>
          <p:cNvSpPr/>
          <p:nvPr/>
        </p:nvSpPr>
        <p:spPr>
          <a:xfrm>
            <a:off x="6588125" y="3573463"/>
            <a:ext cx="2376488" cy="1223962"/>
          </a:xfrm>
          <a:prstGeom prst="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a:solidFill>
                  <a:schemeClr val="tx1"/>
                </a:solidFill>
                <a:cs typeface="Arial" charset="0"/>
              </a:rPr>
              <a:t>Parcours de citoyenneté</a:t>
            </a:r>
            <a:r>
              <a:rPr lang="fr-FR" sz="1600">
                <a:solidFill>
                  <a:schemeClr val="tx1"/>
                </a:solidFill>
                <a:cs typeface="Arial" charset="0"/>
              </a:rPr>
              <a:t> </a:t>
            </a:r>
          </a:p>
          <a:p>
            <a:pPr algn="ctr">
              <a:defRPr/>
            </a:pPr>
            <a:r>
              <a:rPr lang="fr-FR" sz="1600">
                <a:solidFill>
                  <a:schemeClr val="tx1"/>
                </a:solidFill>
                <a:cs typeface="Arial" charset="0"/>
              </a:rPr>
              <a:t>(recensement/JDC)</a:t>
            </a:r>
          </a:p>
          <a:p>
            <a:pPr algn="ctr">
              <a:defRPr/>
            </a:pPr>
            <a:r>
              <a:rPr lang="fr-FR" sz="1600">
                <a:solidFill>
                  <a:schemeClr val="tx1"/>
                </a:solidFill>
                <a:cs typeface="Arial" charset="0"/>
              </a:rPr>
              <a:t>=&gt; Lien avec la Défense) </a:t>
            </a:r>
          </a:p>
        </p:txBody>
      </p:sp>
      <p:sp>
        <p:nvSpPr>
          <p:cNvPr id="15" name="Rectangle 14"/>
          <p:cNvSpPr/>
          <p:nvPr/>
        </p:nvSpPr>
        <p:spPr>
          <a:xfrm>
            <a:off x="7164388" y="4868863"/>
            <a:ext cx="1871662" cy="1800225"/>
          </a:xfrm>
          <a:prstGeom prst="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a:solidFill>
                  <a:schemeClr val="tx1"/>
                </a:solidFill>
                <a:cs typeface="Arial" charset="0"/>
              </a:rPr>
              <a:t>Education aux risques majeurs / </a:t>
            </a:r>
          </a:p>
          <a:p>
            <a:pPr algn="ctr">
              <a:defRPr/>
            </a:pPr>
            <a:r>
              <a:rPr lang="fr-FR">
                <a:solidFill>
                  <a:schemeClr val="tx1"/>
                </a:solidFill>
                <a:cs typeface="Arial" charset="0"/>
              </a:rPr>
              <a:t>Education 1ers secours </a:t>
            </a:r>
            <a:r>
              <a:rPr lang="fr-FR" sz="1600">
                <a:solidFill>
                  <a:schemeClr val="tx1"/>
                </a:solidFill>
                <a:cs typeface="Arial" charset="0"/>
              </a:rPr>
              <a:t>(PESC…)</a:t>
            </a:r>
          </a:p>
        </p:txBody>
      </p:sp>
      <p:sp>
        <p:nvSpPr>
          <p:cNvPr id="16" name="Flèche vers le bas 15"/>
          <p:cNvSpPr/>
          <p:nvPr/>
        </p:nvSpPr>
        <p:spPr>
          <a:xfrm rot="11820000">
            <a:off x="3478213" y="4660900"/>
            <a:ext cx="190500" cy="920750"/>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7" name="Rectangle 16"/>
          <p:cNvSpPr/>
          <p:nvPr/>
        </p:nvSpPr>
        <p:spPr>
          <a:xfrm>
            <a:off x="2843213" y="5734050"/>
            <a:ext cx="1944687" cy="936625"/>
          </a:xfrm>
          <a:prstGeom prst="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chemeClr val="tx1"/>
                </a:solidFill>
              </a:rPr>
              <a:t>Education à la sécurité routière</a:t>
            </a:r>
          </a:p>
        </p:txBody>
      </p:sp>
      <p:sp>
        <p:nvSpPr>
          <p:cNvPr id="18" name="Rectangle 17"/>
          <p:cNvSpPr/>
          <p:nvPr/>
        </p:nvSpPr>
        <p:spPr>
          <a:xfrm>
            <a:off x="3132138" y="1052513"/>
            <a:ext cx="1800225" cy="1152525"/>
          </a:xfrm>
          <a:prstGeom prst="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chemeClr val="tx1"/>
                </a:solidFill>
              </a:rPr>
              <a:t>Education aux médias et à l’information (presse, unes)</a:t>
            </a:r>
          </a:p>
        </p:txBody>
      </p:sp>
      <p:sp>
        <p:nvSpPr>
          <p:cNvPr id="19" name="Rectangle à coins arrondis 18"/>
          <p:cNvSpPr/>
          <p:nvPr/>
        </p:nvSpPr>
        <p:spPr>
          <a:xfrm>
            <a:off x="5508625" y="2420938"/>
            <a:ext cx="3455988" cy="1008062"/>
          </a:xfrm>
          <a:prstGeom prst="roundRect">
            <a:avLst/>
          </a:prstGeom>
          <a:solidFill>
            <a:srgbClr val="86C7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chemeClr val="tx1"/>
                </a:solidFill>
              </a:rPr>
              <a:t>Lutte contre le harcèlement, lutte contre les discriminations, le racisme et l’antisémitisme</a:t>
            </a:r>
          </a:p>
        </p:txBody>
      </p:sp>
      <p:sp>
        <p:nvSpPr>
          <p:cNvPr id="20" name="Rectangle à coins arrondis 19"/>
          <p:cNvSpPr/>
          <p:nvPr/>
        </p:nvSpPr>
        <p:spPr>
          <a:xfrm>
            <a:off x="7667625" y="1341438"/>
            <a:ext cx="1441450" cy="1079500"/>
          </a:xfrm>
          <a:prstGeom prst="roundRect">
            <a:avLst/>
          </a:prstGeom>
          <a:solidFill>
            <a:srgbClr val="86C7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chemeClr val="tx1"/>
                </a:solidFill>
              </a:rPr>
              <a:t>Lutte contre les pratiques </a:t>
            </a:r>
            <a:r>
              <a:rPr lang="fr-FR" dirty="0" err="1">
                <a:solidFill>
                  <a:schemeClr val="tx1"/>
                </a:solidFill>
              </a:rPr>
              <a:t>addictives</a:t>
            </a:r>
            <a:endParaRPr lang="fr-FR" dirty="0">
              <a:solidFill>
                <a:schemeClr val="tx1"/>
              </a:solidFill>
            </a:endParaRPr>
          </a:p>
        </p:txBody>
      </p:sp>
      <p:sp>
        <p:nvSpPr>
          <p:cNvPr id="21" name="Rectangle à coins arrondis 20"/>
          <p:cNvSpPr/>
          <p:nvPr/>
        </p:nvSpPr>
        <p:spPr>
          <a:xfrm>
            <a:off x="5219700" y="908050"/>
            <a:ext cx="2881313" cy="720725"/>
          </a:xfrm>
          <a:prstGeom prst="roundRect">
            <a:avLst/>
          </a:prstGeom>
          <a:solidFill>
            <a:srgbClr val="86C7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chemeClr val="accent4"/>
                </a:solidFill>
              </a:rPr>
              <a:t>Citoyen dans son école / EPLE</a:t>
            </a:r>
            <a:r>
              <a:rPr lang="fr-FR" sz="1600" dirty="0">
                <a:solidFill>
                  <a:schemeClr val="accent4"/>
                </a:solidFill>
              </a:rPr>
              <a:t>(délégué, vie scolaire)</a:t>
            </a:r>
            <a:endParaRPr lang="fr-FR" dirty="0">
              <a:solidFill>
                <a:schemeClr val="accent4"/>
              </a:solidFill>
            </a:endParaRPr>
          </a:p>
        </p:txBody>
      </p:sp>
      <p:sp>
        <p:nvSpPr>
          <p:cNvPr id="22" name="Trapèze 21"/>
          <p:cNvSpPr/>
          <p:nvPr/>
        </p:nvSpPr>
        <p:spPr>
          <a:xfrm>
            <a:off x="3708400" y="2708275"/>
            <a:ext cx="1150938" cy="1152525"/>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4293" name="ZoneTexte 22"/>
          <p:cNvSpPr txBox="1">
            <a:spLocks noChangeArrowheads="1"/>
          </p:cNvSpPr>
          <p:nvPr/>
        </p:nvSpPr>
        <p:spPr bwMode="auto">
          <a:xfrm>
            <a:off x="3708400" y="3141663"/>
            <a:ext cx="1296988" cy="366712"/>
          </a:xfrm>
          <a:prstGeom prst="rect">
            <a:avLst/>
          </a:prstGeom>
          <a:noFill/>
          <a:ln w="9525">
            <a:noFill/>
            <a:miter lim="800000"/>
            <a:headEnd/>
            <a:tailEnd/>
          </a:ln>
        </p:spPr>
        <p:txBody>
          <a:bodyPr>
            <a:spAutoFit/>
          </a:bodyPr>
          <a:lstStyle/>
          <a:p>
            <a:r>
              <a:rPr lang="fr-FR"/>
              <a:t> Familles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Image 3" descr="CLEMI.jpg"/>
          <p:cNvPicPr>
            <a:picLocks noChangeAspect="1"/>
          </p:cNvPicPr>
          <p:nvPr/>
        </p:nvPicPr>
        <p:blipFill>
          <a:blip r:embed="rId2"/>
          <a:srcRect/>
          <a:stretch>
            <a:fillRect/>
          </a:stretch>
        </p:blipFill>
        <p:spPr bwMode="auto">
          <a:xfrm>
            <a:off x="7308850" y="5108575"/>
            <a:ext cx="1511300" cy="1749425"/>
          </a:xfrm>
          <a:prstGeom prst="rect">
            <a:avLst/>
          </a:prstGeom>
          <a:noFill/>
          <a:ln w="9525">
            <a:noFill/>
            <a:miter lim="800000"/>
            <a:headEnd/>
            <a:tailEnd/>
          </a:ln>
        </p:spPr>
      </p:pic>
      <p:sp>
        <p:nvSpPr>
          <p:cNvPr id="55298" name="Titre 1"/>
          <p:cNvSpPr>
            <a:spLocks noGrp="1"/>
          </p:cNvSpPr>
          <p:nvPr>
            <p:ph type="title"/>
          </p:nvPr>
        </p:nvSpPr>
        <p:spPr>
          <a:xfrm>
            <a:off x="755650" y="260350"/>
            <a:ext cx="8229600" cy="561975"/>
          </a:xfrm>
        </p:spPr>
        <p:txBody>
          <a:bodyPr/>
          <a:lstStyle/>
          <a:p>
            <a:r>
              <a:rPr lang="fr-FR" sz="3200" b="1" smtClean="0">
                <a:solidFill>
                  <a:srgbClr val="7030A0"/>
                </a:solidFill>
              </a:rPr>
              <a:t>   La question de la valorisation</a:t>
            </a:r>
          </a:p>
        </p:txBody>
      </p:sp>
      <p:sp>
        <p:nvSpPr>
          <p:cNvPr id="55299" name="Espace réservé du contenu 2"/>
          <p:cNvSpPr>
            <a:spLocks noGrp="1"/>
          </p:cNvSpPr>
          <p:nvPr>
            <p:ph idx="1"/>
          </p:nvPr>
        </p:nvSpPr>
        <p:spPr>
          <a:xfrm>
            <a:off x="250825" y="1125538"/>
            <a:ext cx="8642350" cy="5543550"/>
          </a:xfrm>
        </p:spPr>
        <p:txBody>
          <a:bodyPr/>
          <a:lstStyle/>
          <a:p>
            <a:pPr>
              <a:buFontTx/>
              <a:buNone/>
            </a:pPr>
            <a:r>
              <a:rPr lang="fr-FR" sz="2600" smtClean="0"/>
              <a:t>	</a:t>
            </a:r>
            <a:r>
              <a:rPr lang="fr-FR" sz="2400" smtClean="0"/>
              <a:t>Le ministère veillera à ce qu‘un média – radio, journal, blog ou plateforme collaborative en ligne – soit développé dans chaque collège et dans chaque lycée. </a:t>
            </a:r>
          </a:p>
          <a:p>
            <a:pPr>
              <a:buFontTx/>
              <a:buNone/>
            </a:pPr>
            <a:r>
              <a:rPr lang="fr-FR" sz="2400" smtClean="0"/>
              <a:t>	Les professeurs documentalistes seront tout particulièrement mobilisés à cette fin. C’est en effet en engageant les élèves eux-mêmes dans des activités de production et de diffusion de contenus, notamment à travers les réseaux sociaux et les plateformes collaboratives en ligne.</a:t>
            </a:r>
          </a:p>
          <a:p>
            <a:pPr>
              <a:buFontTx/>
              <a:buNone/>
            </a:pPr>
            <a:r>
              <a:rPr lang="fr-FR" sz="1000" smtClean="0"/>
              <a:t> </a:t>
            </a:r>
            <a:br>
              <a:rPr lang="fr-FR" sz="1000" smtClean="0"/>
            </a:br>
            <a:r>
              <a:rPr lang="fr-FR" sz="2400" b="1" smtClean="0"/>
              <a:t>Le Centre de liaison de l’enseignement et des médias d’information (CLEMI) </a:t>
            </a:r>
            <a:r>
              <a:rPr lang="fr-FR" sz="2400" smtClean="0"/>
              <a:t>restera pleinement engagé sur ces enjeux pour le ministère.</a:t>
            </a:r>
          </a:p>
          <a:p>
            <a:pPr>
              <a:buFontTx/>
              <a:buNone/>
            </a:pPr>
            <a:r>
              <a:rPr lang="fr-FR" sz="2600" smtClean="0"/>
              <a:t>		   </a:t>
            </a:r>
            <a:r>
              <a:rPr lang="fr-FR" sz="1600" smtClean="0"/>
              <a:t>(</a:t>
            </a:r>
            <a:r>
              <a:rPr lang="fr-FR" sz="1600" b="1" smtClean="0"/>
              <a:t>Onze mesures pour une grande mobilisation de </a:t>
            </a:r>
          </a:p>
          <a:p>
            <a:pPr>
              <a:buFontTx/>
              <a:buNone/>
            </a:pPr>
            <a:r>
              <a:rPr lang="fr-FR" sz="1600" b="1" smtClean="0"/>
              <a:t>			l'École pour les valeurs de la République)</a:t>
            </a:r>
            <a:endParaRPr lang="fr-FR" sz="2800" b="1" smtClean="0"/>
          </a:p>
          <a:p>
            <a:pPr>
              <a:buFontTx/>
              <a:buNone/>
            </a:pPr>
            <a:endParaRPr lang="fr-FR" sz="2600" smtClean="0"/>
          </a:p>
          <a:p>
            <a:endParaRPr lang="fr-FR" sz="2600" smtClean="0"/>
          </a:p>
        </p:txBody>
      </p:sp>
      <p:sp>
        <p:nvSpPr>
          <p:cNvPr id="55300" name="ZoneTexte 4"/>
          <p:cNvSpPr txBox="1">
            <a:spLocks noChangeArrowheads="1"/>
          </p:cNvSpPr>
          <p:nvPr/>
        </p:nvSpPr>
        <p:spPr bwMode="auto">
          <a:xfrm rot="-5400000">
            <a:off x="-2378075" y="4113213"/>
            <a:ext cx="5041900" cy="215900"/>
          </a:xfrm>
          <a:prstGeom prst="rect">
            <a:avLst/>
          </a:prstGeom>
          <a:noFill/>
          <a:ln w="9525">
            <a:noFill/>
            <a:miter lim="800000"/>
            <a:headEnd/>
            <a:tailEnd/>
          </a:ln>
        </p:spPr>
        <p:txBody>
          <a:bodyPr>
            <a:spAutoFit/>
          </a:bodyPr>
          <a:lstStyle/>
          <a:p>
            <a:r>
              <a:rPr lang="fr-FR" sz="700"/>
              <a:t>Laurent Marien, IA-IPR d’histoire-géographie, Pôle civique, Académie de </a:t>
            </a:r>
            <a:r>
              <a:rPr lang="fr-FR" sz="800"/>
              <a:t>Poitiers</a:t>
            </a:r>
            <a:endParaRPr lang="fr-FR" sz="700"/>
          </a:p>
        </p:txBody>
      </p:sp>
      <p:sp>
        <p:nvSpPr>
          <p:cNvPr id="6" name="Rectangle à quatre flèches 5">
            <a:hlinkClick r:id="rId3" action="ppaction://hlinksldjump"/>
          </p:cNvPr>
          <p:cNvSpPr/>
          <p:nvPr/>
        </p:nvSpPr>
        <p:spPr>
          <a:xfrm>
            <a:off x="6516688" y="6021388"/>
            <a:ext cx="682625" cy="549275"/>
          </a:xfrm>
          <a:prstGeom prst="quad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Espace réservé du contenu 2"/>
          <p:cNvSpPr>
            <a:spLocks noGrp="1"/>
          </p:cNvSpPr>
          <p:nvPr>
            <p:ph idx="1"/>
          </p:nvPr>
        </p:nvSpPr>
        <p:spPr>
          <a:xfrm>
            <a:off x="395288" y="1196975"/>
            <a:ext cx="8229600" cy="4525963"/>
          </a:xfrm>
        </p:spPr>
        <p:txBody>
          <a:bodyPr/>
          <a:lstStyle/>
          <a:p>
            <a:r>
              <a:rPr lang="fr-FR" sz="2400" b="1" smtClean="0">
                <a:solidFill>
                  <a:srgbClr val="7030A0"/>
                </a:solidFill>
              </a:rPr>
              <a:t>Circulaire de rentrée 2015, BO n°23 du 4 juin 2015</a:t>
            </a:r>
            <a:endParaRPr lang="fr-FR" sz="2400" smtClean="0">
              <a:solidFill>
                <a:srgbClr val="7030A0"/>
              </a:solidFill>
            </a:endParaRPr>
          </a:p>
        </p:txBody>
      </p:sp>
      <p:sp>
        <p:nvSpPr>
          <p:cNvPr id="18434" name="Text Box 13"/>
          <p:cNvSpPr txBox="1">
            <a:spLocks noChangeArrowheads="1"/>
          </p:cNvSpPr>
          <p:nvPr/>
        </p:nvSpPr>
        <p:spPr bwMode="auto">
          <a:xfrm>
            <a:off x="1692275" y="241300"/>
            <a:ext cx="7056438" cy="523875"/>
          </a:xfrm>
          <a:prstGeom prst="rect">
            <a:avLst/>
          </a:prstGeom>
          <a:noFill/>
          <a:ln w="9525">
            <a:noFill/>
            <a:miter lim="800000"/>
            <a:headEnd/>
            <a:tailEnd/>
          </a:ln>
        </p:spPr>
        <p:txBody>
          <a:bodyPr>
            <a:spAutoFit/>
          </a:bodyPr>
          <a:lstStyle/>
          <a:p>
            <a:pPr algn="r">
              <a:spcBef>
                <a:spcPct val="50000"/>
              </a:spcBef>
            </a:pPr>
            <a:r>
              <a:rPr lang="fr-FR" sz="2800">
                <a:solidFill>
                  <a:srgbClr val="1B7E90"/>
                </a:solidFill>
              </a:rPr>
              <a:t>Le parcours citoyen : premières ressources</a:t>
            </a:r>
          </a:p>
        </p:txBody>
      </p:sp>
      <p:sp>
        <p:nvSpPr>
          <p:cNvPr id="5" name="Rectangle à quatre flèches 4">
            <a:hlinkClick r:id="rId2" action="ppaction://hlinksldjump"/>
          </p:cNvPr>
          <p:cNvSpPr/>
          <p:nvPr/>
        </p:nvSpPr>
        <p:spPr>
          <a:xfrm>
            <a:off x="8243888" y="6092825"/>
            <a:ext cx="682625" cy="547688"/>
          </a:xfrm>
          <a:prstGeom prst="quad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437" name="Espace réservé du contenu 2"/>
          <p:cNvSpPr>
            <a:spLocks/>
          </p:cNvSpPr>
          <p:nvPr/>
        </p:nvSpPr>
        <p:spPr bwMode="auto">
          <a:xfrm>
            <a:off x="395288" y="1196975"/>
            <a:ext cx="8229600" cy="4525963"/>
          </a:xfrm>
          <a:prstGeom prst="rect">
            <a:avLst/>
          </a:prstGeom>
          <a:noFill/>
          <a:ln w="9525">
            <a:noFill/>
            <a:miter lim="800000"/>
            <a:headEnd/>
            <a:tailEnd/>
          </a:ln>
        </p:spPr>
        <p:txBody>
          <a:bodyPr/>
          <a:lstStyle/>
          <a:p>
            <a:pPr marL="342900" indent="-342900" eaLnBrk="0" hangingPunct="0">
              <a:spcBef>
                <a:spcPct val="20000"/>
              </a:spcBef>
              <a:buFontTx/>
              <a:buChar char="•"/>
            </a:pPr>
            <a:r>
              <a:rPr lang="fr-FR" sz="2400" b="1">
                <a:solidFill>
                  <a:srgbClr val="7030A0"/>
                </a:solidFill>
              </a:rPr>
              <a:t>Circulaire de rentrée 2015, </a:t>
            </a:r>
            <a:r>
              <a:rPr lang="fr-FR" sz="2400" b="1">
                <a:solidFill>
                  <a:srgbClr val="7030A0"/>
                </a:solidFill>
                <a:hlinkClick r:id="rId3"/>
              </a:rPr>
              <a:t>BO n°23 du 4 juin 2015</a:t>
            </a:r>
            <a:endParaRPr lang="fr-FR" sz="2400">
              <a:solidFill>
                <a:srgbClr val="7030A0"/>
              </a:solidFill>
            </a:endParaRPr>
          </a:p>
        </p:txBody>
      </p:sp>
      <p:pic>
        <p:nvPicPr>
          <p:cNvPr id="18438" name="Picture 6"/>
          <p:cNvPicPr>
            <a:picLocks noChangeAspect="1" noChangeArrowheads="1"/>
          </p:cNvPicPr>
          <p:nvPr/>
        </p:nvPicPr>
        <p:blipFill>
          <a:blip r:embed="rId4"/>
          <a:srcRect/>
          <a:stretch>
            <a:fillRect/>
          </a:stretch>
        </p:blipFill>
        <p:spPr bwMode="auto">
          <a:xfrm>
            <a:off x="539750" y="1844675"/>
            <a:ext cx="8353425" cy="39512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Espace réservé du contenu 2"/>
          <p:cNvSpPr>
            <a:spLocks noGrp="1"/>
          </p:cNvSpPr>
          <p:nvPr>
            <p:ph idx="1"/>
          </p:nvPr>
        </p:nvSpPr>
        <p:spPr>
          <a:xfrm>
            <a:off x="250825" y="836613"/>
            <a:ext cx="8713788" cy="4321175"/>
          </a:xfrm>
          <a:solidFill>
            <a:schemeClr val="bg1"/>
          </a:solidFill>
        </p:spPr>
        <p:txBody>
          <a:bodyPr/>
          <a:lstStyle/>
          <a:p>
            <a:pPr algn="just" eaLnBrk="1" hangingPunct="1">
              <a:buFontTx/>
              <a:buNone/>
            </a:pPr>
            <a:r>
              <a:rPr lang="fr-FR" sz="2500" smtClean="0"/>
              <a:t>	</a:t>
            </a:r>
            <a:r>
              <a:rPr lang="fr-FR" sz="2400" b="1" smtClean="0"/>
              <a:t>Les thématiques des EPI permettent aussi d’intégrer des actions du Parcours citoyen (comme l’EMC) ainsi </a:t>
            </a:r>
          </a:p>
          <a:p>
            <a:pPr algn="just" eaLnBrk="1" hangingPunct="1">
              <a:buFontTx/>
              <a:buNone/>
            </a:pPr>
            <a:r>
              <a:rPr lang="fr-FR" sz="2400" smtClean="0"/>
              <a:t>	* sur la dimension environnementale de la citoyenneté « </a:t>
            </a:r>
            <a:r>
              <a:rPr lang="fr-FR" sz="2400" b="1" smtClean="0">
                <a:solidFill>
                  <a:srgbClr val="7030A0"/>
                </a:solidFill>
              </a:rPr>
              <a:t>Transition écologique et développement durable</a:t>
            </a:r>
            <a:r>
              <a:rPr lang="fr-FR" sz="2400" smtClean="0">
                <a:solidFill>
                  <a:srgbClr val="7030A0"/>
                </a:solidFill>
              </a:rPr>
              <a:t> »</a:t>
            </a:r>
          </a:p>
          <a:p>
            <a:pPr algn="just" eaLnBrk="1" hangingPunct="1">
              <a:buFontTx/>
              <a:buNone/>
            </a:pPr>
            <a:r>
              <a:rPr lang="fr-FR" sz="2400" smtClean="0"/>
              <a:t>	* sur les questions de sécurité routière, des premiers secours, et de l’éducation à la Défense et à la Sécurité »  « </a:t>
            </a:r>
            <a:r>
              <a:rPr lang="fr-FR" sz="2400" b="1" smtClean="0">
                <a:solidFill>
                  <a:srgbClr val="7030A0"/>
                </a:solidFill>
              </a:rPr>
              <a:t>Corps santé, bien-être et sécurité</a:t>
            </a:r>
            <a:r>
              <a:rPr lang="fr-FR" sz="2400" smtClean="0"/>
              <a:t> ».</a:t>
            </a:r>
          </a:p>
          <a:p>
            <a:pPr algn="just" eaLnBrk="1" hangingPunct="1">
              <a:buFontTx/>
              <a:buNone/>
            </a:pPr>
            <a:r>
              <a:rPr lang="fr-FR" sz="2400" smtClean="0"/>
              <a:t>	* le sujet du CNRD session 2016 « Résister par l’art et la littérature » permet de croiser EMC, Parcours citoyen et EPI sur les thématiques « </a:t>
            </a:r>
            <a:r>
              <a:rPr lang="fr-FR" sz="2400" b="1" smtClean="0">
                <a:solidFill>
                  <a:srgbClr val="7030A0"/>
                </a:solidFill>
              </a:rPr>
              <a:t>Culture et création artistique</a:t>
            </a:r>
            <a:r>
              <a:rPr lang="fr-FR" sz="2400" smtClean="0">
                <a:solidFill>
                  <a:srgbClr val="7030A0"/>
                </a:solidFill>
              </a:rPr>
              <a:t> » </a:t>
            </a:r>
            <a:r>
              <a:rPr lang="fr-FR" sz="2400" smtClean="0"/>
              <a:t>mais aussi « </a:t>
            </a:r>
            <a:r>
              <a:rPr lang="fr-FR" sz="2400" b="1" smtClean="0">
                <a:solidFill>
                  <a:srgbClr val="7030A0"/>
                </a:solidFill>
              </a:rPr>
              <a:t>information, communication, citoyenneté</a:t>
            </a:r>
            <a:r>
              <a:rPr lang="fr-FR" sz="2400" smtClean="0"/>
              <a:t> ».</a:t>
            </a:r>
          </a:p>
        </p:txBody>
      </p:sp>
      <p:sp>
        <p:nvSpPr>
          <p:cNvPr id="5" name="Rectangle à quatre flèches 4">
            <a:hlinkClick r:id="rId2" action="ppaction://hlinksldjump"/>
          </p:cNvPr>
          <p:cNvSpPr/>
          <p:nvPr/>
        </p:nvSpPr>
        <p:spPr>
          <a:xfrm>
            <a:off x="8243888" y="6092825"/>
            <a:ext cx="684212" cy="549275"/>
          </a:xfrm>
          <a:prstGeom prst="quadArrowCallout">
            <a:avLst>
              <a:gd name="adj1" fmla="val 0"/>
              <a:gd name="adj2" fmla="val 18515"/>
              <a:gd name="adj3" fmla="val 18515"/>
              <a:gd name="adj4" fmla="val 4812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6323" name="ZoneTexte 5"/>
          <p:cNvSpPr txBox="1">
            <a:spLocks noChangeArrowheads="1"/>
          </p:cNvSpPr>
          <p:nvPr/>
        </p:nvSpPr>
        <p:spPr bwMode="auto">
          <a:xfrm>
            <a:off x="5148263" y="5300663"/>
            <a:ext cx="3744912" cy="519112"/>
          </a:xfrm>
          <a:prstGeom prst="rect">
            <a:avLst/>
          </a:prstGeom>
          <a:solidFill>
            <a:srgbClr val="E7256F"/>
          </a:solidFill>
          <a:ln w="9525">
            <a:noFill/>
            <a:miter lim="800000"/>
            <a:headEnd/>
            <a:tailEnd/>
          </a:ln>
        </p:spPr>
        <p:txBody>
          <a:bodyPr>
            <a:spAutoFit/>
          </a:bodyPr>
          <a:lstStyle/>
          <a:p>
            <a:pPr algn="r"/>
            <a:r>
              <a:rPr lang="fr-FR" sz="2800" b="1"/>
              <a:t>Aux lycées,</a:t>
            </a:r>
          </a:p>
        </p:txBody>
      </p:sp>
      <p:sp>
        <p:nvSpPr>
          <p:cNvPr id="56324" name="ZoneTexte 6"/>
          <p:cNvSpPr txBox="1">
            <a:spLocks noChangeArrowheads="1"/>
          </p:cNvSpPr>
          <p:nvPr/>
        </p:nvSpPr>
        <p:spPr bwMode="auto">
          <a:xfrm>
            <a:off x="539750" y="5876925"/>
            <a:ext cx="7345363" cy="822325"/>
          </a:xfrm>
          <a:prstGeom prst="rect">
            <a:avLst/>
          </a:prstGeom>
          <a:noFill/>
          <a:ln w="9525">
            <a:noFill/>
            <a:miter lim="800000"/>
            <a:headEnd/>
            <a:tailEnd/>
          </a:ln>
        </p:spPr>
        <p:txBody>
          <a:bodyPr>
            <a:spAutoFit/>
          </a:bodyPr>
          <a:lstStyle/>
          <a:p>
            <a:pPr algn="ctr"/>
            <a:r>
              <a:rPr lang="fr-FR" sz="2400"/>
              <a:t>         on pourra solliciter les </a:t>
            </a:r>
            <a:r>
              <a:rPr lang="fr-FR" sz="2400" b="1">
                <a:solidFill>
                  <a:srgbClr val="7030A0"/>
                </a:solidFill>
              </a:rPr>
              <a:t>TPE</a:t>
            </a:r>
            <a:r>
              <a:rPr lang="fr-FR" sz="2400"/>
              <a:t> ou les </a:t>
            </a:r>
            <a:r>
              <a:rPr lang="fr-FR" sz="2400" b="1">
                <a:solidFill>
                  <a:srgbClr val="7030A0"/>
                </a:solidFill>
              </a:rPr>
              <a:t>PPCP</a:t>
            </a:r>
            <a:r>
              <a:rPr lang="fr-FR" sz="2400"/>
              <a:t>  </a:t>
            </a:r>
          </a:p>
          <a:p>
            <a:pPr algn="ctr"/>
            <a:r>
              <a:rPr lang="fr-FR" sz="2400"/>
              <a:t>                                   dans le parcours citoyen. </a:t>
            </a:r>
          </a:p>
        </p:txBody>
      </p:sp>
      <p:sp>
        <p:nvSpPr>
          <p:cNvPr id="56325" name="ZoneTexte 7"/>
          <p:cNvSpPr txBox="1">
            <a:spLocks noChangeArrowheads="1"/>
          </p:cNvSpPr>
          <p:nvPr/>
        </p:nvSpPr>
        <p:spPr bwMode="auto">
          <a:xfrm>
            <a:off x="5076825" y="312738"/>
            <a:ext cx="3743325" cy="523875"/>
          </a:xfrm>
          <a:prstGeom prst="rect">
            <a:avLst/>
          </a:prstGeom>
          <a:solidFill>
            <a:srgbClr val="E7256F"/>
          </a:solidFill>
          <a:ln w="9525">
            <a:noFill/>
            <a:miter lim="800000"/>
            <a:headEnd/>
            <a:tailEnd/>
          </a:ln>
        </p:spPr>
        <p:txBody>
          <a:bodyPr>
            <a:spAutoFit/>
          </a:bodyPr>
          <a:lstStyle/>
          <a:p>
            <a:pPr algn="r"/>
            <a:r>
              <a:rPr lang="fr-FR" sz="2800" b="1"/>
              <a:t>Au cycle 4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re 1"/>
          <p:cNvSpPr>
            <a:spLocks noGrp="1"/>
          </p:cNvSpPr>
          <p:nvPr>
            <p:ph type="title"/>
          </p:nvPr>
        </p:nvSpPr>
        <p:spPr>
          <a:xfrm>
            <a:off x="2051050" y="274638"/>
            <a:ext cx="6635750" cy="633412"/>
          </a:xfrm>
        </p:spPr>
        <p:txBody>
          <a:bodyPr/>
          <a:lstStyle/>
          <a:p>
            <a:pPr algn="r"/>
            <a:r>
              <a:rPr lang="fr-FR" sz="2800" b="1" smtClean="0">
                <a:solidFill>
                  <a:srgbClr val="7030A0"/>
                </a:solidFill>
              </a:rPr>
              <a:t>Une contribution de l’EPS</a:t>
            </a:r>
          </a:p>
        </p:txBody>
      </p:sp>
      <p:sp>
        <p:nvSpPr>
          <p:cNvPr id="57346" name="Espace réservé du contenu 2"/>
          <p:cNvSpPr>
            <a:spLocks noGrp="1"/>
          </p:cNvSpPr>
          <p:nvPr>
            <p:ph idx="1"/>
          </p:nvPr>
        </p:nvSpPr>
        <p:spPr>
          <a:xfrm>
            <a:off x="395288" y="1484313"/>
            <a:ext cx="8423275" cy="2519362"/>
          </a:xfrm>
        </p:spPr>
        <p:txBody>
          <a:bodyPr/>
          <a:lstStyle/>
          <a:p>
            <a:pPr>
              <a:buFontTx/>
              <a:buNone/>
            </a:pPr>
            <a:r>
              <a:rPr lang="fr-FR" b="1" smtClean="0"/>
              <a:t>		</a:t>
            </a:r>
            <a:r>
              <a:rPr lang="fr-FR" sz="2800" b="1" smtClean="0">
                <a:hlinkClick r:id="rId2"/>
              </a:rPr>
              <a:t>« Les valeurs de la République et le sport »</a:t>
            </a:r>
            <a:endParaRPr lang="fr-FR" sz="2800" b="1" smtClean="0"/>
          </a:p>
          <a:p>
            <a:pPr>
              <a:buFontTx/>
              <a:buNone/>
            </a:pPr>
            <a:r>
              <a:rPr lang="fr-FR" sz="2800" b="1" smtClean="0"/>
              <a:t>		</a:t>
            </a:r>
            <a:r>
              <a:rPr lang="fr-FR" sz="1800" smtClean="0"/>
              <a:t>(documentation-Histoire/Géographie-EPS), Collège de Baccarat (54)</a:t>
            </a:r>
          </a:p>
          <a:p>
            <a:pPr lvl="1" algn="just">
              <a:buFontTx/>
              <a:buNone/>
            </a:pPr>
            <a:r>
              <a:rPr lang="fr-FR" sz="1400" b="1" smtClean="0"/>
              <a:t>	</a:t>
            </a:r>
            <a:r>
              <a:rPr lang="fr-FR" sz="1500" smtClean="0"/>
              <a:t>Cette séance de deux heures peut-être réalisée en cours d'EPS pour une classe. Elle fait écho à l'actualité, mais aussi au comportement de ces élèves lors d'un cours précédent d'une autre discipline. Il s'agit de faire réfléchir les élèves aux valeurs de la République et du vivre ensemble, contextualisées dans le sport, en particulier le football. La modalité privilégiée est le débat, car le débat met en œuvre ces valeurs, notamment le respect des idées des autres. Le déroulement de ce débat est particulier, c'est un « débat sportif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re 1"/>
          <p:cNvSpPr>
            <a:spLocks noGrp="1"/>
          </p:cNvSpPr>
          <p:nvPr>
            <p:ph type="title"/>
          </p:nvPr>
        </p:nvSpPr>
        <p:spPr>
          <a:xfrm>
            <a:off x="457200" y="274638"/>
            <a:ext cx="8229600" cy="777875"/>
          </a:xfrm>
        </p:spPr>
        <p:txBody>
          <a:bodyPr/>
          <a:lstStyle/>
          <a:p>
            <a:pPr algn="r" eaLnBrk="1" hangingPunct="1"/>
            <a:r>
              <a:rPr lang="fr-FR" sz="3200" b="1" smtClean="0">
                <a:solidFill>
                  <a:srgbClr val="7030A0"/>
                </a:solidFill>
              </a:rPr>
              <a:t>L’EMC : un nouvel enseignement</a:t>
            </a:r>
          </a:p>
        </p:txBody>
      </p:sp>
      <p:sp>
        <p:nvSpPr>
          <p:cNvPr id="19458" name="Espace réservé du contenu 2"/>
          <p:cNvSpPr>
            <a:spLocks noGrp="1"/>
          </p:cNvSpPr>
          <p:nvPr>
            <p:ph idx="1"/>
          </p:nvPr>
        </p:nvSpPr>
        <p:spPr>
          <a:xfrm>
            <a:off x="468313" y="1557338"/>
            <a:ext cx="8280400" cy="4525962"/>
          </a:xfrm>
        </p:spPr>
        <p:txBody>
          <a:bodyPr/>
          <a:lstStyle/>
          <a:p>
            <a:pPr algn="just"/>
            <a:r>
              <a:rPr lang="fr-FR" sz="2400" smtClean="0"/>
              <a:t>« L’enseignement moral et civique est mis en œuvre à la rentrée 2015, selon le schéma suivant : </a:t>
            </a:r>
          </a:p>
          <a:p>
            <a:pPr algn="just"/>
            <a:r>
              <a:rPr lang="fr-FR" sz="2400" smtClean="0"/>
              <a:t>1 heure hebdomadaire à l’école, du CP au CM2</a:t>
            </a:r>
          </a:p>
          <a:p>
            <a:pPr algn="just"/>
            <a:r>
              <a:rPr lang="fr-FR" sz="2400" smtClean="0"/>
              <a:t>½ heure hebdomadaire dans le second degré, de la 6</a:t>
            </a:r>
            <a:r>
              <a:rPr lang="fr-FR" sz="2400" baseline="30000" smtClean="0"/>
              <a:t>ème</a:t>
            </a:r>
            <a:r>
              <a:rPr lang="fr-FR" sz="2400" smtClean="0"/>
              <a:t> à la Terminale ».</a:t>
            </a:r>
          </a:p>
          <a:p>
            <a:pPr algn="just"/>
            <a:endParaRPr lang="fr-FR" sz="2400" b="1" smtClean="0"/>
          </a:p>
          <a:p>
            <a:pPr algn="just"/>
            <a:r>
              <a:rPr lang="fr-FR" sz="2400" b="1" smtClean="0"/>
              <a:t>Ce temps d’enseignement se substitue aux horaires affectés à l’instruction civique et morale (école élémentaire), à l’éducation civique (collège et LP) et à l’ECJS (lycée général).</a:t>
            </a:r>
            <a:endParaRPr lang="fr-FR" sz="2400" smtClean="0"/>
          </a:p>
          <a:p>
            <a:endParaRPr lang="fr-FR" sz="2400" smtClean="0"/>
          </a:p>
        </p:txBody>
      </p:sp>
      <p:sp>
        <p:nvSpPr>
          <p:cNvPr id="19459" name="ZoneTexte 4"/>
          <p:cNvSpPr txBox="1">
            <a:spLocks noChangeArrowheads="1"/>
          </p:cNvSpPr>
          <p:nvPr/>
        </p:nvSpPr>
        <p:spPr bwMode="auto">
          <a:xfrm rot="-5400000">
            <a:off x="-2290762" y="4113213"/>
            <a:ext cx="5041900" cy="215900"/>
          </a:xfrm>
          <a:prstGeom prst="rect">
            <a:avLst/>
          </a:prstGeom>
          <a:noFill/>
          <a:ln w="9525">
            <a:noFill/>
            <a:miter lim="800000"/>
            <a:headEnd/>
            <a:tailEnd/>
          </a:ln>
        </p:spPr>
        <p:txBody>
          <a:bodyPr>
            <a:spAutoFit/>
          </a:bodyPr>
          <a:lstStyle/>
          <a:p>
            <a:r>
              <a:rPr lang="fr-FR" sz="700"/>
              <a:t>Laurent Marien, IA-IPR d’histoire-géographie, Pôle civique, Académie de </a:t>
            </a:r>
            <a:r>
              <a:rPr lang="fr-FR" sz="800"/>
              <a:t>Poitiers</a:t>
            </a:r>
            <a:endParaRPr lang="fr-FR" sz="7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Espace réservé du contenu 2"/>
          <p:cNvSpPr>
            <a:spLocks noGrp="1"/>
          </p:cNvSpPr>
          <p:nvPr>
            <p:ph idx="1"/>
          </p:nvPr>
        </p:nvSpPr>
        <p:spPr>
          <a:xfrm>
            <a:off x="250825" y="1125538"/>
            <a:ext cx="8424863" cy="4597400"/>
          </a:xfrm>
        </p:spPr>
        <p:txBody>
          <a:bodyPr/>
          <a:lstStyle/>
          <a:p>
            <a:pPr algn="just"/>
            <a:r>
              <a:rPr lang="fr-FR" sz="2400" b="1" smtClean="0"/>
              <a:t>Au collège</a:t>
            </a:r>
            <a:r>
              <a:rPr lang="fr-FR" sz="2400" smtClean="0"/>
              <a:t>, l’enseignement moral et civique continuera d’être associé à l’histoire et la géographie pendant l’année scolaire 2015-2016. Dès lors, </a:t>
            </a:r>
            <a:r>
              <a:rPr lang="fr-FR" sz="2400" u="sng" smtClean="0"/>
              <a:t>pour cette année de transition</a:t>
            </a:r>
            <a:r>
              <a:rPr lang="fr-FR" sz="2400" smtClean="0"/>
              <a:t>, les professeurs d’histoire et de géographie ont vocation à prendre en charge cet enseignement.</a:t>
            </a:r>
          </a:p>
          <a:p>
            <a:pPr algn="just"/>
            <a:endParaRPr lang="fr-FR" sz="1000" smtClean="0"/>
          </a:p>
          <a:p>
            <a:pPr algn="just"/>
            <a:r>
              <a:rPr lang="fr-FR" sz="2400" smtClean="0"/>
              <a:t>Pour la session 2016 du DNB, l’enseignement moral et civique se substituera à l’éducation civique dans le cadre de l’épreuve portant par ailleurs sur l’histoire et la géographie et sera noté sur 10 points sur un total de 40. Les sujets seront bien sûr conçus sur la base de ce nouveau programme, en tenant compte du fait que les candidats ne l’auront suivi que pendant une année.</a:t>
            </a:r>
          </a:p>
          <a:p>
            <a:endParaRPr lang="fr-FR" sz="2400" smtClean="0"/>
          </a:p>
        </p:txBody>
      </p:sp>
      <p:sp>
        <p:nvSpPr>
          <p:cNvPr id="4" name="Titre 1"/>
          <p:cNvSpPr txBox="1">
            <a:spLocks/>
          </p:cNvSpPr>
          <p:nvPr/>
        </p:nvSpPr>
        <p:spPr bwMode="auto">
          <a:xfrm>
            <a:off x="468313" y="260350"/>
            <a:ext cx="8229600" cy="777875"/>
          </a:xfrm>
          <a:prstGeom prst="rect">
            <a:avLst/>
          </a:prstGeom>
          <a:noFill/>
          <a:ln w="9525">
            <a:noFill/>
            <a:miter lim="800000"/>
            <a:headEnd/>
            <a:tailEnd/>
          </a:ln>
        </p:spPr>
        <p:txBody>
          <a:bodyPr anchor="ctr"/>
          <a:lstStyle/>
          <a:p>
            <a:pPr algn="r">
              <a:defRPr/>
            </a:pPr>
            <a:r>
              <a:rPr lang="fr-FR" sz="3200" b="1" kern="0" dirty="0">
                <a:solidFill>
                  <a:srgbClr val="7030A0"/>
                </a:solidFill>
                <a:latin typeface="+mj-lt"/>
                <a:ea typeface="+mj-ea"/>
                <a:cs typeface="+mj-cs"/>
              </a:rPr>
              <a:t>L’EMC : un nouvel enseignement</a:t>
            </a:r>
          </a:p>
        </p:txBody>
      </p:sp>
      <p:sp>
        <p:nvSpPr>
          <p:cNvPr id="20483" name="ZoneTexte 5"/>
          <p:cNvSpPr txBox="1">
            <a:spLocks noChangeArrowheads="1"/>
          </p:cNvSpPr>
          <p:nvPr/>
        </p:nvSpPr>
        <p:spPr bwMode="auto">
          <a:xfrm rot="-5400000">
            <a:off x="-2290762" y="4113213"/>
            <a:ext cx="5041900" cy="215900"/>
          </a:xfrm>
          <a:prstGeom prst="rect">
            <a:avLst/>
          </a:prstGeom>
          <a:noFill/>
          <a:ln w="9525">
            <a:noFill/>
            <a:miter lim="800000"/>
            <a:headEnd/>
            <a:tailEnd/>
          </a:ln>
        </p:spPr>
        <p:txBody>
          <a:bodyPr>
            <a:spAutoFit/>
          </a:bodyPr>
          <a:lstStyle/>
          <a:p>
            <a:r>
              <a:rPr lang="fr-FR" sz="700"/>
              <a:t>Laurent Marien, IA-IPR d’histoire-géographie, Pôle civique, Académie de </a:t>
            </a:r>
            <a:r>
              <a:rPr lang="fr-FR" sz="800"/>
              <a:t>Poitiers</a:t>
            </a:r>
            <a:endParaRPr lang="fr-FR" sz="7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Espace réservé du contenu 2"/>
          <p:cNvSpPr>
            <a:spLocks noGrp="1"/>
          </p:cNvSpPr>
          <p:nvPr>
            <p:ph idx="1"/>
          </p:nvPr>
        </p:nvSpPr>
        <p:spPr>
          <a:xfrm>
            <a:off x="179388" y="1341438"/>
            <a:ext cx="8569325" cy="4784725"/>
          </a:xfrm>
        </p:spPr>
        <p:txBody>
          <a:bodyPr/>
          <a:lstStyle/>
          <a:p>
            <a:pPr algn="just"/>
            <a:r>
              <a:rPr lang="fr-FR" sz="2100" b="1" smtClean="0"/>
              <a:t>Pour le cycle terminal des séries technologiques</a:t>
            </a:r>
            <a:r>
              <a:rPr lang="fr-FR" sz="2100" smtClean="0"/>
              <a:t>, où il n’existe pas, actuellement, d’enseignement de l’ECJS, l’enseignement moral et civique sera mis en place (30 minutes hebdomadaires en groupe à effectif réduit) dès cette rentrée. Actuellement, les programmes d’histoire-géographie de la voie technologique comportent un volet consacré à l’éducation civique. </a:t>
            </a:r>
            <a:r>
              <a:rPr lang="fr-FR" sz="2100" i="1" smtClean="0"/>
              <a:t>A ce titre, les professeurs d’histoire-géographie ont vocation à prendre en charge l’enseignement d’EMC sur la totalité du cursus</a:t>
            </a:r>
            <a:r>
              <a:rPr lang="fr-FR" sz="2100" smtClean="0"/>
              <a:t>, mais </a:t>
            </a:r>
            <a:r>
              <a:rPr lang="fr-FR" sz="2100" u="sng" smtClean="0"/>
              <a:t>cela n’exclut pas que d’autres professeurs interviennent.</a:t>
            </a:r>
          </a:p>
          <a:p>
            <a:pPr algn="just"/>
            <a:endParaRPr lang="fr-FR" sz="800" u="sng" smtClean="0"/>
          </a:p>
          <a:p>
            <a:pPr algn="just"/>
            <a:r>
              <a:rPr lang="fr-FR" sz="2100" smtClean="0"/>
              <a:t>Dans les classes de terminales des séries STL, STI2D et STD2A pour lesquelles il n’existe pas d’enseignement d’histoire-géographie (dont l’épreuve est anticipée à la fin de la classe de Première), les professeurs de philosophie pourraient être chargés de l’EMC.</a:t>
            </a:r>
          </a:p>
        </p:txBody>
      </p:sp>
      <p:sp>
        <p:nvSpPr>
          <p:cNvPr id="4" name="Titre 1"/>
          <p:cNvSpPr txBox="1">
            <a:spLocks/>
          </p:cNvSpPr>
          <p:nvPr/>
        </p:nvSpPr>
        <p:spPr bwMode="auto">
          <a:xfrm>
            <a:off x="468313" y="260350"/>
            <a:ext cx="8229600" cy="777875"/>
          </a:xfrm>
          <a:prstGeom prst="rect">
            <a:avLst/>
          </a:prstGeom>
          <a:noFill/>
          <a:ln w="9525">
            <a:noFill/>
            <a:miter lim="800000"/>
            <a:headEnd/>
            <a:tailEnd/>
          </a:ln>
        </p:spPr>
        <p:txBody>
          <a:bodyPr anchor="ctr"/>
          <a:lstStyle/>
          <a:p>
            <a:pPr algn="r">
              <a:defRPr/>
            </a:pPr>
            <a:r>
              <a:rPr lang="fr-FR" sz="3200" b="1" kern="0" dirty="0">
                <a:solidFill>
                  <a:srgbClr val="7030A0"/>
                </a:solidFill>
                <a:latin typeface="+mj-lt"/>
                <a:ea typeface="+mj-ea"/>
                <a:cs typeface="+mj-cs"/>
              </a:rPr>
              <a:t>L’EMC : un nouvel enseignement</a:t>
            </a:r>
          </a:p>
        </p:txBody>
      </p:sp>
      <p:sp>
        <p:nvSpPr>
          <p:cNvPr id="21507" name="ZoneTexte 5"/>
          <p:cNvSpPr txBox="1">
            <a:spLocks noChangeArrowheads="1"/>
          </p:cNvSpPr>
          <p:nvPr/>
        </p:nvSpPr>
        <p:spPr bwMode="auto">
          <a:xfrm rot="-5400000">
            <a:off x="-2378075" y="4113213"/>
            <a:ext cx="5041900" cy="215900"/>
          </a:xfrm>
          <a:prstGeom prst="rect">
            <a:avLst/>
          </a:prstGeom>
          <a:noFill/>
          <a:ln w="9525">
            <a:noFill/>
            <a:miter lim="800000"/>
            <a:headEnd/>
            <a:tailEnd/>
          </a:ln>
        </p:spPr>
        <p:txBody>
          <a:bodyPr>
            <a:spAutoFit/>
          </a:bodyPr>
          <a:lstStyle/>
          <a:p>
            <a:r>
              <a:rPr lang="fr-FR" sz="700"/>
              <a:t>Laurent Marien, IA-IPR d’histoire-géographie, Pôle civique, Académie de </a:t>
            </a:r>
            <a:r>
              <a:rPr lang="fr-FR" sz="800"/>
              <a:t>Poitiers</a:t>
            </a:r>
            <a:endParaRPr lang="fr-FR" sz="7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Espace réservé du contenu 2"/>
          <p:cNvSpPr>
            <a:spLocks noGrp="1"/>
          </p:cNvSpPr>
          <p:nvPr>
            <p:ph idx="1"/>
          </p:nvPr>
        </p:nvSpPr>
        <p:spPr>
          <a:xfrm>
            <a:off x="250825" y="1412875"/>
            <a:ext cx="8435975" cy="4713288"/>
          </a:xfrm>
        </p:spPr>
        <p:txBody>
          <a:bodyPr/>
          <a:lstStyle/>
          <a:p>
            <a:pPr algn="just"/>
            <a:r>
              <a:rPr lang="fr-FR" sz="2400" b="1" smtClean="0"/>
              <a:t>Pour le lycée professionnel</a:t>
            </a:r>
            <a:r>
              <a:rPr lang="fr-FR" sz="2400" smtClean="0"/>
              <a:t>, le programme actuel des classes de 2</a:t>
            </a:r>
            <a:r>
              <a:rPr lang="fr-FR" sz="2400" baseline="30000" smtClean="0"/>
              <a:t>nde</a:t>
            </a:r>
            <a:r>
              <a:rPr lang="fr-FR" sz="2400" smtClean="0"/>
              <a:t>, 1</a:t>
            </a:r>
            <a:r>
              <a:rPr lang="fr-FR" sz="2400" baseline="30000" smtClean="0"/>
              <a:t>ère</a:t>
            </a:r>
            <a:r>
              <a:rPr lang="fr-FR" sz="2400" smtClean="0"/>
              <a:t> et Tle comporte à chacun des trois niveaux un volet éducations civique. </a:t>
            </a:r>
          </a:p>
          <a:p>
            <a:pPr algn="just"/>
            <a:endParaRPr lang="fr-FR" sz="1000" smtClean="0"/>
          </a:p>
          <a:p>
            <a:pPr algn="just"/>
            <a:r>
              <a:rPr lang="fr-FR" sz="2400" smtClean="0"/>
              <a:t>Le volume horaire est globalisé pour le français, l’histoire, la géographie et l’éducation civique (380 heures sur 3 ans).</a:t>
            </a:r>
          </a:p>
          <a:p>
            <a:pPr algn="just"/>
            <a:endParaRPr lang="fr-FR" sz="1000" smtClean="0"/>
          </a:p>
          <a:p>
            <a:pPr algn="just"/>
            <a:r>
              <a:rPr lang="fr-FR" sz="2400" smtClean="0"/>
              <a:t> La durée du cycle s’élevant à 84 semaines (compte tenu des stages), le volume consacré à l’EMC est évalué à 42 heures sur 3 ans. </a:t>
            </a:r>
          </a:p>
          <a:p>
            <a:pPr algn="just"/>
            <a:endParaRPr lang="fr-FR" sz="2600" smtClean="0"/>
          </a:p>
        </p:txBody>
      </p:sp>
      <p:sp>
        <p:nvSpPr>
          <p:cNvPr id="22530" name="Titre 1"/>
          <p:cNvSpPr txBox="1">
            <a:spLocks/>
          </p:cNvSpPr>
          <p:nvPr/>
        </p:nvSpPr>
        <p:spPr bwMode="auto">
          <a:xfrm>
            <a:off x="468313" y="260350"/>
            <a:ext cx="8351837" cy="777875"/>
          </a:xfrm>
          <a:prstGeom prst="rect">
            <a:avLst/>
          </a:prstGeom>
          <a:noFill/>
          <a:ln w="9525">
            <a:noFill/>
            <a:miter lim="800000"/>
            <a:headEnd/>
            <a:tailEnd/>
          </a:ln>
        </p:spPr>
        <p:txBody>
          <a:bodyPr anchor="ctr"/>
          <a:lstStyle/>
          <a:p>
            <a:pPr algn="r"/>
            <a:r>
              <a:rPr lang="fr-FR" sz="3200" b="1">
                <a:solidFill>
                  <a:srgbClr val="903886"/>
                </a:solidFill>
              </a:rPr>
              <a:t>L’EMC </a:t>
            </a:r>
            <a:r>
              <a:rPr lang="fr-FR" sz="3200">
                <a:solidFill>
                  <a:srgbClr val="903886"/>
                </a:solidFill>
              </a:rPr>
              <a:t>: un parcours pour les élèves</a:t>
            </a:r>
          </a:p>
        </p:txBody>
      </p:sp>
      <p:sp>
        <p:nvSpPr>
          <p:cNvPr id="6" name="Rectangle à quatre flèches 5">
            <a:hlinkClick r:id="rId2" action="ppaction://hlinksldjump"/>
          </p:cNvPr>
          <p:cNvSpPr/>
          <p:nvPr/>
        </p:nvSpPr>
        <p:spPr>
          <a:xfrm>
            <a:off x="8243888" y="6092825"/>
            <a:ext cx="682625" cy="549275"/>
          </a:xfrm>
          <a:prstGeom prst="quad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2532" name="ZoneTexte 6"/>
          <p:cNvSpPr txBox="1">
            <a:spLocks noChangeArrowheads="1"/>
          </p:cNvSpPr>
          <p:nvPr/>
        </p:nvSpPr>
        <p:spPr bwMode="auto">
          <a:xfrm rot="-5400000">
            <a:off x="-2290762" y="4113213"/>
            <a:ext cx="5041900" cy="215900"/>
          </a:xfrm>
          <a:prstGeom prst="rect">
            <a:avLst/>
          </a:prstGeom>
          <a:noFill/>
          <a:ln w="9525">
            <a:noFill/>
            <a:miter lim="800000"/>
            <a:headEnd/>
            <a:tailEnd/>
          </a:ln>
        </p:spPr>
        <p:txBody>
          <a:bodyPr>
            <a:spAutoFit/>
          </a:bodyPr>
          <a:lstStyle/>
          <a:p>
            <a:r>
              <a:rPr lang="fr-FR" sz="700"/>
              <a:t>Laurent Marien, IA-IPR d’histoire-géographie, Pôle civique, Académie de </a:t>
            </a:r>
            <a:r>
              <a:rPr lang="fr-FR" sz="800"/>
              <a:t>Poitiers</a:t>
            </a:r>
            <a:endParaRPr lang="fr-FR" sz="7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5">
            <a:hlinkClick r:id="rId2"/>
          </p:cNvPr>
          <p:cNvPicPr>
            <a:picLocks noChangeAspect="1" noChangeArrowheads="1"/>
          </p:cNvPicPr>
          <p:nvPr/>
        </p:nvPicPr>
        <p:blipFill>
          <a:blip r:embed="rId3"/>
          <a:srcRect/>
          <a:stretch>
            <a:fillRect/>
          </a:stretch>
        </p:blipFill>
        <p:spPr bwMode="auto">
          <a:xfrm rot="545662">
            <a:off x="7451725" y="1125538"/>
            <a:ext cx="1403350" cy="1989137"/>
          </a:xfrm>
          <a:prstGeom prst="rect">
            <a:avLst/>
          </a:prstGeom>
          <a:noFill/>
          <a:ln w="9525">
            <a:noFill/>
            <a:miter lim="800000"/>
            <a:headEnd/>
            <a:tailEnd/>
          </a:ln>
          <a:effectLst/>
        </p:spPr>
      </p:pic>
      <p:sp>
        <p:nvSpPr>
          <p:cNvPr id="23553" name="Titre 1"/>
          <p:cNvSpPr>
            <a:spLocks noGrp="1"/>
          </p:cNvSpPr>
          <p:nvPr>
            <p:ph type="title"/>
          </p:nvPr>
        </p:nvSpPr>
        <p:spPr>
          <a:xfrm>
            <a:off x="1331913" y="404813"/>
            <a:ext cx="7812087" cy="488950"/>
          </a:xfrm>
        </p:spPr>
        <p:txBody>
          <a:bodyPr/>
          <a:lstStyle/>
          <a:p>
            <a:pPr algn="r" eaLnBrk="1" hangingPunct="1"/>
            <a:r>
              <a:rPr lang="fr-FR" sz="2600" b="1" smtClean="0">
                <a:solidFill>
                  <a:srgbClr val="7030A0"/>
                </a:solidFill>
              </a:rPr>
              <a:t>L’EMC :</a:t>
            </a:r>
            <a:r>
              <a:rPr lang="fr-FR" sz="2400" b="1" smtClean="0">
                <a:solidFill>
                  <a:srgbClr val="7030A0"/>
                </a:solidFill>
              </a:rPr>
              <a:t> </a:t>
            </a:r>
            <a:r>
              <a:rPr lang="fr-FR" sz="2600" smtClean="0">
                <a:solidFill>
                  <a:srgbClr val="7030A0"/>
                </a:solidFill>
              </a:rPr>
              <a:t>ECJS ou éducation civique « toilettée » ?</a:t>
            </a:r>
          </a:p>
        </p:txBody>
      </p:sp>
      <p:sp>
        <p:nvSpPr>
          <p:cNvPr id="23554" name="Espace réservé du contenu 2"/>
          <p:cNvSpPr>
            <a:spLocks noGrp="1"/>
          </p:cNvSpPr>
          <p:nvPr>
            <p:ph idx="1"/>
          </p:nvPr>
        </p:nvSpPr>
        <p:spPr>
          <a:xfrm>
            <a:off x="611188" y="1989138"/>
            <a:ext cx="8208962" cy="3384550"/>
          </a:xfrm>
        </p:spPr>
        <p:txBody>
          <a:bodyPr/>
          <a:lstStyle/>
          <a:p>
            <a:pPr eaLnBrk="1" hangingPunct="1">
              <a:buFontTx/>
              <a:buNone/>
            </a:pPr>
            <a:endParaRPr lang="fr-FR" sz="1400" smtClean="0"/>
          </a:p>
          <a:p>
            <a:pPr eaLnBrk="1" hangingPunct="1"/>
            <a:r>
              <a:rPr lang="fr-FR" sz="2800" smtClean="0"/>
              <a:t>Un réflexe sécurisant… ce que l’on retrouve dans ces </a:t>
            </a:r>
            <a:r>
              <a:rPr lang="fr-FR" sz="2800" smtClean="0">
                <a:hlinkClick r:id="rId4"/>
              </a:rPr>
              <a:t>nouveaux programmes </a:t>
            </a:r>
            <a:r>
              <a:rPr lang="fr-FR" sz="2800" smtClean="0"/>
              <a:t>! </a:t>
            </a:r>
          </a:p>
          <a:p>
            <a:pPr eaLnBrk="1" hangingPunct="1"/>
            <a:endParaRPr lang="fr-FR" sz="2800" smtClean="0"/>
          </a:p>
          <a:p>
            <a:pPr eaLnBrk="1" hangingPunct="1"/>
            <a:r>
              <a:rPr lang="fr-FR" sz="2800" smtClean="0"/>
              <a:t>Des contenus à enseigner (des valeurs, des notions, des objets d’enseignement)</a:t>
            </a:r>
          </a:p>
          <a:p>
            <a:pPr eaLnBrk="1" hangingPunct="1"/>
            <a:r>
              <a:rPr lang="fr-FR" sz="2800" smtClean="0"/>
              <a:t>Quelles sont les ambitions de ce nouvel enseignement ?</a:t>
            </a:r>
            <a:endParaRPr lang="fr-FR" smtClean="0"/>
          </a:p>
        </p:txBody>
      </p:sp>
      <p:sp>
        <p:nvSpPr>
          <p:cNvPr id="23555" name="ZoneTexte 4"/>
          <p:cNvSpPr txBox="1">
            <a:spLocks noChangeArrowheads="1"/>
          </p:cNvSpPr>
          <p:nvPr/>
        </p:nvSpPr>
        <p:spPr bwMode="auto">
          <a:xfrm rot="-5400000">
            <a:off x="-2290762" y="4113213"/>
            <a:ext cx="5041900" cy="215900"/>
          </a:xfrm>
          <a:prstGeom prst="rect">
            <a:avLst/>
          </a:prstGeom>
          <a:noFill/>
          <a:ln w="9525">
            <a:noFill/>
            <a:miter lim="800000"/>
            <a:headEnd/>
            <a:tailEnd/>
          </a:ln>
        </p:spPr>
        <p:txBody>
          <a:bodyPr>
            <a:spAutoFit/>
          </a:bodyPr>
          <a:lstStyle/>
          <a:p>
            <a:r>
              <a:rPr lang="fr-FR" sz="700"/>
              <a:t>Laurent Marien, IA-IPR d’histoire-géographie, Pôle civique, Académie de </a:t>
            </a:r>
            <a:r>
              <a:rPr lang="fr-FR" sz="800"/>
              <a:t>Poitiers</a:t>
            </a:r>
            <a:endParaRPr lang="fr-FR" sz="7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8295</TotalTime>
  <Words>4137</Words>
  <Application>Microsoft Office PowerPoint</Application>
  <PresentationFormat>Affichage à l'écran (4:3)</PresentationFormat>
  <Paragraphs>343</Paragraphs>
  <Slides>41</Slides>
  <Notes>2</Notes>
  <HiddenSlides>0</HiddenSlides>
  <MMClips>0</MMClips>
  <ScaleCrop>false</ScaleCrop>
  <HeadingPairs>
    <vt:vector size="6" baseType="variant">
      <vt:variant>
        <vt:lpstr>Polices utilisées</vt:lpstr>
      </vt:variant>
      <vt:variant>
        <vt:i4>7</vt:i4>
      </vt:variant>
      <vt:variant>
        <vt:lpstr>Modèle de conception</vt:lpstr>
      </vt:variant>
      <vt:variant>
        <vt:i4>1</vt:i4>
      </vt:variant>
      <vt:variant>
        <vt:lpstr>Titres des diapositives</vt:lpstr>
      </vt:variant>
      <vt:variant>
        <vt:i4>41</vt:i4>
      </vt:variant>
    </vt:vector>
  </HeadingPairs>
  <TitlesOfParts>
    <vt:vector size="49" baseType="lpstr">
      <vt:lpstr>Arial</vt:lpstr>
      <vt:lpstr>Wingdings</vt:lpstr>
      <vt:lpstr>Garamond</vt:lpstr>
      <vt:lpstr>Times New Roman</vt:lpstr>
      <vt:lpstr>Cambria</vt:lpstr>
      <vt:lpstr>Calibri</vt:lpstr>
      <vt:lpstr>StarBats</vt:lpstr>
      <vt:lpstr>Modèle par défaut</vt:lpstr>
      <vt:lpstr>Diapositive 1</vt:lpstr>
      <vt:lpstr>Diapositive 2</vt:lpstr>
      <vt:lpstr>Diapositive 3</vt:lpstr>
      <vt:lpstr>Diapositive 4</vt:lpstr>
      <vt:lpstr>L’EMC : un nouvel enseignement</vt:lpstr>
      <vt:lpstr>Diapositive 6</vt:lpstr>
      <vt:lpstr>Diapositive 7</vt:lpstr>
      <vt:lpstr>Diapositive 8</vt:lpstr>
      <vt:lpstr>L’EMC : ECJS ou éducation civique « toilettée » ?</vt:lpstr>
      <vt:lpstr>L’EMC, une dimension morale et civique</vt:lpstr>
      <vt:lpstr>L’EMC : les enjeux de cet enseignement</vt:lpstr>
      <vt:lpstr>L’EMC : un enseignement moral et civique</vt:lpstr>
      <vt:lpstr>L’EMC, un objet à cerner !</vt:lpstr>
      <vt:lpstr>L’EMC, un objet défini !</vt:lpstr>
      <vt:lpstr>Un écueil : un enseignement moralisateur</vt:lpstr>
      <vt:lpstr>L’EMC : des démarches renouvelées</vt:lpstr>
      <vt:lpstr>L’EMC dans le socle</vt:lpstr>
      <vt:lpstr>Aux lycées…</vt:lpstr>
      <vt:lpstr>Diapositive 19</vt:lpstr>
      <vt:lpstr>Diapositive 20</vt:lpstr>
      <vt:lpstr>Diapositive 21</vt:lpstr>
      <vt:lpstr>Les dilemmes moraux</vt:lpstr>
      <vt:lpstr>Diapositive 23</vt:lpstr>
      <vt:lpstr>Diapositive 24</vt:lpstr>
      <vt:lpstr>Diapositive 25</vt:lpstr>
      <vt:lpstr>L’EMC au collège :   des démarches renouvelées </vt:lpstr>
      <vt:lpstr>Diapositive 27</vt:lpstr>
      <vt:lpstr>Diapositive 28</vt:lpstr>
      <vt:lpstr>Parcours citoyen : des incontournables ?</vt:lpstr>
      <vt:lpstr>La laïcité, au cœur du parcours citoyen</vt:lpstr>
      <vt:lpstr>Le parcours citoyen,  un parcours éthique et d’engagement </vt:lpstr>
      <vt:lpstr>Un parcours associant  un enseignement intégré de manière transversale</vt:lpstr>
      <vt:lpstr>Au service d’un engagement citoyen</vt:lpstr>
      <vt:lpstr>Parcours citoyen et JDC</vt:lpstr>
      <vt:lpstr>Le calendrier des incontournables</vt:lpstr>
      <vt:lpstr>Quelques commémorations</vt:lpstr>
      <vt:lpstr>S’appuyer sur « les actions culturelles »</vt:lpstr>
      <vt:lpstr>Mettre en cohérence    des étapes déjà présentes…</vt:lpstr>
      <vt:lpstr>   La question de la valorisation</vt:lpstr>
      <vt:lpstr>Diapositive 40</vt:lpstr>
      <vt:lpstr>Une contribution de l’EPS</vt:lpstr>
    </vt:vector>
  </TitlesOfParts>
  <Company>Rectorat de Poitiers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Rectorat</dc:creator>
  <cp:lastModifiedBy>ghequette</cp:lastModifiedBy>
  <cp:revision>67</cp:revision>
  <dcterms:created xsi:type="dcterms:W3CDTF">2012-03-13T08:49:23Z</dcterms:created>
  <dcterms:modified xsi:type="dcterms:W3CDTF">2016-02-04T20:38:36Z</dcterms:modified>
</cp:coreProperties>
</file>