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35" r:id="rId3"/>
    <p:sldId id="336" r:id="rId4"/>
    <p:sldId id="353" r:id="rId5"/>
    <p:sldId id="337" r:id="rId6"/>
    <p:sldId id="338" r:id="rId7"/>
    <p:sldId id="339" r:id="rId8"/>
    <p:sldId id="344" r:id="rId9"/>
    <p:sldId id="352" r:id="rId10"/>
    <p:sldId id="340" r:id="rId11"/>
    <p:sldId id="341" r:id="rId12"/>
    <p:sldId id="342" r:id="rId13"/>
    <p:sldId id="343" r:id="rId14"/>
    <p:sldId id="318" r:id="rId15"/>
    <p:sldId id="351" r:id="rId16"/>
    <p:sldId id="331" r:id="rId17"/>
    <p:sldId id="345" r:id="rId18"/>
    <p:sldId id="347" r:id="rId19"/>
    <p:sldId id="332" r:id="rId20"/>
    <p:sldId id="348" r:id="rId21"/>
    <p:sldId id="333" r:id="rId22"/>
    <p:sldId id="354" r:id="rId23"/>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9D2B67"/>
    <a:srgbClr val="86C7CC"/>
    <a:srgbClr val="3F9197"/>
    <a:srgbClr val="B41450"/>
    <a:srgbClr val="E7256F"/>
    <a:srgbClr val="FFFFCC"/>
    <a:srgbClr val="9900C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2" autoAdjust="0"/>
    <p:restoredTop sz="89247" autoAdjust="0"/>
  </p:normalViewPr>
  <p:slideViewPr>
    <p:cSldViewPr>
      <p:cViewPr>
        <p:scale>
          <a:sx n="66" d="100"/>
          <a:sy n="66" d="100"/>
        </p:scale>
        <p:origin x="-178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fr-FR"/>
          </a:p>
        </p:txBody>
      </p:sp>
      <p:sp>
        <p:nvSpPr>
          <p:cNvPr id="14339"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434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fr-FR"/>
          </a:p>
        </p:txBody>
      </p:sp>
      <p:sp>
        <p:nvSpPr>
          <p:cNvPr id="14343"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3B480AF-5E53-4053-BCFE-4DFF79D4E22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a:xfrm>
            <a:off x="919163" y="746125"/>
            <a:ext cx="4968875" cy="3725863"/>
          </a:xfrm>
          <a:ln/>
        </p:spPr>
      </p:sp>
      <p:sp>
        <p:nvSpPr>
          <p:cNvPr id="26626" name="Espace réservé des commentaires 2"/>
          <p:cNvSpPr>
            <a:spLocks noGrp="1"/>
          </p:cNvSpPr>
          <p:nvPr>
            <p:ph type="body" idx="1"/>
          </p:nvPr>
        </p:nvSpPr>
        <p:spPr>
          <a:noFill/>
          <a:ln/>
        </p:spPr>
        <p:txBody>
          <a:bodyPr lIns="91432" tIns="45716" rIns="91432" bIns="45716"/>
          <a:lstStyle/>
          <a:p>
            <a:endParaRPr lang="fr-FR" smtClean="0"/>
          </a:p>
        </p:txBody>
      </p:sp>
      <p:sp>
        <p:nvSpPr>
          <p:cNvPr id="26627" name="Espace réservé du numéro de diapositive 3"/>
          <p:cNvSpPr txBox="1">
            <a:spLocks noGrp="1"/>
          </p:cNvSpPr>
          <p:nvPr/>
        </p:nvSpPr>
        <p:spPr bwMode="auto">
          <a:xfrm>
            <a:off x="3854450" y="9440863"/>
            <a:ext cx="2949575" cy="496887"/>
          </a:xfrm>
          <a:prstGeom prst="rect">
            <a:avLst/>
          </a:prstGeom>
          <a:noFill/>
          <a:ln w="9525">
            <a:noFill/>
            <a:miter lim="800000"/>
            <a:headEnd/>
            <a:tailEnd/>
          </a:ln>
        </p:spPr>
        <p:txBody>
          <a:bodyPr lIns="91432" tIns="45716" rIns="91432" bIns="45716" anchor="b"/>
          <a:lstStyle/>
          <a:p>
            <a:pPr algn="r"/>
            <a:fld id="{EF87D413-65BB-4221-AEC5-FC55430D068C}" type="slidenum">
              <a:rPr lang="fr-FR" sz="1200"/>
              <a:pPr algn="r"/>
              <a:t>12</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fr-FR" smtClean="0"/>
              <a:t>1- Identifier des champs ou pistes d'apprentissage de la citoyenneté</a:t>
            </a:r>
          </a:p>
          <a:p>
            <a:endParaRPr lang="fr-FR" smtClean="0"/>
          </a:p>
          <a:p>
            <a:r>
              <a:rPr lang="fr-FR" smtClean="0"/>
              <a:t>2- Procéder à un état des lieux des différentes actions, des formes d'engagement, des types d'activité pédagogique, des manifestations ou moments phares au sein de l'établissement ou en partenariat avec des acteurs extérieurs.</a:t>
            </a:r>
            <a:endParaRPr lang="fr-FR" sz="500" smtClean="0"/>
          </a:p>
          <a:p>
            <a:r>
              <a:rPr lang="fr-FR" sz="500" smtClean="0"/>
              <a:t/>
            </a:r>
            <a:br>
              <a:rPr lang="fr-FR" sz="500" smtClean="0"/>
            </a:br>
            <a:r>
              <a:rPr lang="fr-FR" smtClean="0"/>
              <a:t>3- Identifier le ou les niveaux ou cycles sur lesquels ils sont mis en œuvre...</a:t>
            </a:r>
          </a:p>
          <a:p>
            <a:r>
              <a:rPr lang="fr-FR" sz="500" smtClean="0"/>
              <a:t/>
            </a:r>
            <a:br>
              <a:rPr lang="fr-FR" sz="500" smtClean="0"/>
            </a:br>
            <a:r>
              <a:rPr lang="fr-FR" smtClean="0"/>
              <a:t>4- Mettre en cohérence (repérer les redondances, les creux, ce qui doit être reconduit, ce qui doit être créé).</a:t>
            </a:r>
          </a:p>
          <a:p>
            <a:r>
              <a:rPr lang="fr-FR" sz="500" smtClean="0"/>
              <a:t/>
            </a:r>
            <a:br>
              <a:rPr lang="fr-FR" sz="500" smtClean="0"/>
            </a:br>
            <a:r>
              <a:rPr lang="fr-FR" smtClean="0"/>
              <a:t>5- Construire une progressivité de l'école au lycée avec quelques éléments simples servant de repères.</a:t>
            </a:r>
          </a:p>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C82DBC2-100A-4372-B6AF-3F372507083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709C329-EDF2-4799-9AC5-FF406186B21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3890091-545F-4CF0-89E4-B5355B3EF03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D356D52-443A-4852-A342-65D6FB3F54B7}"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BB8C4A7-7F74-4BE6-ACBA-FA9EAACD5C37}"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80A5164-953F-405F-9A27-53DADFDCE29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4366596-9661-45F5-B883-3D6678A9099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418D42B-BAFC-4E62-B973-65EA1A5A7DB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20CEE25-4342-434A-9CFA-CF5C915BE27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3DFB697-7BFA-4952-AA01-9EDDAD23AEA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2A538E1-BA69-4DA2-BEA9-1400759264E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862D0331-3511-42BF-8322-F2B0F874B18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duscol.education.fr/histoire-geographie/enseigner/ressources-par-dispositif-et-enseignement/education-a-la-defense.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eduscol.education.fr/cid47920/programme-previsionnel-des-actions-educative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ducation.gouv.fr/pid285/bulletin_officiel.html?cid_bo=10353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ducation.gouv.fr/pid25535/bulletin_officiel.html?cid_bo=7365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971550" y="2565400"/>
            <a:ext cx="7343775" cy="1200150"/>
          </a:xfrm>
          <a:prstGeom prst="rect">
            <a:avLst/>
          </a:prstGeom>
          <a:noFill/>
          <a:ln w="9525">
            <a:noFill/>
            <a:miter lim="800000"/>
            <a:headEnd/>
            <a:tailEnd/>
          </a:ln>
        </p:spPr>
        <p:txBody>
          <a:bodyPr>
            <a:spAutoFit/>
          </a:bodyPr>
          <a:lstStyle/>
          <a:p>
            <a:pPr algn="ctr">
              <a:spcBef>
                <a:spcPct val="50000"/>
              </a:spcBef>
            </a:pPr>
            <a:r>
              <a:rPr lang="fr-FR" sz="3600" b="1" i="1">
                <a:solidFill>
                  <a:srgbClr val="7030A0"/>
                </a:solidFill>
              </a:rPr>
              <a:t>Le parcours citoyen </a:t>
            </a:r>
          </a:p>
          <a:p>
            <a:pPr algn="ctr">
              <a:spcBef>
                <a:spcPct val="50000"/>
              </a:spcBef>
            </a:pPr>
            <a:r>
              <a:rPr lang="fr-FR" sz="2400" b="1" i="1">
                <a:solidFill>
                  <a:srgbClr val="7030A0"/>
                </a:solidFill>
              </a:rPr>
              <a:t>(extrait du diaporama EMC/Parcours citoyen)</a:t>
            </a:r>
          </a:p>
        </p:txBody>
      </p:sp>
      <p:sp>
        <p:nvSpPr>
          <p:cNvPr id="14339" name="Text Box 13"/>
          <p:cNvSpPr txBox="1">
            <a:spLocks noChangeArrowheads="1"/>
          </p:cNvSpPr>
          <p:nvPr/>
        </p:nvSpPr>
        <p:spPr bwMode="auto">
          <a:xfrm>
            <a:off x="1331913" y="4149725"/>
            <a:ext cx="6553200" cy="1200150"/>
          </a:xfrm>
          <a:prstGeom prst="rect">
            <a:avLst/>
          </a:prstGeom>
          <a:noFill/>
          <a:ln w="9525">
            <a:noFill/>
            <a:miter lim="800000"/>
            <a:headEnd/>
            <a:tailEnd/>
          </a:ln>
        </p:spPr>
        <p:txBody>
          <a:bodyPr>
            <a:spAutoFit/>
          </a:bodyPr>
          <a:lstStyle/>
          <a:p>
            <a:pPr algn="ctr"/>
            <a:endParaRPr lang="fr-FR">
              <a:solidFill>
                <a:srgbClr val="B41450"/>
              </a:solidFill>
            </a:endParaRPr>
          </a:p>
          <a:p>
            <a:pPr algn="ctr"/>
            <a:endParaRPr lang="fr-FR">
              <a:solidFill>
                <a:srgbClr val="B41450"/>
              </a:solidFill>
            </a:endParaRPr>
          </a:p>
          <a:p>
            <a:pPr algn="ctr"/>
            <a:endParaRPr lang="fr-FR">
              <a:solidFill>
                <a:srgbClr val="B41450"/>
              </a:solidFill>
            </a:endParaRPr>
          </a:p>
          <a:p>
            <a:pPr algn="ctr"/>
            <a:r>
              <a:rPr lang="fr-FR">
                <a:solidFill>
                  <a:srgbClr val="B41450"/>
                </a:solidFill>
              </a:rPr>
              <a:t>Mise en œuvre depuis le rentrée 2015 de l’école aux lycées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 6" descr="Parcours citoyen et vie scolaire.jpg"/>
          <p:cNvPicPr>
            <a:picLocks noChangeAspect="1"/>
          </p:cNvPicPr>
          <p:nvPr/>
        </p:nvPicPr>
        <p:blipFill>
          <a:blip r:embed="rId2"/>
          <a:srcRect/>
          <a:stretch>
            <a:fillRect/>
          </a:stretch>
        </p:blipFill>
        <p:spPr bwMode="auto">
          <a:xfrm>
            <a:off x="755650" y="2636838"/>
            <a:ext cx="7620000" cy="2006600"/>
          </a:xfrm>
          <a:prstGeom prst="rect">
            <a:avLst/>
          </a:prstGeom>
          <a:noFill/>
          <a:ln w="9525">
            <a:noFill/>
            <a:miter lim="800000"/>
            <a:headEnd/>
            <a:tailEnd/>
          </a:ln>
        </p:spPr>
      </p:pic>
      <p:sp>
        <p:nvSpPr>
          <p:cNvPr id="2" name="Titre 1"/>
          <p:cNvSpPr>
            <a:spLocks noGrp="1"/>
          </p:cNvSpPr>
          <p:nvPr>
            <p:ph type="title" idx="4294967295"/>
          </p:nvPr>
        </p:nvSpPr>
        <p:spPr>
          <a:xfrm>
            <a:off x="457200" y="188913"/>
            <a:ext cx="8229600" cy="706437"/>
          </a:xfrm>
        </p:spPr>
        <p:txBody>
          <a:bodyPr/>
          <a:lstStyle/>
          <a:p>
            <a:pPr algn="r">
              <a:defRPr/>
            </a:pPr>
            <a:r>
              <a:rPr lang="fr-FR" sz="2800" b="1" dirty="0" smtClean="0">
                <a:solidFill>
                  <a:srgbClr val="AA38AD"/>
                </a:solidFill>
                <a:effectLst>
                  <a:outerShdw blurRad="38100" dist="38100" dir="2700000" algn="tl">
                    <a:srgbClr val="000000">
                      <a:alpha val="43137"/>
                    </a:srgbClr>
                  </a:outerShdw>
                </a:effectLst>
              </a:rPr>
              <a:t>Au service d’un engagement citoyen</a:t>
            </a:r>
            <a:endParaRPr lang="fr-FR" sz="2800" b="1" dirty="0">
              <a:solidFill>
                <a:srgbClr val="AA38AD"/>
              </a:solidFill>
              <a:effectLst>
                <a:outerShdw blurRad="38100" dist="38100" dir="2700000" algn="tl">
                  <a:srgbClr val="000000">
                    <a:alpha val="43137"/>
                  </a:srgbClr>
                </a:outerShdw>
              </a:effectLst>
            </a:endParaRPr>
          </a:p>
        </p:txBody>
      </p:sp>
      <p:sp>
        <p:nvSpPr>
          <p:cNvPr id="23555" name="Espace réservé du contenu 2"/>
          <p:cNvSpPr>
            <a:spLocks noGrp="1"/>
          </p:cNvSpPr>
          <p:nvPr>
            <p:ph idx="4294967295"/>
          </p:nvPr>
        </p:nvSpPr>
        <p:spPr>
          <a:xfrm>
            <a:off x="323850" y="1125538"/>
            <a:ext cx="8424863" cy="3527425"/>
          </a:xfrm>
        </p:spPr>
        <p:txBody>
          <a:bodyPr lIns="0" tIns="36000" rIns="36000" bIns="36000"/>
          <a:lstStyle/>
          <a:p>
            <a:pPr algn="just">
              <a:buFontTx/>
              <a:buNone/>
            </a:pPr>
            <a:r>
              <a:rPr lang="fr-FR" sz="2400" smtClean="0"/>
              <a:t>	Il devra intégrer pleinement la </a:t>
            </a:r>
            <a:r>
              <a:rPr lang="fr-FR" sz="2400" b="1" smtClean="0"/>
              <a:t>participation</a:t>
            </a:r>
            <a:r>
              <a:rPr lang="fr-FR" sz="2400" smtClean="0"/>
              <a:t> de l'élève à la vie de l'école et de l'établissement et les expériences et engagements qu'il connaîtra en dehors de l'école, notamment avec les partenaires associatifs.</a:t>
            </a:r>
          </a:p>
          <a:p>
            <a:pPr algn="just"/>
            <a:endParaRPr lang="fr-FR" sz="2400" smtClean="0"/>
          </a:p>
          <a:p>
            <a:pPr algn="just"/>
            <a:endParaRPr lang="fr-FR" sz="2400" smtClean="0"/>
          </a:p>
        </p:txBody>
      </p:sp>
      <p:sp>
        <p:nvSpPr>
          <p:cNvPr id="23556" name="Rectangle 4"/>
          <p:cNvSpPr>
            <a:spLocks noChangeArrowheads="1"/>
          </p:cNvSpPr>
          <p:nvPr/>
        </p:nvSpPr>
        <p:spPr bwMode="auto">
          <a:xfrm>
            <a:off x="1547813" y="4730750"/>
            <a:ext cx="7416800" cy="1917700"/>
          </a:xfrm>
          <a:prstGeom prst="rect">
            <a:avLst/>
          </a:prstGeom>
          <a:solidFill>
            <a:srgbClr val="FFE7F3"/>
          </a:solidFill>
          <a:ln w="9525">
            <a:noFill/>
            <a:miter lim="800000"/>
            <a:headEnd/>
            <a:tailEnd/>
          </a:ln>
        </p:spPr>
        <p:txBody>
          <a:bodyPr>
            <a:spAutoFit/>
          </a:bodyPr>
          <a:lstStyle/>
          <a:p>
            <a:r>
              <a:rPr lang="fr-FR" sz="2400"/>
              <a:t>Le parcours citoyen, de l’école au lycée, mobilise différents moments d’enseignement et des moments éducatifs, les acteurs de l’établissement  (notamment </a:t>
            </a:r>
            <a:r>
              <a:rPr lang="fr-FR" sz="2400" b="1"/>
              <a:t>les instances de l’école et de l’EPLE – CVC/ CVL, </a:t>
            </a:r>
            <a:r>
              <a:rPr lang="fr-FR" sz="2400" b="1">
                <a:solidFill>
                  <a:srgbClr val="7030A0"/>
                </a:solidFill>
              </a:rPr>
              <a:t>CESC</a:t>
            </a:r>
            <a:r>
              <a:rPr lang="fr-FR" sz="2400" b="1"/>
              <a:t>…</a:t>
            </a:r>
            <a:r>
              <a:rPr lang="fr-FR" sz="2400"/>
              <a:t>), et hors l’établissement. </a:t>
            </a:r>
          </a:p>
        </p:txBody>
      </p:sp>
      <p:sp>
        <p:nvSpPr>
          <p:cNvPr id="23557" name="ZoneTexte 5"/>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4213" y="0"/>
            <a:ext cx="7991475" cy="633413"/>
          </a:xfrm>
        </p:spPr>
        <p:txBody>
          <a:bodyPr/>
          <a:lstStyle/>
          <a:p>
            <a:pPr algn="r">
              <a:defRPr/>
            </a:pPr>
            <a:r>
              <a:rPr lang="fr-FR" sz="2800" b="1" smtClean="0">
                <a:solidFill>
                  <a:srgbClr val="7030A0"/>
                </a:solidFill>
                <a:effectLst>
                  <a:outerShdw blurRad="38100" dist="38100" dir="2700000" algn="tl">
                    <a:srgbClr val="C0C0C0"/>
                  </a:outerShdw>
                </a:effectLst>
              </a:rPr>
              <a:t>Parcours citoyen et </a:t>
            </a:r>
            <a:r>
              <a:rPr lang="fr-FR" sz="2800" b="1" smtClean="0">
                <a:solidFill>
                  <a:srgbClr val="7030A0"/>
                </a:solidFill>
                <a:effectLst>
                  <a:outerShdw blurRad="38100" dist="38100" dir="2700000" algn="tl">
                    <a:srgbClr val="C0C0C0"/>
                  </a:outerShdw>
                </a:effectLst>
                <a:hlinkClick r:id="rId2"/>
              </a:rPr>
              <a:t>JDC</a:t>
            </a:r>
            <a:endParaRPr lang="fr-FR" sz="2800" b="1" smtClean="0">
              <a:solidFill>
                <a:srgbClr val="7030A0"/>
              </a:solidFill>
              <a:effectLst>
                <a:outerShdw blurRad="38100" dist="38100" dir="2700000" algn="tl">
                  <a:srgbClr val="C0C0C0"/>
                </a:outerShdw>
              </a:effectLst>
            </a:endParaRPr>
          </a:p>
        </p:txBody>
      </p:sp>
      <p:pic>
        <p:nvPicPr>
          <p:cNvPr id="24578" name="Espace réservé du contenu 3" descr="Parcours citoyen et JDC.jpg"/>
          <p:cNvPicPr>
            <a:picLocks noGrp="1" noChangeAspect="1"/>
          </p:cNvPicPr>
          <p:nvPr>
            <p:ph idx="4294967295"/>
          </p:nvPr>
        </p:nvPicPr>
        <p:blipFill>
          <a:blip r:embed="rId3"/>
          <a:srcRect/>
          <a:stretch>
            <a:fillRect/>
          </a:stretch>
        </p:blipFill>
        <p:spPr>
          <a:xfrm>
            <a:off x="1547813" y="549275"/>
            <a:ext cx="7200900" cy="1854200"/>
          </a:xfrm>
        </p:spPr>
      </p:pic>
      <p:sp>
        <p:nvSpPr>
          <p:cNvPr id="24579" name="ZoneTexte 4"/>
          <p:cNvSpPr txBox="1">
            <a:spLocks noChangeArrowheads="1"/>
          </p:cNvSpPr>
          <p:nvPr/>
        </p:nvSpPr>
        <p:spPr bwMode="auto">
          <a:xfrm>
            <a:off x="323850" y="2924175"/>
            <a:ext cx="2376488" cy="2847975"/>
          </a:xfrm>
          <a:prstGeom prst="rect">
            <a:avLst/>
          </a:prstGeom>
          <a:noFill/>
          <a:ln w="9525">
            <a:solidFill>
              <a:schemeClr val="tx2"/>
            </a:solidFill>
            <a:miter lim="800000"/>
            <a:headEnd/>
            <a:tailEnd/>
          </a:ln>
        </p:spPr>
        <p:txBody>
          <a:bodyPr>
            <a:spAutoFit/>
          </a:bodyPr>
          <a:lstStyle/>
          <a:p>
            <a:pPr algn="ctr"/>
            <a:r>
              <a:rPr lang="fr-FR"/>
              <a:t>Une thématique également inscrite </a:t>
            </a:r>
            <a:r>
              <a:rPr lang="fr-FR">
                <a:solidFill>
                  <a:srgbClr val="6B6BCF"/>
                </a:solidFill>
              </a:rPr>
              <a:t>dans les programmes d’EMC </a:t>
            </a:r>
            <a:r>
              <a:rPr lang="fr-FR" b="1"/>
              <a:t>et</a:t>
            </a:r>
            <a:r>
              <a:rPr lang="fr-FR"/>
              <a:t> </a:t>
            </a:r>
          </a:p>
          <a:p>
            <a:pPr algn="ctr"/>
            <a:r>
              <a:rPr lang="fr-FR">
                <a:solidFill>
                  <a:srgbClr val="E7256F"/>
                </a:solidFill>
              </a:rPr>
              <a:t>dans le socle commun de compétences, de connaissances et de culture</a:t>
            </a:r>
          </a:p>
        </p:txBody>
      </p:sp>
      <p:sp>
        <p:nvSpPr>
          <p:cNvPr id="24580" name="ZoneTexte 5"/>
          <p:cNvSpPr txBox="1">
            <a:spLocks noChangeArrowheads="1"/>
          </p:cNvSpPr>
          <p:nvPr/>
        </p:nvSpPr>
        <p:spPr bwMode="auto">
          <a:xfrm>
            <a:off x="2771775" y="2492375"/>
            <a:ext cx="6192838" cy="4149725"/>
          </a:xfrm>
          <a:prstGeom prst="rect">
            <a:avLst/>
          </a:prstGeom>
          <a:solidFill>
            <a:srgbClr val="FFFFCC"/>
          </a:solidFill>
          <a:ln w="9525">
            <a:noFill/>
            <a:miter lim="800000"/>
            <a:headEnd/>
            <a:tailEnd/>
          </a:ln>
        </p:spPr>
        <p:txBody>
          <a:bodyPr>
            <a:spAutoFit/>
          </a:bodyPr>
          <a:lstStyle/>
          <a:p>
            <a:r>
              <a:rPr lang="fr-FR" b="1"/>
              <a:t>Le </a:t>
            </a:r>
            <a:r>
              <a:rPr lang="fr-FR" b="1">
                <a:solidFill>
                  <a:srgbClr val="E9235C"/>
                </a:solidFill>
              </a:rPr>
              <a:t>PARCOURS CITOYEN</a:t>
            </a:r>
            <a:r>
              <a:rPr lang="fr-FR" b="1">
                <a:solidFill>
                  <a:srgbClr val="FF0000"/>
                </a:solidFill>
              </a:rPr>
              <a:t> </a:t>
            </a:r>
            <a:r>
              <a:rPr lang="fr-FR" b="1"/>
              <a:t>intègre le </a:t>
            </a:r>
            <a:r>
              <a:rPr lang="fr-FR" b="1">
                <a:solidFill>
                  <a:srgbClr val="6B6BCF"/>
                </a:solidFill>
              </a:rPr>
              <a:t>parcours de citoyenneté</a:t>
            </a:r>
          </a:p>
          <a:p>
            <a:pPr algn="just"/>
            <a:r>
              <a:rPr lang="fr-FR">
                <a:hlinkClick r:id="rId2"/>
              </a:rPr>
              <a:t>L'enseignement de la défense</a:t>
            </a:r>
            <a:r>
              <a:rPr lang="fr-FR"/>
              <a:t> est un des éléments du parcours de citoyenneté prévu par la loi de 1997. Il prépare les jeunes à une réflexion lucide sur </a:t>
            </a:r>
            <a:r>
              <a:rPr lang="fr-FR" b="1"/>
              <a:t>la défense et la sécurité de notre pays</a:t>
            </a:r>
            <a:r>
              <a:rPr lang="fr-FR"/>
              <a:t>, à un exercice responsable de leur future activité économique et sociale, et, s'ils le souhaitent, à une participation directe à la défense.</a:t>
            </a:r>
          </a:p>
          <a:p>
            <a:pPr algn="just"/>
            <a:endParaRPr lang="fr-FR" sz="400"/>
          </a:p>
          <a:p>
            <a:r>
              <a:rPr lang="fr-FR" b="1"/>
              <a:t>Le parcours de citoyenneté comprend :</a:t>
            </a:r>
          </a:p>
          <a:p>
            <a:r>
              <a:rPr lang="fr-FR"/>
              <a:t>Le recensement citoyen à seize ans</a:t>
            </a:r>
          </a:p>
          <a:p>
            <a:r>
              <a:rPr lang="fr-FR"/>
              <a:t>L'enseignement de la défense à l'école</a:t>
            </a:r>
          </a:p>
          <a:p>
            <a:r>
              <a:rPr lang="fr-FR"/>
              <a:t>La journée défense et citoyenneté (JDC)</a:t>
            </a:r>
          </a:p>
          <a:p>
            <a:endParaRPr lang="fr-FR" sz="1000"/>
          </a:p>
          <a:p>
            <a:r>
              <a:rPr lang="fr-FR"/>
              <a:t>Après l'émotion légitime et le sursaut du 11 janvier 2015, il s'agit de construire une culture de résilience.</a:t>
            </a:r>
          </a:p>
        </p:txBody>
      </p:sp>
      <p:sp>
        <p:nvSpPr>
          <p:cNvPr id="24581"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7200" y="274638"/>
            <a:ext cx="8229600" cy="633412"/>
          </a:xfrm>
        </p:spPr>
        <p:txBody>
          <a:bodyPr/>
          <a:lstStyle/>
          <a:p>
            <a:pPr algn="r">
              <a:defRPr/>
            </a:pPr>
            <a:r>
              <a:rPr lang="fr-FR" sz="2800" b="1" dirty="0" smtClean="0">
                <a:solidFill>
                  <a:srgbClr val="7030A0"/>
                </a:solidFill>
                <a:effectLst>
                  <a:outerShdw blurRad="38100" dist="38100" dir="2700000" algn="tl">
                    <a:srgbClr val="000000">
                      <a:alpha val="43137"/>
                    </a:srgbClr>
                  </a:outerShdw>
                </a:effectLst>
              </a:rPr>
              <a:t>Le calendrier des incontournables</a:t>
            </a:r>
            <a:endParaRPr lang="fr-FR" sz="2800" b="1" dirty="0">
              <a:solidFill>
                <a:srgbClr val="7030A0"/>
              </a:solidFill>
              <a:effectLst>
                <a:outerShdw blurRad="38100" dist="38100" dir="2700000" algn="tl">
                  <a:srgbClr val="000000">
                    <a:alpha val="43137"/>
                  </a:srgbClr>
                </a:outerShdw>
              </a:effectLst>
            </a:endParaRPr>
          </a:p>
        </p:txBody>
      </p:sp>
      <p:sp>
        <p:nvSpPr>
          <p:cNvPr id="25602" name="Espace réservé du contenu 2"/>
          <p:cNvSpPr>
            <a:spLocks noGrp="1"/>
          </p:cNvSpPr>
          <p:nvPr>
            <p:ph idx="4294967295"/>
          </p:nvPr>
        </p:nvSpPr>
        <p:spPr>
          <a:xfrm>
            <a:off x="4067175" y="981075"/>
            <a:ext cx="4681538" cy="4751388"/>
          </a:xfrm>
          <a:ln>
            <a:solidFill>
              <a:srgbClr val="E9235C"/>
            </a:solidFill>
          </a:ln>
        </p:spPr>
        <p:txBody>
          <a:bodyPr lIns="36000" tIns="36000" rIns="36000" bIns="36000"/>
          <a:lstStyle/>
          <a:p>
            <a:pPr algn="ctr">
              <a:buFontTx/>
              <a:buNone/>
            </a:pPr>
            <a:r>
              <a:rPr lang="fr-FR" sz="2400" smtClean="0"/>
              <a:t>	</a:t>
            </a:r>
            <a:r>
              <a:rPr lang="fr-FR" sz="2300" smtClean="0"/>
              <a:t>Il pourra prendre appui sur des actions éducatives et favoriser l'implication active de chaque élève dans </a:t>
            </a:r>
            <a:r>
              <a:rPr lang="fr-FR" sz="2300" smtClean="0">
                <a:solidFill>
                  <a:srgbClr val="E9235C"/>
                </a:solidFill>
              </a:rPr>
              <a:t>les journées</a:t>
            </a:r>
            <a:r>
              <a:rPr lang="fr-FR" sz="2300" smtClean="0">
                <a:solidFill>
                  <a:srgbClr val="FF0000"/>
                </a:solidFill>
              </a:rPr>
              <a:t> </a:t>
            </a:r>
            <a:r>
              <a:rPr lang="fr-FR" sz="2300" smtClean="0"/>
              <a:t>(notamment la Journée nationale du 9 décembre dédiée à la laïcité) ou </a:t>
            </a:r>
            <a:r>
              <a:rPr lang="fr-FR" sz="2300" smtClean="0">
                <a:solidFill>
                  <a:srgbClr val="E9235C"/>
                </a:solidFill>
              </a:rPr>
              <a:t>semaines spécifiques</a:t>
            </a:r>
            <a:r>
              <a:rPr lang="fr-FR" sz="2300" smtClean="0">
                <a:solidFill>
                  <a:srgbClr val="FF0000"/>
                </a:solidFill>
              </a:rPr>
              <a:t> </a:t>
            </a:r>
            <a:r>
              <a:rPr lang="fr-FR" sz="2300" smtClean="0"/>
              <a:t>(notamment les Semaines de l'engagement lycéen), </a:t>
            </a:r>
            <a:r>
              <a:rPr lang="fr-FR" sz="2300" smtClean="0">
                <a:solidFill>
                  <a:srgbClr val="E9235C"/>
                </a:solidFill>
              </a:rPr>
              <a:t>les campagnes nationales de solidarité, les concours et olympiades, et les commémorations patriotiques.</a:t>
            </a:r>
            <a:endParaRPr lang="fr-FR" sz="2300" smtClean="0"/>
          </a:p>
        </p:txBody>
      </p:sp>
      <p:sp>
        <p:nvSpPr>
          <p:cNvPr id="25603" name="ZoneTexte 6"/>
          <p:cNvSpPr txBox="1">
            <a:spLocks noChangeArrowheads="1"/>
          </p:cNvSpPr>
          <p:nvPr/>
        </p:nvSpPr>
        <p:spPr bwMode="auto">
          <a:xfrm>
            <a:off x="539750" y="1557338"/>
            <a:ext cx="3384550" cy="701675"/>
          </a:xfrm>
          <a:prstGeom prst="rect">
            <a:avLst/>
          </a:prstGeom>
          <a:solidFill>
            <a:srgbClr val="92D050"/>
          </a:solidFill>
          <a:ln w="9525">
            <a:noFill/>
            <a:miter lim="800000"/>
            <a:headEnd/>
            <a:tailEnd/>
          </a:ln>
        </p:spPr>
        <p:txBody>
          <a:bodyPr>
            <a:spAutoFit/>
          </a:bodyPr>
          <a:lstStyle/>
          <a:p>
            <a:r>
              <a:rPr lang="fr-FR" sz="2000"/>
              <a:t>Journée(s) et Semaine    	spécifiques…</a:t>
            </a:r>
          </a:p>
        </p:txBody>
      </p:sp>
      <p:sp>
        <p:nvSpPr>
          <p:cNvPr id="25604" name="ZoneTexte 7"/>
          <p:cNvSpPr txBox="1">
            <a:spLocks noChangeArrowheads="1"/>
          </p:cNvSpPr>
          <p:nvPr/>
        </p:nvSpPr>
        <p:spPr bwMode="auto">
          <a:xfrm>
            <a:off x="539750" y="2492375"/>
            <a:ext cx="3384550" cy="958850"/>
          </a:xfrm>
          <a:prstGeom prst="rect">
            <a:avLst/>
          </a:prstGeom>
          <a:solidFill>
            <a:srgbClr val="00CC66"/>
          </a:solidFill>
          <a:ln w="9525">
            <a:noFill/>
            <a:miter lim="800000"/>
            <a:headEnd/>
            <a:tailEnd/>
          </a:ln>
        </p:spPr>
        <p:txBody>
          <a:bodyPr>
            <a:spAutoFit/>
          </a:bodyPr>
          <a:lstStyle/>
          <a:p>
            <a:r>
              <a:rPr lang="fr-FR" sz="1900"/>
              <a:t>Commémorations patriotiques ou célébrations (panthéonisation) </a:t>
            </a:r>
          </a:p>
        </p:txBody>
      </p:sp>
      <p:sp>
        <p:nvSpPr>
          <p:cNvPr id="25605" name="ZoneTexte 8"/>
          <p:cNvSpPr txBox="1">
            <a:spLocks noChangeArrowheads="1"/>
          </p:cNvSpPr>
          <p:nvPr/>
        </p:nvSpPr>
        <p:spPr bwMode="auto">
          <a:xfrm>
            <a:off x="539750" y="3716338"/>
            <a:ext cx="3384550" cy="366712"/>
          </a:xfrm>
          <a:prstGeom prst="rect">
            <a:avLst/>
          </a:prstGeom>
          <a:solidFill>
            <a:srgbClr val="009900"/>
          </a:solidFill>
          <a:ln w="9525">
            <a:noFill/>
            <a:miter lim="800000"/>
            <a:headEnd/>
            <a:tailEnd/>
          </a:ln>
        </p:spPr>
        <p:txBody>
          <a:bodyPr>
            <a:spAutoFit/>
          </a:bodyPr>
          <a:lstStyle/>
          <a:p>
            <a:r>
              <a:rPr lang="fr-FR">
                <a:solidFill>
                  <a:schemeClr val="bg1"/>
                </a:solidFill>
              </a:rPr>
              <a:t>Concours et olympiades…</a:t>
            </a:r>
          </a:p>
        </p:txBody>
      </p:sp>
      <p:sp>
        <p:nvSpPr>
          <p:cNvPr id="25606" name="ZoneTexte 9"/>
          <p:cNvSpPr txBox="1">
            <a:spLocks noChangeArrowheads="1"/>
          </p:cNvSpPr>
          <p:nvPr/>
        </p:nvSpPr>
        <p:spPr bwMode="auto">
          <a:xfrm>
            <a:off x="539750" y="4365625"/>
            <a:ext cx="3384550" cy="915988"/>
          </a:xfrm>
          <a:prstGeom prst="rect">
            <a:avLst/>
          </a:prstGeom>
          <a:solidFill>
            <a:srgbClr val="006600"/>
          </a:solidFill>
          <a:ln w="9525">
            <a:noFill/>
            <a:miter lim="800000"/>
            <a:headEnd/>
            <a:tailEnd/>
          </a:ln>
        </p:spPr>
        <p:txBody>
          <a:bodyPr>
            <a:spAutoFit/>
          </a:bodyPr>
          <a:lstStyle/>
          <a:p>
            <a:r>
              <a:rPr lang="fr-FR">
                <a:solidFill>
                  <a:schemeClr val="bg1"/>
                </a:solidFill>
              </a:rPr>
              <a:t>Campagnes nationales de solidarité, grandes causes nationales…</a:t>
            </a:r>
          </a:p>
        </p:txBody>
      </p:sp>
      <p:sp>
        <p:nvSpPr>
          <p:cNvPr id="25607" name="ZoneTexte 10"/>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
        <p:nvSpPr>
          <p:cNvPr id="12" name="ZoneTexte 11"/>
          <p:cNvSpPr txBox="1"/>
          <p:nvPr/>
        </p:nvSpPr>
        <p:spPr>
          <a:xfrm>
            <a:off x="1692275" y="5876925"/>
            <a:ext cx="7127875" cy="915988"/>
          </a:xfrm>
          <a:prstGeom prst="rect">
            <a:avLst/>
          </a:prstGeom>
          <a:solidFill>
            <a:srgbClr val="99FF99"/>
          </a:solidFill>
        </p:spPr>
        <p:txBody>
          <a:bodyPr>
            <a:spAutoFit/>
          </a:bodyPr>
          <a:lstStyle/>
          <a:p>
            <a:pPr algn="ctr">
              <a:defRPr/>
            </a:pPr>
            <a:r>
              <a:rPr lang="fr-FR">
                <a:effectLst>
                  <a:outerShdw blurRad="38100" dist="38100" dir="2700000" algn="tl">
                    <a:srgbClr val="FFFFFF"/>
                  </a:outerShdw>
                </a:effectLst>
              </a:rPr>
              <a:t>On n’oubliera pas les actions </a:t>
            </a:r>
            <a:r>
              <a:rPr lang="fr-FR" u="sng">
                <a:effectLst>
                  <a:outerShdw blurRad="38100" dist="38100" dir="2700000" algn="tl">
                    <a:srgbClr val="FFFFFF"/>
                  </a:outerShdw>
                </a:effectLst>
              </a:rPr>
              <a:t>déjà conduites</a:t>
            </a:r>
            <a:r>
              <a:rPr lang="fr-FR">
                <a:effectLst>
                  <a:outerShdw blurRad="38100" dist="38100" dir="2700000" algn="tl">
                    <a:srgbClr val="FFFFFF"/>
                  </a:outerShdw>
                </a:effectLst>
              </a:rPr>
              <a:t> dans les champs </a:t>
            </a:r>
          </a:p>
          <a:p>
            <a:pPr algn="ctr">
              <a:defRPr/>
            </a:pPr>
            <a:r>
              <a:rPr lang="fr-FR">
                <a:effectLst>
                  <a:outerShdw blurRad="38100" dist="38100" dir="2700000" algn="tl">
                    <a:srgbClr val="FFFFFF"/>
                  </a:outerShdw>
                </a:effectLst>
              </a:rPr>
              <a:t>De la prévention des conduites addictives, de la sécurité routière  et  des formations aux premiers secours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idx="4294967295"/>
          </p:nvPr>
        </p:nvSpPr>
        <p:spPr>
          <a:xfrm>
            <a:off x="1619250" y="333375"/>
            <a:ext cx="5400675" cy="490538"/>
          </a:xfrm>
        </p:spPr>
        <p:txBody>
          <a:bodyPr/>
          <a:lstStyle/>
          <a:p>
            <a:r>
              <a:rPr lang="fr-FR" sz="2800" b="1" smtClean="0">
                <a:solidFill>
                  <a:srgbClr val="F40C1D"/>
                </a:solidFill>
              </a:rPr>
              <a:t>Quelques commémorations</a:t>
            </a:r>
          </a:p>
        </p:txBody>
      </p:sp>
      <p:sp>
        <p:nvSpPr>
          <p:cNvPr id="27650" name="Espace réservé du contenu 2"/>
          <p:cNvSpPr>
            <a:spLocks noGrp="1"/>
          </p:cNvSpPr>
          <p:nvPr>
            <p:ph idx="4294967295"/>
          </p:nvPr>
        </p:nvSpPr>
        <p:spPr>
          <a:xfrm>
            <a:off x="323850" y="1268413"/>
            <a:ext cx="4537075" cy="4465637"/>
          </a:xfrm>
          <a:solidFill>
            <a:srgbClr val="CCECFF"/>
          </a:solidFill>
        </p:spPr>
        <p:txBody>
          <a:bodyPr anchor="ctr"/>
          <a:lstStyle/>
          <a:p>
            <a:r>
              <a:rPr lang="fr-FR" sz="2000" smtClean="0"/>
              <a:t>Commémorations liées aux guerres (mondiales, d’Algérie…)</a:t>
            </a:r>
          </a:p>
          <a:p>
            <a:r>
              <a:rPr lang="fr-FR" sz="2000" smtClean="0"/>
              <a:t>Journée de la mémoire des génocides et de prévention des crimes conte l’humanité (27 janvier)</a:t>
            </a:r>
          </a:p>
          <a:p>
            <a:r>
              <a:rPr lang="fr-FR" sz="2000" smtClean="0"/>
              <a:t>Journée du souvenir des victimes de la déportation (dernier dimanche d’avril)</a:t>
            </a:r>
          </a:p>
          <a:p>
            <a:r>
              <a:rPr lang="fr-FR" sz="2000" smtClean="0"/>
              <a:t>Journée nationale de la mémoire de la traire négrière, de l’esclavage et de leur abolition (10 mai)</a:t>
            </a:r>
          </a:p>
          <a:p>
            <a:r>
              <a:rPr lang="fr-FR" sz="2000" smtClean="0"/>
              <a:t>Journée nationale de la Résistance (27 mai)….</a:t>
            </a:r>
          </a:p>
        </p:txBody>
      </p:sp>
      <p:pic>
        <p:nvPicPr>
          <p:cNvPr id="27651" name="Image 3" descr="Label Centenaire.jpg"/>
          <p:cNvPicPr>
            <a:picLocks noChangeAspect="1"/>
          </p:cNvPicPr>
          <p:nvPr/>
        </p:nvPicPr>
        <p:blipFill>
          <a:blip r:embed="rId2"/>
          <a:srcRect/>
          <a:stretch>
            <a:fillRect/>
          </a:stretch>
        </p:blipFill>
        <p:spPr bwMode="auto">
          <a:xfrm>
            <a:off x="6696075" y="0"/>
            <a:ext cx="2447925" cy="2255838"/>
          </a:xfrm>
          <a:prstGeom prst="rect">
            <a:avLst/>
          </a:prstGeom>
          <a:noFill/>
          <a:ln w="9525">
            <a:noFill/>
            <a:miter lim="800000"/>
            <a:headEnd/>
            <a:tailEnd/>
          </a:ln>
        </p:spPr>
      </p:pic>
      <p:pic>
        <p:nvPicPr>
          <p:cNvPr id="27652" name="Image 4" descr="Rites républicains.jpg"/>
          <p:cNvPicPr>
            <a:picLocks noChangeAspect="1"/>
          </p:cNvPicPr>
          <p:nvPr/>
        </p:nvPicPr>
        <p:blipFill>
          <a:blip r:embed="rId3"/>
          <a:srcRect/>
          <a:stretch>
            <a:fillRect/>
          </a:stretch>
        </p:blipFill>
        <p:spPr bwMode="auto">
          <a:xfrm>
            <a:off x="5076825" y="1916113"/>
            <a:ext cx="3973513" cy="1800225"/>
          </a:xfrm>
          <a:prstGeom prst="rect">
            <a:avLst/>
          </a:prstGeom>
          <a:noFill/>
          <a:ln w="9525">
            <a:solidFill>
              <a:srgbClr val="FF0000"/>
            </a:solidFill>
            <a:miter lim="800000"/>
            <a:headEnd/>
            <a:tailEnd/>
          </a:ln>
        </p:spPr>
      </p:pic>
      <p:sp>
        <p:nvSpPr>
          <p:cNvPr id="27653" name="ZoneTexte 5"/>
          <p:cNvSpPr txBox="1">
            <a:spLocks noChangeArrowheads="1"/>
          </p:cNvSpPr>
          <p:nvPr/>
        </p:nvSpPr>
        <p:spPr bwMode="auto">
          <a:xfrm>
            <a:off x="5148263" y="3860800"/>
            <a:ext cx="3816350" cy="2686050"/>
          </a:xfrm>
          <a:prstGeom prst="rect">
            <a:avLst/>
          </a:prstGeom>
          <a:noFill/>
          <a:ln w="9525">
            <a:noFill/>
            <a:miter lim="800000"/>
            <a:headEnd/>
            <a:tailEnd/>
          </a:ln>
        </p:spPr>
        <p:txBody>
          <a:bodyPr>
            <a:spAutoFit/>
          </a:bodyPr>
          <a:lstStyle/>
          <a:p>
            <a:r>
              <a:rPr lang="fr-FR" b="1"/>
              <a:t>Quelques concours et prix :</a:t>
            </a:r>
          </a:p>
          <a:p>
            <a:endParaRPr lang="fr-FR" sz="800" b="1"/>
          </a:p>
          <a:p>
            <a:pPr>
              <a:buFont typeface="Arial" charset="0"/>
              <a:buChar char="•"/>
            </a:pPr>
            <a:r>
              <a:rPr lang="fr-FR"/>
              <a:t> Concours National de la Résistance et de la Déportation</a:t>
            </a:r>
          </a:p>
          <a:p>
            <a:pPr>
              <a:buFont typeface="Arial" charset="0"/>
              <a:buChar char="•"/>
            </a:pPr>
            <a:r>
              <a:rPr lang="fr-FR"/>
              <a:t> Prix Annie et Charles Corrin</a:t>
            </a:r>
          </a:p>
          <a:p>
            <a:pPr>
              <a:buFont typeface="Arial" charset="0"/>
              <a:buChar char="•"/>
            </a:pPr>
            <a:r>
              <a:rPr lang="fr-FR"/>
              <a:t> Concours du « Monument aux morts de ma commune »</a:t>
            </a:r>
          </a:p>
          <a:p>
            <a:pPr>
              <a:buFont typeface="Arial" charset="0"/>
              <a:buChar char="•"/>
            </a:pPr>
            <a:r>
              <a:rPr lang="fr-FR"/>
              <a:t> Concours des « Petits artistes de la mémoire »</a:t>
            </a:r>
          </a:p>
          <a:p>
            <a:pPr>
              <a:buFont typeface="Arial" charset="0"/>
              <a:buChar char="•"/>
            </a:pPr>
            <a:r>
              <a:rPr lang="fr-FR"/>
              <a:t>…</a:t>
            </a:r>
          </a:p>
        </p:txBody>
      </p:sp>
      <p:sp>
        <p:nvSpPr>
          <p:cNvPr id="27654"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a:xfrm>
            <a:off x="827088" y="188913"/>
            <a:ext cx="8229600" cy="360362"/>
          </a:xfrm>
        </p:spPr>
        <p:txBody>
          <a:bodyPr/>
          <a:lstStyle/>
          <a:p>
            <a:pPr algn="r"/>
            <a:r>
              <a:rPr lang="fr-FR" sz="2600" b="1" smtClean="0">
                <a:solidFill>
                  <a:srgbClr val="7030A0"/>
                </a:solidFill>
              </a:rPr>
              <a:t>S’appuyer sur « </a:t>
            </a:r>
            <a:r>
              <a:rPr lang="fr-FR" sz="2600" b="1" smtClean="0">
                <a:solidFill>
                  <a:srgbClr val="7030A0"/>
                </a:solidFill>
                <a:hlinkClick r:id="rId2"/>
              </a:rPr>
              <a:t>les actions éducatives</a:t>
            </a:r>
            <a:r>
              <a:rPr lang="fr-FR" sz="2600" b="1" smtClean="0">
                <a:solidFill>
                  <a:srgbClr val="7030A0"/>
                </a:solidFill>
              </a:rPr>
              <a:t> »</a:t>
            </a:r>
          </a:p>
        </p:txBody>
      </p:sp>
      <p:sp>
        <p:nvSpPr>
          <p:cNvPr id="28674" name="Espace réservé du contenu 2"/>
          <p:cNvSpPr>
            <a:spLocks noGrp="1"/>
          </p:cNvSpPr>
          <p:nvPr>
            <p:ph idx="1"/>
          </p:nvPr>
        </p:nvSpPr>
        <p:spPr>
          <a:xfrm>
            <a:off x="0" y="765175"/>
            <a:ext cx="4716463" cy="3024188"/>
          </a:xfrm>
          <a:solidFill>
            <a:srgbClr val="00B0F0"/>
          </a:solidFill>
        </p:spPr>
        <p:txBody>
          <a:bodyPr/>
          <a:lstStyle/>
          <a:p>
            <a:pPr>
              <a:buFontTx/>
              <a:buNone/>
            </a:pPr>
            <a:r>
              <a:rPr lang="fr-FR" sz="2400" smtClean="0"/>
              <a:t>	Le programme prévisionnel des actions éducatives, publié au début de chaque année scolaire au </a:t>
            </a:r>
            <a:r>
              <a:rPr lang="fr-FR" sz="2400" b="1" smtClean="0">
                <a:solidFill>
                  <a:srgbClr val="7030A0"/>
                </a:solidFill>
                <a:hlinkClick r:id="rId2"/>
              </a:rPr>
              <a:t>B.O</a:t>
            </a:r>
            <a:r>
              <a:rPr lang="fr-FR" sz="2400" smtClean="0">
                <a:solidFill>
                  <a:srgbClr val="7030A0"/>
                </a:solidFill>
              </a:rPr>
              <a:t>.</a:t>
            </a:r>
            <a:r>
              <a:rPr lang="fr-FR" sz="2400" smtClean="0"/>
              <a:t>, recense l'ensemble des opérations impulsées à l'échelon national en direction des écoles, collèges et lycées.</a:t>
            </a:r>
          </a:p>
        </p:txBody>
      </p:sp>
      <p:sp>
        <p:nvSpPr>
          <p:cNvPr id="4" name="ZoneTexte 3"/>
          <p:cNvSpPr txBox="1"/>
          <p:nvPr/>
        </p:nvSpPr>
        <p:spPr>
          <a:xfrm>
            <a:off x="4716463" y="750888"/>
            <a:ext cx="4427537" cy="6062662"/>
          </a:xfrm>
          <a:prstGeom prst="rect">
            <a:avLst/>
          </a:prstGeom>
          <a:solidFill>
            <a:schemeClr val="accent6">
              <a:lumMod val="20000"/>
              <a:lumOff val="80000"/>
            </a:schemeClr>
          </a:solidFill>
        </p:spPr>
        <p:txBody>
          <a:bodyPr>
            <a:spAutoFit/>
          </a:bodyPr>
          <a:lstStyle/>
          <a:p>
            <a:pPr>
              <a:defRPr/>
            </a:pPr>
            <a:r>
              <a:rPr lang="fr-FR" b="1" u="sng" dirty="0">
                <a:solidFill>
                  <a:srgbClr val="7030A0"/>
                </a:solidFill>
                <a:latin typeface="Arial" pitchFamily="34" charset="0"/>
                <a:cs typeface="+mn-cs"/>
              </a:rPr>
              <a:t>Des commémorations et des événements </a:t>
            </a:r>
            <a:endParaRPr lang="fr-FR" b="1" dirty="0">
              <a:latin typeface="Arial" pitchFamily="34" charset="0"/>
              <a:cs typeface="+mn-cs"/>
            </a:endParaRPr>
          </a:p>
          <a:p>
            <a:pPr>
              <a:defRPr/>
            </a:pPr>
            <a:r>
              <a:rPr lang="fr-FR" sz="1600" dirty="0">
                <a:latin typeface="Arial" pitchFamily="34" charset="0"/>
                <a:cs typeface="+mn-cs"/>
              </a:rPr>
              <a:t>Semaine de la langue française et de la francophonie</a:t>
            </a:r>
          </a:p>
          <a:p>
            <a:pPr>
              <a:defRPr/>
            </a:pPr>
            <a:r>
              <a:rPr lang="fr-FR" sz="1600" dirty="0">
                <a:latin typeface="Arial" pitchFamily="34" charset="0"/>
                <a:cs typeface="+mn-cs"/>
              </a:rPr>
              <a:t>Semaine de la Presse</a:t>
            </a:r>
          </a:p>
          <a:p>
            <a:pPr>
              <a:defRPr/>
            </a:pPr>
            <a:r>
              <a:rPr lang="fr-FR" sz="1600" dirty="0">
                <a:latin typeface="Arial" pitchFamily="34" charset="0"/>
                <a:cs typeface="+mn-cs"/>
              </a:rPr>
              <a:t>Semaine du développement durable</a:t>
            </a:r>
          </a:p>
          <a:p>
            <a:pPr>
              <a:defRPr/>
            </a:pPr>
            <a:r>
              <a:rPr lang="fr-FR" sz="1600" dirty="0">
                <a:latin typeface="Arial" pitchFamily="34" charset="0"/>
                <a:cs typeface="+mn-cs"/>
              </a:rPr>
              <a:t>Semaine de la solidarité internationale</a:t>
            </a:r>
          </a:p>
          <a:p>
            <a:pPr>
              <a:defRPr/>
            </a:pPr>
            <a:r>
              <a:rPr lang="fr-FR" sz="1600" dirty="0">
                <a:latin typeface="Arial" pitchFamily="34" charset="0"/>
                <a:cs typeface="+mn-cs"/>
              </a:rPr>
              <a:t>Semaines de l'engagement lycéen</a:t>
            </a:r>
          </a:p>
          <a:p>
            <a:pPr>
              <a:defRPr/>
            </a:pPr>
            <a:r>
              <a:rPr lang="fr-FR" sz="1600" dirty="0">
                <a:latin typeface="Arial" pitchFamily="34" charset="0"/>
                <a:cs typeface="+mn-cs"/>
              </a:rPr>
              <a:t>Semaine de la coopération à l’école</a:t>
            </a:r>
          </a:p>
          <a:p>
            <a:pPr>
              <a:defRPr/>
            </a:pPr>
            <a:r>
              <a:rPr lang="fr-FR" sz="1600" dirty="0">
                <a:latin typeface="Arial" pitchFamily="34" charset="0"/>
                <a:cs typeface="+mn-cs"/>
              </a:rPr>
              <a:t>Printemps des poètes</a:t>
            </a:r>
          </a:p>
          <a:p>
            <a:pPr>
              <a:defRPr/>
            </a:pPr>
            <a:r>
              <a:rPr lang="fr-FR" sz="1600" dirty="0" err="1">
                <a:latin typeface="Arial" pitchFamily="34" charset="0"/>
                <a:cs typeface="+mn-cs"/>
              </a:rPr>
              <a:t>Safer</a:t>
            </a:r>
            <a:r>
              <a:rPr lang="fr-FR" sz="1600" dirty="0">
                <a:latin typeface="Arial" pitchFamily="34" charset="0"/>
                <a:cs typeface="+mn-cs"/>
              </a:rPr>
              <a:t> internet </a:t>
            </a:r>
            <a:r>
              <a:rPr lang="fr-FR" sz="1600" dirty="0" err="1">
                <a:latin typeface="Arial" pitchFamily="34" charset="0"/>
                <a:cs typeface="+mn-cs"/>
              </a:rPr>
              <a:t>day</a:t>
            </a:r>
            <a:endParaRPr lang="fr-FR" sz="1600" dirty="0">
              <a:latin typeface="Arial" pitchFamily="34" charset="0"/>
              <a:cs typeface="+mn-cs"/>
            </a:endParaRPr>
          </a:p>
          <a:p>
            <a:pPr>
              <a:defRPr/>
            </a:pPr>
            <a:r>
              <a:rPr lang="fr-FR" sz="1600" dirty="0">
                <a:latin typeface="Arial" pitchFamily="34" charset="0"/>
                <a:cs typeface="+mn-cs"/>
              </a:rPr>
              <a:t>Journée internationale des droits de l’enfant (20 novembre) et anniversaire de la Convention des droits de l’enfant (2016)</a:t>
            </a:r>
          </a:p>
          <a:p>
            <a:pPr>
              <a:defRPr/>
            </a:pPr>
            <a:r>
              <a:rPr lang="fr-FR" sz="1600" dirty="0">
                <a:latin typeface="Arial" pitchFamily="34" charset="0"/>
                <a:cs typeface="+mn-cs"/>
              </a:rPr>
              <a:t>Journées européennes du patrimoine</a:t>
            </a:r>
          </a:p>
          <a:p>
            <a:pPr>
              <a:defRPr/>
            </a:pPr>
            <a:r>
              <a:rPr lang="fr-FR" sz="1600" dirty="0">
                <a:latin typeface="Arial" pitchFamily="34" charset="0"/>
                <a:cs typeface="+mn-cs"/>
              </a:rPr>
              <a:t>Journée de la laïcité (9 décembre)</a:t>
            </a:r>
          </a:p>
          <a:p>
            <a:pPr>
              <a:defRPr/>
            </a:pPr>
            <a:r>
              <a:rPr lang="fr-FR" sz="1600" dirty="0">
                <a:latin typeface="Arial" pitchFamily="34" charset="0"/>
                <a:cs typeface="+mn-cs"/>
              </a:rPr>
              <a:t>Journée internationale des droits de l’Homme (10 décembre)</a:t>
            </a:r>
          </a:p>
          <a:p>
            <a:pPr>
              <a:defRPr/>
            </a:pPr>
            <a:r>
              <a:rPr lang="fr-FR" sz="1600" dirty="0">
                <a:latin typeface="Arial" pitchFamily="34" charset="0"/>
                <a:cs typeface="+mn-cs"/>
              </a:rPr>
              <a:t>Journée mondiale de sensibilisation à l’autisme</a:t>
            </a:r>
          </a:p>
          <a:p>
            <a:pPr>
              <a:defRPr/>
            </a:pPr>
            <a:r>
              <a:rPr lang="fr-FR" sz="1600" dirty="0">
                <a:latin typeface="Arial" pitchFamily="34" charset="0"/>
                <a:cs typeface="+mn-cs"/>
              </a:rPr>
              <a:t>Journée mondiale du handicap</a:t>
            </a:r>
          </a:p>
          <a:p>
            <a:pPr>
              <a:defRPr/>
            </a:pPr>
            <a:r>
              <a:rPr lang="fr-FR" sz="1600" dirty="0">
                <a:latin typeface="Arial" pitchFamily="34" charset="0"/>
                <a:cs typeface="+mn-cs"/>
              </a:rPr>
              <a:t>Les clés de l’éducation routière</a:t>
            </a:r>
          </a:p>
          <a:p>
            <a:pPr>
              <a:defRPr/>
            </a:pPr>
            <a:r>
              <a:rPr lang="fr-FR" sz="1600" dirty="0">
                <a:latin typeface="Arial" pitchFamily="34" charset="0"/>
                <a:cs typeface="+mn-cs"/>
              </a:rPr>
              <a:t>Journée internationale des femmes</a:t>
            </a:r>
          </a:p>
          <a:p>
            <a:pPr>
              <a:defRPr/>
            </a:pPr>
            <a:r>
              <a:rPr lang="fr-FR" sz="1600" dirty="0">
                <a:latin typeface="Arial" pitchFamily="34" charset="0"/>
                <a:cs typeface="+mn-cs"/>
              </a:rPr>
              <a:t>La Journée internationale pour l’élimination de la discrimination raciale (21 mars) …</a:t>
            </a:r>
            <a:endParaRPr lang="fr-FR" dirty="0">
              <a:latin typeface="Arial" pitchFamily="34" charset="0"/>
              <a:cs typeface="+mn-cs"/>
            </a:endParaRPr>
          </a:p>
        </p:txBody>
      </p:sp>
      <p:sp>
        <p:nvSpPr>
          <p:cNvPr id="5" name="ZoneTexte 4"/>
          <p:cNvSpPr txBox="1"/>
          <p:nvPr/>
        </p:nvSpPr>
        <p:spPr>
          <a:xfrm>
            <a:off x="107950" y="3860800"/>
            <a:ext cx="4535488" cy="2679700"/>
          </a:xfrm>
          <a:prstGeom prst="rect">
            <a:avLst/>
          </a:prstGeom>
          <a:solidFill>
            <a:schemeClr val="accent5"/>
          </a:solidFill>
        </p:spPr>
        <p:txBody>
          <a:bodyPr>
            <a:spAutoFit/>
          </a:bodyPr>
          <a:lstStyle/>
          <a:p>
            <a:pPr>
              <a:defRPr/>
            </a:pPr>
            <a:r>
              <a:rPr lang="fr-FR" sz="1700" b="1" u="sng">
                <a:solidFill>
                  <a:srgbClr val="7030A0"/>
                </a:solidFill>
              </a:rPr>
              <a:t>Des concours et des prix </a:t>
            </a:r>
            <a:r>
              <a:rPr lang="fr-FR" sz="1700" b="1"/>
              <a:t>:</a:t>
            </a:r>
          </a:p>
          <a:p>
            <a:pPr>
              <a:defRPr/>
            </a:pPr>
            <a:r>
              <a:rPr lang="fr-FR" sz="1700"/>
              <a:t>Concours des Unes</a:t>
            </a:r>
          </a:p>
          <a:p>
            <a:pPr>
              <a:defRPr/>
            </a:pPr>
            <a:r>
              <a:rPr lang="fr-FR" sz="1700"/>
              <a:t>Coupe nationale des élèves citoyens </a:t>
            </a:r>
            <a:r>
              <a:rPr lang="fr-FR" sz="700"/>
              <a:t>(</a:t>
            </a:r>
            <a:r>
              <a:rPr lang="fr-FR" sz="1200"/>
              <a:t>Initiadroit</a:t>
            </a:r>
            <a:r>
              <a:rPr lang="fr-FR" sz="700"/>
              <a:t>)</a:t>
            </a:r>
          </a:p>
          <a:p>
            <a:pPr>
              <a:defRPr/>
            </a:pPr>
            <a:r>
              <a:rPr lang="fr-FR" sz="1700"/>
              <a:t>Concours Pierre Mendès France</a:t>
            </a:r>
          </a:p>
          <a:p>
            <a:pPr>
              <a:defRPr/>
            </a:pPr>
            <a:r>
              <a:rPr lang="fr-FR" sz="1700"/>
              <a:t>Concours « Agis pour tes droits »</a:t>
            </a:r>
          </a:p>
          <a:p>
            <a:pPr>
              <a:defRPr/>
            </a:pPr>
            <a:r>
              <a:rPr lang="fr-FR" sz="1700"/>
              <a:t>Concours de plaidoiries des lycéens pour la défense des droits de l’Homme</a:t>
            </a:r>
          </a:p>
          <a:p>
            <a:pPr>
              <a:defRPr/>
            </a:pPr>
            <a:r>
              <a:rPr lang="fr-FR" sz="1700"/>
              <a:t>Le parlement des enfants</a:t>
            </a:r>
          </a:p>
          <a:p>
            <a:pPr>
              <a:defRPr/>
            </a:pPr>
            <a:r>
              <a:rPr lang="fr-FR" sz="1700"/>
              <a:t>Prix « Non au harcèlement ».</a:t>
            </a:r>
          </a:p>
          <a:p>
            <a:pPr>
              <a:defRPr/>
            </a:pPr>
            <a:r>
              <a:rPr lang="fr-FR" sz="1700"/>
              <a:t>Concours Batissiel</a:t>
            </a:r>
          </a:p>
        </p:txBody>
      </p:sp>
      <p:sp>
        <p:nvSpPr>
          <p:cNvPr id="28677" name="ZoneTexte 5"/>
          <p:cNvSpPr txBox="1">
            <a:spLocks noChangeArrowheads="1"/>
          </p:cNvSpPr>
          <p:nvPr/>
        </p:nvSpPr>
        <p:spPr bwMode="auto">
          <a:xfrm rot="-5400000">
            <a:off x="-2449512" y="4113212"/>
            <a:ext cx="5041900" cy="215901"/>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txBox="1">
            <a:spLocks/>
          </p:cNvSpPr>
          <p:nvPr/>
        </p:nvSpPr>
        <p:spPr bwMode="auto">
          <a:xfrm>
            <a:off x="663575" y="115888"/>
            <a:ext cx="8229600" cy="792162"/>
          </a:xfrm>
          <a:prstGeom prst="rect">
            <a:avLst/>
          </a:prstGeom>
          <a:noFill/>
          <a:ln w="9525">
            <a:noFill/>
            <a:miter lim="800000"/>
            <a:headEnd/>
            <a:tailEnd/>
          </a:ln>
        </p:spPr>
        <p:txBody>
          <a:bodyPr anchor="ctr"/>
          <a:lstStyle/>
          <a:p>
            <a:pPr algn="r" eaLnBrk="0" hangingPunct="0"/>
            <a:r>
              <a:rPr lang="fr-FR" sz="2800" b="1">
                <a:solidFill>
                  <a:srgbClr val="7030A0"/>
                </a:solidFill>
              </a:rPr>
              <a:t>Le parcours citoyen,</a:t>
            </a:r>
            <a:r>
              <a:rPr lang="fr-FR" sz="2400" b="1">
                <a:solidFill>
                  <a:srgbClr val="7030A0"/>
                </a:solidFill>
              </a:rPr>
              <a:t> </a:t>
            </a:r>
            <a:br>
              <a:rPr lang="fr-FR" sz="2400" b="1">
                <a:solidFill>
                  <a:srgbClr val="7030A0"/>
                </a:solidFill>
              </a:rPr>
            </a:br>
            <a:r>
              <a:rPr lang="fr-FR" sz="2400" b="1">
                <a:hlinkClick r:id="rId2"/>
              </a:rPr>
              <a:t>Circulaire du BOEN n°25 du 23 juin 2016</a:t>
            </a:r>
            <a:r>
              <a:rPr lang="fr-FR"/>
              <a:t> </a:t>
            </a:r>
            <a:endParaRPr lang="fr-FR" sz="2000"/>
          </a:p>
        </p:txBody>
      </p:sp>
      <p:sp>
        <p:nvSpPr>
          <p:cNvPr id="29698" name="Espace réservé du contenu 2"/>
          <p:cNvSpPr>
            <a:spLocks noGrp="1"/>
          </p:cNvSpPr>
          <p:nvPr>
            <p:ph idx="4294967295"/>
          </p:nvPr>
        </p:nvSpPr>
        <p:spPr>
          <a:xfrm>
            <a:off x="1042988" y="2708275"/>
            <a:ext cx="7200900" cy="2736850"/>
          </a:xfrm>
          <a:solidFill>
            <a:srgbClr val="DDF1F3"/>
          </a:solidFill>
        </p:spPr>
        <p:txBody>
          <a:bodyPr/>
          <a:lstStyle/>
          <a:p>
            <a:pPr>
              <a:buFontTx/>
              <a:buNone/>
            </a:pPr>
            <a:r>
              <a:rPr lang="fr-FR" sz="2400" smtClean="0"/>
              <a:t>	</a:t>
            </a:r>
          </a:p>
          <a:p>
            <a:pPr>
              <a:buFontTx/>
              <a:buNone/>
            </a:pPr>
            <a:r>
              <a:rPr lang="fr-FR" sz="2400" smtClean="0"/>
              <a:t>	</a:t>
            </a:r>
            <a:r>
              <a:rPr lang="fr-FR" sz="2000" smtClean="0"/>
              <a:t>1 - Le parcours citoyen dans le cadre des enseignements</a:t>
            </a:r>
            <a:br>
              <a:rPr lang="fr-FR" sz="2000" smtClean="0"/>
            </a:br>
            <a:r>
              <a:rPr lang="fr-FR" sz="2000" smtClean="0"/>
              <a:t>2 - Le parcours citoyen dans le fonctionnement des écoles et établissements et la vie scolaire</a:t>
            </a:r>
            <a:br>
              <a:rPr lang="fr-FR" sz="2000" smtClean="0"/>
            </a:br>
            <a:r>
              <a:rPr lang="fr-FR" sz="2000" smtClean="0"/>
              <a:t>3 - Mobiliser tous les acteurs</a:t>
            </a:r>
            <a:br>
              <a:rPr lang="fr-FR" sz="2000" smtClean="0"/>
            </a:br>
            <a:r>
              <a:rPr lang="fr-FR" sz="2000" smtClean="0"/>
              <a:t>4 - Le parcours citoyen au cœur de la relation entre l’école, l’établissement scolaire et les territoires </a:t>
            </a:r>
          </a:p>
        </p:txBody>
      </p:sp>
      <p:sp>
        <p:nvSpPr>
          <p:cNvPr id="8" name="Flèche droite 7"/>
          <p:cNvSpPr>
            <a:spLocks noChangeArrowheads="1"/>
          </p:cNvSpPr>
          <p:nvPr/>
        </p:nvSpPr>
        <p:spPr bwMode="auto">
          <a:xfrm rot="5400000">
            <a:off x="4067968" y="2564607"/>
            <a:ext cx="576263" cy="431800"/>
          </a:xfrm>
          <a:prstGeom prst="rightArrow">
            <a:avLst>
              <a:gd name="adj1" fmla="val 50000"/>
              <a:gd name="adj2" fmla="val 50003"/>
            </a:avLst>
          </a:prstGeom>
          <a:solidFill>
            <a:srgbClr val="FF0000"/>
          </a:solidFill>
          <a:ln w="25400" algn="ctr">
            <a:solidFill>
              <a:srgbClr val="89A4A7"/>
            </a:solidFill>
            <a:miter lim="800000"/>
            <a:headEnd/>
            <a:tailEnd/>
          </a:ln>
        </p:spPr>
        <p:txBody>
          <a:bodyPr rot="10800000" vert="eaVert" anchor="ctr"/>
          <a:lstStyle/>
          <a:p>
            <a:pPr algn="ctr">
              <a:defRPr/>
            </a:pPr>
            <a:endParaRPr lang="fr-FR">
              <a:solidFill>
                <a:schemeClr val="lt1"/>
              </a:solidFill>
              <a:latin typeface="+mn-lt"/>
              <a:cs typeface="+mn-cs"/>
            </a:endParaRPr>
          </a:p>
        </p:txBody>
      </p:sp>
      <p:sp>
        <p:nvSpPr>
          <p:cNvPr id="29700" name="ZoneTexte 8"/>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
        <p:nvSpPr>
          <p:cNvPr id="29701" name="Rectangle 6"/>
          <p:cNvSpPr>
            <a:spLocks noChangeArrowheads="1"/>
          </p:cNvSpPr>
          <p:nvPr/>
        </p:nvSpPr>
        <p:spPr bwMode="auto">
          <a:xfrm>
            <a:off x="1331913" y="1495425"/>
            <a:ext cx="6624637" cy="1096963"/>
          </a:xfrm>
          <a:prstGeom prst="rect">
            <a:avLst/>
          </a:prstGeom>
          <a:noFill/>
          <a:ln w="9525">
            <a:noFill/>
            <a:miter lim="800000"/>
            <a:headEnd/>
            <a:tailEnd/>
          </a:ln>
        </p:spPr>
        <p:txBody>
          <a:bodyPr>
            <a:spAutoFit/>
          </a:bodyPr>
          <a:lstStyle/>
          <a:p>
            <a:pPr algn="ctr"/>
            <a:r>
              <a:rPr lang="fr-FR" sz="2400" b="1"/>
              <a:t>Orientations éducatives et pédagogiques </a:t>
            </a:r>
          </a:p>
          <a:p>
            <a:pPr algn="ctr"/>
            <a:r>
              <a:rPr lang="fr-FR" sz="2400" b="1"/>
              <a:t>pour la mise en œuvre du parcours citoyen.</a:t>
            </a:r>
            <a:r>
              <a:rPr lang="fr-FR"/>
              <a:t/>
            </a:r>
            <a:br>
              <a:rPr lang="fr-FR"/>
            </a:b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a:xfrm>
            <a:off x="0" y="-49213"/>
            <a:ext cx="9144000" cy="620713"/>
          </a:xfrm>
        </p:spPr>
        <p:txBody>
          <a:bodyPr/>
          <a:lstStyle/>
          <a:p>
            <a:pPr algn="r"/>
            <a:r>
              <a:rPr lang="fr-FR" sz="2800" b="1" smtClean="0">
                <a:solidFill>
                  <a:srgbClr val="7030A0"/>
                </a:solidFill>
              </a:rPr>
              <a:t>Mettre en cohérence des étapes déjà présentes…</a:t>
            </a:r>
          </a:p>
        </p:txBody>
      </p:sp>
      <p:sp>
        <p:nvSpPr>
          <p:cNvPr id="4" name="Ellipse 3"/>
          <p:cNvSpPr/>
          <p:nvPr/>
        </p:nvSpPr>
        <p:spPr>
          <a:xfrm>
            <a:off x="3203575" y="3716338"/>
            <a:ext cx="2447925" cy="10080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p>
        </p:txBody>
      </p:sp>
      <p:sp>
        <p:nvSpPr>
          <p:cNvPr id="30723" name="ZoneTexte 4"/>
          <p:cNvSpPr txBox="1">
            <a:spLocks noChangeArrowheads="1"/>
          </p:cNvSpPr>
          <p:nvPr/>
        </p:nvSpPr>
        <p:spPr bwMode="auto">
          <a:xfrm>
            <a:off x="3563938" y="4005263"/>
            <a:ext cx="1871662" cy="369887"/>
          </a:xfrm>
          <a:prstGeom prst="rect">
            <a:avLst/>
          </a:prstGeom>
          <a:noFill/>
          <a:ln w="9525">
            <a:noFill/>
            <a:miter lim="800000"/>
            <a:headEnd/>
            <a:tailEnd/>
          </a:ln>
        </p:spPr>
        <p:txBody>
          <a:bodyPr>
            <a:spAutoFit/>
          </a:bodyPr>
          <a:lstStyle/>
          <a:p>
            <a:pPr algn="ctr"/>
            <a:r>
              <a:rPr lang="fr-FR" b="1"/>
              <a:t>Citoyenneté </a:t>
            </a:r>
          </a:p>
        </p:txBody>
      </p:sp>
      <p:sp>
        <p:nvSpPr>
          <p:cNvPr id="7" name="Flèche vers le bas 6"/>
          <p:cNvSpPr/>
          <p:nvPr/>
        </p:nvSpPr>
        <p:spPr>
          <a:xfrm>
            <a:off x="3492500" y="2276475"/>
            <a:ext cx="244475" cy="142398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vers le bas 7"/>
          <p:cNvSpPr/>
          <p:nvPr/>
        </p:nvSpPr>
        <p:spPr>
          <a:xfrm rot="7680000">
            <a:off x="6259512" y="4238626"/>
            <a:ext cx="225425" cy="16510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vers le bas 8"/>
          <p:cNvSpPr/>
          <p:nvPr/>
        </p:nvSpPr>
        <p:spPr>
          <a:xfrm rot="5460000">
            <a:off x="6062662" y="3890963"/>
            <a:ext cx="212725" cy="5969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lèche vers le bas 9"/>
          <p:cNvSpPr/>
          <p:nvPr/>
        </p:nvSpPr>
        <p:spPr>
          <a:xfrm rot="-1320000" flipV="1">
            <a:off x="4957763" y="4727575"/>
            <a:ext cx="201612" cy="94773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0" y="836613"/>
            <a:ext cx="2951163" cy="50927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a:solidFill>
                <a:srgbClr val="B41450"/>
              </a:solidFill>
              <a:cs typeface="Arial" charset="0"/>
            </a:endParaRPr>
          </a:p>
          <a:p>
            <a:pPr algn="ctr">
              <a:defRPr/>
            </a:pPr>
            <a:endParaRPr lang="fr-FR" sz="1600" b="1">
              <a:solidFill>
                <a:srgbClr val="B41450"/>
              </a:solidFill>
              <a:cs typeface="Arial" charset="0"/>
            </a:endParaRPr>
          </a:p>
          <a:p>
            <a:pPr algn="ctr">
              <a:defRPr/>
            </a:pPr>
            <a:r>
              <a:rPr lang="fr-FR" sz="1600" b="1">
                <a:solidFill>
                  <a:srgbClr val="B41450"/>
                </a:solidFill>
                <a:cs typeface="Arial" charset="0"/>
              </a:rPr>
              <a:t>Mobiliser les partenaires institutionnels : </a:t>
            </a:r>
          </a:p>
          <a:p>
            <a:pPr algn="ctr">
              <a:defRPr/>
            </a:pPr>
            <a:r>
              <a:rPr lang="fr-FR">
                <a:solidFill>
                  <a:schemeClr val="tx1"/>
                </a:solidFill>
                <a:cs typeface="Arial" charset="0"/>
              </a:rPr>
              <a:t>- Forces de  l’ordre</a:t>
            </a:r>
          </a:p>
          <a:p>
            <a:pPr algn="ctr">
              <a:buFontTx/>
              <a:buChar char="-"/>
              <a:defRPr/>
            </a:pPr>
            <a:r>
              <a:rPr lang="fr-FR">
                <a:solidFill>
                  <a:schemeClr val="tx1"/>
                </a:solidFill>
                <a:cs typeface="Arial" charset="0"/>
              </a:rPr>
              <a:t> Services d’urgence</a:t>
            </a:r>
          </a:p>
          <a:p>
            <a:pPr algn="ctr">
              <a:buFontTx/>
              <a:buChar char="-"/>
              <a:defRPr/>
            </a:pPr>
            <a:r>
              <a:rPr lang="fr-FR">
                <a:solidFill>
                  <a:schemeClr val="tx1"/>
                </a:solidFill>
                <a:cs typeface="Arial" charset="0"/>
              </a:rPr>
              <a:t> La justice</a:t>
            </a:r>
          </a:p>
          <a:p>
            <a:pPr algn="ctr">
              <a:buFontTx/>
              <a:buChar char="-"/>
              <a:defRPr/>
            </a:pPr>
            <a:r>
              <a:rPr lang="fr-FR">
                <a:solidFill>
                  <a:schemeClr val="tx1"/>
                </a:solidFill>
                <a:cs typeface="Arial" charset="0"/>
              </a:rPr>
              <a:t> Les élus / collectivités territoriales</a:t>
            </a:r>
          </a:p>
          <a:p>
            <a:pPr algn="ctr">
              <a:buFontTx/>
              <a:buChar char="-"/>
              <a:defRPr/>
            </a:pPr>
            <a:r>
              <a:rPr lang="fr-FR">
                <a:solidFill>
                  <a:schemeClr val="tx1"/>
                </a:solidFill>
                <a:cs typeface="Arial" charset="0"/>
              </a:rPr>
              <a:t> La réserve citoyenne</a:t>
            </a:r>
          </a:p>
          <a:p>
            <a:pPr algn="ctr">
              <a:defRPr/>
            </a:pPr>
            <a:endParaRPr lang="fr-FR" sz="1000">
              <a:solidFill>
                <a:schemeClr val="tx1"/>
              </a:solidFill>
              <a:cs typeface="Arial" charset="0"/>
            </a:endParaRPr>
          </a:p>
          <a:p>
            <a:pPr algn="ctr">
              <a:defRPr/>
            </a:pPr>
            <a:r>
              <a:rPr lang="fr-FR" sz="1600" b="1">
                <a:solidFill>
                  <a:srgbClr val="B41450"/>
                </a:solidFill>
                <a:cs typeface="Arial" charset="0"/>
              </a:rPr>
              <a:t>Mobiliser les partenaires associatifs </a:t>
            </a:r>
            <a:r>
              <a:rPr lang="fr-FR" b="1">
                <a:solidFill>
                  <a:schemeClr val="tx1"/>
                </a:solidFill>
                <a:cs typeface="Arial" charset="0"/>
              </a:rPr>
              <a:t>:</a:t>
            </a:r>
          </a:p>
          <a:p>
            <a:pPr algn="ctr">
              <a:buFontTx/>
              <a:buChar char="-"/>
              <a:defRPr/>
            </a:pPr>
            <a:r>
              <a:rPr lang="fr-FR">
                <a:solidFill>
                  <a:schemeClr val="tx1"/>
                </a:solidFill>
                <a:cs typeface="Arial" charset="0"/>
              </a:rPr>
              <a:t> Action sociale </a:t>
            </a:r>
          </a:p>
          <a:p>
            <a:pPr algn="ctr">
              <a:buFontTx/>
              <a:buChar char="-"/>
              <a:defRPr/>
            </a:pPr>
            <a:r>
              <a:rPr lang="fr-FR">
                <a:solidFill>
                  <a:schemeClr val="tx1"/>
                </a:solidFill>
                <a:cs typeface="Arial" charset="0"/>
              </a:rPr>
              <a:t> Action de solidarité </a:t>
            </a:r>
            <a:r>
              <a:rPr lang="fr-FR" sz="1400">
                <a:solidFill>
                  <a:schemeClr val="tx1"/>
                </a:solidFill>
                <a:cs typeface="Arial" charset="0"/>
              </a:rPr>
              <a:t>(humanitaire / intergénérationnelle) </a:t>
            </a:r>
          </a:p>
          <a:p>
            <a:pPr algn="ctr">
              <a:buFontTx/>
              <a:buChar char="-"/>
              <a:defRPr/>
            </a:pPr>
            <a:endParaRPr lang="fr-FR" sz="1000">
              <a:solidFill>
                <a:schemeClr val="tx1"/>
              </a:solidFill>
              <a:cs typeface="Arial" charset="0"/>
            </a:endParaRPr>
          </a:p>
          <a:p>
            <a:pPr algn="ctr">
              <a:defRPr/>
            </a:pPr>
            <a:r>
              <a:rPr lang="fr-FR" sz="1600" b="1">
                <a:solidFill>
                  <a:srgbClr val="B41450"/>
                </a:solidFill>
                <a:cs typeface="Arial" charset="0"/>
              </a:rPr>
              <a:t>Mobiliser les instances de l’école / l’EPLE</a:t>
            </a:r>
            <a:r>
              <a:rPr lang="fr-FR" sz="2000" b="1">
                <a:solidFill>
                  <a:schemeClr val="tx1"/>
                </a:solidFill>
                <a:cs typeface="Arial" charset="0"/>
              </a:rPr>
              <a:t> </a:t>
            </a:r>
          </a:p>
          <a:p>
            <a:pPr algn="ctr">
              <a:defRPr/>
            </a:pPr>
            <a:r>
              <a:rPr lang="fr-FR" sz="1600">
                <a:solidFill>
                  <a:srgbClr val="000000"/>
                </a:solidFill>
                <a:cs typeface="Arial" charset="0"/>
              </a:rPr>
              <a:t>CESC, CVC, CVL…</a:t>
            </a:r>
          </a:p>
          <a:p>
            <a:pPr algn="ctr">
              <a:defRPr/>
            </a:pPr>
            <a:endParaRPr lang="fr-FR">
              <a:solidFill>
                <a:schemeClr val="tx1"/>
              </a:solidFill>
              <a:cs typeface="Arial" charset="0"/>
            </a:endParaRPr>
          </a:p>
          <a:p>
            <a:pPr algn="ctr">
              <a:defRPr/>
            </a:pPr>
            <a:endParaRPr lang="fr-FR">
              <a:solidFill>
                <a:schemeClr val="tx1"/>
              </a:solidFill>
              <a:cs typeface="Arial" charset="0"/>
            </a:endParaRPr>
          </a:p>
        </p:txBody>
      </p:sp>
      <p:sp>
        <p:nvSpPr>
          <p:cNvPr id="12" name="Rectangle 11"/>
          <p:cNvSpPr/>
          <p:nvPr/>
        </p:nvSpPr>
        <p:spPr>
          <a:xfrm>
            <a:off x="5003800" y="1285875"/>
            <a:ext cx="2663825" cy="792163"/>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Dimension civique (valeurs, droits et devoirs)</a:t>
            </a:r>
          </a:p>
        </p:txBody>
      </p:sp>
      <p:sp>
        <p:nvSpPr>
          <p:cNvPr id="13" name="Rectangle 12"/>
          <p:cNvSpPr/>
          <p:nvPr/>
        </p:nvSpPr>
        <p:spPr>
          <a:xfrm>
            <a:off x="4859338" y="5732463"/>
            <a:ext cx="2233612" cy="936625"/>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Dimension environnementale (EDD-Biodiversité)</a:t>
            </a:r>
          </a:p>
        </p:txBody>
      </p:sp>
      <p:sp>
        <p:nvSpPr>
          <p:cNvPr id="14" name="Rectangle 13"/>
          <p:cNvSpPr/>
          <p:nvPr/>
        </p:nvSpPr>
        <p:spPr>
          <a:xfrm>
            <a:off x="6659563" y="3573463"/>
            <a:ext cx="2305050" cy="1223962"/>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Parcours de citoyenneté (recensement/JDC)</a:t>
            </a:r>
          </a:p>
          <a:p>
            <a:pPr algn="ctr">
              <a:defRPr/>
            </a:pPr>
            <a:r>
              <a:rPr lang="fr-FR" sz="1600" dirty="0">
                <a:solidFill>
                  <a:schemeClr val="tx1"/>
                </a:solidFill>
              </a:rPr>
              <a:t>=&gt; Lien avec la Défense) </a:t>
            </a:r>
          </a:p>
        </p:txBody>
      </p:sp>
      <p:sp>
        <p:nvSpPr>
          <p:cNvPr id="15" name="Rectangle 14"/>
          <p:cNvSpPr/>
          <p:nvPr/>
        </p:nvSpPr>
        <p:spPr>
          <a:xfrm>
            <a:off x="7164388" y="4868863"/>
            <a:ext cx="1871662" cy="1800225"/>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Education aux risques majeurs / </a:t>
            </a:r>
          </a:p>
          <a:p>
            <a:pPr algn="ctr">
              <a:defRPr/>
            </a:pPr>
            <a:r>
              <a:rPr lang="fr-FR" dirty="0">
                <a:solidFill>
                  <a:schemeClr val="tx1"/>
                </a:solidFill>
              </a:rPr>
              <a:t>Education 1ers secours (PESC…)</a:t>
            </a:r>
          </a:p>
        </p:txBody>
      </p:sp>
      <p:sp>
        <p:nvSpPr>
          <p:cNvPr id="16" name="Flèche vers le bas 15"/>
          <p:cNvSpPr/>
          <p:nvPr/>
        </p:nvSpPr>
        <p:spPr>
          <a:xfrm rot="11820000">
            <a:off x="3478213" y="4660900"/>
            <a:ext cx="190500" cy="92075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2843213" y="5732463"/>
            <a:ext cx="1944687" cy="936625"/>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Education à la sécurité routière</a:t>
            </a:r>
          </a:p>
        </p:txBody>
      </p:sp>
      <p:sp>
        <p:nvSpPr>
          <p:cNvPr id="18" name="Rectangle 17"/>
          <p:cNvSpPr/>
          <p:nvPr/>
        </p:nvSpPr>
        <p:spPr>
          <a:xfrm>
            <a:off x="3132138" y="1052513"/>
            <a:ext cx="1800225" cy="1152525"/>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Education aux médias et à l’information (presse, unes)</a:t>
            </a:r>
          </a:p>
        </p:txBody>
      </p:sp>
      <p:sp>
        <p:nvSpPr>
          <p:cNvPr id="19" name="Rectangle à coins arrondis 18"/>
          <p:cNvSpPr/>
          <p:nvPr/>
        </p:nvSpPr>
        <p:spPr>
          <a:xfrm>
            <a:off x="5219700" y="2133600"/>
            <a:ext cx="3455988" cy="1008063"/>
          </a:xfrm>
          <a:prstGeom prst="roundRect">
            <a:avLst/>
          </a:prstGeom>
          <a:solidFill>
            <a:srgbClr val="86C7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a:solidFill>
                  <a:schemeClr val="tx1"/>
                </a:solidFill>
                <a:cs typeface="Arial" charset="0"/>
              </a:rPr>
              <a:t>Lutte contre le harcèlement, lutte contre les discriminations, le racisme et l’antisémitisme…</a:t>
            </a:r>
          </a:p>
        </p:txBody>
      </p:sp>
      <p:sp>
        <p:nvSpPr>
          <p:cNvPr id="21" name="Rectangle à coins arrondis 20"/>
          <p:cNvSpPr/>
          <p:nvPr/>
        </p:nvSpPr>
        <p:spPr>
          <a:xfrm>
            <a:off x="5072063" y="571500"/>
            <a:ext cx="2881312" cy="720725"/>
          </a:xfrm>
          <a:prstGeom prst="roundRect">
            <a:avLst/>
          </a:prstGeom>
          <a:solidFill>
            <a:srgbClr val="86C7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accent4"/>
                </a:solidFill>
              </a:rPr>
              <a:t>Citoyen dans son école / EPLE</a:t>
            </a:r>
            <a:r>
              <a:rPr lang="fr-FR" sz="1600" dirty="0">
                <a:solidFill>
                  <a:schemeClr val="accent4"/>
                </a:solidFill>
              </a:rPr>
              <a:t>(délégué, vie scolaire)</a:t>
            </a:r>
            <a:endParaRPr lang="fr-FR" dirty="0">
              <a:solidFill>
                <a:schemeClr val="accent4"/>
              </a:solidFill>
            </a:endParaRPr>
          </a:p>
        </p:txBody>
      </p:sp>
      <p:sp>
        <p:nvSpPr>
          <p:cNvPr id="22" name="Trapèze 21"/>
          <p:cNvSpPr/>
          <p:nvPr/>
        </p:nvSpPr>
        <p:spPr>
          <a:xfrm>
            <a:off x="3635375" y="2420938"/>
            <a:ext cx="1439863" cy="136842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39" name="ZoneTexte 22"/>
          <p:cNvSpPr txBox="1">
            <a:spLocks noChangeArrowheads="1"/>
          </p:cNvSpPr>
          <p:nvPr/>
        </p:nvSpPr>
        <p:spPr bwMode="auto">
          <a:xfrm>
            <a:off x="3851275" y="2990850"/>
            <a:ext cx="1296988" cy="366713"/>
          </a:xfrm>
          <a:prstGeom prst="rect">
            <a:avLst/>
          </a:prstGeom>
          <a:noFill/>
          <a:ln w="9525">
            <a:noFill/>
            <a:miter lim="800000"/>
            <a:headEnd/>
            <a:tailEnd/>
          </a:ln>
        </p:spPr>
        <p:txBody>
          <a:bodyPr>
            <a:spAutoFit/>
          </a:bodyPr>
          <a:lstStyle/>
          <a:p>
            <a:r>
              <a:rPr lang="fr-FR"/>
              <a:t>Familles</a:t>
            </a:r>
          </a:p>
        </p:txBody>
      </p:sp>
      <p:sp>
        <p:nvSpPr>
          <p:cNvPr id="6" name="Flèche vers le bas 5"/>
          <p:cNvSpPr/>
          <p:nvPr/>
        </p:nvSpPr>
        <p:spPr>
          <a:xfrm rot="1260000">
            <a:off x="4859338" y="2492375"/>
            <a:ext cx="215900" cy="111442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à coins arrondis 19"/>
          <p:cNvSpPr/>
          <p:nvPr/>
        </p:nvSpPr>
        <p:spPr>
          <a:xfrm>
            <a:off x="7667625" y="1143000"/>
            <a:ext cx="1441450" cy="9906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Lutte contre les pratiques </a:t>
            </a:r>
            <a:r>
              <a:rPr lang="fr-FR" dirty="0" err="1">
                <a:solidFill>
                  <a:schemeClr val="tx1"/>
                </a:solidFill>
              </a:rPr>
              <a:t>addictives</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contenu 2"/>
          <p:cNvSpPr>
            <a:spLocks noGrp="1"/>
          </p:cNvSpPr>
          <p:nvPr>
            <p:ph idx="4294967295"/>
          </p:nvPr>
        </p:nvSpPr>
        <p:spPr>
          <a:xfrm>
            <a:off x="250825" y="836613"/>
            <a:ext cx="8713788" cy="4321175"/>
          </a:xfrm>
          <a:solidFill>
            <a:schemeClr val="bg1"/>
          </a:solidFill>
        </p:spPr>
        <p:txBody>
          <a:bodyPr/>
          <a:lstStyle/>
          <a:p>
            <a:pPr algn="just" eaLnBrk="1" hangingPunct="1">
              <a:buFontTx/>
              <a:buNone/>
            </a:pPr>
            <a:r>
              <a:rPr lang="fr-FR" sz="2500" smtClean="0"/>
              <a:t>	</a:t>
            </a:r>
            <a:r>
              <a:rPr lang="fr-FR" sz="2400" b="1" smtClean="0"/>
              <a:t>Les thématiques des EPI permettent aussi d’intégrer des actions du Parcours citoyen (comme l’EMC) ainsi </a:t>
            </a:r>
          </a:p>
          <a:p>
            <a:pPr algn="just" eaLnBrk="1" hangingPunct="1">
              <a:buFontTx/>
              <a:buNone/>
            </a:pPr>
            <a:r>
              <a:rPr lang="fr-FR" sz="2400" smtClean="0"/>
              <a:t>	* sur la dimension environnementale de la citoyenneté « </a:t>
            </a:r>
            <a:r>
              <a:rPr lang="fr-FR" sz="2400" b="1" smtClean="0">
                <a:solidFill>
                  <a:srgbClr val="7030A0"/>
                </a:solidFill>
              </a:rPr>
              <a:t>Transition écologique et développement durable</a:t>
            </a:r>
            <a:r>
              <a:rPr lang="fr-FR" sz="2400" smtClean="0">
                <a:solidFill>
                  <a:srgbClr val="7030A0"/>
                </a:solidFill>
              </a:rPr>
              <a:t> »</a:t>
            </a:r>
          </a:p>
          <a:p>
            <a:pPr algn="just" eaLnBrk="1" hangingPunct="1">
              <a:buFontTx/>
              <a:buNone/>
            </a:pPr>
            <a:r>
              <a:rPr lang="fr-FR" sz="2400" smtClean="0"/>
              <a:t>	* sur les questions de sécurité routière, des premiers secours, et de l’éducation à la Défense et à la Sécurité »  « </a:t>
            </a:r>
            <a:r>
              <a:rPr lang="fr-FR" sz="2400" b="1" smtClean="0">
                <a:solidFill>
                  <a:srgbClr val="7030A0"/>
                </a:solidFill>
              </a:rPr>
              <a:t>Corps santé, bien-être et sécurité</a:t>
            </a:r>
            <a:r>
              <a:rPr lang="fr-FR" sz="2400" smtClean="0"/>
              <a:t> ».</a:t>
            </a:r>
          </a:p>
          <a:p>
            <a:pPr algn="just" eaLnBrk="1" hangingPunct="1">
              <a:buFontTx/>
              <a:buNone/>
            </a:pPr>
            <a:r>
              <a:rPr lang="fr-FR" sz="2400" smtClean="0"/>
              <a:t>	* le sujet du CNRD session 2016 « Résister par l’art et la littérature » permet de croiser EMC, Parcours citoyen et EPI sur les thématiques « </a:t>
            </a:r>
            <a:r>
              <a:rPr lang="fr-FR" sz="2400" b="1" smtClean="0">
                <a:solidFill>
                  <a:srgbClr val="7030A0"/>
                </a:solidFill>
              </a:rPr>
              <a:t>Culture et création artistique</a:t>
            </a:r>
            <a:r>
              <a:rPr lang="fr-FR" sz="2400" smtClean="0">
                <a:solidFill>
                  <a:srgbClr val="7030A0"/>
                </a:solidFill>
              </a:rPr>
              <a:t> » </a:t>
            </a:r>
            <a:r>
              <a:rPr lang="fr-FR" sz="2400" smtClean="0"/>
              <a:t>mais aussi « </a:t>
            </a:r>
            <a:r>
              <a:rPr lang="fr-FR" sz="2400" b="1" smtClean="0">
                <a:solidFill>
                  <a:srgbClr val="7030A0"/>
                </a:solidFill>
              </a:rPr>
              <a:t>information, communication, citoyenneté</a:t>
            </a:r>
            <a:r>
              <a:rPr lang="fr-FR" sz="2400" smtClean="0"/>
              <a:t> ».</a:t>
            </a:r>
          </a:p>
        </p:txBody>
      </p:sp>
      <p:sp>
        <p:nvSpPr>
          <p:cNvPr id="5" name="Rectangle à quatre flèches 4">
            <a:hlinkClick r:id="rId2" action="ppaction://hlinksldjump"/>
          </p:cNvPr>
          <p:cNvSpPr/>
          <p:nvPr/>
        </p:nvSpPr>
        <p:spPr>
          <a:xfrm>
            <a:off x="8243888" y="6092825"/>
            <a:ext cx="684212" cy="549275"/>
          </a:xfrm>
          <a:prstGeom prst="quadArrowCallout">
            <a:avLst>
              <a:gd name="adj1" fmla="val 0"/>
              <a:gd name="adj2" fmla="val 18515"/>
              <a:gd name="adj3" fmla="val 18515"/>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747" name="ZoneTexte 5"/>
          <p:cNvSpPr txBox="1">
            <a:spLocks noChangeArrowheads="1"/>
          </p:cNvSpPr>
          <p:nvPr/>
        </p:nvSpPr>
        <p:spPr bwMode="auto">
          <a:xfrm>
            <a:off x="5148263" y="5300663"/>
            <a:ext cx="3744912" cy="519112"/>
          </a:xfrm>
          <a:prstGeom prst="rect">
            <a:avLst/>
          </a:prstGeom>
          <a:solidFill>
            <a:srgbClr val="E7256F"/>
          </a:solidFill>
          <a:ln w="9525">
            <a:noFill/>
            <a:miter lim="800000"/>
            <a:headEnd/>
            <a:tailEnd/>
          </a:ln>
        </p:spPr>
        <p:txBody>
          <a:bodyPr>
            <a:spAutoFit/>
          </a:bodyPr>
          <a:lstStyle/>
          <a:p>
            <a:pPr algn="r"/>
            <a:r>
              <a:rPr lang="fr-FR" sz="2800" b="1"/>
              <a:t>Aux lycées,</a:t>
            </a:r>
          </a:p>
        </p:txBody>
      </p:sp>
      <p:sp>
        <p:nvSpPr>
          <p:cNvPr id="31748" name="ZoneTexte 6"/>
          <p:cNvSpPr txBox="1">
            <a:spLocks noChangeArrowheads="1"/>
          </p:cNvSpPr>
          <p:nvPr/>
        </p:nvSpPr>
        <p:spPr bwMode="auto">
          <a:xfrm>
            <a:off x="539750" y="5876925"/>
            <a:ext cx="7345363" cy="822325"/>
          </a:xfrm>
          <a:prstGeom prst="rect">
            <a:avLst/>
          </a:prstGeom>
          <a:noFill/>
          <a:ln w="9525">
            <a:noFill/>
            <a:miter lim="800000"/>
            <a:headEnd/>
            <a:tailEnd/>
          </a:ln>
        </p:spPr>
        <p:txBody>
          <a:bodyPr>
            <a:spAutoFit/>
          </a:bodyPr>
          <a:lstStyle/>
          <a:p>
            <a:pPr algn="ctr"/>
            <a:r>
              <a:rPr lang="fr-FR" sz="2400"/>
              <a:t>         on pourra solliciter les </a:t>
            </a:r>
            <a:r>
              <a:rPr lang="fr-FR" sz="2400" b="1">
                <a:solidFill>
                  <a:srgbClr val="7030A0"/>
                </a:solidFill>
              </a:rPr>
              <a:t>TPE</a:t>
            </a:r>
            <a:r>
              <a:rPr lang="fr-FR" sz="2400"/>
              <a:t> ou les </a:t>
            </a:r>
            <a:r>
              <a:rPr lang="fr-FR" sz="2400" b="1">
                <a:solidFill>
                  <a:srgbClr val="7030A0"/>
                </a:solidFill>
              </a:rPr>
              <a:t>PPCP</a:t>
            </a:r>
            <a:r>
              <a:rPr lang="fr-FR" sz="2400"/>
              <a:t>  </a:t>
            </a:r>
          </a:p>
          <a:p>
            <a:pPr algn="ctr"/>
            <a:r>
              <a:rPr lang="fr-FR" sz="2400"/>
              <a:t>                                   dans le parcours citoyen. </a:t>
            </a:r>
          </a:p>
        </p:txBody>
      </p:sp>
      <p:sp>
        <p:nvSpPr>
          <p:cNvPr id="31749" name="ZoneTexte 7"/>
          <p:cNvSpPr txBox="1">
            <a:spLocks noChangeArrowheads="1"/>
          </p:cNvSpPr>
          <p:nvPr/>
        </p:nvSpPr>
        <p:spPr bwMode="auto">
          <a:xfrm>
            <a:off x="5076825" y="312738"/>
            <a:ext cx="3743325" cy="523875"/>
          </a:xfrm>
          <a:prstGeom prst="rect">
            <a:avLst/>
          </a:prstGeom>
          <a:solidFill>
            <a:srgbClr val="E7256F"/>
          </a:solidFill>
          <a:ln w="9525">
            <a:noFill/>
            <a:miter lim="800000"/>
            <a:headEnd/>
            <a:tailEnd/>
          </a:ln>
        </p:spPr>
        <p:txBody>
          <a:bodyPr>
            <a:spAutoFit/>
          </a:bodyPr>
          <a:lstStyle/>
          <a:p>
            <a:pPr algn="r"/>
            <a:r>
              <a:rPr lang="fr-FR" sz="2800" b="1"/>
              <a:t>Au cycle 4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1212850" y="188913"/>
            <a:ext cx="7931150" cy="647700"/>
          </a:xfrm>
        </p:spPr>
        <p:txBody>
          <a:bodyPr/>
          <a:lstStyle/>
          <a:p>
            <a:pPr algn="r"/>
            <a:r>
              <a:rPr lang="fr-FR" sz="3200" b="1" smtClean="0">
                <a:solidFill>
                  <a:srgbClr val="9900CC"/>
                </a:solidFill>
              </a:rPr>
              <a:t>Construire le parcours citoyen</a:t>
            </a:r>
          </a:p>
        </p:txBody>
      </p:sp>
      <p:pic>
        <p:nvPicPr>
          <p:cNvPr id="32770" name="Espace réservé du contenu 3" descr="2015_mobilisation_infographie_parcours_385324.jpg"/>
          <p:cNvPicPr>
            <a:picLocks noChangeAspect="1"/>
          </p:cNvPicPr>
          <p:nvPr>
            <p:ph type="body" idx="4294967295"/>
          </p:nvPr>
        </p:nvPicPr>
        <p:blipFill>
          <a:blip r:embed="rId3"/>
          <a:srcRect/>
          <a:stretch>
            <a:fillRect/>
          </a:stretch>
        </p:blipFill>
        <p:spPr>
          <a:xfrm>
            <a:off x="4859338" y="1125538"/>
            <a:ext cx="3830637" cy="5421312"/>
          </a:xfrm>
        </p:spPr>
      </p:pic>
      <p:pic>
        <p:nvPicPr>
          <p:cNvPr id="32771" name="Picture 5"/>
          <p:cNvPicPr>
            <a:picLocks noChangeAspect="1" noChangeArrowheads="1"/>
          </p:cNvPicPr>
          <p:nvPr/>
        </p:nvPicPr>
        <p:blipFill>
          <a:blip r:embed="rId4"/>
          <a:srcRect/>
          <a:stretch>
            <a:fillRect/>
          </a:stretch>
        </p:blipFill>
        <p:spPr bwMode="auto">
          <a:xfrm>
            <a:off x="395288" y="1341438"/>
            <a:ext cx="4308475"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212850" y="188913"/>
            <a:ext cx="7931150" cy="647700"/>
          </a:xfrm>
        </p:spPr>
        <p:txBody>
          <a:bodyPr/>
          <a:lstStyle/>
          <a:p>
            <a:pPr algn="r"/>
            <a:r>
              <a:rPr lang="fr-FR" sz="2800" b="1" smtClean="0">
                <a:solidFill>
                  <a:srgbClr val="9900CC"/>
                </a:solidFill>
              </a:rPr>
              <a:t>Pistes pour construire le parcours citoyen</a:t>
            </a:r>
          </a:p>
        </p:txBody>
      </p:sp>
      <p:sp>
        <p:nvSpPr>
          <p:cNvPr id="34818" name="Rectangle 3"/>
          <p:cNvSpPr>
            <a:spLocks noGrp="1" noChangeArrowheads="1"/>
          </p:cNvSpPr>
          <p:nvPr>
            <p:ph type="body" idx="1"/>
          </p:nvPr>
        </p:nvSpPr>
        <p:spPr>
          <a:xfrm>
            <a:off x="500063" y="1150938"/>
            <a:ext cx="8286750" cy="5421312"/>
          </a:xfrm>
          <a:solidFill>
            <a:schemeClr val="bg1"/>
          </a:solidFill>
        </p:spPr>
        <p:txBody>
          <a:bodyPr/>
          <a:lstStyle/>
          <a:p>
            <a:pPr>
              <a:lnSpc>
                <a:spcPct val="80000"/>
              </a:lnSpc>
              <a:buFontTx/>
              <a:buNone/>
            </a:pPr>
            <a:r>
              <a:rPr lang="fr-FR" sz="2400" b="1" smtClean="0"/>
              <a:t>Démarche </a:t>
            </a:r>
            <a:r>
              <a:rPr lang="fr-FR" sz="2400" smtClean="0"/>
              <a:t>: </a:t>
            </a:r>
            <a:br>
              <a:rPr lang="fr-FR" sz="2400" smtClean="0"/>
            </a:br>
            <a:endParaRPr lang="fr-FR" sz="1000" smtClean="0"/>
          </a:p>
          <a:p>
            <a:pPr>
              <a:lnSpc>
                <a:spcPct val="80000"/>
              </a:lnSpc>
              <a:buFontTx/>
              <a:buNone/>
            </a:pPr>
            <a:r>
              <a:rPr lang="fr-FR" sz="2400" smtClean="0"/>
              <a:t>	1- Identifier des champs ou pistes d'apprentissage de la citoyenneté</a:t>
            </a:r>
          </a:p>
          <a:p>
            <a:pPr>
              <a:lnSpc>
                <a:spcPct val="80000"/>
              </a:lnSpc>
              <a:buFontTx/>
              <a:buNone/>
            </a:pPr>
            <a:r>
              <a:rPr lang="fr-FR" sz="1000" smtClean="0"/>
              <a:t> :</a:t>
            </a:r>
            <a:br>
              <a:rPr lang="fr-FR" sz="1000" smtClean="0"/>
            </a:br>
            <a:r>
              <a:rPr lang="fr-FR" sz="2400" smtClean="0"/>
              <a:t>2- Procéder à un état des lieux des différentes actions, des formes d'engagement, des types d'activité pédagogique, des manifestations ou moments phares au sein de l'établissement ou en partenariat avec des acteurs extérieurs.</a:t>
            </a:r>
            <a:endParaRPr lang="fr-FR" sz="1000" smtClean="0"/>
          </a:p>
          <a:p>
            <a:pPr>
              <a:lnSpc>
                <a:spcPct val="80000"/>
              </a:lnSpc>
              <a:buFontTx/>
              <a:buNone/>
            </a:pPr>
            <a:r>
              <a:rPr lang="fr-FR" sz="1000" smtClean="0"/>
              <a:t/>
            </a:r>
            <a:br>
              <a:rPr lang="fr-FR" sz="1000" smtClean="0"/>
            </a:br>
            <a:r>
              <a:rPr lang="fr-FR" sz="2400" smtClean="0"/>
              <a:t>3- Identifier le ou les niveaux ou cycles sur lesquels ils sont mis en œuvre...</a:t>
            </a:r>
          </a:p>
          <a:p>
            <a:pPr>
              <a:lnSpc>
                <a:spcPct val="80000"/>
              </a:lnSpc>
              <a:buFontTx/>
              <a:buNone/>
            </a:pPr>
            <a:r>
              <a:rPr lang="fr-FR" sz="1000" smtClean="0"/>
              <a:t/>
            </a:r>
            <a:br>
              <a:rPr lang="fr-FR" sz="1000" smtClean="0"/>
            </a:br>
            <a:r>
              <a:rPr lang="fr-FR" sz="2400" smtClean="0"/>
              <a:t>4- Mettre en cohérence (repérer les redondances, les creux, ce qui doit être reconduit, ce qui doit être créé).</a:t>
            </a:r>
          </a:p>
          <a:p>
            <a:pPr>
              <a:lnSpc>
                <a:spcPct val="80000"/>
              </a:lnSpc>
              <a:buFontTx/>
              <a:buNone/>
            </a:pPr>
            <a:r>
              <a:rPr lang="fr-FR" sz="1000" smtClean="0"/>
              <a:t/>
            </a:r>
            <a:br>
              <a:rPr lang="fr-FR" sz="1000" smtClean="0"/>
            </a:br>
            <a:r>
              <a:rPr lang="fr-FR" sz="2400" smtClean="0"/>
              <a:t>5- Construire une progressivité de l'école au lycée avec quelques éléments simples servant de repères.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txBox="1">
            <a:spLocks/>
          </p:cNvSpPr>
          <p:nvPr/>
        </p:nvSpPr>
        <p:spPr bwMode="auto">
          <a:xfrm>
            <a:off x="663575" y="115888"/>
            <a:ext cx="8229600" cy="792162"/>
          </a:xfrm>
          <a:prstGeom prst="rect">
            <a:avLst/>
          </a:prstGeom>
          <a:noFill/>
          <a:ln w="9525">
            <a:noFill/>
            <a:miter lim="800000"/>
            <a:headEnd/>
            <a:tailEnd/>
          </a:ln>
        </p:spPr>
        <p:txBody>
          <a:bodyPr anchor="ctr"/>
          <a:lstStyle/>
          <a:p>
            <a:pPr algn="r" eaLnBrk="0" hangingPunct="0"/>
            <a:r>
              <a:rPr lang="fr-FR" sz="2800" b="1">
                <a:solidFill>
                  <a:srgbClr val="7030A0"/>
                </a:solidFill>
              </a:rPr>
              <a:t>Le parcours citoyen,</a:t>
            </a:r>
            <a:r>
              <a:rPr lang="fr-FR" sz="2400" b="1">
                <a:solidFill>
                  <a:srgbClr val="7030A0"/>
                </a:solidFill>
              </a:rPr>
              <a:t> </a:t>
            </a:r>
            <a:br>
              <a:rPr lang="fr-FR" sz="2400" b="1">
                <a:solidFill>
                  <a:srgbClr val="7030A0"/>
                </a:solidFill>
              </a:rPr>
            </a:br>
            <a:r>
              <a:rPr lang="fr-FR" sz="2000" b="1"/>
              <a:t>Circulaire de rentrée 2015, BO n°23 du 4 juin 2015</a:t>
            </a:r>
          </a:p>
          <a:p>
            <a:pPr algn="r" eaLnBrk="0" hangingPunct="0"/>
            <a:endParaRPr lang="fr-FR" sz="2000"/>
          </a:p>
        </p:txBody>
      </p:sp>
      <p:pic>
        <p:nvPicPr>
          <p:cNvPr id="15362" name="Espace réservé du contenu 3" descr="2015_mobilisation_infographie_parcours_385324.jpg"/>
          <p:cNvPicPr>
            <a:picLocks noChangeAspect="1"/>
          </p:cNvPicPr>
          <p:nvPr/>
        </p:nvPicPr>
        <p:blipFill>
          <a:blip r:embed="rId2"/>
          <a:srcRect/>
          <a:stretch>
            <a:fillRect/>
          </a:stretch>
        </p:blipFill>
        <p:spPr bwMode="auto">
          <a:xfrm>
            <a:off x="4716463" y="908050"/>
            <a:ext cx="4032250" cy="5708650"/>
          </a:xfrm>
          <a:prstGeom prst="rect">
            <a:avLst/>
          </a:prstGeom>
          <a:noFill/>
          <a:ln w="9525">
            <a:noFill/>
            <a:miter lim="800000"/>
            <a:headEnd/>
            <a:tailEnd/>
          </a:ln>
        </p:spPr>
      </p:pic>
      <p:sp>
        <p:nvSpPr>
          <p:cNvPr id="15363" name="Espace réservé du contenu 2"/>
          <p:cNvSpPr>
            <a:spLocks noGrp="1"/>
          </p:cNvSpPr>
          <p:nvPr>
            <p:ph idx="4294967295"/>
          </p:nvPr>
        </p:nvSpPr>
        <p:spPr>
          <a:xfrm>
            <a:off x="395288" y="1279525"/>
            <a:ext cx="4176712" cy="4525963"/>
          </a:xfrm>
          <a:solidFill>
            <a:srgbClr val="DDF1F3"/>
          </a:solidFill>
        </p:spPr>
        <p:txBody>
          <a:bodyPr/>
          <a:lstStyle/>
          <a:p>
            <a:pPr>
              <a:buFontTx/>
              <a:buNone/>
            </a:pPr>
            <a:r>
              <a:rPr lang="fr-FR" sz="2400" smtClean="0"/>
              <a:t>	</a:t>
            </a:r>
            <a:r>
              <a:rPr lang="fr-FR" sz="2300" smtClean="0"/>
              <a:t>Un </a:t>
            </a:r>
            <a:r>
              <a:rPr lang="fr-FR" sz="2300" b="1" smtClean="0"/>
              <a:t>parcours citoyen</a:t>
            </a:r>
            <a:r>
              <a:rPr lang="fr-FR" sz="2300" smtClean="0"/>
              <a:t>, appuyé notamment sur la mise en place à tous les niveaux d'enseignement à la rentrée 2015 de l'</a:t>
            </a:r>
            <a:r>
              <a:rPr lang="fr-FR" sz="2300" b="1" smtClean="0"/>
              <a:t>enseignement moral et civique</a:t>
            </a:r>
            <a:r>
              <a:rPr lang="fr-FR" sz="2300" smtClean="0"/>
              <a:t>, devra être organisé de l'école élémentaire à la terminale.</a:t>
            </a:r>
            <a:r>
              <a:rPr lang="fr-FR" sz="2400" smtClean="0"/>
              <a:t> </a:t>
            </a:r>
          </a:p>
        </p:txBody>
      </p:sp>
      <p:sp>
        <p:nvSpPr>
          <p:cNvPr id="7" name="ZoneTexte 6"/>
          <p:cNvSpPr txBox="1"/>
          <p:nvPr/>
        </p:nvSpPr>
        <p:spPr>
          <a:xfrm>
            <a:off x="1547813" y="4652963"/>
            <a:ext cx="3024187" cy="1825625"/>
          </a:xfrm>
          <a:prstGeom prst="rect">
            <a:avLst/>
          </a:prstGeom>
          <a:solidFill>
            <a:schemeClr val="accent2">
              <a:lumMod val="40000"/>
              <a:lumOff val="60000"/>
            </a:schemeClr>
          </a:solidFill>
        </p:spPr>
        <p:txBody>
          <a:bodyPr>
            <a:spAutoFit/>
          </a:bodyPr>
          <a:lstStyle/>
          <a:p>
            <a:pPr>
              <a:defRPr/>
            </a:pPr>
            <a:r>
              <a:rPr lang="fr-FR" sz="1900"/>
              <a:t>Une réflexion engagée à </a:t>
            </a:r>
            <a:r>
              <a:rPr lang="fr-FR" sz="1900" b="1">
                <a:solidFill>
                  <a:srgbClr val="FF0000"/>
                </a:solidFill>
              </a:rPr>
              <a:t>l’échelle d’une cohorte </a:t>
            </a:r>
            <a:r>
              <a:rPr lang="fr-FR" sz="1900"/>
              <a:t>doit permettre de construire un parcours structuré,  progressif, et cohérent pour l’élève</a:t>
            </a:r>
          </a:p>
        </p:txBody>
      </p:sp>
      <p:sp>
        <p:nvSpPr>
          <p:cNvPr id="8" name="Flèche droite 7"/>
          <p:cNvSpPr/>
          <p:nvPr/>
        </p:nvSpPr>
        <p:spPr>
          <a:xfrm>
            <a:off x="755650" y="4868863"/>
            <a:ext cx="576263"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66" name="ZoneTexte 8"/>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ChangeArrowheads="1"/>
          </p:cNvSpPr>
          <p:nvPr/>
        </p:nvSpPr>
        <p:spPr bwMode="auto">
          <a:xfrm>
            <a:off x="900113" y="1196975"/>
            <a:ext cx="4184650" cy="366713"/>
          </a:xfrm>
          <a:prstGeom prst="rect">
            <a:avLst/>
          </a:prstGeom>
          <a:noFill/>
          <a:ln w="9525">
            <a:noFill/>
            <a:miter lim="800000"/>
            <a:headEnd/>
            <a:tailEnd/>
          </a:ln>
        </p:spPr>
        <p:txBody>
          <a:bodyPr>
            <a:spAutoFit/>
          </a:bodyPr>
          <a:lstStyle/>
          <a:p>
            <a:r>
              <a:rPr lang="fr-FR"/>
              <a:t>1) Recensement des actions réalisées .</a:t>
            </a:r>
          </a:p>
        </p:txBody>
      </p:sp>
      <p:sp>
        <p:nvSpPr>
          <p:cNvPr id="35842" name="Rectangle 5"/>
          <p:cNvSpPr>
            <a:spLocks noChangeArrowheads="1"/>
          </p:cNvSpPr>
          <p:nvPr/>
        </p:nvSpPr>
        <p:spPr bwMode="auto">
          <a:xfrm>
            <a:off x="971550" y="5589588"/>
            <a:ext cx="4273550" cy="366712"/>
          </a:xfrm>
          <a:prstGeom prst="rect">
            <a:avLst/>
          </a:prstGeom>
          <a:noFill/>
          <a:ln w="9525">
            <a:noFill/>
            <a:miter lim="800000"/>
            <a:headEnd/>
            <a:tailEnd/>
          </a:ln>
        </p:spPr>
        <p:txBody>
          <a:bodyPr wrap="none">
            <a:spAutoFit/>
          </a:bodyPr>
          <a:lstStyle/>
          <a:p>
            <a:r>
              <a:rPr lang="fr-FR"/>
              <a:t>2) Identification des actions à construire.</a:t>
            </a:r>
          </a:p>
        </p:txBody>
      </p:sp>
      <p:sp>
        <p:nvSpPr>
          <p:cNvPr id="35843" name="Rectangle 7"/>
          <p:cNvSpPr>
            <a:spLocks noChangeArrowheads="1"/>
          </p:cNvSpPr>
          <p:nvPr/>
        </p:nvSpPr>
        <p:spPr bwMode="auto">
          <a:xfrm>
            <a:off x="5364163" y="333375"/>
            <a:ext cx="3498850" cy="366713"/>
          </a:xfrm>
          <a:prstGeom prst="rect">
            <a:avLst/>
          </a:prstGeom>
          <a:noFill/>
          <a:ln w="9525">
            <a:noFill/>
            <a:miter lim="800000"/>
            <a:headEnd/>
            <a:tailEnd/>
          </a:ln>
        </p:spPr>
        <p:txBody>
          <a:bodyPr wrap="none">
            <a:spAutoFit/>
          </a:bodyPr>
          <a:lstStyle/>
          <a:p>
            <a:r>
              <a:rPr lang="fr-FR" b="1">
                <a:solidFill>
                  <a:srgbClr val="9900CC"/>
                </a:solidFill>
              </a:rPr>
              <a:t>Construire le parcours citoyen</a:t>
            </a:r>
          </a:p>
        </p:txBody>
      </p:sp>
      <p:pic>
        <p:nvPicPr>
          <p:cNvPr id="35844" name="Picture 6" descr="recensement"/>
          <p:cNvPicPr>
            <a:picLocks noChangeAspect="1" noChangeArrowheads="1"/>
          </p:cNvPicPr>
          <p:nvPr/>
        </p:nvPicPr>
        <p:blipFill>
          <a:blip r:embed="rId2"/>
          <a:srcRect/>
          <a:stretch>
            <a:fillRect/>
          </a:stretch>
        </p:blipFill>
        <p:spPr bwMode="auto">
          <a:xfrm>
            <a:off x="1042988" y="1557338"/>
            <a:ext cx="7416800" cy="40481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0" y="1244600"/>
            <a:ext cx="8893175" cy="5399088"/>
          </a:xfrm>
          <a:solidFill>
            <a:schemeClr val="bg1"/>
          </a:solidFill>
        </p:spPr>
        <p:txBody>
          <a:bodyPr/>
          <a:lstStyle/>
          <a:p>
            <a:pPr algn="just">
              <a:lnSpc>
                <a:spcPct val="80000"/>
              </a:lnSpc>
              <a:buFontTx/>
              <a:buNone/>
            </a:pPr>
            <a:r>
              <a:rPr lang="fr-FR" sz="2400" smtClean="0"/>
              <a:t>	</a:t>
            </a:r>
            <a:r>
              <a:rPr lang="fr-FR" sz="2400" b="1" smtClean="0">
                <a:solidFill>
                  <a:srgbClr val="E7256F"/>
                </a:solidFill>
              </a:rPr>
              <a:t>Le parcours pour l’élève : lisible et doit faire sens !</a:t>
            </a:r>
          </a:p>
          <a:p>
            <a:pPr algn="just">
              <a:lnSpc>
                <a:spcPct val="80000"/>
              </a:lnSpc>
              <a:buFontTx/>
              <a:buNone/>
            </a:pPr>
            <a:r>
              <a:rPr lang="fr-FR" sz="2400" smtClean="0"/>
              <a:t>	Un document </a:t>
            </a:r>
            <a:r>
              <a:rPr lang="fr-FR" sz="2400" smtClean="0">
                <a:hlinkClick r:id="rId2" action="ppaction://hlinksldjump"/>
              </a:rPr>
              <a:t>« plan de formation » </a:t>
            </a:r>
            <a:r>
              <a:rPr lang="fr-FR" sz="2400" smtClean="0"/>
              <a:t>pourrait être élaboré par les enseignants, reprenant les différents apprentissages </a:t>
            </a:r>
            <a:br>
              <a:rPr lang="fr-FR" sz="2400" smtClean="0"/>
            </a:br>
            <a:r>
              <a:rPr lang="fr-FR" sz="2400" smtClean="0"/>
              <a:t>Un document moins dense à destination des élèves est nécessaire, l'élève pourra y retrouver les actions phares accompagnées de quelques objectifs de formation et les valeurs réinvesties.</a:t>
            </a:r>
          </a:p>
          <a:p>
            <a:pPr>
              <a:lnSpc>
                <a:spcPct val="80000"/>
              </a:lnSpc>
              <a:buFontTx/>
              <a:buNone/>
            </a:pPr>
            <a:r>
              <a:rPr lang="fr-FR" sz="1000" smtClean="0"/>
              <a:t/>
            </a:r>
            <a:br>
              <a:rPr lang="fr-FR" sz="1000" smtClean="0"/>
            </a:br>
            <a:r>
              <a:rPr lang="fr-FR" sz="2400" smtClean="0"/>
              <a:t>Si le parcours est personnalisé, on peut imaginer de manière ponctuelle </a:t>
            </a:r>
            <a:r>
              <a:rPr lang="fr-FR" sz="2400" b="1" smtClean="0">
                <a:solidFill>
                  <a:srgbClr val="E7256F"/>
                </a:solidFill>
              </a:rPr>
              <a:t>un engagement extra-scolaire</a:t>
            </a:r>
            <a:r>
              <a:rPr lang="fr-FR" sz="2400" smtClean="0">
                <a:solidFill>
                  <a:srgbClr val="FF0000"/>
                </a:solidFill>
              </a:rPr>
              <a:t> </a:t>
            </a:r>
            <a:r>
              <a:rPr lang="fr-FR" sz="2400" smtClean="0"/>
              <a:t/>
            </a:r>
            <a:br>
              <a:rPr lang="fr-FR" sz="2400" smtClean="0"/>
            </a:br>
            <a:endParaRPr lang="fr-FR" sz="1000" smtClean="0"/>
          </a:p>
          <a:p>
            <a:pPr algn="just">
              <a:lnSpc>
                <a:spcPct val="80000"/>
              </a:lnSpc>
              <a:buFontTx/>
              <a:buNone/>
            </a:pPr>
            <a:r>
              <a:rPr lang="fr-FR" sz="2400" smtClean="0"/>
              <a:t>	Un </a:t>
            </a:r>
            <a:r>
              <a:rPr lang="fr-FR" sz="2400" b="1" smtClean="0">
                <a:solidFill>
                  <a:srgbClr val="E7256F"/>
                </a:solidFill>
              </a:rPr>
              <a:t>support plutôt numérique</a:t>
            </a:r>
            <a:r>
              <a:rPr lang="fr-FR" sz="2400" smtClean="0">
                <a:solidFill>
                  <a:srgbClr val="FF0000"/>
                </a:solidFill>
              </a:rPr>
              <a:t> </a:t>
            </a:r>
            <a:r>
              <a:rPr lang="fr-FR" sz="2400" smtClean="0"/>
              <a:t>s'avère plutôt nécessaire pour que l'élève ait la trace des différentes étapes ou moments forts du parcours ainsi que leur sens et la mention des objectifs d'apprentissage. </a:t>
            </a:r>
          </a:p>
          <a:p>
            <a:pPr algn="just">
              <a:lnSpc>
                <a:spcPct val="80000"/>
              </a:lnSpc>
              <a:buFontTx/>
              <a:buNone/>
            </a:pPr>
            <a:r>
              <a:rPr lang="fr-FR" sz="2400" smtClean="0"/>
              <a:t>	Pour l'élève, le document doit être</a:t>
            </a:r>
            <a:r>
              <a:rPr lang="fr-FR" sz="2400" b="1" smtClean="0"/>
              <a:t> </a:t>
            </a:r>
            <a:r>
              <a:rPr lang="fr-FR" sz="2400" b="1" smtClean="0">
                <a:solidFill>
                  <a:srgbClr val="E7256F"/>
                </a:solidFill>
              </a:rPr>
              <a:t>opératoire, simple, ne retenant peut-être qu'une petite dizaine de temps forts (?)</a:t>
            </a:r>
          </a:p>
        </p:txBody>
      </p:sp>
      <p:sp>
        <p:nvSpPr>
          <p:cNvPr id="36866" name="Rectangle 4"/>
          <p:cNvSpPr>
            <a:spLocks noGrp="1" noChangeArrowheads="1"/>
          </p:cNvSpPr>
          <p:nvPr>
            <p:ph type="title"/>
          </p:nvPr>
        </p:nvSpPr>
        <p:spPr>
          <a:xfrm>
            <a:off x="842963" y="142875"/>
            <a:ext cx="8229600" cy="850900"/>
          </a:xfrm>
        </p:spPr>
        <p:txBody>
          <a:bodyPr/>
          <a:lstStyle/>
          <a:p>
            <a:pPr algn="r"/>
            <a:r>
              <a:rPr lang="fr-FR" sz="2800" b="1" smtClean="0">
                <a:solidFill>
                  <a:srgbClr val="9900CC"/>
                </a:solidFill>
              </a:rPr>
              <a:t>Pistes pour construire le parcours citoyen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2987675" y="101600"/>
            <a:ext cx="6046788" cy="519113"/>
          </a:xfrm>
          <a:prstGeom prst="rect">
            <a:avLst/>
          </a:prstGeom>
          <a:noFill/>
          <a:ln w="9525">
            <a:noFill/>
            <a:miter lim="800000"/>
            <a:headEnd/>
            <a:tailEnd/>
          </a:ln>
        </p:spPr>
        <p:txBody>
          <a:bodyPr>
            <a:spAutoFit/>
          </a:bodyPr>
          <a:lstStyle/>
          <a:p>
            <a:pPr algn="r">
              <a:spcBef>
                <a:spcPct val="50000"/>
              </a:spcBef>
            </a:pPr>
            <a:r>
              <a:rPr lang="fr-FR" sz="2800" b="1">
                <a:solidFill>
                  <a:srgbClr val="1B7E90"/>
                </a:solidFill>
              </a:rPr>
              <a:t>Un parcours, un plan de formation </a:t>
            </a:r>
          </a:p>
        </p:txBody>
      </p:sp>
      <p:pic>
        <p:nvPicPr>
          <p:cNvPr id="37890" name="Picture 4"/>
          <p:cNvPicPr>
            <a:picLocks noChangeAspect="1" noChangeArrowheads="1"/>
          </p:cNvPicPr>
          <p:nvPr>
            <p:ph type="body" idx="4294967295"/>
          </p:nvPr>
        </p:nvPicPr>
        <p:blipFill>
          <a:blip r:embed="rId2"/>
          <a:srcRect/>
          <a:stretch>
            <a:fillRect/>
          </a:stretch>
        </p:blipFill>
        <p:spPr>
          <a:xfrm>
            <a:off x="4500563" y="981075"/>
            <a:ext cx="4587875" cy="3384550"/>
          </a:xfrm>
        </p:spPr>
      </p:pic>
      <p:pic>
        <p:nvPicPr>
          <p:cNvPr id="37891" name="Picture 5"/>
          <p:cNvPicPr>
            <a:picLocks noChangeAspect="1" noChangeArrowheads="1"/>
          </p:cNvPicPr>
          <p:nvPr/>
        </p:nvPicPr>
        <p:blipFill>
          <a:blip r:embed="rId3"/>
          <a:srcRect/>
          <a:stretch>
            <a:fillRect/>
          </a:stretch>
        </p:blipFill>
        <p:spPr bwMode="auto">
          <a:xfrm>
            <a:off x="0" y="836613"/>
            <a:ext cx="4443413" cy="5832475"/>
          </a:xfrm>
          <a:prstGeom prst="rect">
            <a:avLst/>
          </a:prstGeom>
          <a:noFill/>
          <a:ln w="9525">
            <a:noFill/>
            <a:miter lim="800000"/>
            <a:headEnd/>
            <a:tailEnd/>
          </a:ln>
        </p:spPr>
      </p:pic>
      <p:sp>
        <p:nvSpPr>
          <p:cNvPr id="37892" name="Rectangle 7"/>
          <p:cNvSpPr>
            <a:spLocks noChangeArrowheads="1"/>
          </p:cNvSpPr>
          <p:nvPr/>
        </p:nvSpPr>
        <p:spPr bwMode="auto">
          <a:xfrm>
            <a:off x="4787900" y="5445125"/>
            <a:ext cx="3970338" cy="336550"/>
          </a:xfrm>
          <a:prstGeom prst="rect">
            <a:avLst/>
          </a:prstGeom>
          <a:solidFill>
            <a:srgbClr val="FFC000"/>
          </a:solidFill>
          <a:ln w="9525">
            <a:noFill/>
            <a:miter lim="800000"/>
            <a:headEnd/>
            <a:tailEnd/>
          </a:ln>
        </p:spPr>
        <p:txBody>
          <a:bodyPr wrap="none" anchor="ctr">
            <a:spAutoFit/>
          </a:bodyPr>
          <a:lstStyle/>
          <a:p>
            <a:pPr algn="ctr"/>
            <a:r>
              <a:rPr lang="fr-FR" sz="1600" i="1">
                <a:solidFill>
                  <a:srgbClr val="002060"/>
                </a:solidFill>
              </a:rPr>
              <a:t>Garder les traces des actions avec folios !</a:t>
            </a:r>
          </a:p>
        </p:txBody>
      </p:sp>
      <p:sp>
        <p:nvSpPr>
          <p:cNvPr id="37893" name="Rectangle 8"/>
          <p:cNvSpPr>
            <a:spLocks noChangeArrowheads="1"/>
          </p:cNvSpPr>
          <p:nvPr/>
        </p:nvSpPr>
        <p:spPr bwMode="auto">
          <a:xfrm>
            <a:off x="2190750" y="611188"/>
            <a:ext cx="6918325" cy="369887"/>
          </a:xfrm>
          <a:prstGeom prst="rect">
            <a:avLst/>
          </a:prstGeom>
          <a:noFill/>
          <a:ln w="9525">
            <a:noFill/>
            <a:miter lim="800000"/>
            <a:headEnd/>
            <a:tailEnd/>
          </a:ln>
        </p:spPr>
        <p:txBody>
          <a:bodyPr wrap="none">
            <a:spAutoFit/>
          </a:bodyPr>
          <a:lstStyle/>
          <a:p>
            <a:r>
              <a:rPr lang="fr-FR">
                <a:solidFill>
                  <a:schemeClr val="hlink"/>
                </a:solidFill>
              </a:rPr>
              <a:t>Exemple de parcours citoyen d’un élève, en cours de construction</a:t>
            </a:r>
            <a:endParaRPr lang="fr-FR">
              <a:solidFill>
                <a:srgbClr val="D6009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idx="4294967295"/>
          </p:nvPr>
        </p:nvSpPr>
        <p:spPr>
          <a:xfrm>
            <a:off x="735013" y="260350"/>
            <a:ext cx="8408987" cy="576263"/>
          </a:xfrm>
        </p:spPr>
        <p:txBody>
          <a:bodyPr/>
          <a:lstStyle/>
          <a:p>
            <a:pPr algn="r"/>
            <a:r>
              <a:rPr lang="fr-FR" sz="2800" b="1" smtClean="0">
                <a:solidFill>
                  <a:srgbClr val="7030A0"/>
                </a:solidFill>
              </a:rPr>
              <a:t>Parcours citoyen </a:t>
            </a:r>
            <a:r>
              <a:rPr lang="fr-FR" sz="2700" b="1" smtClean="0">
                <a:solidFill>
                  <a:srgbClr val="7030A0"/>
                </a:solidFill>
              </a:rPr>
              <a:t>: des incontournables ?</a:t>
            </a:r>
          </a:p>
        </p:txBody>
      </p:sp>
      <p:sp>
        <p:nvSpPr>
          <p:cNvPr id="16386" name="Espace réservé du contenu 2"/>
          <p:cNvSpPr>
            <a:spLocks noGrp="1"/>
          </p:cNvSpPr>
          <p:nvPr>
            <p:ph idx="4294967295"/>
          </p:nvPr>
        </p:nvSpPr>
        <p:spPr>
          <a:xfrm>
            <a:off x="395288" y="1196975"/>
            <a:ext cx="8569325" cy="5661025"/>
          </a:xfrm>
          <a:solidFill>
            <a:schemeClr val="bg1"/>
          </a:solidFill>
        </p:spPr>
        <p:txBody>
          <a:bodyPr/>
          <a:lstStyle/>
          <a:p>
            <a:r>
              <a:rPr lang="fr-FR" sz="2400" b="1" smtClean="0">
                <a:solidFill>
                  <a:srgbClr val="E7256F"/>
                </a:solidFill>
              </a:rPr>
              <a:t>Le parcours est personnalisé </a:t>
            </a:r>
            <a:r>
              <a:rPr lang="fr-FR" sz="2400" smtClean="0">
                <a:solidFill>
                  <a:srgbClr val="E7256F"/>
                </a:solidFill>
              </a:rPr>
              <a:t>:</a:t>
            </a:r>
            <a:r>
              <a:rPr lang="fr-FR" sz="2400" smtClean="0"/>
              <a:t> si tous suivent le même parcours, l’acquisition des compétences et les objectifs d’apprentissage sont personnalisés ; </a:t>
            </a:r>
          </a:p>
          <a:p>
            <a:r>
              <a:rPr lang="fr-FR" sz="2400" b="1" smtClean="0">
                <a:solidFill>
                  <a:srgbClr val="E7256F"/>
                </a:solidFill>
              </a:rPr>
              <a:t>Le parcours est partagé et explicité </a:t>
            </a:r>
            <a:r>
              <a:rPr lang="fr-FR" sz="2400" smtClean="0">
                <a:solidFill>
                  <a:srgbClr val="E7256F"/>
                </a:solidFill>
              </a:rPr>
              <a:t>:</a:t>
            </a:r>
            <a:r>
              <a:rPr lang="fr-FR" sz="2400" smtClean="0"/>
              <a:t> les élèves et les familles en connaissent les échéances et les points de passage obligés ; </a:t>
            </a:r>
          </a:p>
          <a:p>
            <a:r>
              <a:rPr lang="fr-FR" sz="2400" smtClean="0"/>
              <a:t>Le parcours propose </a:t>
            </a:r>
            <a:r>
              <a:rPr lang="fr-FR" sz="2400" b="1" smtClean="0">
                <a:solidFill>
                  <a:srgbClr val="E7256F"/>
                </a:solidFill>
              </a:rPr>
              <a:t>des situations d'apprentissages nombreuses et variées</a:t>
            </a:r>
            <a:r>
              <a:rPr lang="fr-FR" sz="2400" b="1" smtClean="0"/>
              <a:t> </a:t>
            </a:r>
            <a:r>
              <a:rPr lang="fr-FR" sz="2400" smtClean="0"/>
              <a:t>pour prendre en compte les rythmes d'acquisition selon une approche par compétences en s'appuyant notamment sur des tâches complexes (construction de l’autonomie intellectuelle) ;</a:t>
            </a:r>
          </a:p>
          <a:p>
            <a:r>
              <a:rPr lang="fr-FR" sz="2400" smtClean="0"/>
              <a:t>C’est </a:t>
            </a:r>
            <a:r>
              <a:rPr lang="fr-FR" sz="2400" b="1" smtClean="0">
                <a:solidFill>
                  <a:schemeClr val="accent2"/>
                </a:solidFill>
              </a:rPr>
              <a:t>le pari d’une transmission active de savoirs complexes, dont l’EMC est le fil rouge.</a:t>
            </a:r>
            <a:endParaRPr lang="fr-FR" sz="2400" smtClean="0">
              <a:solidFill>
                <a:schemeClr val="accent2"/>
              </a:solidFill>
            </a:endParaRPr>
          </a:p>
        </p:txBody>
      </p:sp>
      <p:sp>
        <p:nvSpPr>
          <p:cNvPr id="16387" name="ZoneTexte 3"/>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pic>
        <p:nvPicPr>
          <p:cNvPr id="16388" name="Picture 5" descr="EMC-4-domaines"/>
          <p:cNvPicPr>
            <a:picLocks noChangeAspect="1" noChangeArrowheads="1"/>
          </p:cNvPicPr>
          <p:nvPr/>
        </p:nvPicPr>
        <p:blipFill>
          <a:blip r:embed="rId2"/>
          <a:srcRect/>
          <a:stretch>
            <a:fillRect/>
          </a:stretch>
        </p:blipFill>
        <p:spPr bwMode="auto">
          <a:xfrm>
            <a:off x="7956550" y="5805488"/>
            <a:ext cx="850900"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idx="4294967295"/>
          </p:nvPr>
        </p:nvSpPr>
        <p:spPr>
          <a:xfrm>
            <a:off x="457200" y="274638"/>
            <a:ext cx="8229600" cy="633412"/>
          </a:xfrm>
        </p:spPr>
        <p:txBody>
          <a:bodyPr/>
          <a:lstStyle/>
          <a:p>
            <a:pPr algn="r" eaLnBrk="1" hangingPunct="1"/>
            <a:r>
              <a:rPr lang="fr-FR" sz="2800" b="1" smtClean="0">
                <a:solidFill>
                  <a:srgbClr val="7030A0"/>
                </a:solidFill>
              </a:rPr>
              <a:t>L’EMC : des démarches renouvelées</a:t>
            </a:r>
          </a:p>
        </p:txBody>
      </p:sp>
      <p:pic>
        <p:nvPicPr>
          <p:cNvPr id="17410" name="Picture 2" descr="http://www.toutatice.fr/toutatice-portail-cms-nuxeo/binary?type=ATTACHED_PICTURE&amp;path=%2Fespace-educ%2Fpole-arts-et-humanites%2Fhistoire-geographie-ecjs%2Femc-hg%2Facademie-de-rennes%2Fl-emc-propositions-de&amp;portalName=default&amp;index=0&amp;t=1442644154102"/>
          <p:cNvPicPr>
            <a:picLocks noChangeAspect="1" noChangeArrowheads="1"/>
          </p:cNvPicPr>
          <p:nvPr/>
        </p:nvPicPr>
        <p:blipFill>
          <a:blip r:embed="rId2">
            <a:lum bright="-6000" contrast="-2000"/>
          </a:blip>
          <a:srcRect/>
          <a:stretch>
            <a:fillRect/>
          </a:stretch>
        </p:blipFill>
        <p:spPr bwMode="auto">
          <a:xfrm>
            <a:off x="0" y="1268413"/>
            <a:ext cx="9144000" cy="4540250"/>
          </a:xfrm>
          <a:prstGeom prst="rect">
            <a:avLst/>
          </a:prstGeom>
          <a:noFill/>
          <a:ln w="9525">
            <a:noFill/>
            <a:miter lim="800000"/>
            <a:headEnd/>
            <a:tailEnd/>
          </a:ln>
        </p:spPr>
      </p:pic>
      <p:sp>
        <p:nvSpPr>
          <p:cNvPr id="17411" name="ZoneTexte 3"/>
          <p:cNvSpPr txBox="1">
            <a:spLocks noChangeArrowheads="1"/>
          </p:cNvSpPr>
          <p:nvPr/>
        </p:nvSpPr>
        <p:spPr bwMode="auto">
          <a:xfrm>
            <a:off x="4932363" y="836613"/>
            <a:ext cx="4211637" cy="461962"/>
          </a:xfrm>
          <a:prstGeom prst="rect">
            <a:avLst/>
          </a:prstGeom>
          <a:noFill/>
          <a:ln w="9525">
            <a:noFill/>
            <a:miter lim="800000"/>
            <a:headEnd/>
            <a:tailEnd/>
          </a:ln>
        </p:spPr>
        <p:txBody>
          <a:bodyPr>
            <a:spAutoFit/>
          </a:bodyPr>
          <a:lstStyle/>
          <a:p>
            <a:pPr algn="r"/>
            <a:r>
              <a:rPr lang="fr-FR" sz="2400" b="1">
                <a:solidFill>
                  <a:srgbClr val="7030A0"/>
                </a:solidFill>
              </a:rPr>
              <a:t>	Cycles 2, 3 et 4	</a:t>
            </a:r>
          </a:p>
        </p:txBody>
      </p:sp>
      <p:sp>
        <p:nvSpPr>
          <p:cNvPr id="17412" name="ZoneTexte 5"/>
          <p:cNvSpPr txBox="1">
            <a:spLocks noChangeArrowheads="1"/>
          </p:cNvSpPr>
          <p:nvPr/>
        </p:nvSpPr>
        <p:spPr bwMode="auto">
          <a:xfrm>
            <a:off x="2771775" y="6519863"/>
            <a:ext cx="6192838" cy="338137"/>
          </a:xfrm>
          <a:prstGeom prst="rect">
            <a:avLst/>
          </a:prstGeom>
          <a:solidFill>
            <a:schemeClr val="bg1"/>
          </a:solidFill>
          <a:ln w="9525">
            <a:noFill/>
            <a:miter lim="800000"/>
            <a:headEnd/>
            <a:tailEnd/>
          </a:ln>
        </p:spPr>
        <p:txBody>
          <a:bodyPr>
            <a:spAutoFit/>
          </a:bodyPr>
          <a:lstStyle/>
          <a:p>
            <a:r>
              <a:rPr lang="fr-FR" sz="800"/>
              <a:t>Conception et réalisation, Patrick Marques, Ac. Rennes – Licence Creative Commons BY-NC-SA</a:t>
            </a:r>
          </a:p>
          <a:p>
            <a:r>
              <a:rPr lang="fr-FR" sz="800"/>
              <a:t>Mini-site de l’académie de Rennes sur l’EMC (www.ac-rennes.fr)</a:t>
            </a:r>
          </a:p>
        </p:txBody>
      </p:sp>
      <p:sp>
        <p:nvSpPr>
          <p:cNvPr id="7" name="Flèche courbée vers la gauche 6"/>
          <p:cNvSpPr/>
          <p:nvPr/>
        </p:nvSpPr>
        <p:spPr>
          <a:xfrm>
            <a:off x="4787900" y="3068638"/>
            <a:ext cx="431800" cy="122396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8" name="Flèche courbée vers la gauche 7"/>
          <p:cNvSpPr/>
          <p:nvPr/>
        </p:nvSpPr>
        <p:spPr>
          <a:xfrm rot="21338672" flipH="1" flipV="1">
            <a:off x="4040188" y="3084513"/>
            <a:ext cx="439737" cy="117951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7200" y="274638"/>
            <a:ext cx="8229600" cy="561975"/>
          </a:xfrm>
        </p:spPr>
        <p:txBody>
          <a:bodyPr/>
          <a:lstStyle/>
          <a:p>
            <a:pPr algn="r">
              <a:defRPr/>
            </a:pPr>
            <a:r>
              <a:rPr lang="fr-FR" sz="2800" b="1" smtClean="0">
                <a:solidFill>
                  <a:srgbClr val="7030A0"/>
                </a:solidFill>
                <a:effectLst>
                  <a:outerShdw blurRad="38100" dist="38100" dir="2700000" algn="tl">
                    <a:srgbClr val="C0C0C0"/>
                  </a:outerShdw>
                </a:effectLst>
              </a:rPr>
              <a:t>La laïcité, </a:t>
            </a:r>
            <a:r>
              <a:rPr lang="fr-FR" sz="2800" smtClean="0">
                <a:solidFill>
                  <a:srgbClr val="7030A0"/>
                </a:solidFill>
                <a:effectLst>
                  <a:outerShdw blurRad="38100" dist="38100" dir="2700000" algn="tl">
                    <a:srgbClr val="C0C0C0"/>
                  </a:outerShdw>
                </a:effectLst>
              </a:rPr>
              <a:t>au cœur du </a:t>
            </a:r>
            <a:r>
              <a:rPr lang="fr-FR" sz="2800" i="1" smtClean="0">
                <a:solidFill>
                  <a:srgbClr val="7030A0"/>
                </a:solidFill>
                <a:effectLst>
                  <a:outerShdw blurRad="38100" dist="38100" dir="2700000" algn="tl">
                    <a:srgbClr val="C0C0C0"/>
                  </a:outerShdw>
                </a:effectLst>
              </a:rPr>
              <a:t>parcours citoyen</a:t>
            </a:r>
          </a:p>
        </p:txBody>
      </p:sp>
      <p:sp>
        <p:nvSpPr>
          <p:cNvPr id="18434" name="Espace réservé du contenu 2"/>
          <p:cNvSpPr>
            <a:spLocks noGrp="1"/>
          </p:cNvSpPr>
          <p:nvPr>
            <p:ph idx="4294967295"/>
          </p:nvPr>
        </p:nvSpPr>
        <p:spPr>
          <a:xfrm>
            <a:off x="4103688" y="1125538"/>
            <a:ext cx="4789487" cy="5472112"/>
          </a:xfrm>
        </p:spPr>
        <p:txBody>
          <a:bodyPr/>
          <a:lstStyle/>
          <a:p>
            <a:r>
              <a:rPr lang="fr-FR" sz="2400" smtClean="0"/>
              <a:t>Permettre aux élèves de comprendre le </a:t>
            </a:r>
            <a:r>
              <a:rPr lang="fr-FR" sz="2400" b="1" smtClean="0"/>
              <a:t>principe de laïcité</a:t>
            </a:r>
            <a:r>
              <a:rPr lang="fr-FR" sz="2400" smtClean="0"/>
              <a:t>, en s'appuyant notamment sur la </a:t>
            </a:r>
            <a:r>
              <a:rPr lang="fr-FR" sz="2400" b="1" smtClean="0">
                <a:hlinkClick r:id="rId2" tooltip="Le site de l'éducation nationale"/>
              </a:rPr>
              <a:t>Charte de la laïcité à l'École</a:t>
            </a:r>
            <a:endParaRPr lang="fr-FR" sz="2400" b="1" smtClean="0"/>
          </a:p>
          <a:p>
            <a:pPr>
              <a:buFontTx/>
              <a:buNone/>
            </a:pPr>
            <a:endParaRPr lang="fr-FR" sz="1000" smtClean="0"/>
          </a:p>
          <a:p>
            <a:r>
              <a:rPr lang="fr-FR" sz="2400" smtClean="0"/>
              <a:t>Pour mettre en œuvre le principe de laïcité et promouvoir une pédagogie de la laïcité dans l'ensemble des temps de la vie scolaire, un livret dédié sera disponible dans toutes les écoles et les établissements du second degré. </a:t>
            </a:r>
          </a:p>
        </p:txBody>
      </p:sp>
      <p:pic>
        <p:nvPicPr>
          <p:cNvPr id="18435" name="Image 5" descr="Image Charte de la laïcité.jpg"/>
          <p:cNvPicPr>
            <a:picLocks noChangeAspect="1"/>
          </p:cNvPicPr>
          <p:nvPr/>
        </p:nvPicPr>
        <p:blipFill>
          <a:blip r:embed="rId3"/>
          <a:srcRect/>
          <a:stretch>
            <a:fillRect/>
          </a:stretch>
        </p:blipFill>
        <p:spPr bwMode="auto">
          <a:xfrm>
            <a:off x="395288" y="836613"/>
            <a:ext cx="3695700" cy="5040312"/>
          </a:xfrm>
          <a:prstGeom prst="rect">
            <a:avLst/>
          </a:prstGeom>
          <a:noFill/>
          <a:ln w="9525">
            <a:noFill/>
            <a:miter lim="800000"/>
            <a:headEnd/>
            <a:tailEnd/>
          </a:ln>
        </p:spPr>
      </p:pic>
      <p:sp>
        <p:nvSpPr>
          <p:cNvPr id="18436"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idx="4294967295"/>
          </p:nvPr>
        </p:nvSpPr>
        <p:spPr>
          <a:xfrm>
            <a:off x="663575" y="198438"/>
            <a:ext cx="8229600" cy="709612"/>
          </a:xfrm>
        </p:spPr>
        <p:txBody>
          <a:bodyPr/>
          <a:lstStyle/>
          <a:p>
            <a:pPr algn="r"/>
            <a:r>
              <a:rPr lang="fr-FR" sz="2800" b="1" smtClean="0">
                <a:solidFill>
                  <a:srgbClr val="7030A0"/>
                </a:solidFill>
              </a:rPr>
              <a:t>Le parcours citoyen, </a:t>
            </a:r>
            <a:br>
              <a:rPr lang="fr-FR" sz="2800" b="1" smtClean="0">
                <a:solidFill>
                  <a:srgbClr val="7030A0"/>
                </a:solidFill>
              </a:rPr>
            </a:br>
            <a:r>
              <a:rPr lang="fr-FR" sz="2800" smtClean="0">
                <a:solidFill>
                  <a:srgbClr val="7030A0"/>
                </a:solidFill>
              </a:rPr>
              <a:t>un parcours éthique et d’engagement</a:t>
            </a:r>
            <a:r>
              <a:rPr lang="fr-FR" sz="2800" b="1" smtClean="0">
                <a:solidFill>
                  <a:srgbClr val="7030A0"/>
                </a:solidFill>
              </a:rPr>
              <a:t> </a:t>
            </a:r>
          </a:p>
        </p:txBody>
      </p:sp>
      <p:sp>
        <p:nvSpPr>
          <p:cNvPr id="19458" name="Espace réservé du contenu 2"/>
          <p:cNvSpPr>
            <a:spLocks noGrp="1"/>
          </p:cNvSpPr>
          <p:nvPr>
            <p:ph idx="4294967295"/>
          </p:nvPr>
        </p:nvSpPr>
        <p:spPr>
          <a:xfrm>
            <a:off x="34925" y="1125538"/>
            <a:ext cx="3816350" cy="3455987"/>
          </a:xfrm>
          <a:solidFill>
            <a:srgbClr val="FFDDFF"/>
          </a:solidFill>
        </p:spPr>
        <p:txBody>
          <a:bodyPr/>
          <a:lstStyle/>
          <a:p>
            <a:pPr>
              <a:buFontTx/>
              <a:buNone/>
            </a:pPr>
            <a:r>
              <a:rPr lang="fr-FR" sz="2400" smtClean="0"/>
              <a:t>	Expliciter le bien-fondé des valeurs et des règles qui régissent les comportements individuels et collectifs, à reconnaître le pluralisme des opinions et à construire du lien social et politique. </a:t>
            </a:r>
          </a:p>
        </p:txBody>
      </p:sp>
      <p:pic>
        <p:nvPicPr>
          <p:cNvPr id="19459" name="Picture 1" descr="marianne-quadri"/>
          <p:cNvPicPr>
            <a:picLocks noChangeAspect="1" noChangeArrowheads="1"/>
          </p:cNvPicPr>
          <p:nvPr/>
        </p:nvPicPr>
        <p:blipFill>
          <a:blip r:embed="rId2"/>
          <a:srcRect/>
          <a:stretch>
            <a:fillRect/>
          </a:stretch>
        </p:blipFill>
        <p:spPr bwMode="auto">
          <a:xfrm>
            <a:off x="1403350" y="4652963"/>
            <a:ext cx="2178050" cy="1296987"/>
          </a:xfrm>
          <a:prstGeom prst="rect">
            <a:avLst/>
          </a:prstGeom>
          <a:noFill/>
          <a:ln w="9525">
            <a:noFill/>
            <a:miter lim="800000"/>
            <a:headEnd/>
            <a:tailEnd/>
          </a:ln>
        </p:spPr>
      </p:pic>
      <p:pic>
        <p:nvPicPr>
          <p:cNvPr id="19460" name="Picture 4" descr="http://cache.media.education.gouv.fr/image/01-janvier/33/7/2015_mobilisation_Ecole_1200x627px_385337.81.jpg"/>
          <p:cNvPicPr>
            <a:picLocks noChangeAspect="1" noChangeArrowheads="1"/>
          </p:cNvPicPr>
          <p:nvPr/>
        </p:nvPicPr>
        <p:blipFill>
          <a:blip r:embed="rId3"/>
          <a:srcRect/>
          <a:stretch>
            <a:fillRect/>
          </a:stretch>
        </p:blipFill>
        <p:spPr bwMode="auto">
          <a:xfrm>
            <a:off x="3851275" y="1125538"/>
            <a:ext cx="4957763" cy="2590800"/>
          </a:xfrm>
          <a:prstGeom prst="rect">
            <a:avLst/>
          </a:prstGeom>
          <a:noFill/>
          <a:ln w="9525">
            <a:noFill/>
            <a:miter lim="800000"/>
            <a:headEnd/>
            <a:tailEnd/>
          </a:ln>
        </p:spPr>
      </p:pic>
      <p:sp>
        <p:nvSpPr>
          <p:cNvPr id="7" name="ZoneTexte 6"/>
          <p:cNvSpPr txBox="1"/>
          <p:nvPr/>
        </p:nvSpPr>
        <p:spPr>
          <a:xfrm>
            <a:off x="3851275" y="3716338"/>
            <a:ext cx="5184775" cy="3048000"/>
          </a:xfrm>
          <a:prstGeom prst="rect">
            <a:avLst/>
          </a:prstGeom>
          <a:solidFill>
            <a:schemeClr val="accent6">
              <a:lumMod val="20000"/>
              <a:lumOff val="80000"/>
            </a:schemeClr>
          </a:solidFill>
        </p:spPr>
        <p:txBody>
          <a:bodyPr>
            <a:spAutoFit/>
          </a:bodyPr>
          <a:lstStyle/>
          <a:p>
            <a:pPr>
              <a:defRPr/>
            </a:pPr>
            <a:r>
              <a:rPr lang="fr-FR" sz="2400" dirty="0">
                <a:latin typeface="Arial" pitchFamily="34" charset="0"/>
                <a:cs typeface="+mn-cs"/>
              </a:rPr>
              <a:t>Le </a:t>
            </a:r>
            <a:r>
              <a:rPr lang="fr-FR" sz="2400" b="1" dirty="0">
                <a:latin typeface="Arial" pitchFamily="34" charset="0"/>
                <a:cs typeface="+mn-cs"/>
              </a:rPr>
              <a:t>respect de la liberté et de la dignité d'autrui</a:t>
            </a:r>
            <a:r>
              <a:rPr lang="fr-FR" sz="2400" dirty="0">
                <a:latin typeface="Arial" pitchFamily="34" charset="0"/>
                <a:cs typeface="+mn-cs"/>
              </a:rPr>
              <a:t>, le</a:t>
            </a:r>
            <a:r>
              <a:rPr lang="fr-FR" sz="2400" b="1" dirty="0">
                <a:latin typeface="Arial" pitchFamily="34" charset="0"/>
                <a:cs typeface="+mn-cs"/>
              </a:rPr>
              <a:t> rejet de toutes les discriminations</a:t>
            </a:r>
            <a:r>
              <a:rPr lang="fr-FR" sz="2400" dirty="0">
                <a:latin typeface="Arial" pitchFamily="34" charset="0"/>
                <a:cs typeface="+mn-cs"/>
              </a:rPr>
              <a:t>, l'engagement au service de la communauté et la </a:t>
            </a:r>
            <a:r>
              <a:rPr lang="fr-FR" sz="2400" b="1" dirty="0">
                <a:latin typeface="Arial" pitchFamily="34" charset="0"/>
                <a:cs typeface="+mn-cs"/>
              </a:rPr>
              <a:t>prévention du racisme et de l'antisémitisme</a:t>
            </a:r>
            <a:r>
              <a:rPr lang="fr-FR" sz="2400" dirty="0">
                <a:latin typeface="Arial" pitchFamily="34" charset="0"/>
                <a:cs typeface="+mn-cs"/>
              </a:rPr>
              <a:t> doivent fonder les projets éducatifs et s'inscrire au cœur de la vie scolaire..</a:t>
            </a:r>
          </a:p>
        </p:txBody>
      </p:sp>
      <p:sp>
        <p:nvSpPr>
          <p:cNvPr id="19462" name="ZoneTexte 7"/>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3" descr="Education aux média et à l'information.jpg"/>
          <p:cNvPicPr>
            <a:picLocks noChangeAspect="1"/>
          </p:cNvPicPr>
          <p:nvPr/>
        </p:nvPicPr>
        <p:blipFill>
          <a:blip r:embed="rId2"/>
          <a:srcRect/>
          <a:stretch>
            <a:fillRect/>
          </a:stretch>
        </p:blipFill>
        <p:spPr bwMode="auto">
          <a:xfrm>
            <a:off x="0" y="188913"/>
            <a:ext cx="9039225" cy="2160587"/>
          </a:xfrm>
          <a:prstGeom prst="rect">
            <a:avLst/>
          </a:prstGeom>
          <a:noFill/>
          <a:ln w="9525">
            <a:noFill/>
            <a:miter lim="800000"/>
            <a:headEnd/>
            <a:tailEnd/>
          </a:ln>
        </p:spPr>
      </p:pic>
      <p:sp>
        <p:nvSpPr>
          <p:cNvPr id="20482" name="Espace réservé du contenu 2"/>
          <p:cNvSpPr>
            <a:spLocks noGrp="1"/>
          </p:cNvSpPr>
          <p:nvPr>
            <p:ph idx="4294967295"/>
          </p:nvPr>
        </p:nvSpPr>
        <p:spPr>
          <a:xfrm>
            <a:off x="611188" y="3357563"/>
            <a:ext cx="7993062" cy="2808287"/>
          </a:xfrm>
        </p:spPr>
        <p:txBody>
          <a:bodyPr/>
          <a:lstStyle/>
          <a:p>
            <a:pPr algn="just">
              <a:buFontTx/>
              <a:buNone/>
            </a:pPr>
            <a:r>
              <a:rPr lang="fr-FR" sz="2600" smtClean="0"/>
              <a:t>	</a:t>
            </a:r>
            <a:r>
              <a:rPr lang="fr-FR" sz="2400" smtClean="0"/>
              <a:t>Il visera à développer l'</a:t>
            </a:r>
            <a:r>
              <a:rPr lang="fr-FR" sz="2400" b="1" smtClean="0"/>
              <a:t>éducation aux médias et à l'information</a:t>
            </a:r>
            <a:r>
              <a:rPr lang="fr-FR" sz="2400" smtClean="0"/>
              <a:t> </a:t>
            </a:r>
            <a:r>
              <a:rPr lang="fr-FR" sz="2400" b="1" smtClean="0"/>
              <a:t>prenant pleinement en compte les enjeux du numérique et des ses usages.</a:t>
            </a:r>
            <a:r>
              <a:rPr lang="fr-FR" sz="2400" smtClean="0"/>
              <a:t/>
            </a:r>
            <a:br>
              <a:rPr lang="fr-FR" sz="2400" smtClean="0"/>
            </a:br>
            <a:r>
              <a:rPr lang="fr-FR" sz="2400" smtClean="0"/>
              <a:t>Les élèves prendront conscience des enjeux attachés à la fiabilité des sources, à l’interprétation des informations et à la représentation de soi en ligne.</a:t>
            </a:r>
            <a:r>
              <a:rPr lang="fr-FR" sz="2600" smtClean="0"/>
              <a:t> </a:t>
            </a:r>
          </a:p>
        </p:txBody>
      </p:sp>
      <p:sp>
        <p:nvSpPr>
          <p:cNvPr id="2" name="Titre 1"/>
          <p:cNvSpPr>
            <a:spLocks noGrp="1"/>
          </p:cNvSpPr>
          <p:nvPr>
            <p:ph type="title" idx="4294967295"/>
          </p:nvPr>
        </p:nvSpPr>
        <p:spPr>
          <a:xfrm>
            <a:off x="0" y="2133600"/>
            <a:ext cx="9144000" cy="1006475"/>
          </a:xfrm>
        </p:spPr>
        <p:txBody>
          <a:bodyPr/>
          <a:lstStyle/>
          <a:p>
            <a:pPr>
              <a:defRPr/>
            </a:pPr>
            <a:r>
              <a:rPr lang="fr-FR" sz="2400" b="1" smtClean="0">
                <a:solidFill>
                  <a:srgbClr val="7030A0"/>
                </a:solidFill>
                <a:effectLst>
                  <a:outerShdw blurRad="38100" dist="38100" dir="2700000" algn="tl">
                    <a:srgbClr val="C0C0C0"/>
                  </a:outerShdw>
                </a:effectLst>
              </a:rPr>
              <a:t>Un parcours associant </a:t>
            </a:r>
            <a:br>
              <a:rPr lang="fr-FR" sz="2400" b="1" smtClean="0">
                <a:solidFill>
                  <a:srgbClr val="7030A0"/>
                </a:solidFill>
                <a:effectLst>
                  <a:outerShdw blurRad="38100" dist="38100" dir="2700000" algn="tl">
                    <a:srgbClr val="C0C0C0"/>
                  </a:outerShdw>
                </a:effectLst>
              </a:rPr>
            </a:br>
            <a:r>
              <a:rPr lang="fr-FR" sz="2400" b="1" smtClean="0">
                <a:solidFill>
                  <a:srgbClr val="7030A0"/>
                </a:solidFill>
                <a:effectLst>
                  <a:outerShdw blurRad="38100" dist="38100" dir="2700000" algn="tl">
                    <a:srgbClr val="C0C0C0"/>
                  </a:outerShdw>
                </a:effectLst>
              </a:rPr>
              <a:t>des enseignements intégrés de manière transversale</a:t>
            </a:r>
          </a:p>
        </p:txBody>
      </p:sp>
      <p:sp>
        <p:nvSpPr>
          <p:cNvPr id="20484" name="ZoneTexte 4"/>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 3" descr="CLEMI.jpg"/>
          <p:cNvPicPr>
            <a:picLocks noChangeAspect="1"/>
          </p:cNvPicPr>
          <p:nvPr/>
        </p:nvPicPr>
        <p:blipFill>
          <a:blip r:embed="rId2"/>
          <a:srcRect/>
          <a:stretch>
            <a:fillRect/>
          </a:stretch>
        </p:blipFill>
        <p:spPr bwMode="auto">
          <a:xfrm>
            <a:off x="7308850" y="5108575"/>
            <a:ext cx="1511300" cy="1749425"/>
          </a:xfrm>
          <a:prstGeom prst="rect">
            <a:avLst/>
          </a:prstGeom>
          <a:noFill/>
          <a:ln w="9525">
            <a:noFill/>
            <a:miter lim="800000"/>
            <a:headEnd/>
            <a:tailEnd/>
          </a:ln>
        </p:spPr>
      </p:pic>
      <p:sp>
        <p:nvSpPr>
          <p:cNvPr id="21506" name="Titre 1"/>
          <p:cNvSpPr>
            <a:spLocks noGrp="1"/>
          </p:cNvSpPr>
          <p:nvPr>
            <p:ph type="title" idx="4294967295"/>
          </p:nvPr>
        </p:nvSpPr>
        <p:spPr>
          <a:xfrm>
            <a:off x="914400" y="260350"/>
            <a:ext cx="8229600" cy="561975"/>
          </a:xfrm>
        </p:spPr>
        <p:txBody>
          <a:bodyPr/>
          <a:lstStyle/>
          <a:p>
            <a:r>
              <a:rPr lang="fr-FR" sz="3200" b="1" smtClean="0">
                <a:solidFill>
                  <a:srgbClr val="7030A0"/>
                </a:solidFill>
              </a:rPr>
              <a:t>   La question de la valorisation</a:t>
            </a:r>
          </a:p>
        </p:txBody>
      </p:sp>
      <p:sp>
        <p:nvSpPr>
          <p:cNvPr id="21507" name="Espace réservé du contenu 2"/>
          <p:cNvSpPr>
            <a:spLocks noGrp="1"/>
          </p:cNvSpPr>
          <p:nvPr>
            <p:ph idx="4294967295"/>
          </p:nvPr>
        </p:nvSpPr>
        <p:spPr>
          <a:xfrm>
            <a:off x="250825" y="1125538"/>
            <a:ext cx="8893175" cy="5543550"/>
          </a:xfrm>
        </p:spPr>
        <p:txBody>
          <a:bodyPr/>
          <a:lstStyle/>
          <a:p>
            <a:pPr>
              <a:buFontTx/>
              <a:buNone/>
            </a:pPr>
            <a:r>
              <a:rPr lang="fr-FR" sz="2600" smtClean="0"/>
              <a:t>	</a:t>
            </a:r>
            <a:r>
              <a:rPr lang="fr-FR" sz="2400" smtClean="0"/>
              <a:t>« Le ministère veillera à ce qu‘un média – radio, journal, blog ou plateforme collaborative en ligne – soit développé dans chaque collège et dans chaque lycée. </a:t>
            </a:r>
          </a:p>
          <a:p>
            <a:pPr>
              <a:buFontTx/>
              <a:buNone/>
            </a:pPr>
            <a:r>
              <a:rPr lang="fr-FR" sz="2400" smtClean="0"/>
              <a:t>	Les professeurs documentalistes seront tout particulièrement mobilisés à cette fin. C’est en effet en engageant les élèves eux-mêmes dans des activités de production et de diffusion de contenus, notamment à travers les réseaux sociaux et les plateformes collaboratives en ligne, </a:t>
            </a:r>
            <a:r>
              <a:rPr lang="fr-FR" sz="2400" b="1" smtClean="0"/>
              <a:t>le Centre de liaison de l’enseignement et des médias d’information (CLEMI) </a:t>
            </a:r>
            <a:r>
              <a:rPr lang="fr-FR" sz="2400" smtClean="0"/>
              <a:t>restera pleinement engagé sur ces enjeux pour le ministère. »</a:t>
            </a:r>
          </a:p>
          <a:p>
            <a:pPr>
              <a:buFontTx/>
              <a:buNone/>
            </a:pPr>
            <a:r>
              <a:rPr lang="fr-FR" sz="2600" smtClean="0"/>
              <a:t>		   </a:t>
            </a:r>
            <a:r>
              <a:rPr lang="fr-FR" sz="1600" smtClean="0"/>
              <a:t>(</a:t>
            </a:r>
            <a:r>
              <a:rPr lang="fr-FR" sz="1600" b="1" smtClean="0"/>
              <a:t>Onze mesures pour une grande mobilisation de </a:t>
            </a:r>
          </a:p>
          <a:p>
            <a:pPr>
              <a:buFontTx/>
              <a:buNone/>
            </a:pPr>
            <a:r>
              <a:rPr lang="fr-FR" sz="1600" b="1" smtClean="0"/>
              <a:t>			l'École pour les valeurs de la République)</a:t>
            </a:r>
            <a:endParaRPr lang="fr-FR" sz="2800" b="1" smtClean="0"/>
          </a:p>
          <a:p>
            <a:pPr>
              <a:buFontTx/>
              <a:buNone/>
            </a:pPr>
            <a:endParaRPr lang="fr-FR" sz="2600" smtClean="0"/>
          </a:p>
          <a:p>
            <a:endParaRPr lang="fr-FR" sz="2600" smtClean="0"/>
          </a:p>
        </p:txBody>
      </p:sp>
      <p:sp>
        <p:nvSpPr>
          <p:cNvPr id="21508" name="ZoneTexte 4"/>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
        <p:nvSpPr>
          <p:cNvPr id="6" name="Rectangle à quatre flèches 5">
            <a:hlinkClick r:id="rId3" action="ppaction://hlinksldjump"/>
          </p:cNvPr>
          <p:cNvSpPr/>
          <p:nvPr/>
        </p:nvSpPr>
        <p:spPr>
          <a:xfrm>
            <a:off x="6516688" y="6021388"/>
            <a:ext cx="682625" cy="549275"/>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268538" y="274638"/>
            <a:ext cx="5975350" cy="850900"/>
          </a:xfrm>
        </p:spPr>
        <p:txBody>
          <a:bodyPr/>
          <a:lstStyle/>
          <a:p>
            <a:r>
              <a:rPr lang="fr-FR" altLang="zh-CN" sz="2400" b="1" smtClean="0">
                <a:solidFill>
                  <a:schemeClr val="folHlink"/>
                </a:solidFill>
                <a:ea typeface="宋体" pitchFamily="2" charset="-122"/>
              </a:rPr>
              <a:t>Education au Développement Durable</a:t>
            </a:r>
            <a:endParaRPr lang="fr-FR" sz="2400" smtClean="0">
              <a:solidFill>
                <a:schemeClr val="folHlink"/>
              </a:solidFill>
            </a:endParaRPr>
          </a:p>
        </p:txBody>
      </p:sp>
      <p:pic>
        <p:nvPicPr>
          <p:cNvPr id="22530" name="Picture 4" descr="th"/>
          <p:cNvPicPr>
            <a:picLocks noChangeAspect="1" noChangeArrowheads="1"/>
          </p:cNvPicPr>
          <p:nvPr>
            <p:ph type="body" idx="1"/>
          </p:nvPr>
        </p:nvPicPr>
        <p:blipFill>
          <a:blip r:embed="rId2"/>
          <a:srcRect/>
          <a:stretch>
            <a:fillRect/>
          </a:stretch>
        </p:blipFill>
        <p:spPr>
          <a:xfrm>
            <a:off x="395288" y="333375"/>
            <a:ext cx="2089150" cy="2089150"/>
          </a:xfrm>
        </p:spPr>
      </p:pic>
      <p:sp>
        <p:nvSpPr>
          <p:cNvPr id="37894" name="Rectangle 6"/>
          <p:cNvSpPr>
            <a:spLocks noChangeArrowheads="1"/>
          </p:cNvSpPr>
          <p:nvPr/>
        </p:nvSpPr>
        <p:spPr bwMode="auto">
          <a:xfrm>
            <a:off x="0" y="2420938"/>
            <a:ext cx="9144000" cy="822325"/>
          </a:xfrm>
          <a:prstGeom prst="rect">
            <a:avLst/>
          </a:prstGeom>
          <a:noFill/>
          <a:ln w="9525">
            <a:noFill/>
            <a:miter lim="800000"/>
            <a:headEnd/>
            <a:tailEnd/>
          </a:ln>
          <a:effectLst/>
        </p:spPr>
        <p:txBody>
          <a:bodyPr>
            <a:spAutoFit/>
          </a:bodyPr>
          <a:lstStyle/>
          <a:p>
            <a:pPr algn="ctr">
              <a:defRPr/>
            </a:pPr>
            <a:r>
              <a:rPr lang="fr-FR" sz="2400" b="1">
                <a:solidFill>
                  <a:srgbClr val="7030A0"/>
                </a:solidFill>
                <a:effectLst>
                  <a:outerShdw blurRad="38100" dist="38100" dir="2700000" algn="tl">
                    <a:srgbClr val="C0C0C0"/>
                  </a:outerShdw>
                </a:effectLst>
              </a:rPr>
              <a:t>Un parcours associant </a:t>
            </a:r>
            <a:br>
              <a:rPr lang="fr-FR" sz="2400" b="1">
                <a:solidFill>
                  <a:srgbClr val="7030A0"/>
                </a:solidFill>
                <a:effectLst>
                  <a:outerShdw blurRad="38100" dist="38100" dir="2700000" algn="tl">
                    <a:srgbClr val="C0C0C0"/>
                  </a:outerShdw>
                </a:effectLst>
              </a:rPr>
            </a:br>
            <a:r>
              <a:rPr lang="fr-FR" sz="2400" b="1">
                <a:solidFill>
                  <a:srgbClr val="7030A0"/>
                </a:solidFill>
                <a:effectLst>
                  <a:outerShdw blurRad="38100" dist="38100" dir="2700000" algn="tl">
                    <a:srgbClr val="C0C0C0"/>
                  </a:outerShdw>
                </a:effectLst>
              </a:rPr>
              <a:t>des enseignements intégrés de manière transversale</a:t>
            </a:r>
          </a:p>
        </p:txBody>
      </p:sp>
      <p:sp>
        <p:nvSpPr>
          <p:cNvPr id="22532" name="Rectangle 7"/>
          <p:cNvSpPr>
            <a:spLocks noChangeArrowheads="1"/>
          </p:cNvSpPr>
          <p:nvPr/>
        </p:nvSpPr>
        <p:spPr bwMode="auto">
          <a:xfrm>
            <a:off x="971550" y="3429000"/>
            <a:ext cx="7489825" cy="1860550"/>
          </a:xfrm>
          <a:prstGeom prst="rect">
            <a:avLst/>
          </a:prstGeom>
          <a:noFill/>
          <a:ln w="9525">
            <a:noFill/>
            <a:miter lim="800000"/>
            <a:headEnd/>
            <a:tailEnd/>
          </a:ln>
        </p:spPr>
        <p:txBody>
          <a:bodyPr>
            <a:spAutoFit/>
          </a:bodyPr>
          <a:lstStyle/>
          <a:p>
            <a:r>
              <a:rPr lang="fr-FR" sz="2000"/>
              <a:t>Il visera à développer l'</a:t>
            </a:r>
            <a:r>
              <a:rPr lang="fr-FR" sz="2000" b="1"/>
              <a:t>éducation au Développement Durable</a:t>
            </a:r>
            <a:r>
              <a:rPr lang="fr-FR" sz="2000"/>
              <a:t> </a:t>
            </a:r>
            <a:r>
              <a:rPr lang="fr-FR" sz="2000" b="1"/>
              <a:t>prenant pleinement en compte les enjeux environnementaux, sociétaux et économiques dans leur globalité,</a:t>
            </a:r>
            <a:r>
              <a:rPr lang="fr-FR" sz="2000"/>
              <a:t> </a:t>
            </a:r>
            <a:r>
              <a:rPr lang="fr-FR" altLang="zh-CN">
                <a:ea typeface="宋体" pitchFamily="2" charset="-122"/>
              </a:rPr>
              <a:t>impliquant une </a:t>
            </a:r>
            <a:r>
              <a:rPr lang="fr-FR" altLang="zh-CN" b="1">
                <a:solidFill>
                  <a:schemeClr val="folHlink"/>
                </a:solidFill>
                <a:ea typeface="宋体" pitchFamily="2" charset="-122"/>
              </a:rPr>
              <a:t>démarche partenariale</a:t>
            </a:r>
            <a:r>
              <a:rPr lang="fr-FR" altLang="zh-CN">
                <a:ea typeface="宋体" pitchFamily="2" charset="-122"/>
              </a:rPr>
              <a:t> entre la communauté éducative, les collectivités territoriales et les parties prenantes et associations.</a:t>
            </a:r>
            <a:endParaRPr lang="fr-F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8076</TotalTime>
  <Words>1875</Words>
  <Application>Microsoft Office PowerPoint</Application>
  <PresentationFormat>Affichage à l'écran (4:3)</PresentationFormat>
  <Paragraphs>181</Paragraphs>
  <Slides>22</Slides>
  <Notes>2</Notes>
  <HiddenSlides>0</HiddenSlides>
  <MMClips>0</MMClips>
  <ScaleCrop>false</ScaleCrop>
  <HeadingPairs>
    <vt:vector size="6" baseType="variant">
      <vt:variant>
        <vt:lpstr>Polices utilisées</vt:lpstr>
      </vt:variant>
      <vt:variant>
        <vt:i4>2</vt:i4>
      </vt:variant>
      <vt:variant>
        <vt:lpstr>Modèle de conception</vt:lpstr>
      </vt:variant>
      <vt:variant>
        <vt:i4>1</vt:i4>
      </vt:variant>
      <vt:variant>
        <vt:lpstr>Titres des diapositives</vt:lpstr>
      </vt:variant>
      <vt:variant>
        <vt:i4>22</vt:i4>
      </vt:variant>
    </vt:vector>
  </HeadingPairs>
  <TitlesOfParts>
    <vt:vector size="25" baseType="lpstr">
      <vt:lpstr>Arial</vt:lpstr>
      <vt:lpstr>宋体</vt:lpstr>
      <vt:lpstr>Modèle par défaut</vt:lpstr>
      <vt:lpstr>Diapositive 1</vt:lpstr>
      <vt:lpstr>Diapositive 2</vt:lpstr>
      <vt:lpstr>Parcours citoyen : des incontournables ?</vt:lpstr>
      <vt:lpstr>L’EMC : des démarches renouvelées</vt:lpstr>
      <vt:lpstr>La laïcité, au cœur du parcours citoyen</vt:lpstr>
      <vt:lpstr>Le parcours citoyen,  un parcours éthique et d’engagement </vt:lpstr>
      <vt:lpstr>Un parcours associant  des enseignements intégrés de manière transversale</vt:lpstr>
      <vt:lpstr>   La question de la valorisation</vt:lpstr>
      <vt:lpstr>Education au Développement Durable</vt:lpstr>
      <vt:lpstr>Au service d’un engagement citoyen</vt:lpstr>
      <vt:lpstr>Parcours citoyen et JDC</vt:lpstr>
      <vt:lpstr>Le calendrier des incontournables</vt:lpstr>
      <vt:lpstr>Quelques commémorations</vt:lpstr>
      <vt:lpstr>S’appuyer sur « les actions éducatives »</vt:lpstr>
      <vt:lpstr>Diapositive 15</vt:lpstr>
      <vt:lpstr>Mettre en cohérence des étapes déjà présentes…</vt:lpstr>
      <vt:lpstr>Diapositive 17</vt:lpstr>
      <vt:lpstr>Construire le parcours citoyen</vt:lpstr>
      <vt:lpstr>Pistes pour construire le parcours citoyen</vt:lpstr>
      <vt:lpstr>Diapositive 20</vt:lpstr>
      <vt:lpstr>Pistes pour construire le parcours citoyen</vt:lpstr>
      <vt:lpstr>Diapositive 22</vt:lpstr>
    </vt:vector>
  </TitlesOfParts>
  <Company>Rectorat de Poitiers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Rectorat</dc:creator>
  <cp:lastModifiedBy>ghequette</cp:lastModifiedBy>
  <cp:revision>91</cp:revision>
  <dcterms:created xsi:type="dcterms:W3CDTF">2012-03-13T08:49:23Z</dcterms:created>
  <dcterms:modified xsi:type="dcterms:W3CDTF">2017-02-01T14:10:06Z</dcterms:modified>
</cp:coreProperties>
</file>