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57" r:id="rId3"/>
    <p:sldId id="277" r:id="rId4"/>
    <p:sldId id="259" r:id="rId5"/>
    <p:sldId id="260" r:id="rId6"/>
    <p:sldId id="261" r:id="rId7"/>
    <p:sldId id="262" r:id="rId8"/>
    <p:sldId id="288" r:id="rId9"/>
    <p:sldId id="289" r:id="rId10"/>
    <p:sldId id="290" r:id="rId11"/>
    <p:sldId id="263" r:id="rId12"/>
    <p:sldId id="265" r:id="rId13"/>
    <p:sldId id="264" r:id="rId14"/>
    <p:sldId id="273" r:id="rId15"/>
    <p:sldId id="266" r:id="rId16"/>
    <p:sldId id="267" r:id="rId17"/>
    <p:sldId id="269" r:id="rId18"/>
    <p:sldId id="270" r:id="rId19"/>
    <p:sldId id="274" r:id="rId20"/>
    <p:sldId id="275" r:id="rId21"/>
    <p:sldId id="271" r:id="rId22"/>
    <p:sldId id="272" r:id="rId23"/>
    <p:sldId id="268" r:id="rId24"/>
    <p:sldId id="287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4622" autoAdjust="0"/>
  </p:normalViewPr>
  <p:slideViewPr>
    <p:cSldViewPr>
      <p:cViewPr varScale="1">
        <p:scale>
          <a:sx n="65" d="100"/>
          <a:sy n="65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28DCF-3333-4791-B0E8-CEF4703B567A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60E8-260D-4111-9920-AAE57DC4FD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1105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existe des conventions que met en place le coordinateur BIM.</a:t>
            </a:r>
          </a:p>
          <a:p>
            <a:r>
              <a:rPr lang="fr-FR" dirty="0" smtClean="0"/>
              <a:t>	Nous pouvons commencer par mettre en place une convention existante par diplôme (peut être que le groupe BIM peut faire de la veille là-dessus)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60E8-260D-4111-9920-AAE57DC4FD1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0188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040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7396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6062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9949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9959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397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8194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6048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57810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5825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417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D093-E60F-4511-ABE5-AACBBD57381F}" type="datetimeFigureOut">
              <a:rPr lang="fr-FR" smtClean="0"/>
              <a:pPr/>
              <a:t>22/06/2016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499-FDC6-493D-8C3D-69EF5BF37F8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431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28" y="692696"/>
            <a:ext cx="88840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fr-FR" sz="2000" b="1" dirty="0"/>
              <a:t>1 : le bac pro TEB 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1.1 Les feuilles de route BIM définies par le groupe </a:t>
            </a:r>
            <a:r>
              <a:rPr lang="fr-FR" sz="2000" dirty="0" smtClean="0"/>
              <a:t>de </a:t>
            </a:r>
            <a:r>
              <a:rPr lang="fr-FR" sz="2000" dirty="0"/>
              <a:t>permanents</a:t>
            </a:r>
            <a:br>
              <a:rPr lang="fr-FR" sz="2000" dirty="0"/>
            </a:br>
            <a:r>
              <a:rPr lang="fr-FR" sz="2000" dirty="0"/>
              <a:t> </a:t>
            </a:r>
            <a:r>
              <a:rPr lang="fr-FR" sz="2000" dirty="0">
                <a:solidFill>
                  <a:srgbClr val="0000FF"/>
                </a:solidFill>
              </a:rPr>
              <a:t>   - Ce qui a été fait pour 2016</a:t>
            </a:r>
            <a:br>
              <a:rPr lang="fr-FR" sz="2000" dirty="0">
                <a:solidFill>
                  <a:srgbClr val="0000FF"/>
                </a:solidFill>
              </a:rPr>
            </a:br>
            <a:r>
              <a:rPr lang="fr-FR" sz="2000" dirty="0">
                <a:solidFill>
                  <a:srgbClr val="0000FF"/>
                </a:solidFill>
              </a:rPr>
              <a:t>    - Les orientations pour 2017 et </a:t>
            </a:r>
            <a:r>
              <a:rPr lang="fr-FR" sz="2000" dirty="0" smtClean="0">
                <a:solidFill>
                  <a:srgbClr val="0000FF"/>
                </a:solidFill>
              </a:rPr>
              <a:t>2018</a:t>
            </a:r>
            <a:endParaRPr lang="fr-FR" sz="2000" dirty="0" smtClean="0"/>
          </a:p>
          <a:p>
            <a:pPr marL="266700" indent="-266700"/>
            <a:r>
              <a:rPr lang="fr-FR" sz="2000" dirty="0" smtClean="0"/>
              <a:t>    1.2 </a:t>
            </a:r>
            <a:r>
              <a:rPr lang="fr-FR" sz="2000" dirty="0"/>
              <a:t>L'incidence de ces orientations sur la formation des élèves et donc des profs</a:t>
            </a:r>
            <a:br>
              <a:rPr lang="fr-FR" sz="2000" dirty="0"/>
            </a:br>
            <a:r>
              <a:rPr lang="fr-FR" sz="2000" dirty="0">
                <a:solidFill>
                  <a:srgbClr val="0000FF"/>
                </a:solidFill>
              </a:rPr>
              <a:t>    - Quelle </a:t>
            </a:r>
            <a:r>
              <a:rPr lang="fr-FR" sz="2000" dirty="0" smtClean="0">
                <a:solidFill>
                  <a:srgbClr val="0000FF"/>
                </a:solidFill>
              </a:rPr>
              <a:t>méthodologie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(conventions-protocoles)</a:t>
            </a:r>
            <a:r>
              <a:rPr lang="fr-FR" sz="2000" dirty="0">
                <a:solidFill>
                  <a:srgbClr val="0000FF"/>
                </a:solidFill>
              </a:rPr>
              <a:t/>
            </a:r>
            <a:br>
              <a:rPr lang="fr-FR" sz="2000" dirty="0">
                <a:solidFill>
                  <a:srgbClr val="0000FF"/>
                </a:solidFill>
              </a:rPr>
            </a:br>
            <a:r>
              <a:rPr lang="fr-FR" sz="2000" dirty="0">
                <a:solidFill>
                  <a:srgbClr val="0000FF"/>
                </a:solidFill>
              </a:rPr>
              <a:t>    - Quelles compétences / ND BIM </a:t>
            </a:r>
            <a:r>
              <a:rPr lang="fr-FR" sz="2000" dirty="0" smtClean="0">
                <a:solidFill>
                  <a:srgbClr val="0000FF"/>
                </a:solidFill>
              </a:rPr>
              <a:t>?</a:t>
            </a:r>
          </a:p>
          <a:p>
            <a:pPr marL="266700" indent="-266700"/>
            <a:r>
              <a:rPr lang="fr-FR" sz="2000" dirty="0"/>
              <a:t>	</a:t>
            </a:r>
            <a:r>
              <a:rPr lang="fr-FR" sz="2000" dirty="0" smtClean="0"/>
              <a:t>1.3 </a:t>
            </a:r>
            <a:r>
              <a:rPr lang="fr-FR" sz="2000" dirty="0"/>
              <a:t>L'incidence de ces orientations sur les </a:t>
            </a:r>
            <a:r>
              <a:rPr lang="fr-FR" sz="2000" dirty="0" smtClean="0"/>
              <a:t>formations, équipements.</a:t>
            </a:r>
          </a:p>
          <a:p>
            <a:pPr marL="266700" indent="-266700"/>
            <a:endParaRPr lang="fr-FR" sz="2000" b="1" dirty="0"/>
          </a:p>
          <a:p>
            <a:pPr marL="266700" indent="-266700"/>
            <a:r>
              <a:rPr lang="fr-FR" sz="2000" b="1" dirty="0" smtClean="0"/>
              <a:t>2 </a:t>
            </a:r>
            <a:r>
              <a:rPr lang="fr-FR" sz="2000" b="1" dirty="0"/>
              <a:t>: Les autres spécialités de bac pro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2.1 L'entrée actuelle du numérique dans les épreuves</a:t>
            </a:r>
            <a:br>
              <a:rPr lang="fr-FR" sz="2000" dirty="0"/>
            </a:br>
            <a:r>
              <a:rPr lang="fr-FR" sz="2000" dirty="0"/>
              <a:t>2.2 Les orientations : Viewers ? Modeleurs ? Applicatifs ?</a:t>
            </a:r>
            <a:br>
              <a:rPr lang="fr-FR" sz="2000" dirty="0"/>
            </a:br>
            <a:r>
              <a:rPr lang="fr-FR" sz="2000" dirty="0"/>
              <a:t>2.3 Définition de préconisations nationales à destination des pilotes sujets</a:t>
            </a:r>
            <a:br>
              <a:rPr lang="fr-FR" sz="2000" dirty="0"/>
            </a:br>
            <a:r>
              <a:rPr lang="fr-FR" sz="2000" dirty="0"/>
              <a:t>2.4 La formation des enseignants et des élèves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endParaRPr lang="fr-FR" sz="2000" dirty="0" smtClean="0">
              <a:solidFill>
                <a:srgbClr val="0000FF"/>
              </a:solidFill>
            </a:endParaRPr>
          </a:p>
          <a:p>
            <a:pPr marL="266700" indent="-266700"/>
            <a:endParaRPr lang="fr-FR" sz="2000" dirty="0" smtClean="0"/>
          </a:p>
          <a:p>
            <a:pPr marL="266700" indent="-266700"/>
            <a:r>
              <a:rPr lang="fr-FR" sz="2000" b="1" dirty="0" smtClean="0"/>
              <a:t>3 </a:t>
            </a:r>
            <a:r>
              <a:rPr lang="fr-FR" sz="2000" b="1" dirty="0"/>
              <a:t>: L'entrée du numérique dans les épreuve des BP rénovés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3.1 Exemples d'exploitation du numérique en formation BP</a:t>
            </a:r>
            <a:br>
              <a:rPr lang="fr-FR" sz="2000" dirty="0"/>
            </a:br>
            <a:r>
              <a:rPr lang="fr-FR" sz="2000" dirty="0"/>
              <a:t>3.2 Définition de préconisations nationales à destination des pilotes sujets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259632" y="44624"/>
            <a:ext cx="6858000" cy="732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L’introduction du BIM dans les sujets d’examen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067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8224" y="332656"/>
            <a:ext cx="2217833" cy="115402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400" dirty="0" smtClean="0"/>
              <a:t>Recherche du volume des longrines :</a:t>
            </a:r>
            <a:endParaRPr lang="fr-FR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50949" y="165861"/>
            <a:ext cx="5307683" cy="3356770"/>
            <a:chOff x="857251" y="1296952"/>
            <a:chExt cx="6934200" cy="497568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251" y="1486681"/>
              <a:ext cx="6934200" cy="478595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961005" y="4616638"/>
              <a:ext cx="794385" cy="369332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8" name="Flèche courbée vers la gauche 7"/>
            <p:cNvSpPr/>
            <p:nvPr/>
          </p:nvSpPr>
          <p:spPr>
            <a:xfrm rot="987601">
              <a:off x="4140526" y="1296952"/>
              <a:ext cx="667420" cy="3753347"/>
            </a:xfrm>
            <a:prstGeom prst="curved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itre 1"/>
          <p:cNvSpPr txBox="1">
            <a:spLocks/>
          </p:cNvSpPr>
          <p:nvPr/>
        </p:nvSpPr>
        <p:spPr>
          <a:xfrm>
            <a:off x="467544" y="4221088"/>
            <a:ext cx="2183532" cy="17490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Recherche du poids des armatures des longrines :</a:t>
            </a:r>
            <a:endParaRPr lang="fr-FR" sz="24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3623945" y="3212976"/>
            <a:ext cx="4908495" cy="3647783"/>
            <a:chOff x="1076325" y="1238090"/>
            <a:chExt cx="6457950" cy="482417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325" y="1457727"/>
              <a:ext cx="6457950" cy="4604534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3670300" y="4004733"/>
              <a:ext cx="939800" cy="369332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3" name="Flèche courbée vers la gauche 12"/>
            <p:cNvSpPr/>
            <p:nvPr/>
          </p:nvSpPr>
          <p:spPr>
            <a:xfrm rot="1159308">
              <a:off x="5064276" y="1238090"/>
              <a:ext cx="704850" cy="3245052"/>
            </a:xfrm>
            <a:prstGeom prst="curved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5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51" y="1196752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Le recours obligé au format .ifc </a:t>
            </a:r>
            <a:endParaRPr lang="fr-FR" sz="2000" b="1" dirty="0" smtClean="0"/>
          </a:p>
          <a:p>
            <a:endParaRPr lang="fr-FR" sz="2000" dirty="0"/>
          </a:p>
          <a:p>
            <a:pPr lvl="0"/>
            <a:r>
              <a:rPr lang="fr-FR" sz="2000" dirty="0"/>
              <a:t>Quelles sont les méthodes de modélisation à privilégier </a:t>
            </a:r>
            <a:r>
              <a:rPr lang="fr-FR" sz="2000" dirty="0" smtClean="0"/>
              <a:t>?</a:t>
            </a:r>
          </a:p>
          <a:p>
            <a:r>
              <a:rPr lang="fr-FR" i="1" dirty="0" smtClean="0"/>
              <a:t>Ex</a:t>
            </a:r>
            <a:r>
              <a:rPr lang="fr-FR" i="1" dirty="0"/>
              <a:t> : un mur doit-il être contraint à chaque niveau comme le réalise le gros œuvre ou reste t’il en </a:t>
            </a:r>
            <a:r>
              <a:rPr lang="fr-FR" i="1" dirty="0" smtClean="0"/>
              <a:t>enveloppe </a:t>
            </a:r>
            <a:r>
              <a:rPr lang="fr-FR" i="1" dirty="0"/>
              <a:t>sur toute la façade comme le conçoit l’architecte ?</a:t>
            </a:r>
          </a:p>
          <a:p>
            <a:r>
              <a:rPr lang="fr-FR" sz="2000" dirty="0"/>
              <a:t>	</a:t>
            </a:r>
            <a:endParaRPr lang="fr-FR" sz="2000" dirty="0" smtClean="0"/>
          </a:p>
          <a:p>
            <a:r>
              <a:rPr lang="fr-FR" sz="2000" dirty="0">
                <a:solidFill>
                  <a:srgbClr val="0000FF"/>
                </a:solidFill>
              </a:rPr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Travailler sur la mise en place d’un protocole 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Les </a:t>
            </a:r>
            <a:r>
              <a:rPr lang="fr-FR" sz="2000" dirty="0"/>
              <a:t>.ifc actuels sont-ils suffisants pour être exploitables par tous et sur toutes les épreuves? 	</a:t>
            </a:r>
            <a:r>
              <a:rPr lang="fr-FR" sz="2000" i="1" dirty="0"/>
              <a:t>	</a:t>
            </a:r>
          </a:p>
          <a:p>
            <a:r>
              <a:rPr lang="fr-FR" i="1" dirty="0" smtClean="0"/>
              <a:t>Il </a:t>
            </a:r>
            <a:r>
              <a:rPr lang="fr-FR" i="1" dirty="0"/>
              <a:t>y a trop de perte d’information quand on exporte un fichier .rvt en .ifc ce qui limite l’utilisation de la démarche BIM dans un sujet, </a:t>
            </a:r>
            <a:r>
              <a:rPr lang="fr-FR" i="1" dirty="0" smtClean="0"/>
              <a:t>seuls </a:t>
            </a:r>
            <a:r>
              <a:rPr lang="fr-FR" i="1" dirty="0"/>
              <a:t>les éléments </a:t>
            </a:r>
            <a:r>
              <a:rPr lang="fr-FR" i="1" dirty="0" smtClean="0"/>
              <a:t>volumiques </a:t>
            </a:r>
            <a:r>
              <a:rPr lang="fr-FR" i="1" dirty="0"/>
              <a:t>peuvent être </a:t>
            </a:r>
            <a:r>
              <a:rPr lang="fr-FR" i="1" dirty="0" smtClean="0"/>
              <a:t>exploités.</a:t>
            </a:r>
          </a:p>
          <a:p>
            <a:endParaRPr lang="fr-FR" sz="2000" i="1" dirty="0"/>
          </a:p>
          <a:p>
            <a:r>
              <a:rPr lang="fr-FR" sz="2000" dirty="0"/>
              <a:t>	</a:t>
            </a:r>
            <a:r>
              <a:rPr lang="fr-FR" sz="2000" dirty="0">
                <a:solidFill>
                  <a:srgbClr val="0000FF"/>
                </a:solidFill>
              </a:rPr>
              <a:t>A court terme </a:t>
            </a:r>
            <a:r>
              <a:rPr lang="fr-FR" sz="2000" dirty="0" smtClean="0">
                <a:solidFill>
                  <a:srgbClr val="0000FF"/>
                </a:solidFill>
              </a:rPr>
              <a:t>on ne peut </a:t>
            </a:r>
            <a:r>
              <a:rPr lang="fr-FR" sz="2000" dirty="0">
                <a:solidFill>
                  <a:srgbClr val="0000FF"/>
                </a:solidFill>
              </a:rPr>
              <a:t>travailler que sur le volumique, la </a:t>
            </a:r>
            <a:r>
              <a:rPr lang="fr-FR" sz="2000" dirty="0" smtClean="0">
                <a:solidFill>
                  <a:srgbClr val="0000FF"/>
                </a:solidFill>
              </a:rPr>
              <a:t>structure</a:t>
            </a:r>
          </a:p>
          <a:p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2871" y="332656"/>
            <a:ext cx="4158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 smtClean="0">
                <a:ea typeface="Calibri" pitchFamily="34" charset="0"/>
                <a:cs typeface="Arial" pitchFamily="34" charset="0"/>
              </a:rPr>
              <a:t> Méthodologie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ea typeface="Calibri" pitchFamily="34" charset="0"/>
                <a:cs typeface="Arial" pitchFamily="34" charset="0"/>
              </a:rPr>
              <a:t>Les </a:t>
            </a:r>
            <a:r>
              <a:rPr lang="fr-FR" altLang="fr-FR" sz="2400" b="1" dirty="0">
                <a:ea typeface="Calibri" pitchFamily="34" charset="0"/>
                <a:cs typeface="Arial" pitchFamily="34" charset="0"/>
              </a:rPr>
              <a:t>modèles numériques de 3D</a:t>
            </a:r>
          </a:p>
        </p:txBody>
      </p:sp>
    </p:spTree>
    <p:extLst>
      <p:ext uri="{BB962C8B-B14F-4D97-AF65-F5344CB8AC3E}">
        <p14:creationId xmlns="" xmlns:p14="http://schemas.microsoft.com/office/powerpoint/2010/main" val="28049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3751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altLang="fr-FR" sz="2000" dirty="0" smtClean="0">
                <a:ea typeface="Calibri" pitchFamily="34" charset="0"/>
                <a:cs typeface="Arial" pitchFamily="34" charset="0"/>
              </a:rPr>
              <a:t>Quels </a:t>
            </a:r>
            <a:r>
              <a:rPr lang="fr-FR" altLang="fr-FR" sz="2000" dirty="0">
                <a:ea typeface="Calibri" pitchFamily="34" charset="0"/>
                <a:cs typeface="Arial" pitchFamily="34" charset="0"/>
              </a:rPr>
              <a:t>sont les niveaux </a:t>
            </a:r>
            <a:r>
              <a:rPr lang="fr-FR" altLang="fr-FR" sz="2000" dirty="0" smtClean="0">
                <a:ea typeface="Calibri" pitchFamily="34" charset="0"/>
                <a:cs typeface="Arial" pitchFamily="34" charset="0"/>
              </a:rPr>
              <a:t>de détail (ND) </a:t>
            </a:r>
            <a:r>
              <a:rPr lang="fr-FR" altLang="fr-FR" sz="2000" dirty="0">
                <a:ea typeface="Calibri" pitchFamily="34" charset="0"/>
                <a:cs typeface="Arial" pitchFamily="34" charset="0"/>
              </a:rPr>
              <a:t>attendus de la maquette en fonction des phases du programme ?</a:t>
            </a:r>
            <a:endParaRPr lang="fr-FR" altLang="fr-FR" sz="2000" dirty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0000FF"/>
                </a:solidFill>
                <a:ea typeface="Calibri" pitchFamily="34" charset="0"/>
                <a:cs typeface="Arial" pitchFamily="34" charset="0"/>
              </a:rPr>
              <a:t>Se baser sur le </a:t>
            </a:r>
            <a:r>
              <a:rPr lang="fr-FR" altLang="fr-FR" sz="2000" dirty="0" smtClean="0">
                <a:solidFill>
                  <a:srgbClr val="0000FF"/>
                </a:solidFill>
                <a:ea typeface="Calibri" pitchFamily="34" charset="0"/>
                <a:cs typeface="Arial" pitchFamily="34" charset="0"/>
              </a:rPr>
              <a:t>cahier pratique </a:t>
            </a:r>
            <a:r>
              <a:rPr lang="fr-FR" altLang="fr-FR" sz="2000" dirty="0">
                <a:solidFill>
                  <a:srgbClr val="0000FF"/>
                </a:solidFill>
                <a:ea typeface="Calibri" pitchFamily="34" charset="0"/>
                <a:cs typeface="Arial" pitchFamily="34" charset="0"/>
              </a:rPr>
              <a:t>du moniteur du 9 mai 2014</a:t>
            </a:r>
            <a:endParaRPr lang="fr-FR" altLang="fr-FR" sz="20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790925" cy="3778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92080" y="5992056"/>
            <a:ext cx="26068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Cahier pratique du moniteur 9 mai 2014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69" y="2708920"/>
            <a:ext cx="6580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 découpage proposé est le suivant : </a:t>
            </a:r>
          </a:p>
          <a:p>
            <a:r>
              <a:rPr lang="fr-FR" sz="1600" dirty="0"/>
              <a:t>- ND 1 : Concepts &amp; Esquisses du projet. </a:t>
            </a:r>
          </a:p>
          <a:p>
            <a:r>
              <a:rPr lang="fr-FR" sz="1600" dirty="0"/>
              <a:t>- ND 2 : Avant Projet Sommaire &amp; Permis de construire.</a:t>
            </a:r>
          </a:p>
          <a:p>
            <a:r>
              <a:rPr lang="fr-FR" sz="1600" dirty="0"/>
              <a:t>- ND 3 : Avant Projet Détaillé, Pré Synthèse, Phase PRO &amp; DCE. </a:t>
            </a:r>
          </a:p>
          <a:p>
            <a:r>
              <a:rPr lang="fr-FR" sz="1600" dirty="0"/>
              <a:t>- ND 4 : Synthèse et Phase d'exécution. </a:t>
            </a:r>
          </a:p>
          <a:p>
            <a:r>
              <a:rPr lang="fr-FR" sz="1600" dirty="0"/>
              <a:t>- ND 5 : Dossier des Ouvrages </a:t>
            </a:r>
            <a:r>
              <a:rPr lang="fr-FR" sz="1600" dirty="0" smtClean="0"/>
              <a:t>Exécutés</a:t>
            </a:r>
            <a:r>
              <a:rPr lang="fr-FR" sz="1600" dirty="0"/>
              <a:t>.</a:t>
            </a:r>
          </a:p>
          <a:p>
            <a:r>
              <a:rPr lang="fr-FR" sz="1600" dirty="0" smtClean="0"/>
              <a:t>- </a:t>
            </a:r>
            <a:r>
              <a:rPr lang="fr-FR" sz="1600" dirty="0"/>
              <a:t>ND 6 : Phase </a:t>
            </a:r>
            <a:r>
              <a:rPr lang="fr-FR" sz="1600" dirty="0" smtClean="0"/>
              <a:t>d’</a:t>
            </a:r>
            <a:r>
              <a:rPr lang="fr-FR" sz="1600" dirty="0"/>
              <a:t>E</a:t>
            </a:r>
            <a:r>
              <a:rPr lang="fr-FR" sz="1600" dirty="0" smtClean="0"/>
              <a:t>xploitation </a:t>
            </a:r>
            <a:r>
              <a:rPr lang="fr-FR" sz="1600" dirty="0"/>
              <a:t>du </a:t>
            </a:r>
            <a:r>
              <a:rPr lang="fr-FR" sz="1600" dirty="0" smtClean="0"/>
              <a:t>Bâti</a:t>
            </a:r>
            <a:r>
              <a:rPr lang="fr-FR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2871" y="332656"/>
            <a:ext cx="4158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 smtClean="0">
                <a:ea typeface="Calibri" pitchFamily="34" charset="0"/>
                <a:cs typeface="Arial" pitchFamily="34" charset="0"/>
              </a:rPr>
              <a:t> Méthodologie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ea typeface="Calibri" pitchFamily="34" charset="0"/>
                <a:cs typeface="Arial" pitchFamily="34" charset="0"/>
              </a:rPr>
              <a:t>Les </a:t>
            </a:r>
            <a:r>
              <a:rPr lang="fr-FR" altLang="fr-FR" sz="2400" b="1" dirty="0">
                <a:ea typeface="Calibri" pitchFamily="34" charset="0"/>
                <a:cs typeface="Arial" pitchFamily="34" charset="0"/>
              </a:rPr>
              <a:t>modèles numériques de 3D</a:t>
            </a:r>
          </a:p>
        </p:txBody>
      </p:sp>
    </p:spTree>
    <p:extLst>
      <p:ext uri="{BB962C8B-B14F-4D97-AF65-F5344CB8AC3E}">
        <p14:creationId xmlns="" xmlns:p14="http://schemas.microsoft.com/office/powerpoint/2010/main" val="41589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1917" y="928739"/>
            <a:ext cx="876627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Faut-il établir une liste d’outils, de savoirs,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à maitriser pour intervenir sur les modèles ?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Proposer pour</a:t>
            </a:r>
            <a:r>
              <a:rPr kumimoji="0" lang="fr-FR" altLang="fr-FR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chaque diplôme les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compétences à acquérir 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17" y="2996952"/>
            <a:ext cx="8628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Situation professionnelle du TEB AA</a:t>
            </a:r>
          </a:p>
          <a:p>
            <a:pPr algn="ctr"/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Créer un modèle numérique de niveau ND1 sur un ouvrage de formes standards en utilisant les bibliothèques </a:t>
            </a:r>
            <a:r>
              <a:rPr lang="fr-FR" sz="2000" dirty="0" smtClean="0">
                <a:solidFill>
                  <a:srgbClr val="FF0000"/>
                </a:solidFill>
              </a:rPr>
              <a:t>génériques fournis </a:t>
            </a:r>
            <a:r>
              <a:rPr lang="fr-FR" sz="2000" dirty="0">
                <a:solidFill>
                  <a:srgbClr val="FF0000"/>
                </a:solidFill>
              </a:rPr>
              <a:t>par le logiciel </a:t>
            </a:r>
            <a:r>
              <a:rPr lang="fr-FR" sz="2000" dirty="0" smtClean="0">
                <a:solidFill>
                  <a:srgbClr val="FF0000"/>
                </a:solidFill>
              </a:rPr>
              <a:t>propriétaire</a:t>
            </a:r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Harmonisation des outils/savoirs en fonction des logiciels Archicad, Allplan, REVIT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2871" y="332656"/>
            <a:ext cx="4158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 smtClean="0">
                <a:ea typeface="Calibri" pitchFamily="34" charset="0"/>
                <a:cs typeface="Arial" pitchFamily="34" charset="0"/>
              </a:rPr>
              <a:t> Méthodologie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ea typeface="Calibri" pitchFamily="34" charset="0"/>
                <a:cs typeface="Arial" pitchFamily="34" charset="0"/>
              </a:rPr>
              <a:t>Les </a:t>
            </a:r>
            <a:r>
              <a:rPr lang="fr-FR" altLang="fr-FR" sz="2400" b="1" dirty="0">
                <a:ea typeface="Calibri" pitchFamily="34" charset="0"/>
                <a:cs typeface="Arial" pitchFamily="34" charset="0"/>
              </a:rPr>
              <a:t>modèles numériques de 3D</a:t>
            </a:r>
          </a:p>
        </p:txBody>
      </p:sp>
    </p:spTree>
    <p:extLst>
      <p:ext uri="{BB962C8B-B14F-4D97-AF65-F5344CB8AC3E}">
        <p14:creationId xmlns="" xmlns:p14="http://schemas.microsoft.com/office/powerpoint/2010/main" val="23869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4542121"/>
              </p:ext>
            </p:extLst>
          </p:nvPr>
        </p:nvGraphicFramePr>
        <p:xfrm>
          <a:off x="35496" y="394559"/>
          <a:ext cx="8943527" cy="6142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283862"/>
                <a:gridCol w="2236418"/>
                <a:gridCol w="5775175"/>
              </a:tblGrid>
              <a:tr h="7744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Niveau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Phase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Domaine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Situations</a:t>
                      </a:r>
                      <a:r>
                        <a:rPr lang="fr-FR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d’apprentissage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anchor="ctr"/>
                </a:tc>
              </a:tr>
              <a:tr h="19719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Niveau ND1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Esquisse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Modélisation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 un mur- Modifier la composition des murs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</a:t>
                      </a:r>
                      <a:r>
                        <a:rPr lang="fr-FR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des portes- Placer</a:t>
                      </a:r>
                      <a:r>
                        <a:rPr lang="fr-FR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des ouvertures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</a:t>
                      </a:r>
                      <a:r>
                        <a:rPr lang="fr-FR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des sols –planchers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</a:t>
                      </a:r>
                      <a:r>
                        <a:rPr lang="fr-FR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des cloisons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Modifier la composition des plancher- Modéliser la toiture par tracé, par extrusion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Modéliser les soubassements- Modéliser les fondations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 un plafond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 un escalier, un garde-corps - Placer une trémie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 des composants - importer des composants 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(Équipements : appareils sanitaire, mobiliers, voiture, luminaire) </a:t>
                      </a: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/>
                </a:tc>
              </a:tr>
              <a:tr h="26436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Exploitation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u="none" strike="noStrike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 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des coupes  2D - 3D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Imprimer un modèle en multifenêtrage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Exporter en .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ifc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Nomenclature 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des pièces - tableau de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surface</a:t>
                      </a:r>
                    </a:p>
                    <a:p>
                      <a:pPr algn="l" fontAlgn="b"/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 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une caméra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Effectuer un rendu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Affecter un graphisme aux éléments 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Etude d'ensoleillement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Utiliser 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les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plugins 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gratuits pour les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pré-étude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- Archiwizard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-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Dialux</a:t>
                      </a: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</a:rPr>
                        <a:t>Collaboratif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Insérer le projet par un fichier lié rvt</a:t>
                      </a: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29" marR="5729" marT="5729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317067" y="-10244"/>
            <a:ext cx="454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u="sng" dirty="0" smtClean="0">
                <a:ea typeface="Calibri" pitchFamily="34" charset="0"/>
                <a:cs typeface="Arial" pitchFamily="34" charset="0"/>
              </a:rPr>
              <a:t>Exemples des savoirs attendus pour le TEB AA</a:t>
            </a:r>
            <a:endParaRPr lang="fr-FR" altLang="fr-FR" b="1" u="sng" dirty="0"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8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6230" y="4571836"/>
            <a:ext cx="605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u="sng" dirty="0" smtClean="0">
                <a:ea typeface="Calibri" pitchFamily="34" charset="0"/>
                <a:cs typeface="Arial" pitchFamily="34" charset="0"/>
              </a:rPr>
              <a:t>Exemples des savoirs attendus pour un corps d’état technique</a:t>
            </a:r>
            <a:endParaRPr lang="fr-FR" altLang="fr-FR" b="1" u="sng" dirty="0"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9467201"/>
              </p:ext>
            </p:extLst>
          </p:nvPr>
        </p:nvGraphicFramePr>
        <p:xfrm>
          <a:off x="251520" y="404664"/>
          <a:ext cx="8640960" cy="4177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432048"/>
                <a:gridCol w="3609051"/>
                <a:gridCol w="4167813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Niveau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Phase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Domaine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Situation d'apprentissage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 anchor="ctr"/>
                </a:tc>
              </a:tr>
              <a:tr h="12651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Niveau ND3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APD, PRO, DCE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Modélisation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Ajouter des modifications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Composition des murs, planchers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Utiliser des bibliothèques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Placer des composants -importer des composants 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/>
                </a:tc>
              </a:tr>
              <a:tr h="20255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Exploitation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Placer des coupes  2D - 3D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Imprimer un modèle en multifenêtrage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Exporter en .ifc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Quantifier: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 - des matériaux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 - des surfaces</a:t>
                      </a:r>
                      <a:b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Renseigner des éléments (prix….)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Utiliser les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logiciels ,</a:t>
                      </a:r>
                      <a:r>
                        <a:rPr lang="fr-FR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plugins,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applicatifs</a:t>
                      </a:r>
                      <a:r>
                        <a:rPr lang="fr-FR" sz="1400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métier</a:t>
                      </a:r>
                    </a:p>
                  </a:txBody>
                  <a:tcPr marL="7558" marR="7558" marT="7558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44315" y="-10244"/>
            <a:ext cx="449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u="sng" dirty="0" smtClean="0">
                <a:ea typeface="Calibri" pitchFamily="34" charset="0"/>
                <a:cs typeface="Arial" pitchFamily="34" charset="0"/>
              </a:rPr>
              <a:t>Exemples des savoirs attendus pour le TEB EE</a:t>
            </a:r>
            <a:endParaRPr lang="fr-FR" altLang="fr-FR" b="1" u="sng" dirty="0"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6754025"/>
              </p:ext>
            </p:extLst>
          </p:nvPr>
        </p:nvGraphicFramePr>
        <p:xfrm>
          <a:off x="251519" y="5009148"/>
          <a:ext cx="8712969" cy="1789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901"/>
                <a:gridCol w="609900"/>
                <a:gridCol w="3466688"/>
                <a:gridCol w="4320480"/>
              </a:tblGrid>
              <a:tr h="3583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Niveau ND3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APD, PRO, DCE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Modélisation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Modéliser un système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ex: ventilation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Replacer 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un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élément</a:t>
                      </a: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</a:tr>
              <a:tr h="5374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Exploitation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u="none" strike="noStrike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Rechercher 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des dimensions</a:t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Utiliser un applicatif </a:t>
                      </a:r>
                      <a:r>
                        <a:rPr lang="fr-FR" sz="14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métier…</a:t>
                      </a:r>
                      <a: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</a:tr>
              <a:tr h="4910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432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345" y="476672"/>
            <a:ext cx="4401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LES MOYENS</a:t>
            </a:r>
          </a:p>
          <a:p>
            <a:pPr algn="ctr"/>
            <a:r>
              <a:rPr lang="fr-FR" sz="2400" b="1" dirty="0" smtClean="0"/>
              <a:t>Les </a:t>
            </a:r>
            <a:r>
              <a:rPr lang="fr-FR" sz="2400" b="1" dirty="0"/>
              <a:t>formations - les équipements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74538" y="1327637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/>
              <a:t>Quelles sont les formations possibles pour les collègues? </a:t>
            </a:r>
            <a:endParaRPr lang="fr-FR" sz="2000" dirty="0" smtClean="0"/>
          </a:p>
          <a:p>
            <a:pPr lvl="0"/>
            <a:endParaRPr lang="fr-FR" sz="2000" dirty="0" smtClean="0"/>
          </a:p>
          <a:p>
            <a:pPr lvl="0"/>
            <a:r>
              <a:rPr lang="fr-FR" sz="2000" b="1" dirty="0" smtClean="0">
                <a:solidFill>
                  <a:srgbClr val="FF0000"/>
                </a:solidFill>
              </a:rPr>
              <a:t>A </a:t>
            </a:r>
            <a:r>
              <a:rPr lang="fr-FR" sz="2000" b="1" dirty="0">
                <a:solidFill>
                  <a:srgbClr val="FF0000"/>
                </a:solidFill>
              </a:rPr>
              <a:t>court terme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Objectif 2018 :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Un </a:t>
            </a:r>
            <a:r>
              <a:rPr lang="fr-FR" sz="2000" dirty="0">
                <a:solidFill>
                  <a:srgbClr val="0000FF"/>
                </a:solidFill>
              </a:rPr>
              <a:t>minimum de 5 jours de formation est indispensable pour les profs de </a:t>
            </a:r>
            <a:r>
              <a:rPr lang="fr-FR" sz="2000" dirty="0" smtClean="0">
                <a:solidFill>
                  <a:srgbClr val="0000FF"/>
                </a:solidFill>
              </a:rPr>
              <a:t>GC </a:t>
            </a:r>
            <a:r>
              <a:rPr lang="fr-FR" sz="2000" dirty="0">
                <a:solidFill>
                  <a:srgbClr val="0000FF"/>
                </a:solidFill>
              </a:rPr>
              <a:t>CE </a:t>
            </a:r>
          </a:p>
          <a:p>
            <a:r>
              <a:rPr lang="fr-FR" sz="2000" dirty="0">
                <a:solidFill>
                  <a:srgbClr val="0000FF"/>
                </a:solidFill>
              </a:rPr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	Cf. </a:t>
            </a:r>
            <a:r>
              <a:rPr lang="fr-FR" sz="2000" dirty="0">
                <a:solidFill>
                  <a:srgbClr val="0000FF"/>
                </a:solidFill>
              </a:rPr>
              <a:t>les compétences  des </a:t>
            </a:r>
            <a:r>
              <a:rPr lang="fr-FR" sz="2000" dirty="0" smtClean="0">
                <a:solidFill>
                  <a:srgbClr val="0000FF"/>
                </a:solidFill>
              </a:rPr>
              <a:t>élèves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								</a:t>
            </a:r>
            <a:endParaRPr lang="fr-FR" sz="2000" dirty="0">
              <a:solidFill>
                <a:srgbClr val="0000FF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Autres spécialités entre 2 et </a:t>
            </a:r>
            <a:r>
              <a:rPr lang="fr-FR" sz="2000" dirty="0">
                <a:solidFill>
                  <a:srgbClr val="0000FF"/>
                </a:solidFill>
              </a:rPr>
              <a:t>3</a:t>
            </a:r>
            <a:r>
              <a:rPr lang="fr-FR" sz="2000" dirty="0" smtClean="0">
                <a:solidFill>
                  <a:srgbClr val="0000FF"/>
                </a:solidFill>
              </a:rPr>
              <a:t> jours </a:t>
            </a:r>
          </a:p>
          <a:p>
            <a:r>
              <a:rPr lang="fr-FR" sz="2000" dirty="0">
                <a:solidFill>
                  <a:srgbClr val="0000FF"/>
                </a:solidFill>
              </a:rPr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	(1/2 </a:t>
            </a:r>
            <a:r>
              <a:rPr lang="fr-FR" sz="2000" dirty="0">
                <a:solidFill>
                  <a:srgbClr val="0000FF"/>
                </a:solidFill>
              </a:rPr>
              <a:t>BIM Viewer + 1,5 ou 2,5 jours sur </a:t>
            </a:r>
            <a:r>
              <a:rPr lang="fr-FR" sz="2000" dirty="0" smtClean="0">
                <a:solidFill>
                  <a:srgbClr val="0000FF"/>
                </a:solidFill>
              </a:rPr>
              <a:t>logiciel 3D)</a:t>
            </a:r>
            <a:endParaRPr lang="fr-FR" sz="2000" dirty="0">
              <a:solidFill>
                <a:srgbClr val="0000FF"/>
              </a:solidFill>
            </a:endParaRPr>
          </a:p>
          <a:p>
            <a:r>
              <a:rPr lang="fr-FR" sz="2000" dirty="0">
                <a:solidFill>
                  <a:srgbClr val="0000FF"/>
                </a:solidFill>
              </a:rPr>
              <a:t>	</a:t>
            </a:r>
            <a:endParaRPr lang="fr-FR" sz="2000" dirty="0" smtClean="0">
              <a:solidFill>
                <a:srgbClr val="0000FF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Pour </a:t>
            </a:r>
            <a:r>
              <a:rPr lang="fr-FR" sz="2000" dirty="0">
                <a:solidFill>
                  <a:srgbClr val="0000FF"/>
                </a:solidFill>
              </a:rPr>
              <a:t>les formateurs de formateur :</a:t>
            </a:r>
          </a:p>
          <a:p>
            <a:r>
              <a:rPr lang="fr-FR" sz="2000" dirty="0">
                <a:solidFill>
                  <a:srgbClr val="0000FF"/>
                </a:solidFill>
              </a:rPr>
              <a:t>		</a:t>
            </a:r>
            <a:r>
              <a:rPr lang="fr-FR" sz="2000" dirty="0" smtClean="0">
                <a:solidFill>
                  <a:srgbClr val="0000FF"/>
                </a:solidFill>
              </a:rPr>
              <a:t>Maquette </a:t>
            </a:r>
            <a:r>
              <a:rPr lang="fr-FR" sz="2000" dirty="0">
                <a:solidFill>
                  <a:srgbClr val="0000FF"/>
                </a:solidFill>
              </a:rPr>
              <a:t>3D de niveau 2 et 3</a:t>
            </a:r>
          </a:p>
          <a:p>
            <a:r>
              <a:rPr lang="fr-FR" sz="2000" dirty="0">
                <a:solidFill>
                  <a:srgbClr val="0000FF"/>
                </a:solidFill>
              </a:rPr>
              <a:t>		</a:t>
            </a:r>
            <a:r>
              <a:rPr lang="fr-FR" sz="2000" dirty="0" smtClean="0">
                <a:solidFill>
                  <a:srgbClr val="0000FF"/>
                </a:solidFill>
              </a:rPr>
              <a:t>Coordinateur BIM/BIM Manager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A </a:t>
            </a:r>
            <a:r>
              <a:rPr lang="fr-FR" sz="2000" b="1" dirty="0">
                <a:solidFill>
                  <a:srgbClr val="FF0000"/>
                </a:solidFill>
              </a:rPr>
              <a:t>long terme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après 2018 :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Coordinateur BIM pour les profs de  </a:t>
            </a:r>
            <a:r>
              <a:rPr lang="fr-FR" sz="2000" dirty="0">
                <a:solidFill>
                  <a:srgbClr val="0000FF"/>
                </a:solidFill>
              </a:rPr>
              <a:t>GC </a:t>
            </a:r>
            <a:r>
              <a:rPr lang="fr-FR" sz="2000" dirty="0" smtClean="0">
                <a:solidFill>
                  <a:srgbClr val="0000FF"/>
                </a:solidFill>
              </a:rPr>
              <a:t>CE</a:t>
            </a:r>
          </a:p>
          <a:p>
            <a:r>
              <a:rPr lang="fr-FR" sz="2000" dirty="0">
                <a:solidFill>
                  <a:srgbClr val="0000FF"/>
                </a:solidFill>
              </a:rPr>
              <a:t>		</a:t>
            </a:r>
            <a:r>
              <a:rPr lang="fr-FR" sz="2000" dirty="0" smtClean="0">
                <a:solidFill>
                  <a:srgbClr val="0000FF"/>
                </a:solidFill>
              </a:rPr>
              <a:t>Opérateur BIM pour les élèves des section de TEB</a:t>
            </a:r>
            <a:endParaRPr lang="fr-FR" sz="2000" dirty="0">
              <a:solidFill>
                <a:srgbClr val="0000FF"/>
              </a:solidFill>
            </a:endParaRPr>
          </a:p>
          <a:p>
            <a:endParaRPr lang="fr-FR" sz="2000" dirty="0">
              <a:solidFill>
                <a:srgbClr val="0000FF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Autres spécialités</a:t>
            </a:r>
            <a:r>
              <a:rPr lang="fr-FR" sz="2000" dirty="0">
                <a:solidFill>
                  <a:srgbClr val="0000FF"/>
                </a:solidFill>
              </a:rPr>
              <a:t> : </a:t>
            </a:r>
            <a:r>
              <a:rPr lang="fr-FR" sz="2000" dirty="0" smtClean="0">
                <a:solidFill>
                  <a:srgbClr val="0000FF"/>
                </a:solidFill>
              </a:rPr>
              <a:t>logiciels </a:t>
            </a:r>
            <a:r>
              <a:rPr lang="fr-FR" sz="2000" dirty="0">
                <a:solidFill>
                  <a:srgbClr val="0000FF"/>
                </a:solidFill>
              </a:rPr>
              <a:t>métiers</a:t>
            </a:r>
          </a:p>
        </p:txBody>
      </p:sp>
    </p:spTree>
    <p:extLst>
      <p:ext uri="{BB962C8B-B14F-4D97-AF65-F5344CB8AC3E}">
        <p14:creationId xmlns="" xmlns:p14="http://schemas.microsoft.com/office/powerpoint/2010/main" val="2588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595850" cy="32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9230"/>
            <a:ext cx="4855248" cy="344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1628800"/>
            <a:ext cx="324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Exemple : 4h de formation </a:t>
            </a:r>
          </a:p>
          <a:p>
            <a:pPr algn="ctr"/>
            <a:r>
              <a:rPr lang="fr-FR" sz="2000" dirty="0" smtClean="0"/>
              <a:t>Maquette structure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177736" y="4432965"/>
            <a:ext cx="30666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Exemple </a:t>
            </a:r>
            <a:r>
              <a:rPr lang="fr-FR" sz="2000" dirty="0" smtClean="0"/>
              <a:t>: 4h </a:t>
            </a:r>
            <a:r>
              <a:rPr lang="fr-FR" sz="2000" dirty="0"/>
              <a:t>de formation </a:t>
            </a:r>
          </a:p>
          <a:p>
            <a:r>
              <a:rPr lang="fr-FR" sz="2000" dirty="0" smtClean="0"/>
              <a:t>Maquette  d’architecture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7216" y="6926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Les logiciels sont simples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Mais tentaculaires par les applications possibles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4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36" y="126876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/>
              <a:t>Les sites de ressources sont-ils adaptés aux demandes des collègues ? </a:t>
            </a:r>
          </a:p>
          <a:p>
            <a:r>
              <a:rPr lang="fr-FR" sz="2000" dirty="0"/>
              <a:t>		</a:t>
            </a:r>
            <a:r>
              <a:rPr lang="fr-FR" sz="2000" dirty="0" smtClean="0"/>
              <a:t>Remarques des collègues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	« Trop </a:t>
            </a:r>
            <a:r>
              <a:rPr lang="fr-FR" sz="2000" dirty="0"/>
              <a:t>peu de </a:t>
            </a:r>
            <a:r>
              <a:rPr lang="fr-FR" sz="2000" dirty="0" smtClean="0"/>
              <a:t>ressources </a:t>
            </a:r>
            <a:r>
              <a:rPr lang="fr-FR" sz="2000" dirty="0"/>
              <a:t>sont en .</a:t>
            </a:r>
            <a:r>
              <a:rPr lang="fr-FR" sz="2000" dirty="0" smtClean="0"/>
              <a:t>doc »</a:t>
            </a:r>
            <a:endParaRPr lang="fr-FR" sz="2000" dirty="0"/>
          </a:p>
          <a:p>
            <a:r>
              <a:rPr lang="fr-FR" sz="2000" dirty="0"/>
              <a:t>		</a:t>
            </a:r>
            <a:r>
              <a:rPr lang="fr-FR" sz="2000" dirty="0" smtClean="0"/>
              <a:t>	« Ce </a:t>
            </a:r>
            <a:r>
              <a:rPr lang="fr-FR" sz="2000" dirty="0"/>
              <a:t>ne peut être que des aides après les </a:t>
            </a:r>
            <a:r>
              <a:rPr lang="fr-FR" sz="2000" dirty="0" smtClean="0"/>
              <a:t>formations »</a:t>
            </a: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0000FF"/>
                </a:solidFill>
              </a:rPr>
              <a:t>L’introduction </a:t>
            </a:r>
            <a:r>
              <a:rPr lang="fr-FR" sz="2000" dirty="0">
                <a:solidFill>
                  <a:srgbClr val="0000FF"/>
                </a:solidFill>
              </a:rPr>
              <a:t>du BIM se fait par les sujets donc </a:t>
            </a:r>
            <a:r>
              <a:rPr lang="fr-FR" sz="2000" dirty="0" smtClean="0">
                <a:solidFill>
                  <a:srgbClr val="0000FF"/>
                </a:solidFill>
              </a:rPr>
              <a:t>il faut que </a:t>
            </a:r>
            <a:r>
              <a:rPr lang="fr-FR" sz="2000" dirty="0">
                <a:solidFill>
                  <a:srgbClr val="0000FF"/>
                </a:solidFill>
              </a:rPr>
              <a:t>chaque </a:t>
            </a:r>
            <a:r>
              <a:rPr lang="fr-FR" sz="2000" dirty="0" smtClean="0">
                <a:solidFill>
                  <a:srgbClr val="0000FF"/>
                </a:solidFill>
              </a:rPr>
              <a:t>spécialité mette </a:t>
            </a:r>
            <a:r>
              <a:rPr lang="fr-FR" sz="2000" dirty="0">
                <a:solidFill>
                  <a:srgbClr val="0000FF"/>
                </a:solidFill>
              </a:rPr>
              <a:t>à disposition les </a:t>
            </a:r>
            <a:r>
              <a:rPr lang="fr-FR" sz="2000" dirty="0" smtClean="0">
                <a:solidFill>
                  <a:srgbClr val="0000FF"/>
                </a:solidFill>
              </a:rPr>
              <a:t>fichiers </a:t>
            </a:r>
            <a:r>
              <a:rPr lang="fr-FR" sz="2000" dirty="0">
                <a:solidFill>
                  <a:srgbClr val="0000FF"/>
                </a:solidFill>
              </a:rPr>
              <a:t>natifs de ses sujets</a:t>
            </a:r>
            <a:r>
              <a:rPr lang="fr-FR" sz="2000" dirty="0" smtClean="0">
                <a:solidFill>
                  <a:srgbClr val="0000FF"/>
                </a:solidFill>
              </a:rPr>
              <a:t>.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36" y="379426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/>
              <a:t>Quels </a:t>
            </a:r>
            <a:r>
              <a:rPr lang="fr-FR" sz="2000" dirty="0" smtClean="0"/>
              <a:t>équipements ?  </a:t>
            </a:r>
            <a:endParaRPr lang="fr-FR" sz="2000" dirty="0"/>
          </a:p>
          <a:p>
            <a:r>
              <a:rPr lang="fr-FR" sz="2000" dirty="0"/>
              <a:t>	</a:t>
            </a:r>
            <a:r>
              <a:rPr lang="fr-FR" sz="2000" dirty="0">
                <a:solidFill>
                  <a:srgbClr val="FF0000"/>
                </a:solidFill>
              </a:rPr>
              <a:t>Doubles écrans </a:t>
            </a:r>
          </a:p>
          <a:p>
            <a:r>
              <a:rPr lang="fr-FR" sz="2000" dirty="0">
                <a:solidFill>
                  <a:srgbClr val="FF0000"/>
                </a:solidFill>
              </a:rPr>
              <a:t>	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Puissance </a:t>
            </a:r>
            <a:r>
              <a:rPr lang="fr-FR" sz="2000" dirty="0">
                <a:solidFill>
                  <a:srgbClr val="FF0000"/>
                </a:solidFill>
              </a:rPr>
              <a:t>des ordinateurs/taille croissante des fichiers à manipuler </a:t>
            </a:r>
          </a:p>
          <a:p>
            <a:pPr marL="895350" indent="447675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FF0000"/>
                </a:solidFill>
              </a:rPr>
              <a:t>2017/2018 </a:t>
            </a:r>
            <a:r>
              <a:rPr lang="fr-FR" sz="2000" dirty="0">
                <a:solidFill>
                  <a:srgbClr val="FF0000"/>
                </a:solidFill>
              </a:rPr>
              <a:t>montée en puissance des </a:t>
            </a:r>
            <a:r>
              <a:rPr lang="fr-FR" sz="2000" dirty="0" smtClean="0">
                <a:solidFill>
                  <a:srgbClr val="FF0000"/>
                </a:solidFill>
              </a:rPr>
              <a:t>fichiers</a:t>
            </a:r>
          </a:p>
          <a:p>
            <a:pPr marL="895350"/>
            <a:endParaRPr lang="fr-FR" sz="2000" dirty="0" smtClean="0">
              <a:solidFill>
                <a:srgbClr val="FF0000"/>
              </a:solidFill>
            </a:endParaRPr>
          </a:p>
          <a:p>
            <a:pPr marL="895350"/>
            <a:r>
              <a:rPr lang="fr-FR" sz="2000" dirty="0" smtClean="0">
                <a:solidFill>
                  <a:srgbClr val="FF0000"/>
                </a:solidFill>
              </a:rPr>
              <a:t>Logiciels </a:t>
            </a:r>
            <a:r>
              <a:rPr lang="fr-FR" sz="2000" dirty="0">
                <a:solidFill>
                  <a:srgbClr val="FF0000"/>
                </a:solidFill>
              </a:rPr>
              <a:t>métiers, plugins…</a:t>
            </a:r>
          </a:p>
          <a:p>
            <a:pPr marL="895350" indent="6096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FF0000"/>
                </a:solidFill>
              </a:rPr>
              <a:t>regarder </a:t>
            </a:r>
            <a:r>
              <a:rPr lang="fr-FR" sz="2000" dirty="0">
                <a:solidFill>
                  <a:srgbClr val="FF0000"/>
                </a:solidFill>
              </a:rPr>
              <a:t>en fonction du contexte pro local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9344" y="427590"/>
            <a:ext cx="4401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LES MOYENS</a:t>
            </a:r>
          </a:p>
          <a:p>
            <a:pPr algn="ctr"/>
            <a:r>
              <a:rPr lang="fr-FR" sz="2400" b="1" dirty="0" smtClean="0"/>
              <a:t>Les </a:t>
            </a:r>
            <a:r>
              <a:rPr lang="fr-FR" sz="2400" b="1" dirty="0"/>
              <a:t>formations - les équipements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2521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Sauvegarde 2015\1-Lycée\Com\Le BIM c'est mieux que le BOUM\Outils du BIM - B.LOP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156" r="48616" b="78222"/>
          <a:stretch/>
        </p:blipFill>
        <p:spPr bwMode="auto">
          <a:xfrm>
            <a:off x="24649" y="1388354"/>
            <a:ext cx="9104545" cy="5323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2996951"/>
            <a:ext cx="19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Diversité de l’offre de logiciels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de conception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9344" y="427590"/>
            <a:ext cx="4401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LES MOYENS</a:t>
            </a:r>
          </a:p>
          <a:p>
            <a:pPr algn="ctr"/>
            <a:r>
              <a:rPr lang="fr-FR" sz="2400" b="1" dirty="0" smtClean="0"/>
              <a:t>Les </a:t>
            </a:r>
            <a:r>
              <a:rPr lang="fr-FR" sz="2400" b="1" dirty="0"/>
              <a:t>formations - les équipements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42125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F:\Sauvegarde 2015\BIM\feuille_de_route_BIM  AA FP_Pag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45" t="5012" r="5819" b="25687"/>
          <a:stretch/>
        </p:blipFill>
        <p:spPr bwMode="auto">
          <a:xfrm>
            <a:off x="1403647" y="1"/>
            <a:ext cx="608045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03647" y="1772816"/>
            <a:ext cx="6080450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36095" y="3429000"/>
            <a:ext cx="204800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928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auvegarde 2015\1-Lycée\Com\Le BIM c'est mieux que le BOUM\Outils du BIM - B.LOP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641" r="52448" b="37210"/>
          <a:stretch/>
        </p:blipFill>
        <p:spPr bwMode="auto">
          <a:xfrm>
            <a:off x="2555776" y="116632"/>
            <a:ext cx="7194004" cy="644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960077"/>
            <a:ext cx="2530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Diversité de l’offre de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logiciels </a:t>
            </a:r>
            <a:r>
              <a:rPr lang="fr-FR" sz="2000" b="1" dirty="0" smtClean="0">
                <a:solidFill>
                  <a:srgbClr val="FF0000"/>
                </a:solidFill>
              </a:rPr>
              <a:t>d’ingénierie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292" y="188640"/>
            <a:ext cx="4401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LES MOYENS</a:t>
            </a:r>
          </a:p>
          <a:p>
            <a:pPr algn="ctr"/>
            <a:r>
              <a:rPr lang="fr-FR" sz="2400" b="1" dirty="0" smtClean="0"/>
              <a:t>Les </a:t>
            </a:r>
            <a:r>
              <a:rPr lang="fr-FR" sz="2400" b="1" dirty="0"/>
              <a:t>formations - les équipements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22463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63" y="1052736"/>
            <a:ext cx="8784976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/>
              <a:t>Les progressions</a:t>
            </a:r>
            <a:r>
              <a:rPr lang="fr-FR" sz="2000" dirty="0"/>
              <a:t> </a:t>
            </a:r>
          </a:p>
          <a:p>
            <a:pPr lvl="0"/>
            <a:r>
              <a:rPr lang="fr-FR" sz="2000" dirty="0"/>
              <a:t>Faut-il orienter nos élèves sur les logiciels </a:t>
            </a:r>
            <a:r>
              <a:rPr lang="fr-FR" sz="2000" dirty="0" smtClean="0"/>
              <a:t>spécifiques-métier ou plugins </a:t>
            </a:r>
            <a:r>
              <a:rPr lang="fr-FR" sz="2000" dirty="0"/>
              <a:t>en fonction </a:t>
            </a:r>
            <a:r>
              <a:rPr lang="fr-FR" sz="2000" dirty="0" smtClean="0"/>
              <a:t>leur spécialité</a:t>
            </a:r>
            <a:r>
              <a:rPr lang="fr-FR" sz="2000" dirty="0"/>
              <a:t> ? </a:t>
            </a:r>
          </a:p>
          <a:p>
            <a:r>
              <a:rPr lang="fr-FR" sz="1000" dirty="0"/>
              <a:t>	</a:t>
            </a:r>
            <a:endParaRPr lang="fr-FR" sz="2000" dirty="0" smtClean="0"/>
          </a:p>
          <a:p>
            <a:r>
              <a:rPr lang="fr-FR" sz="2000" dirty="0">
                <a:solidFill>
                  <a:srgbClr val="C00000"/>
                </a:solidFill>
              </a:rPr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OUI ex</a:t>
            </a:r>
            <a:r>
              <a:rPr lang="fr-FR" sz="2000" dirty="0">
                <a:solidFill>
                  <a:srgbClr val="0000FF"/>
                </a:solidFill>
              </a:rPr>
              <a:t> : </a:t>
            </a:r>
            <a:r>
              <a:rPr lang="fr-FR" sz="2000" dirty="0" err="1">
                <a:solidFill>
                  <a:srgbClr val="0000FF"/>
                </a:solidFill>
              </a:rPr>
              <a:t>Allplan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serait plus approprié pour le GO</a:t>
            </a:r>
          </a:p>
          <a:p>
            <a:endParaRPr lang="fr-FR" sz="2000" dirty="0" smtClean="0"/>
          </a:p>
          <a:p>
            <a:r>
              <a:rPr lang="fr-FR" sz="2000" dirty="0" smtClean="0"/>
              <a:t>La </a:t>
            </a:r>
            <a:r>
              <a:rPr lang="fr-FR" sz="2000" dirty="0"/>
              <a:t>transition proposée est-elle en lien avec le supérieur ? </a:t>
            </a:r>
            <a:endParaRPr lang="fr-FR" sz="2000" dirty="0" smtClean="0"/>
          </a:p>
          <a:p>
            <a:pPr marL="442913"/>
            <a:r>
              <a:rPr lang="fr-FR" sz="2000" dirty="0" smtClean="0"/>
              <a:t>ex</a:t>
            </a:r>
            <a:r>
              <a:rPr lang="fr-FR" sz="2000" dirty="0"/>
              <a:t> : le BTS Métiers du géomètre-topographe et de la modélisation numérique</a:t>
            </a:r>
          </a:p>
          <a:p>
            <a:r>
              <a:rPr lang="fr-FR" sz="1050" dirty="0"/>
              <a:t>	</a:t>
            </a:r>
            <a:endParaRPr lang="fr-FR" sz="1050" dirty="0" smtClean="0"/>
          </a:p>
          <a:p>
            <a:r>
              <a:rPr lang="fr-FR" sz="2000" dirty="0" smtClean="0">
                <a:solidFill>
                  <a:srgbClr val="0000FF"/>
                </a:solidFill>
              </a:rPr>
              <a:t>	OUI, mais besoin de référentiels </a:t>
            </a:r>
            <a:r>
              <a:rPr lang="fr-FR" sz="2000" dirty="0">
                <a:solidFill>
                  <a:srgbClr val="0000FF"/>
                </a:solidFill>
              </a:rPr>
              <a:t>des </a:t>
            </a:r>
            <a:r>
              <a:rPr lang="fr-FR" sz="2000" dirty="0" smtClean="0">
                <a:solidFill>
                  <a:srgbClr val="0000FF"/>
                </a:solidFill>
              </a:rPr>
              <a:t>compétences BIM</a:t>
            </a:r>
          </a:p>
          <a:p>
            <a:endParaRPr lang="fr-FR" sz="2000" dirty="0"/>
          </a:p>
          <a:p>
            <a:pPr lvl="0"/>
            <a:r>
              <a:rPr lang="fr-FR" sz="2000" dirty="0"/>
              <a:t>Sommes-nous trop en avance sur les </a:t>
            </a:r>
            <a:r>
              <a:rPr lang="fr-FR" sz="2000" dirty="0" smtClean="0"/>
              <a:t>entreprises : MOE, PME, Economistes…? </a:t>
            </a:r>
          </a:p>
          <a:p>
            <a:pPr lvl="0"/>
            <a:endParaRPr lang="fr-FR" sz="1000" dirty="0" smtClean="0"/>
          </a:p>
          <a:p>
            <a:pPr lvl="0"/>
            <a:r>
              <a:rPr lang="fr-FR" sz="2000" dirty="0" smtClean="0">
                <a:solidFill>
                  <a:srgbClr val="0000FF"/>
                </a:solidFill>
              </a:rPr>
              <a:t>OUI </a:t>
            </a:r>
            <a:r>
              <a:rPr lang="fr-FR" sz="2000" dirty="0">
                <a:solidFill>
                  <a:srgbClr val="0000FF"/>
                </a:solidFill>
              </a:rPr>
              <a:t>et il faut le rester </a:t>
            </a:r>
            <a:r>
              <a:rPr lang="fr-FR" sz="2000" dirty="0" smtClean="0">
                <a:solidFill>
                  <a:srgbClr val="0000FF"/>
                </a:solidFill>
              </a:rPr>
              <a:t>tout </a:t>
            </a:r>
            <a:r>
              <a:rPr lang="fr-FR" sz="2000" dirty="0">
                <a:solidFill>
                  <a:srgbClr val="0000FF"/>
                </a:solidFill>
              </a:rPr>
              <a:t>en précisant que la </a:t>
            </a:r>
            <a:r>
              <a:rPr lang="fr-FR" sz="2000" dirty="0" smtClean="0">
                <a:solidFill>
                  <a:srgbClr val="0000FF"/>
                </a:solidFill>
              </a:rPr>
              <a:t>2D : </a:t>
            </a:r>
            <a:r>
              <a:rPr lang="fr-FR" sz="2000" dirty="0" err="1">
                <a:solidFill>
                  <a:srgbClr val="0000FF"/>
                </a:solidFill>
              </a:rPr>
              <a:t>A</a:t>
            </a:r>
            <a:r>
              <a:rPr lang="fr-FR" sz="2000" dirty="0" err="1" smtClean="0">
                <a:solidFill>
                  <a:srgbClr val="0000FF"/>
                </a:solidFill>
              </a:rPr>
              <a:t>utocad</a:t>
            </a:r>
            <a:r>
              <a:rPr lang="fr-FR" sz="2000" dirty="0" smtClean="0">
                <a:solidFill>
                  <a:srgbClr val="0000FF"/>
                </a:solidFill>
              </a:rPr>
              <a:t>,  </a:t>
            </a:r>
            <a:r>
              <a:rPr lang="fr-FR" sz="2000" dirty="0">
                <a:solidFill>
                  <a:srgbClr val="0000FF"/>
                </a:solidFill>
              </a:rPr>
              <a:t>le croquis…. </a:t>
            </a:r>
            <a:r>
              <a:rPr lang="fr-FR" sz="2000" dirty="0" smtClean="0">
                <a:solidFill>
                  <a:srgbClr val="0000FF"/>
                </a:solidFill>
              </a:rPr>
              <a:t>continuent d’être enseignés  </a:t>
            </a:r>
            <a:r>
              <a:rPr lang="fr-FR" sz="2000" dirty="0">
                <a:solidFill>
                  <a:srgbClr val="0000FF"/>
                </a:solidFill>
              </a:rPr>
              <a:t>…..</a:t>
            </a:r>
          </a:p>
          <a:p>
            <a:r>
              <a:rPr lang="fr-FR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344" y="260648"/>
            <a:ext cx="4401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LES MOYENS</a:t>
            </a:r>
          </a:p>
          <a:p>
            <a:pPr algn="ctr"/>
            <a:r>
              <a:rPr lang="fr-FR" sz="2400" b="1" dirty="0" smtClean="0"/>
              <a:t>Les </a:t>
            </a:r>
            <a:r>
              <a:rPr lang="fr-FR" sz="2400" b="1" dirty="0"/>
              <a:t>formations - les équipements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29415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582341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/>
              <a:t>Position de l’éducation nationale avec les nouveaux métiers à paraitre </a:t>
            </a:r>
            <a:r>
              <a:rPr lang="fr-FR" sz="2000" dirty="0" smtClean="0"/>
              <a:t>:</a:t>
            </a:r>
          </a:p>
          <a:p>
            <a:pPr lvl="0"/>
            <a:endParaRPr lang="fr-FR" sz="2000" dirty="0">
              <a:solidFill>
                <a:srgbClr val="0000FF"/>
              </a:solidFill>
            </a:endParaRPr>
          </a:p>
          <a:p>
            <a:r>
              <a:rPr lang="fr-FR" sz="2000" dirty="0">
                <a:solidFill>
                  <a:srgbClr val="0000FF"/>
                </a:solidFill>
              </a:rPr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Opérateur/Modélisateur</a:t>
            </a:r>
            <a:r>
              <a:rPr lang="fr-FR" sz="2000" dirty="0">
                <a:solidFill>
                  <a:srgbClr val="0000FF"/>
                </a:solidFill>
              </a:rPr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niveau </a:t>
            </a:r>
            <a:r>
              <a:rPr lang="fr-FR" sz="2000" dirty="0">
                <a:solidFill>
                  <a:srgbClr val="0000FF"/>
                </a:solidFill>
              </a:rPr>
              <a:t>bac </a:t>
            </a:r>
            <a:endParaRPr lang="fr-FR" sz="2000" dirty="0" smtClean="0">
              <a:solidFill>
                <a:srgbClr val="0000FF"/>
              </a:solidFill>
            </a:endParaRPr>
          </a:p>
          <a:p>
            <a:r>
              <a:rPr lang="fr-FR" sz="2000" dirty="0"/>
              <a:t>	</a:t>
            </a:r>
            <a:r>
              <a:rPr lang="fr-FR" sz="2000" dirty="0" smtClean="0"/>
              <a:t>(</a:t>
            </a:r>
            <a:r>
              <a:rPr lang="fr-FR" sz="2000" dirty="0"/>
              <a:t>travail sur la maquette en entreprise ou en agence d'archi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FF0000"/>
                </a:solidFill>
              </a:rPr>
              <a:t>dessinateur</a:t>
            </a:r>
            <a:r>
              <a:rPr lang="fr-FR" sz="2000" dirty="0" smtClean="0"/>
              <a:t>)</a:t>
            </a:r>
          </a:p>
          <a:p>
            <a:endParaRPr lang="fr-FR" sz="2000" dirty="0"/>
          </a:p>
          <a:p>
            <a:r>
              <a:rPr lang="fr-FR" sz="2000" dirty="0"/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Coordinateur </a:t>
            </a:r>
            <a:r>
              <a:rPr lang="fr-FR" sz="2000" dirty="0">
                <a:solidFill>
                  <a:srgbClr val="0000FF"/>
                </a:solidFill>
              </a:rPr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	niveau </a:t>
            </a:r>
            <a:r>
              <a:rPr lang="fr-FR" sz="2000" dirty="0">
                <a:solidFill>
                  <a:srgbClr val="0000FF"/>
                </a:solidFill>
              </a:rPr>
              <a:t>BTS</a:t>
            </a:r>
            <a:r>
              <a:rPr lang="fr-FR" sz="2000" dirty="0"/>
              <a:t>	 </a:t>
            </a:r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(gestion </a:t>
            </a:r>
            <a:r>
              <a:rPr lang="fr-FR" sz="2000" dirty="0"/>
              <a:t>du BIM dans l'entreprise ou en </a:t>
            </a:r>
            <a:r>
              <a:rPr lang="fr-FR" sz="2000" dirty="0" smtClean="0"/>
              <a:t>agence: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projeteur</a:t>
            </a:r>
            <a:r>
              <a:rPr lang="fr-FR" sz="2000" dirty="0" smtClean="0"/>
              <a:t>)</a:t>
            </a:r>
          </a:p>
          <a:p>
            <a:endParaRPr lang="fr-FR" sz="2000" dirty="0"/>
          </a:p>
          <a:p>
            <a:r>
              <a:rPr lang="fr-FR" sz="2000" dirty="0"/>
              <a:t>	</a:t>
            </a:r>
            <a:r>
              <a:rPr lang="fr-FR" sz="2000" dirty="0">
                <a:solidFill>
                  <a:srgbClr val="0000FF"/>
                </a:solidFill>
              </a:rPr>
              <a:t>BIM </a:t>
            </a:r>
            <a:r>
              <a:rPr lang="fr-FR" sz="2000" dirty="0" smtClean="0">
                <a:solidFill>
                  <a:srgbClr val="0000FF"/>
                </a:solidFill>
              </a:rPr>
              <a:t>Manager</a:t>
            </a:r>
            <a:r>
              <a:rPr lang="fr-FR" sz="2000" dirty="0">
                <a:solidFill>
                  <a:srgbClr val="0000FF"/>
                </a:solidFill>
              </a:rPr>
              <a:t>	</a:t>
            </a:r>
            <a:r>
              <a:rPr lang="fr-FR" sz="2000" dirty="0" smtClean="0">
                <a:solidFill>
                  <a:srgbClr val="0000FF"/>
                </a:solidFill>
              </a:rPr>
              <a:t>	niveau </a:t>
            </a:r>
            <a:r>
              <a:rPr lang="fr-FR" sz="2000" dirty="0">
                <a:solidFill>
                  <a:srgbClr val="0000FF"/>
                </a:solidFill>
              </a:rPr>
              <a:t>Master </a:t>
            </a:r>
            <a:r>
              <a:rPr lang="fr-FR" sz="2000" dirty="0" smtClean="0"/>
              <a:t>	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(gestion </a:t>
            </a:r>
            <a:r>
              <a:rPr lang="fr-FR" sz="2000" dirty="0"/>
              <a:t>du BIM </a:t>
            </a:r>
            <a:r>
              <a:rPr lang="fr-FR" sz="2000" dirty="0" smtClean="0"/>
              <a:t>pour </a:t>
            </a:r>
            <a:r>
              <a:rPr lang="fr-FR" sz="2000" dirty="0"/>
              <a:t>tous les </a:t>
            </a:r>
            <a:r>
              <a:rPr lang="fr-FR" sz="2000" dirty="0" smtClean="0"/>
              <a:t>intervenants : </a:t>
            </a:r>
            <a:r>
              <a:rPr lang="fr-FR" sz="2000" dirty="0" smtClean="0">
                <a:solidFill>
                  <a:srgbClr val="FF0000"/>
                </a:solidFill>
              </a:rPr>
              <a:t>chef de projet</a:t>
            </a:r>
            <a:r>
              <a:rPr lang="fr-FR" sz="2000" dirty="0" smtClean="0"/>
              <a:t>)</a:t>
            </a:r>
            <a:endParaRPr lang="fr-FR" sz="2000" dirty="0"/>
          </a:p>
          <a:p>
            <a:r>
              <a:rPr lang="fr-FR" sz="2000" dirty="0"/>
              <a:t>			</a:t>
            </a:r>
            <a:endParaRPr lang="fr-FR" sz="2000" dirty="0" smtClean="0"/>
          </a:p>
          <a:p>
            <a:r>
              <a:rPr lang="fr-FR" sz="2000" dirty="0" smtClean="0"/>
              <a:t>Positionnement </a:t>
            </a:r>
            <a:r>
              <a:rPr lang="fr-FR" sz="2000" dirty="0"/>
              <a:t>face aux organismes privés </a:t>
            </a:r>
            <a:r>
              <a:rPr lang="fr-FR" sz="2000" dirty="0" smtClean="0"/>
              <a:t>de formation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2379344" y="260648"/>
            <a:ext cx="4401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LES MOYENS</a:t>
            </a:r>
          </a:p>
          <a:p>
            <a:pPr algn="ctr"/>
            <a:r>
              <a:rPr lang="fr-FR" sz="2400" b="1" dirty="0" smtClean="0"/>
              <a:t>Les </a:t>
            </a:r>
            <a:r>
              <a:rPr lang="fr-FR" sz="2400" b="1" dirty="0"/>
              <a:t>formations - les équipements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8330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33" y="836712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2 : Les autres spécialités de bac </a:t>
            </a:r>
            <a:r>
              <a:rPr lang="fr-FR" sz="2400" b="1" dirty="0" smtClean="0"/>
              <a:t>pro</a:t>
            </a:r>
          </a:p>
          <a:p>
            <a:pPr marL="542925"/>
            <a:endParaRPr lang="fr-FR" sz="2000" dirty="0" smtClean="0"/>
          </a:p>
          <a:p>
            <a:pPr marL="542925"/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2.1 L'entrée actuelle du numérique dans les </a:t>
            </a:r>
            <a:r>
              <a:rPr lang="fr-FR" sz="2000" dirty="0" smtClean="0"/>
              <a:t>épreuves</a:t>
            </a:r>
          </a:p>
          <a:p>
            <a:pPr marL="542925"/>
            <a:endParaRPr lang="fr-FR" sz="2000" dirty="0" smtClean="0"/>
          </a:p>
          <a:p>
            <a:pPr marL="542925"/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2.2 Les orientations : Viewers ? Modeleurs ? Applicatifs </a:t>
            </a:r>
            <a:r>
              <a:rPr lang="fr-FR" sz="2000" dirty="0" smtClean="0"/>
              <a:t>?</a:t>
            </a:r>
          </a:p>
          <a:p>
            <a:pPr marL="542925"/>
            <a:endParaRPr lang="fr-FR" sz="2000" dirty="0" smtClean="0"/>
          </a:p>
          <a:p>
            <a:pPr marL="542925"/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2.3 Définition de préconisations nationales à destination des pilotes </a:t>
            </a:r>
            <a:r>
              <a:rPr lang="fr-FR" sz="2000" dirty="0" smtClean="0"/>
              <a:t>sujets</a:t>
            </a:r>
          </a:p>
          <a:p>
            <a:pPr marL="542925"/>
            <a:endParaRPr lang="fr-FR" sz="2000" dirty="0" smtClean="0"/>
          </a:p>
          <a:p>
            <a:pPr marL="542925"/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2.4 La formation des enseignants et des élèves </a:t>
            </a:r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39112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3 : L'entrée du numérique dans les épreuve des BP rénovés</a:t>
            </a:r>
          </a:p>
          <a:p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	3.1 </a:t>
            </a:r>
            <a:r>
              <a:rPr lang="fr-FR" sz="2000" dirty="0"/>
              <a:t>Exemples d'exploitation du numérique en formation BP</a:t>
            </a:r>
          </a:p>
          <a:p>
            <a:endParaRPr lang="fr-FR" sz="2000" dirty="0" smtClean="0"/>
          </a:p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	3.2 </a:t>
            </a:r>
            <a:r>
              <a:rPr lang="fr-FR" sz="2000" dirty="0"/>
              <a:t>Définition de préconisations nationales à destination des pilotes sujets</a:t>
            </a:r>
          </a:p>
        </p:txBody>
      </p:sp>
    </p:spTree>
    <p:extLst>
      <p:ext uri="{BB962C8B-B14F-4D97-AF65-F5344CB8AC3E}">
        <p14:creationId xmlns="" xmlns:p14="http://schemas.microsoft.com/office/powerpoint/2010/main" val="8015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4"/>
          <p:cNvSpPr txBox="1">
            <a:spLocks/>
          </p:cNvSpPr>
          <p:nvPr/>
        </p:nvSpPr>
        <p:spPr>
          <a:xfrm>
            <a:off x="8409690" y="6335084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3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8160D-48AB-4B62-A42E-1C4F37B1F6C4}" type="slidenum">
              <a:rPr kumimoji="0" lang="fr-FR" sz="1300" b="1" i="0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riangle isocèle 30"/>
          <p:cNvSpPr/>
          <p:nvPr/>
        </p:nvSpPr>
        <p:spPr>
          <a:xfrm>
            <a:off x="4357686" y="2857496"/>
            <a:ext cx="3071834" cy="857256"/>
          </a:xfrm>
          <a:prstGeom prst="triangle">
            <a:avLst>
              <a:gd name="adj" fmla="val 0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5786446" y="3143248"/>
            <a:ext cx="1714512" cy="571504"/>
          </a:xfrm>
          <a:prstGeom prst="line">
            <a:avLst/>
          </a:prstGeom>
          <a:noFill/>
          <a:ln w="635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4429124" y="2143116"/>
            <a:ext cx="142876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Image 33" descr="61 - All plan 1 (1) copi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199409"/>
            <a:ext cx="2028764" cy="1555665"/>
          </a:xfrm>
          <a:prstGeom prst="rect">
            <a:avLst/>
          </a:prstGeom>
        </p:spPr>
      </p:pic>
      <p:sp>
        <p:nvSpPr>
          <p:cNvPr id="35" name="Rectangle à coins arrondis 34"/>
          <p:cNvSpPr/>
          <p:nvPr/>
        </p:nvSpPr>
        <p:spPr>
          <a:xfrm>
            <a:off x="2196935" y="1165425"/>
            <a:ext cx="1698171" cy="639626"/>
          </a:xfrm>
          <a:prstGeom prst="wedgeRoundRectCallout">
            <a:avLst>
              <a:gd name="adj1" fmla="val -66217"/>
              <a:gd name="adj2" fmla="val 48751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D’une maquette numérique 3D Allplan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(Larry Atchou)</a:t>
            </a:r>
          </a:p>
        </p:txBody>
      </p:sp>
      <p:pic>
        <p:nvPicPr>
          <p:cNvPr id="37" name="Image 36" descr="61 - All plan 1 (1) cop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780788"/>
            <a:ext cx="3716977" cy="4077212"/>
          </a:xfrm>
          <a:prstGeom prst="rect">
            <a:avLst/>
          </a:prstGeom>
        </p:spPr>
      </p:pic>
      <p:pic>
        <p:nvPicPr>
          <p:cNvPr id="38" name="Image 37" descr="61 - All plan 1 (1) copi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20736" y="1175658"/>
            <a:ext cx="3930734" cy="2668308"/>
          </a:xfrm>
          <a:prstGeom prst="rect">
            <a:avLst/>
          </a:prstGeom>
        </p:spPr>
      </p:pic>
      <p:sp>
        <p:nvSpPr>
          <p:cNvPr id="39" name="Rectangle à coins arrondis 38"/>
          <p:cNvSpPr/>
          <p:nvPr/>
        </p:nvSpPr>
        <p:spPr>
          <a:xfrm>
            <a:off x="271152" y="5583046"/>
            <a:ext cx="2460173" cy="425869"/>
          </a:xfrm>
          <a:prstGeom prst="wedgeRoundRectCallout">
            <a:avLst>
              <a:gd name="adj1" fmla="val 31590"/>
              <a:gd name="adj2" fmla="val -91674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Quantitatif de béton pour linteaux et poutres, dalle… pour une zone</a:t>
            </a:r>
          </a:p>
        </p:txBody>
      </p:sp>
      <p:sp>
        <p:nvSpPr>
          <p:cNvPr id="40" name="Ellipse 39"/>
          <p:cNvSpPr/>
          <p:nvPr/>
        </p:nvSpPr>
        <p:spPr>
          <a:xfrm rot="862626">
            <a:off x="5456877" y="1214272"/>
            <a:ext cx="2550518" cy="1163592"/>
          </a:xfrm>
          <a:prstGeom prst="ellipse">
            <a:avLst/>
          </a:prstGeom>
          <a:solidFill>
            <a:srgbClr val="FF5300">
              <a:lumMod val="40000"/>
              <a:lumOff val="60000"/>
              <a:alpha val="49000"/>
            </a:srgbClr>
          </a:solidFill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orme libre 40"/>
          <p:cNvSpPr/>
          <p:nvPr/>
        </p:nvSpPr>
        <p:spPr>
          <a:xfrm rot="19513491">
            <a:off x="3381224" y="2863539"/>
            <a:ext cx="3106039" cy="609599"/>
          </a:xfrm>
          <a:custGeom>
            <a:avLst/>
            <a:gdLst>
              <a:gd name="connsiteX0" fmla="*/ 0 w 3521123"/>
              <a:gd name="connsiteY0" fmla="*/ 243384 h 609599"/>
              <a:gd name="connsiteX1" fmla="*/ 1337481 w 3521123"/>
              <a:gd name="connsiteY1" fmla="*/ 52316 h 609599"/>
              <a:gd name="connsiteX2" fmla="*/ 2702257 w 3521123"/>
              <a:gd name="connsiteY2" fmla="*/ 557283 h 609599"/>
              <a:gd name="connsiteX3" fmla="*/ 3521123 w 3521123"/>
              <a:gd name="connsiteY3" fmla="*/ 366214 h 609599"/>
              <a:gd name="connsiteX4" fmla="*/ 3521123 w 3521123"/>
              <a:gd name="connsiteY4" fmla="*/ 366214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123" h="609599">
                <a:moveTo>
                  <a:pt x="0" y="243384"/>
                </a:moveTo>
                <a:cubicBezTo>
                  <a:pt x="443552" y="121692"/>
                  <a:pt x="887105" y="0"/>
                  <a:pt x="1337481" y="52316"/>
                </a:cubicBezTo>
                <a:cubicBezTo>
                  <a:pt x="1787857" y="104632"/>
                  <a:pt x="2338317" y="504967"/>
                  <a:pt x="2702257" y="557283"/>
                </a:cubicBezTo>
                <a:cubicBezTo>
                  <a:pt x="3066197" y="609599"/>
                  <a:pt x="3521123" y="366214"/>
                  <a:pt x="3521123" y="366214"/>
                </a:cubicBezTo>
                <a:lnTo>
                  <a:pt x="3521123" y="366214"/>
                </a:lnTo>
              </a:path>
            </a:pathLst>
          </a:custGeom>
          <a:noFill/>
          <a:ln w="50800" cap="flat" cmpd="sng" algn="ctr">
            <a:solidFill>
              <a:srgbClr val="FF5300"/>
            </a:solidFill>
            <a:prstDash val="solid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232561" y="1887839"/>
            <a:ext cx="1698171" cy="499102"/>
          </a:xfrm>
          <a:prstGeom prst="wedgeRoundRectCallout">
            <a:avLst>
              <a:gd name="adj1" fmla="val 75129"/>
              <a:gd name="adj2" fmla="val 18418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Extraction d’un niveau de la structure en 3D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2054431" y="2467751"/>
            <a:ext cx="1850571" cy="453579"/>
          </a:xfrm>
          <a:prstGeom prst="wedgeRoundRectCallout">
            <a:avLst>
              <a:gd name="adj1" fmla="val -75739"/>
              <a:gd name="adj2" fmla="val 67164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Exploitation  du plan  d’exécution du gros œuvre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1009402" y="3253839"/>
            <a:ext cx="2624447" cy="2196935"/>
          </a:xfrm>
          <a:prstGeom prst="roundRect">
            <a:avLst/>
          </a:prstGeom>
          <a:solidFill>
            <a:srgbClr val="FF5300">
              <a:lumMod val="40000"/>
              <a:lumOff val="60000"/>
              <a:alpha val="30000"/>
            </a:srgbClr>
          </a:solidFill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4251196" y="3579962"/>
            <a:ext cx="4452857" cy="2506142"/>
            <a:chOff x="4354713" y="3278038"/>
            <a:chExt cx="4452857" cy="2557900"/>
          </a:xfrm>
        </p:grpSpPr>
        <p:pic>
          <p:nvPicPr>
            <p:cNvPr id="46" name="Image 45" descr="63 - All plan quant 2 copie.jpg"/>
            <p:cNvPicPr>
              <a:picLocks noChangeAspect="1"/>
            </p:cNvPicPr>
            <p:nvPr/>
          </p:nvPicPr>
          <p:blipFill>
            <a:blip r:embed="rId5"/>
            <a:srcRect t="65455" b="31255"/>
            <a:stretch>
              <a:fillRect/>
            </a:stretch>
          </p:blipFill>
          <p:spPr>
            <a:xfrm>
              <a:off x="4371966" y="5610306"/>
              <a:ext cx="4435604" cy="225632"/>
            </a:xfrm>
            <a:prstGeom prst="rect">
              <a:avLst/>
            </a:prstGeom>
          </p:spPr>
        </p:pic>
        <p:pic>
          <p:nvPicPr>
            <p:cNvPr id="47" name="Image 46" descr="63 - All plan quant 2 copie.jpg"/>
            <p:cNvPicPr>
              <a:picLocks noChangeAspect="1"/>
            </p:cNvPicPr>
            <p:nvPr/>
          </p:nvPicPr>
          <p:blipFill>
            <a:blip r:embed="rId5"/>
            <a:srcRect t="1038" b="84213"/>
            <a:stretch>
              <a:fillRect/>
            </a:stretch>
          </p:blipFill>
          <p:spPr>
            <a:xfrm>
              <a:off x="4354714" y="3278038"/>
              <a:ext cx="4435604" cy="873396"/>
            </a:xfrm>
            <a:prstGeom prst="rect">
              <a:avLst/>
            </a:prstGeom>
          </p:spPr>
        </p:pic>
        <p:pic>
          <p:nvPicPr>
            <p:cNvPr id="48" name="Image 47" descr="63 - All plan quant 2 copie.jpg"/>
            <p:cNvPicPr>
              <a:picLocks noChangeAspect="1"/>
            </p:cNvPicPr>
            <p:nvPr/>
          </p:nvPicPr>
          <p:blipFill>
            <a:blip r:embed="rId5"/>
            <a:srcRect t="42107" b="36421"/>
            <a:stretch>
              <a:fillRect/>
            </a:stretch>
          </p:blipFill>
          <p:spPr>
            <a:xfrm>
              <a:off x="4354713" y="4131156"/>
              <a:ext cx="4435604" cy="1472540"/>
            </a:xfrm>
            <a:prstGeom prst="rect">
              <a:avLst/>
            </a:prstGeom>
          </p:spPr>
        </p:pic>
      </p:grpSp>
      <p:grpSp>
        <p:nvGrpSpPr>
          <p:cNvPr id="49" name="Groupe 48"/>
          <p:cNvGrpSpPr/>
          <p:nvPr/>
        </p:nvGrpSpPr>
        <p:grpSpPr>
          <a:xfrm>
            <a:off x="4026139" y="5662930"/>
            <a:ext cx="5003283" cy="975265"/>
            <a:chOff x="4026139" y="5481775"/>
            <a:chExt cx="5003283" cy="975265"/>
          </a:xfrm>
        </p:grpSpPr>
        <p:sp>
          <p:nvSpPr>
            <p:cNvPr id="50" name="Flèche en arc 49"/>
            <p:cNvSpPr/>
            <p:nvPr/>
          </p:nvSpPr>
          <p:spPr>
            <a:xfrm rot="4349807">
              <a:off x="8026852" y="5406979"/>
              <a:ext cx="927773" cy="1077366"/>
            </a:xfrm>
            <a:prstGeom prst="circularArrow">
              <a:avLst>
                <a:gd name="adj1" fmla="val 5275"/>
                <a:gd name="adj2" fmla="val 1680552"/>
                <a:gd name="adj3" fmla="val 20457689"/>
                <a:gd name="adj4" fmla="val 15553973"/>
                <a:gd name="adj5" fmla="val 14776"/>
              </a:avLst>
            </a:prstGeom>
            <a:solidFill>
              <a:srgbClr val="000066">
                <a:lumMod val="20000"/>
                <a:lumOff val="80000"/>
              </a:srgbClr>
            </a:solidFill>
            <a:ln w="22225" cap="flat" cmpd="sng" algn="ctr">
              <a:solidFill>
                <a:srgbClr val="00006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lèche en arc 50"/>
            <p:cNvSpPr/>
            <p:nvPr/>
          </p:nvSpPr>
          <p:spPr>
            <a:xfrm rot="17642949" flipH="1">
              <a:off x="4141762" y="5461209"/>
              <a:ext cx="853203" cy="1084450"/>
            </a:xfrm>
            <a:prstGeom prst="circularArrow">
              <a:avLst>
                <a:gd name="adj1" fmla="val 5275"/>
                <a:gd name="adj2" fmla="val 1680552"/>
                <a:gd name="adj3" fmla="val 20457689"/>
                <a:gd name="adj4" fmla="val 15553973"/>
                <a:gd name="adj5" fmla="val 14776"/>
              </a:avLst>
            </a:prstGeom>
            <a:solidFill>
              <a:srgbClr val="000066">
                <a:lumMod val="20000"/>
                <a:lumOff val="80000"/>
              </a:srgbClr>
            </a:solidFill>
            <a:ln w="22225" cap="flat" cmpd="sng" algn="ctr">
              <a:solidFill>
                <a:srgbClr val="00006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Image 51" descr="63 - All plan quant 2 copie.jpg"/>
            <p:cNvPicPr>
              <a:picLocks noChangeAspect="1"/>
            </p:cNvPicPr>
            <p:nvPr/>
          </p:nvPicPr>
          <p:blipFill>
            <a:blip r:embed="rId5"/>
            <a:srcRect t="65455" r="74049" b="31255"/>
            <a:stretch>
              <a:fillRect/>
            </a:stretch>
          </p:blipFill>
          <p:spPr>
            <a:xfrm>
              <a:off x="4535423" y="6003985"/>
              <a:ext cx="2296698" cy="450180"/>
            </a:xfrm>
            <a:prstGeom prst="rect">
              <a:avLst/>
            </a:prstGeom>
          </p:spPr>
        </p:pic>
        <p:pic>
          <p:nvPicPr>
            <p:cNvPr id="53" name="Image 52" descr="63 - All plan quant 2 copie.jpg"/>
            <p:cNvPicPr>
              <a:picLocks noChangeAspect="1"/>
            </p:cNvPicPr>
            <p:nvPr/>
          </p:nvPicPr>
          <p:blipFill>
            <a:blip r:embed="rId5"/>
            <a:srcRect l="47266" t="65455" r="42986" b="31255"/>
            <a:stretch>
              <a:fillRect/>
            </a:stretch>
          </p:blipFill>
          <p:spPr>
            <a:xfrm>
              <a:off x="6763109" y="6001110"/>
              <a:ext cx="862642" cy="450180"/>
            </a:xfrm>
            <a:prstGeom prst="rect">
              <a:avLst/>
            </a:prstGeom>
          </p:spPr>
        </p:pic>
        <p:pic>
          <p:nvPicPr>
            <p:cNvPr id="54" name="Image 53" descr="63 - All plan quant 2 copie.jpg"/>
            <p:cNvPicPr>
              <a:picLocks noChangeAspect="1"/>
            </p:cNvPicPr>
            <p:nvPr/>
          </p:nvPicPr>
          <p:blipFill>
            <a:blip r:embed="rId5"/>
            <a:srcRect l="87816" t="65455" r="2339" b="31255"/>
            <a:stretch>
              <a:fillRect/>
            </a:stretch>
          </p:blipFill>
          <p:spPr>
            <a:xfrm>
              <a:off x="7617125" y="6006860"/>
              <a:ext cx="871268" cy="450180"/>
            </a:xfrm>
            <a:prstGeom prst="rect">
              <a:avLst/>
            </a:prstGeom>
          </p:spPr>
        </p:pic>
      </p:grpSp>
      <p:sp>
        <p:nvSpPr>
          <p:cNvPr id="55" name="Rectangle à coins arrondis 54"/>
          <p:cNvSpPr/>
          <p:nvPr/>
        </p:nvSpPr>
        <p:spPr>
          <a:xfrm>
            <a:off x="6927011" y="2950233"/>
            <a:ext cx="2216989" cy="578642"/>
          </a:xfrm>
          <a:prstGeom prst="wedgeRoundRectCallout">
            <a:avLst>
              <a:gd name="adj1" fmla="val -20614"/>
              <a:gd name="adj2" fmla="val 93383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Quantitatifs des ouvrages du GO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Béton des poutres et linteaux,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dalle haute du RdC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166101" y="4440326"/>
            <a:ext cx="387350" cy="9233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10,789 m 3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949253" y="312718"/>
            <a:ext cx="4694449" cy="400110"/>
          </a:xfrm>
          <a:prstGeom prst="rect">
            <a:avLst/>
          </a:prstGeom>
          <a:solidFill>
            <a:srgbClr val="FF5300">
              <a:lumMod val="40000"/>
              <a:lumOff val="60000"/>
            </a:srgbClr>
          </a:solidFill>
          <a:ln w="38100">
            <a:solidFill>
              <a:srgbClr val="FF5300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Par exemple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BP maçon (non rénové) </a:t>
            </a:r>
          </a:p>
        </p:txBody>
      </p:sp>
    </p:spTree>
    <p:extLst>
      <p:ext uri="{BB962C8B-B14F-4D97-AF65-F5344CB8AC3E}">
        <p14:creationId xmlns="" xmlns:p14="http://schemas.microsoft.com/office/powerpoint/2010/main" val="31647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28596" y="1285860"/>
            <a:ext cx="8147248" cy="11277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</a:pPr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</a:rPr>
              <a:t>Dans les référentiels </a:t>
            </a:r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rénovés</a:t>
            </a:r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</a:rPr>
              <a:t> des diplômes de niveau IV : BP</a:t>
            </a:r>
          </a:p>
          <a:p>
            <a:pPr marL="903288" lvl="1" indent="-458788" algn="just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404040"/>
                </a:solidFill>
              </a:rPr>
              <a:t>Rappel des dates des arrêtés de création :</a:t>
            </a:r>
          </a:p>
          <a:p>
            <a:pPr marL="1168401" lvl="2" indent="-458788" algn="just">
              <a:spcBef>
                <a:spcPts val="0"/>
              </a:spcBef>
              <a:buSzPct val="100000"/>
              <a:buFont typeface="Arial" panose="020B0604020202020204" pitchFamily="34" charset="0"/>
              <a:buNone/>
            </a:pPr>
            <a:r>
              <a:rPr lang="fr-FR" altLang="fr-FR" sz="1800" dirty="0" smtClean="0">
                <a:solidFill>
                  <a:srgbClr val="404040"/>
                </a:solidFill>
                <a:sym typeface="Wingdings" pitchFamily="2" charset="2"/>
              </a:rPr>
              <a:t>-- BP rénovés : </a:t>
            </a:r>
            <a:r>
              <a:rPr lang="fr-FR" altLang="fr-FR" sz="1800" dirty="0" smtClean="0">
                <a:solidFill>
                  <a:srgbClr val="404040"/>
                </a:solidFill>
              </a:rPr>
              <a:t>2014, 15, 16,…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29256" y="1714488"/>
            <a:ext cx="3214710" cy="584775"/>
          </a:xfrm>
          <a:prstGeom prst="rect">
            <a:avLst/>
          </a:prstGeom>
          <a:noFill/>
          <a:ln>
            <a:solidFill>
              <a:srgbClr val="FF5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75000"/>
                  </a:schemeClr>
                </a:solidFill>
              </a:rPr>
              <a:t>Intégration de l’utilisation de l’outil numérique </a:t>
            </a:r>
            <a:r>
              <a:rPr lang="fr-FR" sz="1600" b="1" dirty="0" smtClean="0">
                <a:solidFill>
                  <a:schemeClr val="tx1">
                    <a:lumMod val="75000"/>
                  </a:schemeClr>
                </a:solidFill>
              </a:rPr>
              <a:t>dans les </a:t>
            </a:r>
            <a:r>
              <a:rPr lang="fr-FR" sz="1600" b="1" dirty="0" smtClean="0">
                <a:solidFill>
                  <a:schemeClr val="tx2"/>
                </a:solidFill>
              </a:rPr>
              <a:t>BP rénovés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4857752" y="1928802"/>
            <a:ext cx="490542" cy="285752"/>
          </a:xfrm>
          <a:prstGeom prst="rightArrow">
            <a:avLst>
              <a:gd name="adj1" fmla="val 50000"/>
              <a:gd name="adj2" fmla="val 84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1924" y="2427541"/>
            <a:ext cx="5214974" cy="64633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5300"/>
                </a:solidFill>
              </a:rPr>
              <a:t>Des compétences le précisent, les savoirs  associés aux compétences l’indiquent clairement : </a:t>
            </a:r>
            <a:endParaRPr lang="fr-FR" b="1" dirty="0">
              <a:solidFill>
                <a:srgbClr val="FF5300"/>
              </a:solidFill>
            </a:endParaRPr>
          </a:p>
        </p:txBody>
      </p:sp>
      <p:sp>
        <p:nvSpPr>
          <p:cNvPr id="6" name="Bulle ronde 5">
            <a:hlinkClick r:id="rId3" action="ppaction://hlinksldjump"/>
          </p:cNvPr>
          <p:cNvSpPr/>
          <p:nvPr/>
        </p:nvSpPr>
        <p:spPr>
          <a:xfrm>
            <a:off x="6906075" y="2382111"/>
            <a:ext cx="1785950" cy="500066"/>
          </a:xfrm>
          <a:prstGeom prst="wedgeEllipseCallout">
            <a:avLst>
              <a:gd name="adj1" fmla="val -3882"/>
              <a:gd name="adj2" fmla="val 46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000" b="1" dirty="0" smtClean="0"/>
              <a:t>C1, C2,…</a:t>
            </a:r>
            <a:endParaRPr lang="fr-FR" b="1" dirty="0"/>
          </a:p>
        </p:txBody>
      </p:sp>
      <p:sp>
        <p:nvSpPr>
          <p:cNvPr id="7" name="Flèche droite 6"/>
          <p:cNvSpPr/>
          <p:nvPr/>
        </p:nvSpPr>
        <p:spPr>
          <a:xfrm>
            <a:off x="5536692" y="2536862"/>
            <a:ext cx="1285884" cy="214314"/>
          </a:xfrm>
          <a:prstGeom prst="rightArrow">
            <a:avLst>
              <a:gd name="adj1" fmla="val 50000"/>
              <a:gd name="adj2" fmla="val 98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Bulle ronde 7"/>
          <p:cNvSpPr/>
          <p:nvPr/>
        </p:nvSpPr>
        <p:spPr>
          <a:xfrm>
            <a:off x="6274822" y="2798863"/>
            <a:ext cx="1147255" cy="428628"/>
          </a:xfrm>
          <a:prstGeom prst="wedgeEllipseCallout">
            <a:avLst>
              <a:gd name="adj1" fmla="val -3882"/>
              <a:gd name="adj2" fmla="val 46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000" b="1" dirty="0" smtClean="0"/>
              <a:t>S2 </a:t>
            </a:r>
            <a:endParaRPr lang="fr-FR" b="1" dirty="0"/>
          </a:p>
        </p:txBody>
      </p:sp>
      <p:sp>
        <p:nvSpPr>
          <p:cNvPr id="9" name="Flèche droite 8"/>
          <p:cNvSpPr/>
          <p:nvPr/>
        </p:nvSpPr>
        <p:spPr>
          <a:xfrm>
            <a:off x="5572318" y="2846737"/>
            <a:ext cx="642942" cy="214314"/>
          </a:xfrm>
          <a:prstGeom prst="rightArrow">
            <a:avLst>
              <a:gd name="adj1" fmla="val 50000"/>
              <a:gd name="adj2" fmla="val 98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42976" y="642918"/>
            <a:ext cx="6623275" cy="400110"/>
          </a:xfrm>
          <a:prstGeom prst="rect">
            <a:avLst/>
          </a:prstGeom>
          <a:solidFill>
            <a:srgbClr val="FF5300">
              <a:lumMod val="40000"/>
              <a:lumOff val="60000"/>
            </a:srgbClr>
          </a:solidFill>
          <a:ln w="38100">
            <a:solidFill>
              <a:srgbClr val="FF5300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Par exemple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BP rénové : métiers du plâtre et de l’isolation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10286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 txBox="1">
            <a:spLocks/>
          </p:cNvSpPr>
          <p:nvPr/>
        </p:nvSpPr>
        <p:spPr>
          <a:xfrm>
            <a:off x="8409690" y="6335084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3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8160D-48AB-4B62-A42E-1C4F37B1F6C4}" type="slidenum">
              <a:rPr kumimoji="0" lang="fr-FR" sz="1300" b="1" i="0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285860"/>
            <a:ext cx="8371726" cy="4748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4678" y="5357826"/>
            <a:ext cx="2471020" cy="656226"/>
          </a:xfrm>
          <a:prstGeom prst="rect">
            <a:avLst/>
          </a:prstGeom>
          <a:noFill/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100" y="3357562"/>
            <a:ext cx="2333847" cy="479959"/>
          </a:xfrm>
          <a:prstGeom prst="rect">
            <a:avLst/>
          </a:prstGeom>
          <a:noFill/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42976" y="642918"/>
            <a:ext cx="6623275" cy="400110"/>
          </a:xfrm>
          <a:prstGeom prst="rect">
            <a:avLst/>
          </a:prstGeom>
          <a:solidFill>
            <a:srgbClr val="FF5300">
              <a:lumMod val="40000"/>
              <a:lumOff val="60000"/>
            </a:srgbClr>
          </a:solidFill>
          <a:ln w="38100">
            <a:solidFill>
              <a:srgbClr val="FF5300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Par exemple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BP rénové : métiers du plâtre et de l’isolation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29314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/>
          <p:cNvSpPr txBox="1">
            <a:spLocks/>
          </p:cNvSpPr>
          <p:nvPr/>
        </p:nvSpPr>
        <p:spPr>
          <a:xfrm>
            <a:off x="8409690" y="6335084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3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8160D-48AB-4B62-A42E-1C4F37B1F6C4}" type="slidenum">
              <a:rPr kumimoji="0" lang="fr-FR" sz="1300" b="1" i="0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8039595" cy="507570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8662" y="3071810"/>
            <a:ext cx="2301958" cy="315993"/>
          </a:xfrm>
          <a:prstGeom prst="rect">
            <a:avLst/>
          </a:prstGeom>
          <a:noFill/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8662" y="5214950"/>
            <a:ext cx="2348184" cy="413024"/>
          </a:xfrm>
          <a:prstGeom prst="rect">
            <a:avLst/>
          </a:prstGeom>
          <a:noFill/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4678" y="3357562"/>
            <a:ext cx="2301958" cy="567355"/>
          </a:xfrm>
          <a:prstGeom prst="rect">
            <a:avLst/>
          </a:prstGeom>
          <a:noFill/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2976" y="642918"/>
            <a:ext cx="6623275" cy="400110"/>
          </a:xfrm>
          <a:prstGeom prst="rect">
            <a:avLst/>
          </a:prstGeom>
          <a:solidFill>
            <a:srgbClr val="FF5300">
              <a:lumMod val="40000"/>
              <a:lumOff val="60000"/>
            </a:srgbClr>
          </a:solidFill>
          <a:ln w="38100">
            <a:solidFill>
              <a:srgbClr val="FF5300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Par exemple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BP rénové : métiers du plâtre et de l’isolation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19935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09690" y="6335084"/>
            <a:ext cx="549424" cy="365125"/>
          </a:xfrm>
        </p:spPr>
        <p:txBody>
          <a:bodyPr/>
          <a:lstStyle/>
          <a:p>
            <a:fld id="{01B8160D-48AB-4B62-A42E-1C4F37B1F6C4}" type="slidenum">
              <a:rPr lang="fr-FR" smtClean="0">
                <a:solidFill>
                  <a:schemeClr val="tx1"/>
                </a:solidFill>
              </a:rPr>
              <a:pPr/>
              <a:t>29</a:t>
            </a:fld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961827"/>
              </p:ext>
            </p:extLst>
          </p:nvPr>
        </p:nvGraphicFramePr>
        <p:xfrm>
          <a:off x="571472" y="1285860"/>
          <a:ext cx="8110848" cy="4881946"/>
        </p:xfrm>
        <a:graphic>
          <a:graphicData uri="http://schemas.openxmlformats.org/drawingml/2006/table">
            <a:tbl>
              <a:tblPr/>
              <a:tblGrid>
                <a:gridCol w="4047541"/>
                <a:gridCol w="33786"/>
                <a:gridCol w="4029521"/>
              </a:tblGrid>
              <a:tr h="63819">
                <a:tc gridSpan="3"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S2 : Étude de CONSTRUCTION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COMMUNICATION TECHNIQUE</a:t>
                      </a:r>
                      <a:endParaRPr lang="fr-FR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4445"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spc="-5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onna</a:t>
                      </a:r>
                      <a:r>
                        <a:rPr lang="fr-FR" sz="1200" b="1" spc="5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ssances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(Notio</a:t>
                      </a:r>
                      <a:r>
                        <a:rPr lang="fr-FR" sz="1200" spc="-1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s, co</a:t>
                      </a:r>
                      <a:r>
                        <a:rPr lang="fr-FR" sz="1200" spc="-1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cep</a:t>
                      </a:r>
                      <a:r>
                        <a:rPr lang="fr-FR" sz="1200" spc="-1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s)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fr-FR" sz="1200" b="1" spc="5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fr-FR" sz="1200" b="1" spc="-1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fr-FR" sz="1200" b="1" spc="5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 de conn</a:t>
                      </a:r>
                      <a:r>
                        <a:rPr lang="fr-FR" sz="1200" b="1" spc="-15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fr-FR" sz="1200" b="1" spc="5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ssa</a:t>
                      </a:r>
                      <a:r>
                        <a:rPr lang="fr-FR" sz="1200" b="1" spc="-15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6976">
                <a:tc gridSpan="3">
                  <a:txBody>
                    <a:bodyPr/>
                    <a:lstStyle/>
                    <a:p>
                      <a:pPr marL="8064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 2.1 - Outils, normes de représentation et moyens de communication technique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2119">
                <a:tc>
                  <a:txBody>
                    <a:bodyPr/>
                    <a:lstStyle/>
                    <a:p>
                      <a:pPr marL="80645" marR="124460"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Convention de représentation des ouvrages du bâtiment.</a:t>
                      </a:r>
                    </a:p>
                    <a:p>
                      <a:pPr marL="342900" marR="11112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En neuf, rénovation, restructuration (démolition).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84138" marR="90170" indent="0" algn="just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Identifier, traduire et exploiter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les pièces graphiques, notamment les vues en plan et en élévation, les coupes…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85614">
                <a:tc>
                  <a:txBody>
                    <a:bodyPr/>
                    <a:lstStyle/>
                    <a:p>
                      <a:pPr marL="90170" marR="124460"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2 - Représentation à l'aide d'outils manuels et numériques :</a:t>
                      </a:r>
                    </a:p>
                    <a:p>
                      <a:pPr marL="342900" marR="111125" lvl="0" indent="-26035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Relevé sur site.</a:t>
                      </a:r>
                    </a:p>
                    <a:p>
                      <a:pPr marL="342900" marR="111125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Croquis d'ensemble et de détails.</a:t>
                      </a:r>
                    </a:p>
                    <a:p>
                      <a:pPr marL="342900" marR="111125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Dessins de définition et de détails.</a:t>
                      </a:r>
                    </a:p>
                    <a:p>
                      <a:pPr marL="342900" marR="111125" lvl="0" indent="-342900"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Relevés de gabarit, calepinages…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84138" marR="90170" indent="0"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Représenter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 ouvrage à main levée.</a:t>
                      </a:r>
                    </a:p>
                    <a:p>
                      <a:pPr marL="84138" marR="90170" indent="0" algn="just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Créer, modifier et compléter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 dessins de définition ou de détail d’un ouvrage en respectant les conventions de représentation.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8472">
                <a:tc>
                  <a:txBody>
                    <a:bodyPr/>
                    <a:lstStyle/>
                    <a:p>
                      <a:pPr marL="90170" marR="124460"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100" spc="-1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3 - Moyens de communication et de transmission de données :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0985" marR="124460"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Dont logiciels :</a:t>
                      </a:r>
                    </a:p>
                    <a:p>
                      <a:pPr marL="342900" marR="111125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Tableurs.</a:t>
                      </a:r>
                    </a:p>
                    <a:p>
                      <a:pPr marL="342900" marR="111125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Traitements de texte et d’images.</a:t>
                      </a:r>
                    </a:p>
                    <a:p>
                      <a:pPr marL="342900" marR="111125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De dessin en 2D, en 3D.</a:t>
                      </a:r>
                    </a:p>
                    <a:p>
                      <a:pPr marL="342900" marR="111125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De création de diaporamas.</a:t>
                      </a:r>
                    </a:p>
                    <a:p>
                      <a:pPr marL="90170" marR="124460" indent="170815"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Banques de données et bibliothèques professionnelles :</a:t>
                      </a:r>
                    </a:p>
                    <a:p>
                      <a:pPr marL="342900" marR="111125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Catalogues professionnels.</a:t>
                      </a:r>
                    </a:p>
                    <a:p>
                      <a:pPr marL="457200" indent="-228600" algn="just" hangingPunct="0">
                        <a:spcAft>
                          <a:spcPts val="0"/>
                        </a:spcAft>
                        <a:tabLst>
                          <a:tab pos="3330575" algn="ctr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Building Information Modeling (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BIM).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marR="111125" lvl="0" indent="-342900" algn="just"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Sites professionnels (branches et organismes professionnels, fournisseurs, industriels…).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4138" marR="90170" indent="0" algn="l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Choisir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 support de communication approprié.</a:t>
                      </a:r>
                    </a:p>
                    <a:p>
                      <a:pPr marL="84138" marR="90170" indent="0" algn="just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Produire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 documents à un niveau courant (notes, comptes rendus, lettres, diaporamas…), limités à des détails (2D) ou à l’exploitation de fichier (3D).</a:t>
                      </a:r>
                    </a:p>
                    <a:p>
                      <a:pPr marL="84138" marR="90170" indent="0" algn="l" hangingPunc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Rechercher, extraire et exploiter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 informations.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71472" y="2714620"/>
            <a:ext cx="3918856" cy="1009401"/>
          </a:xfrm>
          <a:prstGeom prst="rect">
            <a:avLst/>
          </a:prstGeom>
          <a:noFill/>
          <a:ln w="38100"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472" y="3857628"/>
            <a:ext cx="3918856" cy="2175162"/>
          </a:xfrm>
          <a:prstGeom prst="rect">
            <a:avLst/>
          </a:prstGeom>
          <a:noFill/>
          <a:ln w="38100"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3438" y="2928934"/>
            <a:ext cx="3994067" cy="1927760"/>
          </a:xfrm>
          <a:prstGeom prst="rect">
            <a:avLst/>
          </a:prstGeom>
          <a:noFill/>
          <a:ln w="38100"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285720" y="5429264"/>
            <a:ext cx="443851" cy="205222"/>
          </a:xfrm>
          <a:prstGeom prst="rightArrow">
            <a:avLst>
              <a:gd name="adj1" fmla="val 50000"/>
              <a:gd name="adj2" fmla="val 98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2976" y="642918"/>
            <a:ext cx="6623275" cy="400110"/>
          </a:xfrm>
          <a:prstGeom prst="rect">
            <a:avLst/>
          </a:prstGeom>
          <a:solidFill>
            <a:srgbClr val="FF5300">
              <a:lumMod val="40000"/>
              <a:lumOff val="60000"/>
            </a:srgbClr>
          </a:solidFill>
          <a:ln w="38100">
            <a:solidFill>
              <a:srgbClr val="FF5300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Par exemple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BP rénové : métiers du plâtre et de l’isolation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20183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:\Sauvegarde 2015\BIM\feuille_de_route_BIM  AA FP_Page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1" t="16956" r="4058" b="9028"/>
          <a:stretch/>
        </p:blipFill>
        <p:spPr bwMode="auto">
          <a:xfrm>
            <a:off x="1412124" y="18373"/>
            <a:ext cx="5924082" cy="6867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267744" y="2924944"/>
            <a:ext cx="295232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2204864"/>
            <a:ext cx="1872208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703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4"/>
          <p:cNvSpPr txBox="1">
            <a:spLocks/>
          </p:cNvSpPr>
          <p:nvPr/>
        </p:nvSpPr>
        <p:spPr>
          <a:xfrm>
            <a:off x="8409690" y="6335084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3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8160D-48AB-4B62-A42E-1C4F37B1F6C4}" type="slidenum">
              <a:rPr kumimoji="0" lang="fr-FR" sz="1300" b="1" i="0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1262" y="2287295"/>
            <a:ext cx="4762006" cy="646331"/>
          </a:xfrm>
          <a:prstGeom prst="rect">
            <a:avLst/>
          </a:prstGeom>
          <a:noFill/>
          <a:ln w="12700" cmpd="sng">
            <a:solidFill>
              <a:srgbClr val="808080"/>
            </a:solidFill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Les éléments de ce savoir S2 sont intégrés dans la majorité des compétences professionnelles </a:t>
            </a:r>
          </a:p>
        </p:txBody>
      </p:sp>
      <p:sp>
        <p:nvSpPr>
          <p:cNvPr id="17" name="Flèche droite 16"/>
          <p:cNvSpPr/>
          <p:nvPr/>
        </p:nvSpPr>
        <p:spPr>
          <a:xfrm rot="10800000">
            <a:off x="5394561" y="2465982"/>
            <a:ext cx="500066" cy="214314"/>
          </a:xfrm>
          <a:prstGeom prst="rightArrow">
            <a:avLst>
              <a:gd name="adj1" fmla="val 50000"/>
              <a:gd name="adj2" fmla="val 98484"/>
            </a:avLst>
          </a:prstGeom>
          <a:solidFill>
            <a:srgbClr val="FF5300"/>
          </a:solidFill>
          <a:ln w="25400" cap="flat" cmpd="sng" algn="ctr">
            <a:solidFill>
              <a:srgbClr val="FF53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5720" y="3287612"/>
            <a:ext cx="8572560" cy="923330"/>
          </a:xfrm>
          <a:prstGeom prst="rect">
            <a:avLst/>
          </a:prstGeom>
          <a:noFill/>
          <a:ln w="12700" cmpd="sng">
            <a:solidFill>
              <a:srgbClr val="808080"/>
            </a:solidFill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0" cap="none" spc="-1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Utilisation des outils numériques </a:t>
            </a:r>
            <a:r>
              <a:rPr kumimoji="0" lang="fr-FR" sz="1800" b="1" i="0" u="sng" strike="noStrike" kern="0" cap="none" spc="-1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 et du BIM</a:t>
            </a:r>
            <a:r>
              <a:rPr kumimoji="0" lang="fr-FR" sz="1800" b="1" i="0" u="sng" strike="noStrike" kern="0" cap="none" spc="-10" normalizeH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 </a:t>
            </a:r>
            <a:r>
              <a:rPr kumimoji="0" lang="fr-FR" sz="1800" b="1" i="0" u="sng" strike="noStrike" kern="0" cap="none" spc="-1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 </a:t>
            </a:r>
            <a:r>
              <a:rPr kumimoji="0" lang="fr-FR" sz="18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pour rechercher ou traiter de  l’information , effectuer des choix technologiques, quantifier des ouvrages , préparer une réalisation, une commande, produire des documents complémentaires dans son métier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3138" y="4585557"/>
            <a:ext cx="8170223" cy="1477328"/>
          </a:xfrm>
          <a:prstGeom prst="rect">
            <a:avLst/>
          </a:prstGeom>
          <a:noFill/>
          <a:ln w="12700" cmpd="sng">
            <a:solidFill>
              <a:srgbClr val="808080"/>
            </a:solidFill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Utilisation d’un viewer « Tekla BIM sight », « BIMvision », Solibri , « Eve BIM », ou directement d’un logiciel « propriétaire  type « Allplan, Revit, Archicad,…». Utilisation des logiciels « métiers » permettant d’exploiter la conception, préparer et organiser la fabrication dans son métier.  Dans certaines spécialités (bois) ces logiciels  contribuent à la mise en œuvre de la chaîne numérique : CAO &gt; FAO</a:t>
            </a:r>
          </a:p>
        </p:txBody>
      </p:sp>
      <p:sp>
        <p:nvSpPr>
          <p:cNvPr id="20" name="Flèche droite 19"/>
          <p:cNvSpPr/>
          <p:nvPr/>
        </p:nvSpPr>
        <p:spPr>
          <a:xfrm rot="5400000">
            <a:off x="3417490" y="2870859"/>
            <a:ext cx="316707" cy="459585"/>
          </a:xfrm>
          <a:prstGeom prst="rightArrow">
            <a:avLst>
              <a:gd name="adj1" fmla="val 50000"/>
              <a:gd name="adj2" fmla="val 57231"/>
            </a:avLst>
          </a:prstGeom>
          <a:solidFill>
            <a:srgbClr val="FF5300"/>
          </a:solidFill>
          <a:ln w="25400" cap="flat" cmpd="sng" algn="ctr">
            <a:solidFill>
              <a:srgbClr val="FF53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èche droite 20"/>
          <p:cNvSpPr/>
          <p:nvPr/>
        </p:nvSpPr>
        <p:spPr>
          <a:xfrm rot="5400000">
            <a:off x="4191247" y="4156930"/>
            <a:ext cx="316707" cy="459585"/>
          </a:xfrm>
          <a:prstGeom prst="rightArrow">
            <a:avLst>
              <a:gd name="adj1" fmla="val 50000"/>
              <a:gd name="adj2" fmla="val 57231"/>
            </a:avLst>
          </a:prstGeom>
          <a:solidFill>
            <a:srgbClr val="FF5300"/>
          </a:solidFill>
          <a:ln w="25400" cap="flat" cmpd="sng" algn="ctr">
            <a:solidFill>
              <a:srgbClr val="FF53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4282" y="6155705"/>
            <a:ext cx="8572560" cy="369332"/>
          </a:xfrm>
          <a:prstGeom prst="rect">
            <a:avLst/>
          </a:prstGeom>
          <a:noFill/>
          <a:ln w="19050" cmpd="sng">
            <a:solidFill>
              <a:srgbClr val="808080"/>
            </a:soli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L’utilisation des  outils numériques </a:t>
            </a:r>
            <a:r>
              <a:rPr kumimoji="0" 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(et du BIM) est </a:t>
            </a:r>
            <a:r>
              <a:rPr kumimoji="0" 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5300"/>
                </a:solidFill>
                <a:effectLst/>
                <a:uLnTx/>
                <a:uFillTx/>
              </a:rPr>
              <a:t>prévu dans les épreuves d’examen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28596" y="1226483"/>
            <a:ext cx="8147248" cy="1127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2925" indent="-27781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8038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180975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80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les référentiels </a:t>
            </a: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801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rénovés</a:t>
            </a: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80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diplômes de niveau IV : BP</a:t>
            </a:r>
          </a:p>
          <a:p>
            <a:pPr marL="903288" marR="0" lvl="1" indent="-458788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Rappel des dates des arrêtés de création :</a:t>
            </a:r>
          </a:p>
          <a:p>
            <a:pPr marL="1168401" marR="0" lvl="2" indent="-4587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-- BP rénovés : 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2014, 15, 16,…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417381" y="1678862"/>
            <a:ext cx="3214710" cy="584775"/>
          </a:xfrm>
          <a:prstGeom prst="rect">
            <a:avLst/>
          </a:prstGeom>
          <a:noFill/>
          <a:ln>
            <a:solidFill>
              <a:srgbClr val="FF5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</a:rPr>
              <a:t>Intégration de l’utilisation de l’outil numérique dans les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</a:rPr>
              <a:t>BP rénovés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4857752" y="1928802"/>
            <a:ext cx="490542" cy="285752"/>
          </a:xfrm>
          <a:prstGeom prst="rightArrow">
            <a:avLst>
              <a:gd name="adj1" fmla="val 50000"/>
              <a:gd name="adj2" fmla="val 84362"/>
            </a:avLst>
          </a:prstGeom>
          <a:solidFill>
            <a:srgbClr val="FF5300"/>
          </a:solidFill>
          <a:ln w="25400" cap="flat" cmpd="sng" algn="ctr">
            <a:solidFill>
              <a:srgbClr val="FF53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ulle ronde 25"/>
          <p:cNvSpPr/>
          <p:nvPr/>
        </p:nvSpPr>
        <p:spPr>
          <a:xfrm>
            <a:off x="6025441" y="2335725"/>
            <a:ext cx="1147255" cy="428628"/>
          </a:xfrm>
          <a:prstGeom prst="wedgeEllipseCallout">
            <a:avLst>
              <a:gd name="adj1" fmla="val -3882"/>
              <a:gd name="adj2" fmla="val 46185"/>
            </a:avLst>
          </a:prstGeom>
          <a:solidFill>
            <a:srgbClr val="FF5300"/>
          </a:solidFill>
          <a:ln w="25400" cap="flat" cmpd="sng" algn="ctr">
            <a:solidFill>
              <a:srgbClr val="FF5300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S2 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6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/>
          <p:cNvSpPr txBox="1">
            <a:spLocks/>
          </p:cNvSpPr>
          <p:nvPr/>
        </p:nvSpPr>
        <p:spPr>
          <a:xfrm>
            <a:off x="8409690" y="6335084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3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8160D-48AB-4B62-A42E-1C4F37B1F6C4}" type="slidenum">
              <a:rPr kumimoji="0" lang="fr-FR" sz="1300" b="1" i="0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riangle isocèle 22"/>
          <p:cNvSpPr/>
          <p:nvPr/>
        </p:nvSpPr>
        <p:spPr>
          <a:xfrm>
            <a:off x="4357686" y="2857496"/>
            <a:ext cx="3071834" cy="857256"/>
          </a:xfrm>
          <a:prstGeom prst="triangle">
            <a:avLst>
              <a:gd name="adj" fmla="val 0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5786446" y="3143248"/>
            <a:ext cx="1714512" cy="571504"/>
          </a:xfrm>
          <a:prstGeom prst="line">
            <a:avLst/>
          </a:prstGeom>
          <a:noFill/>
          <a:ln w="635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4429124" y="2143116"/>
            <a:ext cx="142876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Image 25" descr="11c - Rdc copie.jpg"/>
          <p:cNvPicPr>
            <a:picLocks noChangeAspect="1"/>
          </p:cNvPicPr>
          <p:nvPr/>
        </p:nvPicPr>
        <p:blipFill>
          <a:blip r:embed="rId2"/>
          <a:srcRect l="15714" t="1026" r="19740" b="3524"/>
          <a:stretch>
            <a:fillRect/>
          </a:stretch>
        </p:blipFill>
        <p:spPr>
          <a:xfrm>
            <a:off x="0" y="2487880"/>
            <a:ext cx="4177678" cy="4370120"/>
          </a:xfrm>
          <a:prstGeom prst="rect">
            <a:avLst/>
          </a:prstGeom>
        </p:spPr>
      </p:pic>
      <p:pic>
        <p:nvPicPr>
          <p:cNvPr id="27" name="Image 26" descr="61 - All plan 1 (1) cop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199409"/>
            <a:ext cx="2028764" cy="1555665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2196935" y="1165425"/>
            <a:ext cx="1698171" cy="639626"/>
          </a:xfrm>
          <a:prstGeom prst="wedgeRoundRectCallout">
            <a:avLst>
              <a:gd name="adj1" fmla="val -66217"/>
              <a:gd name="adj2" fmla="val 48751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D’une maquette numérique 3D Allplan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(Larry Atchou)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2185060" y="1947215"/>
            <a:ext cx="1698171" cy="499102"/>
          </a:xfrm>
          <a:prstGeom prst="wedgeRoundRectCallout">
            <a:avLst>
              <a:gd name="adj1" fmla="val 50653"/>
              <a:gd name="adj2" fmla="val 127868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Utilisation d’un plan 2D</a:t>
            </a:r>
            <a:b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généré par le modeleur</a:t>
            </a:r>
          </a:p>
        </p:txBody>
      </p:sp>
      <p:pic>
        <p:nvPicPr>
          <p:cNvPr id="30" name="Image 29" descr="64c - All plan cloison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86400" y="1151907"/>
            <a:ext cx="3206338" cy="2612571"/>
          </a:xfrm>
          <a:prstGeom prst="rect">
            <a:avLst/>
          </a:prstGeom>
        </p:spPr>
      </p:pic>
      <p:sp>
        <p:nvSpPr>
          <p:cNvPr id="31" name="Forme libre 30"/>
          <p:cNvSpPr/>
          <p:nvPr/>
        </p:nvSpPr>
        <p:spPr>
          <a:xfrm rot="20015990">
            <a:off x="3314534" y="2977287"/>
            <a:ext cx="3504965" cy="609599"/>
          </a:xfrm>
          <a:custGeom>
            <a:avLst/>
            <a:gdLst>
              <a:gd name="connsiteX0" fmla="*/ 0 w 3521123"/>
              <a:gd name="connsiteY0" fmla="*/ 243384 h 609599"/>
              <a:gd name="connsiteX1" fmla="*/ 1337481 w 3521123"/>
              <a:gd name="connsiteY1" fmla="*/ 52316 h 609599"/>
              <a:gd name="connsiteX2" fmla="*/ 2702257 w 3521123"/>
              <a:gd name="connsiteY2" fmla="*/ 557283 h 609599"/>
              <a:gd name="connsiteX3" fmla="*/ 3521123 w 3521123"/>
              <a:gd name="connsiteY3" fmla="*/ 366214 h 609599"/>
              <a:gd name="connsiteX4" fmla="*/ 3521123 w 3521123"/>
              <a:gd name="connsiteY4" fmla="*/ 366214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123" h="609599">
                <a:moveTo>
                  <a:pt x="0" y="243384"/>
                </a:moveTo>
                <a:cubicBezTo>
                  <a:pt x="443552" y="121692"/>
                  <a:pt x="887105" y="0"/>
                  <a:pt x="1337481" y="52316"/>
                </a:cubicBezTo>
                <a:cubicBezTo>
                  <a:pt x="1787857" y="104632"/>
                  <a:pt x="2338317" y="504967"/>
                  <a:pt x="2702257" y="557283"/>
                </a:cubicBezTo>
                <a:cubicBezTo>
                  <a:pt x="3066197" y="609599"/>
                  <a:pt x="3521123" y="366214"/>
                  <a:pt x="3521123" y="366214"/>
                </a:cubicBezTo>
                <a:lnTo>
                  <a:pt x="3521123" y="366214"/>
                </a:lnTo>
              </a:path>
            </a:pathLst>
          </a:custGeom>
          <a:noFill/>
          <a:ln w="50800" cap="flat" cmpd="sng" algn="ctr">
            <a:solidFill>
              <a:srgbClr val="FF5300"/>
            </a:solidFill>
            <a:prstDash val="solid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2220685" y="2707574"/>
            <a:ext cx="1199408" cy="2410691"/>
          </a:xfrm>
          <a:prstGeom prst="roundRect">
            <a:avLst/>
          </a:prstGeom>
          <a:solidFill>
            <a:srgbClr val="FF5300">
              <a:lumMod val="40000"/>
              <a:lumOff val="60000"/>
              <a:alpha val="51000"/>
            </a:srgbClr>
          </a:solidFill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llipse 32"/>
          <p:cNvSpPr/>
          <p:nvPr/>
        </p:nvSpPr>
        <p:spPr>
          <a:xfrm rot="1704758">
            <a:off x="5844577" y="1490764"/>
            <a:ext cx="2446317" cy="1303050"/>
          </a:xfrm>
          <a:prstGeom prst="ellipse">
            <a:avLst/>
          </a:prstGeom>
          <a:solidFill>
            <a:srgbClr val="FF5300">
              <a:lumMod val="40000"/>
              <a:lumOff val="60000"/>
              <a:alpha val="49000"/>
            </a:srgbClr>
          </a:solidFill>
          <a:ln w="38100" cap="flat" cmpd="sng" algn="ctr">
            <a:solidFill>
              <a:srgbClr val="FF5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4025735" y="1286155"/>
            <a:ext cx="1306286" cy="1088910"/>
          </a:xfrm>
          <a:prstGeom prst="wedgeRoundRectCallout">
            <a:avLst>
              <a:gd name="adj1" fmla="val 106035"/>
              <a:gd name="adj2" fmla="val 14305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Sélection en 3D des ouvrages du métier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cloisons de distribution</a:t>
            </a:r>
          </a:p>
        </p:txBody>
      </p:sp>
      <p:pic>
        <p:nvPicPr>
          <p:cNvPr id="35" name="Image 34" descr="65 - All plan quant cloison.jpg"/>
          <p:cNvPicPr>
            <a:picLocks noChangeAspect="1"/>
          </p:cNvPicPr>
          <p:nvPr/>
        </p:nvPicPr>
        <p:blipFill>
          <a:blip r:embed="rId5"/>
          <a:srcRect t="1014" b="78614"/>
          <a:stretch>
            <a:fillRect/>
          </a:stretch>
        </p:blipFill>
        <p:spPr>
          <a:xfrm>
            <a:off x="4263241" y="4239492"/>
            <a:ext cx="4738255" cy="1638794"/>
          </a:xfrm>
          <a:prstGeom prst="rect">
            <a:avLst/>
          </a:prstGeom>
          <a:ln w="25400">
            <a:solidFill>
              <a:srgbClr val="000066">
                <a:lumMod val="60000"/>
                <a:lumOff val="4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à coins arrondis 35"/>
          <p:cNvSpPr/>
          <p:nvPr/>
        </p:nvSpPr>
        <p:spPr>
          <a:xfrm>
            <a:off x="6982691" y="3302981"/>
            <a:ext cx="1577439" cy="900884"/>
          </a:xfrm>
          <a:prstGeom prst="wedgeRoundRectCallout">
            <a:avLst>
              <a:gd name="adj1" fmla="val -41237"/>
              <a:gd name="adj2" fmla="val 94874"/>
              <a:gd name="adj3" fmla="val 16667"/>
            </a:avLst>
          </a:prstGeom>
          <a:solidFill>
            <a:srgbClr val="000066">
              <a:lumMod val="20000"/>
              <a:lumOff val="80000"/>
            </a:srgbClr>
          </a:solidFill>
          <a:ln w="25400" cap="flat" cmpd="sng" algn="ctr">
            <a:solidFill>
              <a:srgbClr val="000066">
                <a:lumMod val="75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Quantitatif de matériaux de l’ouvrage « cloisons du RdC » avec Allplan</a:t>
            </a:r>
          </a:p>
        </p:txBody>
      </p:sp>
      <p:pic>
        <p:nvPicPr>
          <p:cNvPr id="37" name="Image 36" descr="65 - All plan quant cloison.jpg"/>
          <p:cNvPicPr>
            <a:picLocks noChangeAspect="1"/>
          </p:cNvPicPr>
          <p:nvPr/>
        </p:nvPicPr>
        <p:blipFill>
          <a:blip r:embed="rId5"/>
          <a:srcRect t="14325" r="68728" b="78614"/>
          <a:stretch>
            <a:fillRect/>
          </a:stretch>
        </p:blipFill>
        <p:spPr>
          <a:xfrm>
            <a:off x="4672839" y="5872348"/>
            <a:ext cx="2571110" cy="985652"/>
          </a:xfrm>
          <a:prstGeom prst="rect">
            <a:avLst/>
          </a:prstGeom>
          <a:ln w="6350">
            <a:noFill/>
          </a:ln>
        </p:spPr>
      </p:pic>
      <p:pic>
        <p:nvPicPr>
          <p:cNvPr id="38" name="Image 37" descr="65 - All plan quant cloison.jpg"/>
          <p:cNvPicPr>
            <a:picLocks noChangeAspect="1"/>
          </p:cNvPicPr>
          <p:nvPr/>
        </p:nvPicPr>
        <p:blipFill>
          <a:blip r:embed="rId5"/>
          <a:srcRect l="86471" t="14325" b="78614"/>
          <a:stretch>
            <a:fillRect/>
          </a:stretch>
        </p:blipFill>
        <p:spPr>
          <a:xfrm>
            <a:off x="7255823" y="5872348"/>
            <a:ext cx="1112323" cy="985652"/>
          </a:xfrm>
          <a:prstGeom prst="rect">
            <a:avLst/>
          </a:prstGeom>
          <a:ln w="6350">
            <a:noFill/>
          </a:ln>
        </p:spPr>
      </p:pic>
      <p:sp>
        <p:nvSpPr>
          <p:cNvPr id="39" name="Flèche en arc 38"/>
          <p:cNvSpPr/>
          <p:nvPr/>
        </p:nvSpPr>
        <p:spPr>
          <a:xfrm rot="4614788">
            <a:off x="7877745" y="5407890"/>
            <a:ext cx="1068348" cy="1254852"/>
          </a:xfrm>
          <a:prstGeom prst="circularArrow">
            <a:avLst>
              <a:gd name="adj1" fmla="val 5275"/>
              <a:gd name="adj2" fmla="val 1680552"/>
              <a:gd name="adj3" fmla="val 20457689"/>
              <a:gd name="adj4" fmla="val 15553973"/>
              <a:gd name="adj5" fmla="val 14776"/>
            </a:avLst>
          </a:prstGeom>
          <a:solidFill>
            <a:srgbClr val="000066">
              <a:lumMod val="20000"/>
              <a:lumOff val="80000"/>
            </a:srgbClr>
          </a:solidFill>
          <a:ln w="22225" cap="flat" cmpd="sng" algn="ctr">
            <a:solidFill>
              <a:srgbClr val="00006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lèche en arc 39"/>
          <p:cNvSpPr/>
          <p:nvPr/>
        </p:nvSpPr>
        <p:spPr>
          <a:xfrm rot="16985212" flipH="1">
            <a:off x="4158789" y="5394037"/>
            <a:ext cx="1068348" cy="1254852"/>
          </a:xfrm>
          <a:prstGeom prst="circularArrow">
            <a:avLst>
              <a:gd name="adj1" fmla="val 5275"/>
              <a:gd name="adj2" fmla="val 1680552"/>
              <a:gd name="adj3" fmla="val 20457689"/>
              <a:gd name="adj4" fmla="val 15553973"/>
              <a:gd name="adj5" fmla="val 14776"/>
            </a:avLst>
          </a:prstGeom>
          <a:solidFill>
            <a:srgbClr val="000066">
              <a:lumMod val="20000"/>
              <a:lumOff val="80000"/>
            </a:srgbClr>
          </a:solidFill>
          <a:ln w="22225" cap="flat" cmpd="sng" algn="ctr">
            <a:solidFill>
              <a:srgbClr val="00006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42976" y="642918"/>
            <a:ext cx="6623275" cy="400110"/>
          </a:xfrm>
          <a:prstGeom prst="rect">
            <a:avLst/>
          </a:prstGeom>
          <a:solidFill>
            <a:srgbClr val="FF5300">
              <a:lumMod val="40000"/>
              <a:lumOff val="60000"/>
            </a:srgbClr>
          </a:solidFill>
          <a:ln w="38100">
            <a:solidFill>
              <a:srgbClr val="FF5300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Par exemple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BP rénové : métiers du plâtre et de l’isolation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35789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2" y="1772815"/>
            <a:ext cx="9006198" cy="420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187624" y="260648"/>
            <a:ext cx="6585917" cy="948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Fichier ressource .dwg: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21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7" y="1340768"/>
            <a:ext cx="919466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43608" y="355600"/>
            <a:ext cx="6585917" cy="948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La maquette numérique des fondations du projet : 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6666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59632" y="260648"/>
            <a:ext cx="6858000" cy="732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Épreuve E22 du bac TEB AA </a:t>
            </a:r>
            <a:br>
              <a:rPr lang="fr-FR" sz="2400" b="1" dirty="0" smtClean="0"/>
            </a:br>
            <a:r>
              <a:rPr lang="fr-FR" sz="2400" b="1" dirty="0" smtClean="0"/>
              <a:t>Option B:  Assistant en Architecture</a:t>
            </a:r>
            <a:endParaRPr lang="fr-FR" sz="2400" b="1" dirty="0"/>
          </a:p>
        </p:txBody>
      </p:sp>
      <p:pic>
        <p:nvPicPr>
          <p:cNvPr id="7193" name="Picture 25" descr="F:\Sauvegarde 2015\1-Lycée\Com\Le BIM c'est mieux que le BOUM\DE2_E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71" t="12708" r="1575" b="43720"/>
          <a:stretch/>
        </p:blipFill>
        <p:spPr bwMode="auto">
          <a:xfrm>
            <a:off x="759159" y="992964"/>
            <a:ext cx="7393984" cy="4578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3336" y="4508384"/>
            <a:ext cx="7705630" cy="7920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61159" y="1196752"/>
            <a:ext cx="7705630" cy="7920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691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8696958"/>
              </p:ext>
            </p:extLst>
          </p:nvPr>
        </p:nvGraphicFramePr>
        <p:xfrm>
          <a:off x="2555777" y="-603448"/>
          <a:ext cx="5880642" cy="7138190"/>
        </p:xfrm>
        <a:graphic>
          <a:graphicData uri="http://schemas.openxmlformats.org/presentationml/2006/ole">
            <p:oleObj spid="_x0000_s6178" name="Document" r:id="rId3" imgW="10254663" imgH="12446627" progId="Word.Document.12">
              <p:embed/>
            </p:oleObj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>
          <a:xfrm>
            <a:off x="2555776" y="-12377"/>
            <a:ext cx="2520280" cy="807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Travail attendu:</a:t>
            </a:r>
            <a:endParaRPr lang="fr-FR" sz="1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55776" y="750895"/>
            <a:ext cx="2520280" cy="243520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1"/>
                </a:solidFill>
              </a:rPr>
              <a:t>CCTP bardage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endParaRPr lang="fr-FR" sz="1800" dirty="0">
              <a:solidFill>
                <a:schemeClr val="tx1"/>
              </a:solidFill>
            </a:endParaRP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algn="r"/>
            <a:r>
              <a:rPr lang="fr-FR" sz="1800" dirty="0" smtClean="0">
                <a:solidFill>
                  <a:schemeClr val="tx1"/>
                </a:solidFill>
              </a:rPr>
              <a:t>CCTP GO</a:t>
            </a:r>
          </a:p>
          <a:p>
            <a:pPr algn="r"/>
            <a:endParaRPr lang="fr-FR" sz="1800" dirty="0" smtClean="0">
              <a:solidFill>
                <a:schemeClr val="tx1"/>
              </a:solidFill>
            </a:endParaRPr>
          </a:p>
          <a:p>
            <a:pPr algn="l"/>
            <a:r>
              <a:rPr lang="fr-FR" sz="1800" dirty="0" smtClean="0">
                <a:solidFill>
                  <a:schemeClr val="tx1"/>
                </a:solidFill>
              </a:rPr>
              <a:t>Maquette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716016" y="1124744"/>
            <a:ext cx="100811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644008" y="2420888"/>
            <a:ext cx="728464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563888" y="2934069"/>
            <a:ext cx="1656184" cy="1431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644008" y="2420888"/>
            <a:ext cx="7200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7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7609" y="260648"/>
            <a:ext cx="6858000" cy="73231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Épreuve E22 du bac TEB </a:t>
            </a:r>
            <a:br>
              <a:rPr lang="fr-FR" sz="2400" b="1" dirty="0" smtClean="0"/>
            </a:br>
            <a:r>
              <a:rPr lang="fr-FR" sz="2400" b="1" dirty="0" smtClean="0"/>
              <a:t>option A : Études et Économie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48150" y="2006599"/>
            <a:ext cx="4895850" cy="4574584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9400" y="1778001"/>
            <a:ext cx="4347209" cy="4140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0999" y="4724400"/>
            <a:ext cx="407035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910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475" y="260648"/>
            <a:ext cx="6115050" cy="9482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La maquette numérique du projet :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4172797" y="4597401"/>
            <a:ext cx="45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14475" y="1303869"/>
            <a:ext cx="6115050" cy="4992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4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1028</Words>
  <Application>Microsoft Office PowerPoint</Application>
  <PresentationFormat>Affichage à l'écran (4:3)</PresentationFormat>
  <Paragraphs>264</Paragraphs>
  <Slides>31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Thème Office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Épreuve E22 du bac TEB  option A : Études et Économie</vt:lpstr>
      <vt:lpstr>La maquette numérique du projet : </vt:lpstr>
      <vt:lpstr>Recherche du volume des longrines :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bj</dc:creator>
  <cp:lastModifiedBy>Fabrice Poupon</cp:lastModifiedBy>
  <cp:revision>53</cp:revision>
  <dcterms:created xsi:type="dcterms:W3CDTF">2016-06-20T19:50:10Z</dcterms:created>
  <dcterms:modified xsi:type="dcterms:W3CDTF">2016-06-22T08:49:42Z</dcterms:modified>
</cp:coreProperties>
</file>