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2AF-C670-41B1-9E33-94A06E7CE4E6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4E39-2B52-4179-BC4D-63BD2113A8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2AF-C670-41B1-9E33-94A06E7CE4E6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4E39-2B52-4179-BC4D-63BD2113A8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2AF-C670-41B1-9E33-94A06E7CE4E6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4E39-2B52-4179-BC4D-63BD2113A8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2AF-C670-41B1-9E33-94A06E7CE4E6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4E39-2B52-4179-BC4D-63BD2113A8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2AF-C670-41B1-9E33-94A06E7CE4E6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4E39-2B52-4179-BC4D-63BD2113A8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2AF-C670-41B1-9E33-94A06E7CE4E6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4E39-2B52-4179-BC4D-63BD2113A80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2AF-C670-41B1-9E33-94A06E7CE4E6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4E39-2B52-4179-BC4D-63BD2113A8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2AF-C670-41B1-9E33-94A06E7CE4E6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4E39-2B52-4179-BC4D-63BD2113A8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2AF-C670-41B1-9E33-94A06E7CE4E6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4E39-2B52-4179-BC4D-63BD2113A8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2AF-C670-41B1-9E33-94A06E7CE4E6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7C4E39-2B52-4179-BC4D-63BD2113A8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42AF-C670-41B1-9E33-94A06E7CE4E6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4E39-2B52-4179-BC4D-63BD2113A8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0AD42AF-C670-41B1-9E33-94A06E7CE4E6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57C4E39-2B52-4179-BC4D-63BD2113A80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600" dirty="0"/>
              <a:t>Diplôme National du Brevet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À partir de la session 2017</a:t>
            </a:r>
          </a:p>
        </p:txBody>
      </p:sp>
    </p:spTree>
    <p:extLst>
      <p:ext uri="{BB962C8B-B14F-4D97-AF65-F5344CB8AC3E}">
        <p14:creationId xmlns:p14="http://schemas.microsoft.com/office/powerpoint/2010/main" val="338208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fr-FR" sz="2000" dirty="0"/>
              <a:t>Série générale ou professionnelle au choix pour les 3PP</a:t>
            </a:r>
          </a:p>
          <a:p>
            <a:r>
              <a:rPr lang="fr-FR" sz="2000" dirty="0"/>
              <a:t>Les diplômes sont délivrés lors d’une cérémonie républicaine</a:t>
            </a:r>
          </a:p>
          <a:p>
            <a:r>
              <a:rPr lang="fr-FR" sz="2000" dirty="0"/>
              <a:t>Pour délivrer le diplôme le jury dispose de:</a:t>
            </a:r>
          </a:p>
          <a:p>
            <a:pPr>
              <a:buFontTx/>
              <a:buChar char="-"/>
            </a:pPr>
            <a:r>
              <a:rPr lang="fr-FR" sz="2000" dirty="0"/>
              <a:t>la validation du socle commun de connaissances, de compétences et de culture (chacune des composantes du domaine 1 et les 4 autres domaines), </a:t>
            </a:r>
          </a:p>
          <a:p>
            <a:pPr>
              <a:buFontTx/>
              <a:buChar char="-"/>
            </a:pPr>
            <a:r>
              <a:rPr lang="fr-FR" sz="2000" dirty="0"/>
              <a:t>l’appréciation du positionnement au regard des objectifs d’apprentissage du cycle 4 pour l’enseignement de complément (DP), </a:t>
            </a:r>
          </a:p>
          <a:p>
            <a:pPr>
              <a:buFontTx/>
              <a:buChar char="-"/>
            </a:pPr>
            <a:r>
              <a:rPr lang="fr-FR" sz="2000" dirty="0"/>
              <a:t>des notes aux épreuves écrites et orale, </a:t>
            </a:r>
          </a:p>
          <a:p>
            <a:pPr>
              <a:buFontTx/>
              <a:buChar char="-"/>
            </a:pPr>
            <a:r>
              <a:rPr lang="fr-FR" sz="2000" dirty="0"/>
              <a:t>du livret scolaire (synthèse des acquis des élèves à la fin du cycle 4)</a:t>
            </a:r>
          </a:p>
        </p:txBody>
      </p:sp>
    </p:spTree>
    <p:extLst>
      <p:ext uri="{BB962C8B-B14F-4D97-AF65-F5344CB8AC3E}">
        <p14:creationId xmlns:p14="http://schemas.microsoft.com/office/powerpoint/2010/main" val="337341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L’évaluation du degré de maitrise du socle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Maitrise insuffisante : 10</a:t>
            </a:r>
          </a:p>
          <a:p>
            <a:r>
              <a:rPr lang="fr-FR" sz="2000" dirty="0"/>
              <a:t>Maitrise fragile : 25</a:t>
            </a:r>
          </a:p>
          <a:p>
            <a:r>
              <a:rPr lang="fr-FR" sz="2000" dirty="0"/>
              <a:t>Maitrise satisfaisante : 40</a:t>
            </a:r>
          </a:p>
          <a:p>
            <a:r>
              <a:rPr lang="fr-FR" sz="2000" dirty="0"/>
              <a:t>Très bonne maitrise : 50</a:t>
            </a:r>
          </a:p>
          <a:p>
            <a:pPr marL="0" indent="0">
              <a:buNone/>
            </a:pPr>
            <a:r>
              <a:rPr lang="fr-FR" sz="2000" dirty="0"/>
              <a:t> + enseignement de complément (DP) : objectif d’apprentissage du cycle atteint +10, dépassé +20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7633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Epreuves communes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84556"/>
          </a:xfrm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pPr lvl="0">
              <a:buFontTx/>
              <a:buChar char="-"/>
            </a:pPr>
            <a:r>
              <a:rPr lang="fr-FR" dirty="0"/>
              <a:t>Epreuve écrite de mathématiques, physique-chimie, SVT, techno : </a:t>
            </a:r>
            <a:r>
              <a:rPr lang="fr-FR" b="0" dirty="0">
                <a:solidFill>
                  <a:srgbClr val="FF0000"/>
                </a:solidFill>
              </a:rPr>
              <a:t>3h, 100 points</a:t>
            </a:r>
          </a:p>
          <a:p>
            <a:pPr lvl="0"/>
            <a:r>
              <a:rPr lang="fr-FR" b="0" dirty="0"/>
              <a:t>Partie 1 : mathématiques (2h) </a:t>
            </a:r>
          </a:p>
          <a:p>
            <a:r>
              <a:rPr lang="fr-FR" b="0" dirty="0"/>
              <a:t>Partie 2 : physique-chimie/ SVT/ techno, 2 matières au choix de la commission d’élaboration des sujets (30m+30m), </a:t>
            </a:r>
            <a:r>
              <a:rPr lang="fr-FR" b="0" u="sng" dirty="0"/>
              <a:t>on tient compte des spécificités des 3PP</a:t>
            </a:r>
          </a:p>
          <a:p>
            <a:pPr lvl="0">
              <a:buFontTx/>
              <a:buChar char="-"/>
            </a:pPr>
            <a:r>
              <a:rPr lang="fr-FR" dirty="0"/>
              <a:t>Epreuve écrite de français, histoire/géographie, ECMS : </a:t>
            </a:r>
            <a:r>
              <a:rPr lang="fr-FR" b="0" dirty="0">
                <a:solidFill>
                  <a:srgbClr val="FF0000"/>
                </a:solidFill>
              </a:rPr>
              <a:t>5h, 100 points</a:t>
            </a:r>
          </a:p>
          <a:p>
            <a:pPr marL="0" lvl="0" indent="0">
              <a:lnSpc>
                <a:spcPct val="107000"/>
              </a:lnSpc>
            </a:pPr>
            <a:r>
              <a:rPr lang="fr-FR" b="0" dirty="0">
                <a:ea typeface="Calibri" panose="020F0502020204030204" pitchFamily="34" charset="0"/>
                <a:cs typeface="Times New Roman" panose="02020603050405020304" pitchFamily="18" charset="0"/>
              </a:rPr>
              <a:t>Partie 1 : comprendre, analyser et interpréter des documents: HG, ECMS , français (3h)</a:t>
            </a:r>
          </a:p>
          <a:p>
            <a:pPr marL="0" lvl="0" indent="0">
              <a:lnSpc>
                <a:spcPct val="107000"/>
              </a:lnSpc>
            </a:pPr>
            <a:r>
              <a:rPr lang="fr-FR" b="0" dirty="0">
                <a:ea typeface="Calibri" panose="020F0502020204030204" pitchFamily="34" charset="0"/>
                <a:cs typeface="Times New Roman" panose="02020603050405020304" pitchFamily="18" charset="0"/>
              </a:rPr>
              <a:t>Partie 2 : rédaction et maitrise de la langue: dictée et réécriture, </a:t>
            </a:r>
            <a:r>
              <a:rPr lang="fr-FR" b="0">
                <a:ea typeface="Calibri" panose="020F0502020204030204" pitchFamily="34" charset="0"/>
                <a:cs typeface="Times New Roman" panose="02020603050405020304" pitchFamily="18" charset="0"/>
              </a:rPr>
              <a:t>écriture (2h)</a:t>
            </a:r>
            <a:endParaRPr lang="fr-FR" b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dirty="0"/>
              <a:t>- 	Epreuve orale: soutenance d’un projet</a:t>
            </a:r>
            <a:r>
              <a:rPr lang="fr-FR" b="0" dirty="0"/>
              <a:t>: </a:t>
            </a:r>
            <a:r>
              <a:rPr lang="fr-FR" b="0" dirty="0">
                <a:solidFill>
                  <a:srgbClr val="FF0000"/>
                </a:solidFill>
              </a:rPr>
              <a:t>15minutes</a:t>
            </a:r>
            <a:r>
              <a:rPr lang="fr-FR" b="0" dirty="0"/>
              <a:t>, présenter un projet (EPI, parcours) capacité à exposer la démarche, les connaissances et compétences, individuel (5m exposé+10m entretien) ou en groupe (3max, 10 m exposé+ 15m entretien), </a:t>
            </a:r>
            <a:r>
              <a:rPr lang="fr-FR" b="0" u="heavy" dirty="0">
                <a:uFill>
                  <a:solidFill>
                    <a:srgbClr val="FF0000"/>
                  </a:solidFill>
                </a:uFill>
              </a:rPr>
              <a:t>une partie en LV possible</a:t>
            </a:r>
            <a:r>
              <a:rPr lang="fr-FR" b="0" dirty="0"/>
              <a:t> (max 5m), entre le 15 avril et la fin des épreuves écrites, jury de 2 profs au moins,. </a:t>
            </a:r>
            <a:r>
              <a:rPr lang="fr-FR" b="0" dirty="0">
                <a:solidFill>
                  <a:srgbClr val="FF0000"/>
                </a:solidFill>
              </a:rPr>
              <a:t>100 points</a:t>
            </a:r>
            <a:r>
              <a:rPr lang="fr-FR" b="0" dirty="0"/>
              <a:t> : maitrise de l’expression orale (50), maitrise du sujet présenté (50), grille d’évaluation propre à chaque établissement</a:t>
            </a:r>
          </a:p>
          <a:p>
            <a:pPr marL="285750" lvl="0" indent="-285750">
              <a:buFontTx/>
              <a:buChar char="-"/>
            </a:pPr>
            <a:endParaRPr lang="fr-FR" dirty="0"/>
          </a:p>
          <a:p>
            <a:pPr marL="285750" lvl="0" indent="-285750">
              <a:buFontTx/>
              <a:buChar char="-"/>
            </a:pPr>
            <a:endParaRPr lang="fr-FR" b="0" dirty="0"/>
          </a:p>
          <a:p>
            <a:pPr marL="0" lvl="0" indent="0"/>
            <a:endParaRPr lang="fr-FR" b="0" dirty="0"/>
          </a:p>
        </p:txBody>
      </p:sp>
    </p:spTree>
    <p:extLst>
      <p:ext uri="{BB962C8B-B14F-4D97-AF65-F5344CB8AC3E}">
        <p14:creationId xmlns:p14="http://schemas.microsoft.com/office/powerpoint/2010/main" val="3455975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117</TotalTime>
  <Words>37</Words>
  <Application>Microsoft Office PowerPoint</Application>
  <PresentationFormat>Affichage à l'écran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Angles</vt:lpstr>
      <vt:lpstr>Diplôme National du Brevet</vt:lpstr>
      <vt:lpstr>Présentation PowerPoint</vt:lpstr>
      <vt:lpstr>L’évaluation du degré de maitrise du socle</vt:lpstr>
      <vt:lpstr>Epreuves communes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Diplôme National du Brevet</dc:title>
  <dc:creator>Katy Garnier-Colas</dc:creator>
  <cp:lastModifiedBy>katy garnier-colas</cp:lastModifiedBy>
  <cp:revision>9</cp:revision>
  <dcterms:created xsi:type="dcterms:W3CDTF">2016-06-14T09:47:41Z</dcterms:created>
  <dcterms:modified xsi:type="dcterms:W3CDTF">2016-06-18T15:01:39Z</dcterms:modified>
</cp:coreProperties>
</file>